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vml" ContentType="application/vnd.openxmlformats-officedocument.vmlDrawing"/>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20.xml" ContentType="application/vnd.ms-office.drawingml.diagramDrawing+xml"/>
  <Override PartName="/ppt/diagrams/quickStyle21.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slides/slide24.xml" ContentType="application/vnd.openxmlformats-officedocument.presentationml.slide+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6"/>
  </p:notesMasterIdLst>
  <p:handoutMasterIdLst>
    <p:handoutMasterId r:id="rId37"/>
  </p:handoutMasterIdLst>
  <p:sldIdLst>
    <p:sldId id="396" r:id="rId2"/>
    <p:sldId id="512" r:id="rId3"/>
    <p:sldId id="513" r:id="rId4"/>
    <p:sldId id="470" r:id="rId5"/>
    <p:sldId id="397" r:id="rId6"/>
    <p:sldId id="467" r:id="rId7"/>
    <p:sldId id="478" r:id="rId8"/>
    <p:sldId id="481" r:id="rId9"/>
    <p:sldId id="475" r:id="rId10"/>
    <p:sldId id="516" r:id="rId11"/>
    <p:sldId id="480" r:id="rId12"/>
    <p:sldId id="514" r:id="rId13"/>
    <p:sldId id="515" r:id="rId14"/>
    <p:sldId id="518" r:id="rId15"/>
    <p:sldId id="519" r:id="rId16"/>
    <p:sldId id="508" r:id="rId17"/>
    <p:sldId id="520" r:id="rId18"/>
    <p:sldId id="521" r:id="rId19"/>
    <p:sldId id="522" r:id="rId20"/>
    <p:sldId id="523" r:id="rId21"/>
    <p:sldId id="524" r:id="rId22"/>
    <p:sldId id="525" r:id="rId23"/>
    <p:sldId id="526" r:id="rId24"/>
    <p:sldId id="479" r:id="rId25"/>
    <p:sldId id="527" r:id="rId26"/>
    <p:sldId id="528" r:id="rId27"/>
    <p:sldId id="529" r:id="rId28"/>
    <p:sldId id="530" r:id="rId29"/>
    <p:sldId id="531" r:id="rId30"/>
    <p:sldId id="532" r:id="rId31"/>
    <p:sldId id="533" r:id="rId32"/>
    <p:sldId id="496" r:id="rId33"/>
    <p:sldId id="408" r:id="rId34"/>
    <p:sldId id="517" r:id="rId35"/>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0093"/>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9112" autoAdjust="0"/>
  </p:normalViewPr>
  <p:slideViewPr>
    <p:cSldViewPr>
      <p:cViewPr>
        <p:scale>
          <a:sx n="90" d="100"/>
          <a:sy n="90" d="100"/>
        </p:scale>
        <p:origin x="-558" y="-2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 qsCatId="simple" csTypeId="urn:microsoft.com/office/officeart/2005/8/colors/accent1_2#1" csCatId="accent1" phldr="1"/>
      <dgm:spPr/>
      <dgm:t>
        <a:bodyPr/>
        <a:lstStyle/>
        <a:p>
          <a:endParaRPr lang="it-IT"/>
        </a:p>
      </dgm:t>
    </dgm:pt>
    <dgm:pt modelId="{B3DADE74-4973-4186-BFB7-CA4FFC89D81E}">
      <dgm:prSet custT="1"/>
      <dgm:spPr/>
      <dgm:t>
        <a:bodyPr/>
        <a:lstStyle/>
        <a:p>
          <a:pPr algn="ctr" rtl="0"/>
          <a:r>
            <a:rPr lang="it-IT" sz="4000" dirty="0" smtClean="0">
              <a:solidFill>
                <a:schemeClr val="tx2"/>
              </a:solidFill>
              <a:latin typeface="Tahoma" pitchFamily="34" charset="0"/>
              <a:ea typeface="Tahoma" pitchFamily="34" charset="0"/>
              <a:cs typeface="Tahoma" pitchFamily="34" charset="0"/>
            </a:rPr>
            <a:t>Accordo di partenariato 2014-2020</a:t>
          </a:r>
          <a:endParaRPr lang="it-IT" sz="4000" dirty="0">
            <a:solidFill>
              <a:schemeClr val="tx2"/>
            </a:solidFill>
            <a:latin typeface="Tahoma" pitchFamily="34" charset="0"/>
            <a:ea typeface="Tahoma" pitchFamily="34" charset="0"/>
            <a:cs typeface="Tahoma" pitchFamily="34" charset="0"/>
          </a:endParaRPr>
        </a:p>
      </dgm:t>
    </dgm:pt>
    <dgm:pt modelId="{268F7A02-B28B-43AE-99E1-9E1B71D5AC5C}" type="parTrans" cxnId="{B41E018E-A4F1-4FF8-9078-739A36029DB0}">
      <dgm:prSet/>
      <dgm:spPr/>
      <dgm:t>
        <a:bodyPr/>
        <a:lstStyle/>
        <a:p>
          <a:pPr algn="ctr"/>
          <a:endParaRPr lang="it-IT"/>
        </a:p>
      </dgm:t>
    </dgm:pt>
    <dgm:pt modelId="{F982AAB4-D633-4305-A739-92B4C0801D28}" type="sibTrans" cxnId="{B41E018E-A4F1-4FF8-9078-739A36029DB0}">
      <dgm:prSet/>
      <dgm:spPr/>
      <dgm:t>
        <a:bodyPr/>
        <a:lstStyle/>
        <a:p>
          <a:pPr algn="ctr"/>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93E0AD68-FD4E-4D25-B011-BA18DD8437C2}" type="pres">
      <dgm:prSet presAssocID="{B3DADE74-4973-4186-BFB7-CA4FFC89D81E}" presName="thickLine" presStyleLbl="alignNode1" presStyleIdx="0" presStyleCnt="1"/>
      <dgm:spPr/>
    </dgm:pt>
    <dgm:pt modelId="{61ABA051-0DAC-4AF8-B37D-7D3A7D423D07}" type="pres">
      <dgm:prSet presAssocID="{B3DADE74-4973-4186-BFB7-CA4FFC89D81E}" presName="horz1" presStyleCnt="0"/>
      <dgm:spPr/>
    </dgm:pt>
    <dgm:pt modelId="{974FC8AE-962B-414D-93DC-2FD8306CE8C6}" type="pres">
      <dgm:prSet presAssocID="{B3DADE74-4973-4186-BFB7-CA4FFC89D81E}" presName="tx1" presStyleLbl="revTx" presStyleIdx="0" presStyleCnt="1"/>
      <dgm:spPr/>
      <dgm:t>
        <a:bodyPr/>
        <a:lstStyle/>
        <a:p>
          <a:endParaRPr lang="it-IT"/>
        </a:p>
      </dgm:t>
    </dgm:pt>
    <dgm:pt modelId="{51F696A1-E74A-4BFD-A3D6-391049B6011F}" type="pres">
      <dgm:prSet presAssocID="{B3DADE74-4973-4186-BFB7-CA4FFC89D81E}" presName="vert1" presStyleCnt="0"/>
      <dgm:spPr/>
    </dgm:pt>
  </dgm:ptLst>
  <dgm:cxnLst>
    <dgm:cxn modelId="{B41E018E-A4F1-4FF8-9078-739A36029DB0}" srcId="{30D9A2DE-89D7-4F81-B9A6-DD261EF89625}" destId="{B3DADE74-4973-4186-BFB7-CA4FFC89D81E}" srcOrd="0" destOrd="0" parTransId="{268F7A02-B28B-43AE-99E1-9E1B71D5AC5C}" sibTransId="{F982AAB4-D633-4305-A739-92B4C0801D28}"/>
    <dgm:cxn modelId="{BF44B59A-F039-40B6-857C-9F1A86DED5DA}" type="presOf" srcId="{30D9A2DE-89D7-4F81-B9A6-DD261EF89625}" destId="{6193201F-F31A-4D58-9B24-71F5E2371EBE}" srcOrd="0" destOrd="0" presId="urn:microsoft.com/office/officeart/2008/layout/LinedList"/>
    <dgm:cxn modelId="{C07E95FB-428B-40E3-9187-C4709F6552D8}" type="presOf" srcId="{B3DADE74-4973-4186-BFB7-CA4FFC89D81E}" destId="{974FC8AE-962B-414D-93DC-2FD8306CE8C6}" srcOrd="0" destOrd="0" presId="urn:microsoft.com/office/officeart/2008/layout/LinedList"/>
    <dgm:cxn modelId="{888288C9-2841-4C33-BBFF-418ED7E814F9}" type="presParOf" srcId="{6193201F-F31A-4D58-9B24-71F5E2371EBE}" destId="{93E0AD68-FD4E-4D25-B011-BA18DD8437C2}" srcOrd="0" destOrd="0" presId="urn:microsoft.com/office/officeart/2008/layout/LinedList"/>
    <dgm:cxn modelId="{4EFB0F19-00A5-4982-B74A-2AA073867EBB}" type="presParOf" srcId="{6193201F-F31A-4D58-9B24-71F5E2371EBE}" destId="{61ABA051-0DAC-4AF8-B37D-7D3A7D423D07}" srcOrd="1" destOrd="0" presId="urn:microsoft.com/office/officeart/2008/layout/LinedList"/>
    <dgm:cxn modelId="{F993C852-B11D-4F29-9915-47B0E497DA55}" type="presParOf" srcId="{61ABA051-0DAC-4AF8-B37D-7D3A7D423D07}" destId="{974FC8AE-962B-414D-93DC-2FD8306CE8C6}" srcOrd="0" destOrd="0" presId="urn:microsoft.com/office/officeart/2008/layout/LinedList"/>
    <dgm:cxn modelId="{08149BCD-FADF-482C-BA88-AE1FAC45BBAB}" type="presParOf" srcId="{61ABA051-0DAC-4AF8-B37D-7D3A7D423D07}" destId="{51F696A1-E74A-4BFD-A3D6-391049B6011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0" qsCatId="simple" csTypeId="urn:microsoft.com/office/officeart/2005/8/colors/accent1_2#10" csCatId="accent1" phldr="1"/>
      <dgm:spPr/>
      <dgm:t>
        <a:bodyPr/>
        <a:lstStyle/>
        <a:p>
          <a:endParaRPr lang="it-IT"/>
        </a:p>
      </dgm:t>
    </dgm:pt>
    <dgm:pt modelId="{D32A9F4A-8F0C-46AC-A9B9-58081ED4402C}">
      <dgm:prSet/>
      <dgm:spPr/>
      <dgm:t>
        <a:bodyPr/>
        <a:lstStyle/>
        <a:p>
          <a:pPr algn="ctr"/>
          <a:r>
            <a:rPr lang="it-IT" b="1" dirty="0" smtClean="0">
              <a:solidFill>
                <a:schemeClr val="tx2"/>
              </a:solidFill>
              <a:latin typeface="Calibri" pitchFamily="34" charset="0"/>
              <a:ea typeface="+mn-ea"/>
              <a:cs typeface="Calibri" pitchFamily="34" charset="0"/>
            </a:rPr>
            <a:t>Concentrazione delle risorse (FESR)</a:t>
          </a:r>
          <a:endParaRPr lang="it-IT" dirty="0"/>
        </a:p>
      </dgm:t>
    </dgm:pt>
    <dgm:pt modelId="{F82C4673-F6F3-4DC5-95D0-1D2299C8E9E4}" type="parTrans" cxnId="{D67AF722-D14D-4A69-B146-B1242784E8CF}">
      <dgm:prSet/>
      <dgm:spPr/>
      <dgm:t>
        <a:bodyPr/>
        <a:lstStyle/>
        <a:p>
          <a:pPr algn="ctr"/>
          <a:endParaRPr lang="it-IT"/>
        </a:p>
      </dgm:t>
    </dgm:pt>
    <dgm:pt modelId="{3967927D-FA63-43BC-B8D5-B13BD136C0BF}" type="sibTrans" cxnId="{D67AF722-D14D-4A69-B146-B1242784E8CF}">
      <dgm:prSet/>
      <dgm:spPr/>
      <dgm:t>
        <a:bodyPr/>
        <a:lstStyle/>
        <a:p>
          <a:pPr algn="ctr"/>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271B0025-F69D-4480-92DF-89C149082610}" type="pres">
      <dgm:prSet presAssocID="{D32A9F4A-8F0C-46AC-A9B9-58081ED4402C}" presName="thickLine" presStyleLbl="alignNode1" presStyleIdx="0" presStyleCnt="1"/>
      <dgm:spPr/>
    </dgm:pt>
    <dgm:pt modelId="{22D212E8-C1B9-45D6-B327-20495364B90E}" type="pres">
      <dgm:prSet presAssocID="{D32A9F4A-8F0C-46AC-A9B9-58081ED4402C}" presName="horz1" presStyleCnt="0"/>
      <dgm:spPr/>
    </dgm:pt>
    <dgm:pt modelId="{3E2B1247-B02C-4669-B380-3CC8147D0B19}" type="pres">
      <dgm:prSet presAssocID="{D32A9F4A-8F0C-46AC-A9B9-58081ED4402C}" presName="tx1" presStyleLbl="revTx" presStyleIdx="0" presStyleCnt="1"/>
      <dgm:spPr/>
      <dgm:t>
        <a:bodyPr/>
        <a:lstStyle/>
        <a:p>
          <a:endParaRPr lang="it-IT"/>
        </a:p>
      </dgm:t>
    </dgm:pt>
    <dgm:pt modelId="{6103B388-795B-4327-B617-8F4883E502D8}" type="pres">
      <dgm:prSet presAssocID="{D32A9F4A-8F0C-46AC-A9B9-58081ED4402C}" presName="vert1" presStyleCnt="0"/>
      <dgm:spPr/>
    </dgm:pt>
  </dgm:ptLst>
  <dgm:cxnLst>
    <dgm:cxn modelId="{D67AF722-D14D-4A69-B146-B1242784E8CF}" srcId="{30D9A2DE-89D7-4F81-B9A6-DD261EF89625}" destId="{D32A9F4A-8F0C-46AC-A9B9-58081ED4402C}" srcOrd="0" destOrd="0" parTransId="{F82C4673-F6F3-4DC5-95D0-1D2299C8E9E4}" sibTransId="{3967927D-FA63-43BC-B8D5-B13BD136C0BF}"/>
    <dgm:cxn modelId="{1B199B14-04AC-4589-8FF4-3DBCF1A4D9BB}" type="presOf" srcId="{D32A9F4A-8F0C-46AC-A9B9-58081ED4402C}" destId="{3E2B1247-B02C-4669-B380-3CC8147D0B19}" srcOrd="0" destOrd="0" presId="urn:microsoft.com/office/officeart/2008/layout/LinedList"/>
    <dgm:cxn modelId="{D8AA4672-E987-4818-AF5B-BBBB3FAA397D}" type="presOf" srcId="{30D9A2DE-89D7-4F81-B9A6-DD261EF89625}" destId="{6193201F-F31A-4D58-9B24-71F5E2371EBE}" srcOrd="0" destOrd="0" presId="urn:microsoft.com/office/officeart/2008/layout/LinedList"/>
    <dgm:cxn modelId="{55F7560C-24EC-481C-966E-E2059680731D}" type="presParOf" srcId="{6193201F-F31A-4D58-9B24-71F5E2371EBE}" destId="{271B0025-F69D-4480-92DF-89C149082610}" srcOrd="0" destOrd="0" presId="urn:microsoft.com/office/officeart/2008/layout/LinedList"/>
    <dgm:cxn modelId="{6DB52684-F05E-438E-BA5A-54DC471B1002}" type="presParOf" srcId="{6193201F-F31A-4D58-9B24-71F5E2371EBE}" destId="{22D212E8-C1B9-45D6-B327-20495364B90E}" srcOrd="1" destOrd="0" presId="urn:microsoft.com/office/officeart/2008/layout/LinedList"/>
    <dgm:cxn modelId="{15825D55-2531-4EF7-8334-32F494BA6CCC}" type="presParOf" srcId="{22D212E8-C1B9-45D6-B327-20495364B90E}" destId="{3E2B1247-B02C-4669-B380-3CC8147D0B19}" srcOrd="0" destOrd="0" presId="urn:microsoft.com/office/officeart/2008/layout/LinedList"/>
    <dgm:cxn modelId="{C21FCD55-D4A2-4938-9F61-0BC4D5F4FA23}" type="presParOf" srcId="{22D212E8-C1B9-45D6-B327-20495364B90E}" destId="{6103B388-795B-4327-B617-8F4883E502D8}" srcOrd="1" destOrd="0" presId="urn:microsoft.com/office/officeart/2008/layout/Lin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1" qsCatId="simple" csTypeId="urn:microsoft.com/office/officeart/2005/8/colors/accent1_2#11" csCatId="accent1" phldr="1"/>
      <dgm:spPr/>
      <dgm:t>
        <a:bodyPr/>
        <a:lstStyle/>
        <a:p>
          <a:endParaRPr lang="it-IT"/>
        </a:p>
      </dgm:t>
    </dgm:pt>
    <dgm:pt modelId="{D32A9F4A-8F0C-46AC-A9B9-58081ED4402C}">
      <dgm:prSet/>
      <dgm:spPr/>
      <dgm:t>
        <a:bodyPr/>
        <a:lstStyle/>
        <a:p>
          <a:pPr algn="ctr">
            <a:lnSpc>
              <a:spcPct val="100000"/>
            </a:lnSpc>
          </a:pPr>
          <a:r>
            <a:rPr lang="it-IT" b="1" dirty="0" smtClean="0">
              <a:solidFill>
                <a:schemeClr val="tx2"/>
              </a:solidFill>
              <a:latin typeface="Calibri" pitchFamily="34" charset="0"/>
              <a:ea typeface="+mn-ea"/>
              <a:cs typeface="Calibri" pitchFamily="34" charset="0"/>
            </a:rPr>
            <a:t>Allocazione risorse per OT (FESR – FSE) (proposta AP trasmessa alla CE il 22 aprile) </a:t>
          </a:r>
          <a:endParaRPr lang="it-IT" dirty="0"/>
        </a:p>
      </dgm:t>
    </dgm:pt>
    <dgm:pt modelId="{F82C4673-F6F3-4DC5-95D0-1D2299C8E9E4}" type="parTrans" cxnId="{D67AF722-D14D-4A69-B146-B1242784E8CF}">
      <dgm:prSet/>
      <dgm:spPr/>
      <dgm:t>
        <a:bodyPr/>
        <a:lstStyle/>
        <a:p>
          <a:pPr algn="ctr"/>
          <a:endParaRPr lang="it-IT"/>
        </a:p>
      </dgm:t>
    </dgm:pt>
    <dgm:pt modelId="{3967927D-FA63-43BC-B8D5-B13BD136C0BF}" type="sibTrans" cxnId="{D67AF722-D14D-4A69-B146-B1242784E8CF}">
      <dgm:prSet/>
      <dgm:spPr/>
      <dgm:t>
        <a:bodyPr/>
        <a:lstStyle/>
        <a:p>
          <a:pPr algn="ctr"/>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271B0025-F69D-4480-92DF-89C149082610}" type="pres">
      <dgm:prSet presAssocID="{D32A9F4A-8F0C-46AC-A9B9-58081ED4402C}" presName="thickLine" presStyleLbl="alignNode1" presStyleIdx="0" presStyleCnt="1"/>
      <dgm:spPr/>
    </dgm:pt>
    <dgm:pt modelId="{22D212E8-C1B9-45D6-B327-20495364B90E}" type="pres">
      <dgm:prSet presAssocID="{D32A9F4A-8F0C-46AC-A9B9-58081ED4402C}" presName="horz1" presStyleCnt="0"/>
      <dgm:spPr/>
    </dgm:pt>
    <dgm:pt modelId="{3E2B1247-B02C-4669-B380-3CC8147D0B19}" type="pres">
      <dgm:prSet presAssocID="{D32A9F4A-8F0C-46AC-A9B9-58081ED4402C}" presName="tx1" presStyleLbl="revTx" presStyleIdx="0" presStyleCnt="1"/>
      <dgm:spPr/>
      <dgm:t>
        <a:bodyPr/>
        <a:lstStyle/>
        <a:p>
          <a:endParaRPr lang="it-IT"/>
        </a:p>
      </dgm:t>
    </dgm:pt>
    <dgm:pt modelId="{6103B388-795B-4327-B617-8F4883E502D8}" type="pres">
      <dgm:prSet presAssocID="{D32A9F4A-8F0C-46AC-A9B9-58081ED4402C}" presName="vert1" presStyleCnt="0"/>
      <dgm:spPr/>
    </dgm:pt>
  </dgm:ptLst>
  <dgm:cxnLst>
    <dgm:cxn modelId="{D67AF722-D14D-4A69-B146-B1242784E8CF}" srcId="{30D9A2DE-89D7-4F81-B9A6-DD261EF89625}" destId="{D32A9F4A-8F0C-46AC-A9B9-58081ED4402C}" srcOrd="0" destOrd="0" parTransId="{F82C4673-F6F3-4DC5-95D0-1D2299C8E9E4}" sibTransId="{3967927D-FA63-43BC-B8D5-B13BD136C0BF}"/>
    <dgm:cxn modelId="{AEA2399A-A834-46B8-8F38-51F9BC40C73D}" type="presOf" srcId="{D32A9F4A-8F0C-46AC-A9B9-58081ED4402C}" destId="{3E2B1247-B02C-4669-B380-3CC8147D0B19}" srcOrd="0" destOrd="0" presId="urn:microsoft.com/office/officeart/2008/layout/LinedList"/>
    <dgm:cxn modelId="{2B019ACD-E2A1-4F49-B697-318860E2633E}" type="presOf" srcId="{30D9A2DE-89D7-4F81-B9A6-DD261EF89625}" destId="{6193201F-F31A-4D58-9B24-71F5E2371EBE}" srcOrd="0" destOrd="0" presId="urn:microsoft.com/office/officeart/2008/layout/LinedList"/>
    <dgm:cxn modelId="{13AA01D6-5E7C-47BE-A374-4D66878DE7F1}" type="presParOf" srcId="{6193201F-F31A-4D58-9B24-71F5E2371EBE}" destId="{271B0025-F69D-4480-92DF-89C149082610}" srcOrd="0" destOrd="0" presId="urn:microsoft.com/office/officeart/2008/layout/LinedList"/>
    <dgm:cxn modelId="{2C73A0FA-D5BD-4241-952B-7EB95D39F2FB}" type="presParOf" srcId="{6193201F-F31A-4D58-9B24-71F5E2371EBE}" destId="{22D212E8-C1B9-45D6-B327-20495364B90E}" srcOrd="1" destOrd="0" presId="urn:microsoft.com/office/officeart/2008/layout/LinedList"/>
    <dgm:cxn modelId="{639E4DB4-EFFB-433A-92BD-3532439429CB}" type="presParOf" srcId="{22D212E8-C1B9-45D6-B327-20495364B90E}" destId="{3E2B1247-B02C-4669-B380-3CC8147D0B19}" srcOrd="0" destOrd="0" presId="urn:microsoft.com/office/officeart/2008/layout/LinedList"/>
    <dgm:cxn modelId="{F35A772E-DC58-4E1A-A2BC-91E0D37F3962}" type="presParOf" srcId="{22D212E8-C1B9-45D6-B327-20495364B90E}" destId="{6103B388-795B-4327-B617-8F4883E502D8}"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2" qsCatId="simple" csTypeId="urn:microsoft.com/office/officeart/2005/8/colors/accent1_2#12" csCatId="accent1" phldr="1"/>
      <dgm:spPr/>
      <dgm:t>
        <a:bodyPr/>
        <a:lstStyle/>
        <a:p>
          <a:endParaRPr lang="it-IT"/>
        </a:p>
      </dgm:t>
    </dgm:pt>
    <dgm:pt modelId="{5B2D438D-3486-4226-A513-58129DC3774D}">
      <dgm:prSet custT="1"/>
      <dgm:spPr/>
      <dgm:t>
        <a:bodyPr/>
        <a:lstStyle/>
        <a:p>
          <a:pPr algn="ctr"/>
          <a:r>
            <a:rPr lang="it-IT" sz="2400" dirty="0" smtClean="0">
              <a:solidFill>
                <a:schemeClr val="accent1">
                  <a:lumMod val="75000"/>
                </a:schemeClr>
              </a:solidFill>
              <a:latin typeface="Tahoma" pitchFamily="34" charset="0"/>
              <a:ea typeface="Tahoma" pitchFamily="34" charset="0"/>
              <a:cs typeface="Tahoma" pitchFamily="34" charset="0"/>
            </a:rPr>
            <a:t>Allocazione FS (FESR+FSE) agli Obiettivi tematici per categoria di regione (solo risorse comunitarie, milioni di euro correnti)</a:t>
          </a:r>
          <a:endParaRPr lang="it-IT" sz="2400" dirty="0"/>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D5E1C7C8-2FC4-40D2-AC78-9B937C8815A7}" type="presOf" srcId="{5B2D438D-3486-4226-A513-58129DC3774D}" destId="{5B8CCE75-8D95-436F-B8BD-D6B5932BB17B}" srcOrd="0" destOrd="0" presId="urn:microsoft.com/office/officeart/2008/layout/LinedList"/>
    <dgm:cxn modelId="{50A6A1B9-54A8-4CF9-99D0-D18D3A252C45}" srcId="{30D9A2DE-89D7-4F81-B9A6-DD261EF89625}" destId="{5B2D438D-3486-4226-A513-58129DC3774D}" srcOrd="0" destOrd="0" parTransId="{57A97BB0-B000-4CE4-BB17-21BE3BCAF020}" sibTransId="{F2219624-8DF3-4C4F-960F-3351F2616E6B}"/>
    <dgm:cxn modelId="{C8E4102E-CDA6-469B-ACB6-3C4E7E335553}" type="presOf" srcId="{30D9A2DE-89D7-4F81-B9A6-DD261EF89625}" destId="{6193201F-F31A-4D58-9B24-71F5E2371EBE}" srcOrd="0" destOrd="0" presId="urn:microsoft.com/office/officeart/2008/layout/LinedList"/>
    <dgm:cxn modelId="{561FBABE-8D62-488A-AF91-361A6AEF3468}" type="presParOf" srcId="{6193201F-F31A-4D58-9B24-71F5E2371EBE}" destId="{C8205EB2-F633-4303-AF15-FCF236712E63}" srcOrd="0" destOrd="0" presId="urn:microsoft.com/office/officeart/2008/layout/LinedList"/>
    <dgm:cxn modelId="{6ED4DBBF-F6D2-4202-9FCD-1E2E2B6EF85E}" type="presParOf" srcId="{6193201F-F31A-4D58-9B24-71F5E2371EBE}" destId="{D06C96A1-06A1-4A5D-B6ED-716814707182}" srcOrd="1" destOrd="0" presId="urn:microsoft.com/office/officeart/2008/layout/LinedList"/>
    <dgm:cxn modelId="{584B9A80-D72C-470D-A8D1-33F32476F92D}" type="presParOf" srcId="{D06C96A1-06A1-4A5D-B6ED-716814707182}" destId="{5B8CCE75-8D95-436F-B8BD-D6B5932BB17B}" srcOrd="0" destOrd="0" presId="urn:microsoft.com/office/officeart/2008/layout/LinedList"/>
    <dgm:cxn modelId="{FBA76B59-11F3-48CA-8791-763F68D155B7}"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3" qsCatId="simple" csTypeId="urn:microsoft.com/office/officeart/2005/8/colors/accent1_2#13" csCatId="accent1" phldr="1"/>
      <dgm:spPr/>
      <dgm:t>
        <a:bodyPr/>
        <a:lstStyle/>
        <a:p>
          <a:endParaRPr lang="it-IT"/>
        </a:p>
      </dgm:t>
    </dgm:pt>
    <dgm:pt modelId="{5B2D438D-3486-4226-A513-58129DC3774D}">
      <dgm:prSet custT="1"/>
      <dgm:spPr/>
      <dgm:t>
        <a:bodyPr/>
        <a:lstStyle/>
        <a:p>
          <a:pPr algn="ctr"/>
          <a:r>
            <a:rPr lang="it-IT" sz="2800" dirty="0" smtClean="0">
              <a:solidFill>
                <a:schemeClr val="accent1">
                  <a:lumMod val="75000"/>
                </a:schemeClr>
              </a:solidFill>
              <a:latin typeface="Tahoma" pitchFamily="34" charset="0"/>
              <a:ea typeface="Tahoma" pitchFamily="34" charset="0"/>
              <a:cs typeface="Tahoma" pitchFamily="34" charset="0"/>
            </a:rPr>
            <a:t>Allocazione FESR + FSE agli Obiettivi tematici (solo risorse comunitarie, milioni di euro correnti)</a:t>
          </a:r>
          <a:endParaRPr lang="it-IT" sz="2800" dirty="0"/>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B1507173-1159-465C-A767-6CB3D9C586B0}" type="presOf" srcId="{5B2D438D-3486-4226-A513-58129DC3774D}" destId="{5B8CCE75-8D95-436F-B8BD-D6B5932BB17B}" srcOrd="0" destOrd="0" presId="urn:microsoft.com/office/officeart/2008/layout/LinedList"/>
    <dgm:cxn modelId="{50A6A1B9-54A8-4CF9-99D0-D18D3A252C45}" srcId="{30D9A2DE-89D7-4F81-B9A6-DD261EF89625}" destId="{5B2D438D-3486-4226-A513-58129DC3774D}" srcOrd="0" destOrd="0" parTransId="{57A97BB0-B000-4CE4-BB17-21BE3BCAF020}" sibTransId="{F2219624-8DF3-4C4F-960F-3351F2616E6B}"/>
    <dgm:cxn modelId="{DE2DE19D-7504-4AA2-86BF-8EF3D19AFC7B}" type="presOf" srcId="{30D9A2DE-89D7-4F81-B9A6-DD261EF89625}" destId="{6193201F-F31A-4D58-9B24-71F5E2371EBE}" srcOrd="0" destOrd="0" presId="urn:microsoft.com/office/officeart/2008/layout/LinedList"/>
    <dgm:cxn modelId="{836C075B-D866-427B-8EC8-158FE0C522D4}" type="presParOf" srcId="{6193201F-F31A-4D58-9B24-71F5E2371EBE}" destId="{C8205EB2-F633-4303-AF15-FCF236712E63}" srcOrd="0" destOrd="0" presId="urn:microsoft.com/office/officeart/2008/layout/LinedList"/>
    <dgm:cxn modelId="{932156F4-269A-4282-9507-39A8D78E1AAE}" type="presParOf" srcId="{6193201F-F31A-4D58-9B24-71F5E2371EBE}" destId="{D06C96A1-06A1-4A5D-B6ED-716814707182}" srcOrd="1" destOrd="0" presId="urn:microsoft.com/office/officeart/2008/layout/LinedList"/>
    <dgm:cxn modelId="{424E2324-2A80-4EE8-BC8A-852A56AC59D7}" type="presParOf" srcId="{D06C96A1-06A1-4A5D-B6ED-716814707182}" destId="{5B8CCE75-8D95-436F-B8BD-D6B5932BB17B}" srcOrd="0" destOrd="0" presId="urn:microsoft.com/office/officeart/2008/layout/LinedList"/>
    <dgm:cxn modelId="{DD09703F-E636-4271-83D0-923CFBD6F574}"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4" qsCatId="simple" csTypeId="urn:microsoft.com/office/officeart/2005/8/colors/accent1_2#14" csCatId="accent1" phldr="1"/>
      <dgm:spPr/>
      <dgm:t>
        <a:bodyPr/>
        <a:lstStyle/>
        <a:p>
          <a:endParaRPr lang="it-IT"/>
        </a:p>
      </dgm:t>
    </dgm:pt>
    <dgm:pt modelId="{5B2D438D-3486-4226-A513-58129DC3774D}">
      <dgm:prSet custT="1"/>
      <dgm:spPr/>
      <dgm:t>
        <a:bodyPr/>
        <a:lstStyle/>
        <a:p>
          <a:pPr algn="ctr"/>
          <a:r>
            <a:rPr lang="it-IT" sz="2800" dirty="0" smtClean="0">
              <a:solidFill>
                <a:schemeClr val="accent1">
                  <a:lumMod val="75000"/>
                </a:schemeClr>
              </a:solidFill>
              <a:latin typeface="Tahoma" pitchFamily="34" charset="0"/>
              <a:ea typeface="Tahoma" pitchFamily="34" charset="0"/>
              <a:cs typeface="Tahoma" pitchFamily="34" charset="0"/>
            </a:rPr>
            <a:t>Allocazione FEASR agli Obiettivi tematici (solo risorse comunitarie, milioni di euro correnti)</a:t>
          </a:r>
          <a:endParaRPr lang="it-IT" sz="2800" dirty="0"/>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50A6A1B9-54A8-4CF9-99D0-D18D3A252C45}" srcId="{30D9A2DE-89D7-4F81-B9A6-DD261EF89625}" destId="{5B2D438D-3486-4226-A513-58129DC3774D}" srcOrd="0" destOrd="0" parTransId="{57A97BB0-B000-4CE4-BB17-21BE3BCAF020}" sibTransId="{F2219624-8DF3-4C4F-960F-3351F2616E6B}"/>
    <dgm:cxn modelId="{05558E90-5404-4736-B41B-BA8DB447C93C}" type="presOf" srcId="{5B2D438D-3486-4226-A513-58129DC3774D}" destId="{5B8CCE75-8D95-436F-B8BD-D6B5932BB17B}" srcOrd="0" destOrd="0" presId="urn:microsoft.com/office/officeart/2008/layout/LinedList"/>
    <dgm:cxn modelId="{F8DC73F3-BBC0-48C4-B79C-C3AB49223D48}" type="presOf" srcId="{30D9A2DE-89D7-4F81-B9A6-DD261EF89625}" destId="{6193201F-F31A-4D58-9B24-71F5E2371EBE}" srcOrd="0" destOrd="0" presId="urn:microsoft.com/office/officeart/2008/layout/LinedList"/>
    <dgm:cxn modelId="{BDADE8BE-5D16-43B5-A930-257FA0C41DA2}" type="presParOf" srcId="{6193201F-F31A-4D58-9B24-71F5E2371EBE}" destId="{C8205EB2-F633-4303-AF15-FCF236712E63}" srcOrd="0" destOrd="0" presId="urn:microsoft.com/office/officeart/2008/layout/LinedList"/>
    <dgm:cxn modelId="{D56EC674-7A9B-41C2-8339-86A908CFF25A}" type="presParOf" srcId="{6193201F-F31A-4D58-9B24-71F5E2371EBE}" destId="{D06C96A1-06A1-4A5D-B6ED-716814707182}" srcOrd="1" destOrd="0" presId="urn:microsoft.com/office/officeart/2008/layout/LinedList"/>
    <dgm:cxn modelId="{3B69436D-C6AB-4A89-9939-49B792DA2E6C}" type="presParOf" srcId="{D06C96A1-06A1-4A5D-B6ED-716814707182}" destId="{5B8CCE75-8D95-436F-B8BD-D6B5932BB17B}" srcOrd="0" destOrd="0" presId="urn:microsoft.com/office/officeart/2008/layout/LinedList"/>
    <dgm:cxn modelId="{BF7386D6-1485-48C7-91F8-7A28B22C175B}"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5" qsCatId="simple" csTypeId="urn:microsoft.com/office/officeart/2005/8/colors/accent1_2#15" csCatId="accent1" phldr="1"/>
      <dgm:spPr/>
      <dgm:t>
        <a:bodyPr/>
        <a:lstStyle/>
        <a:p>
          <a:endParaRPr lang="it-IT"/>
        </a:p>
      </dgm:t>
    </dgm:pt>
    <dgm:pt modelId="{5B2D438D-3486-4226-A513-58129DC3774D}">
      <dgm:prSet custT="1"/>
      <dgm:spPr/>
      <dgm:t>
        <a:bodyPr/>
        <a:lstStyle/>
        <a:p>
          <a:pPr algn="ctr"/>
          <a:r>
            <a:rPr lang="it-IT" sz="2600" dirty="0" smtClean="0">
              <a:solidFill>
                <a:srgbClr val="002060"/>
              </a:solidFill>
              <a:latin typeface="Tahoma" panose="020B0604030504040204" pitchFamily="34" charset="0"/>
              <a:ea typeface="Tahoma" panose="020B0604030504040204" pitchFamily="34" charset="0"/>
              <a:cs typeface="Tahoma" panose="020B0604030504040204" pitchFamily="34" charset="0"/>
            </a:rPr>
            <a:t>FESR: Evoluzione delle allocazioni nelle proposte di AP </a:t>
          </a:r>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56D7B4F0-88B6-446D-91AD-F784CCBCAE08}" type="presOf" srcId="{5B2D438D-3486-4226-A513-58129DC3774D}" destId="{5B8CCE75-8D95-436F-B8BD-D6B5932BB17B}" srcOrd="0" destOrd="0" presId="urn:microsoft.com/office/officeart/2008/layout/LinedList"/>
    <dgm:cxn modelId="{208F110A-71E1-4A62-AB53-67EBD45E0B83}" type="presOf" srcId="{30D9A2DE-89D7-4F81-B9A6-DD261EF89625}" destId="{6193201F-F31A-4D58-9B24-71F5E2371EBE}" srcOrd="0" destOrd="0" presId="urn:microsoft.com/office/officeart/2008/layout/LinedList"/>
    <dgm:cxn modelId="{50A6A1B9-54A8-4CF9-99D0-D18D3A252C45}" srcId="{30D9A2DE-89D7-4F81-B9A6-DD261EF89625}" destId="{5B2D438D-3486-4226-A513-58129DC3774D}" srcOrd="0" destOrd="0" parTransId="{57A97BB0-B000-4CE4-BB17-21BE3BCAF020}" sibTransId="{F2219624-8DF3-4C4F-960F-3351F2616E6B}"/>
    <dgm:cxn modelId="{7303C0A0-AE08-46EA-AD63-9F4F76A797FE}" type="presParOf" srcId="{6193201F-F31A-4D58-9B24-71F5E2371EBE}" destId="{C8205EB2-F633-4303-AF15-FCF236712E63}" srcOrd="0" destOrd="0" presId="urn:microsoft.com/office/officeart/2008/layout/LinedList"/>
    <dgm:cxn modelId="{6E0C4A6A-BB1C-49B3-A753-19EB1ACCCBE9}" type="presParOf" srcId="{6193201F-F31A-4D58-9B24-71F5E2371EBE}" destId="{D06C96A1-06A1-4A5D-B6ED-716814707182}" srcOrd="1" destOrd="0" presId="urn:microsoft.com/office/officeart/2008/layout/LinedList"/>
    <dgm:cxn modelId="{08CA61D2-376D-4184-AED7-F3BC8B69C36C}" type="presParOf" srcId="{D06C96A1-06A1-4A5D-B6ED-716814707182}" destId="{5B8CCE75-8D95-436F-B8BD-D6B5932BB17B}" srcOrd="0" destOrd="0" presId="urn:microsoft.com/office/officeart/2008/layout/LinedList"/>
    <dgm:cxn modelId="{5EEA648C-B16E-4446-B3A5-746C79108E0F}"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6" qsCatId="simple" csTypeId="urn:microsoft.com/office/officeart/2005/8/colors/accent1_2#16" csCatId="accent1" phldr="1"/>
      <dgm:spPr/>
      <dgm:t>
        <a:bodyPr/>
        <a:lstStyle/>
        <a:p>
          <a:endParaRPr lang="it-IT"/>
        </a:p>
      </dgm:t>
    </dgm:pt>
    <dgm:pt modelId="{5B2D438D-3486-4226-A513-58129DC3774D}">
      <dgm:prSet custT="1"/>
      <dgm:spPr/>
      <dgm:t>
        <a:bodyPr/>
        <a:lstStyle/>
        <a:p>
          <a:pPr algn="ctr"/>
          <a:r>
            <a:rPr lang="it-IT" sz="2600" dirty="0" smtClean="0">
              <a:solidFill>
                <a:srgbClr val="002060"/>
              </a:solidFill>
              <a:latin typeface="Tahoma" panose="020B0604030504040204" pitchFamily="34" charset="0"/>
              <a:ea typeface="Tahoma" panose="020B0604030504040204" pitchFamily="34" charset="0"/>
              <a:cs typeface="Tahoma" panose="020B0604030504040204" pitchFamily="34" charset="0"/>
            </a:rPr>
            <a:t>FSE: Evoluzione delle allocazioni nelle proposte di AP </a:t>
          </a:r>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AF1E96C9-E195-4162-82E0-61B8D6FD4F0B}" type="presOf" srcId="{5B2D438D-3486-4226-A513-58129DC3774D}" destId="{5B8CCE75-8D95-436F-B8BD-D6B5932BB17B}" srcOrd="0" destOrd="0" presId="urn:microsoft.com/office/officeart/2008/layout/LinedList"/>
    <dgm:cxn modelId="{50A6A1B9-54A8-4CF9-99D0-D18D3A252C45}" srcId="{30D9A2DE-89D7-4F81-B9A6-DD261EF89625}" destId="{5B2D438D-3486-4226-A513-58129DC3774D}" srcOrd="0" destOrd="0" parTransId="{57A97BB0-B000-4CE4-BB17-21BE3BCAF020}" sibTransId="{F2219624-8DF3-4C4F-960F-3351F2616E6B}"/>
    <dgm:cxn modelId="{E89A088B-A1CE-4DA4-9292-1AF3700D9CF9}" type="presOf" srcId="{30D9A2DE-89D7-4F81-B9A6-DD261EF89625}" destId="{6193201F-F31A-4D58-9B24-71F5E2371EBE}" srcOrd="0" destOrd="0" presId="urn:microsoft.com/office/officeart/2008/layout/LinedList"/>
    <dgm:cxn modelId="{041BFF3F-29B9-4DFD-97D6-3803CB1180B5}" type="presParOf" srcId="{6193201F-F31A-4D58-9B24-71F5E2371EBE}" destId="{C8205EB2-F633-4303-AF15-FCF236712E63}" srcOrd="0" destOrd="0" presId="urn:microsoft.com/office/officeart/2008/layout/LinedList"/>
    <dgm:cxn modelId="{7C39A3EE-697E-43ED-8994-67AFB1A63238}" type="presParOf" srcId="{6193201F-F31A-4D58-9B24-71F5E2371EBE}" destId="{D06C96A1-06A1-4A5D-B6ED-716814707182}" srcOrd="1" destOrd="0" presId="urn:microsoft.com/office/officeart/2008/layout/LinedList"/>
    <dgm:cxn modelId="{CD35A43F-E584-41B8-8E4F-1AC874A25EED}" type="presParOf" srcId="{D06C96A1-06A1-4A5D-B6ED-716814707182}" destId="{5B8CCE75-8D95-436F-B8BD-D6B5932BB17B}" srcOrd="0" destOrd="0" presId="urn:microsoft.com/office/officeart/2008/layout/LinedList"/>
    <dgm:cxn modelId="{74B850CA-3009-4EAA-9177-015533F1FBB2}"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7" qsCatId="simple" csTypeId="urn:microsoft.com/office/officeart/2005/8/colors/accent1_2#17" csCatId="accent1" phldr="1"/>
      <dgm:spPr/>
      <dgm:t>
        <a:bodyPr/>
        <a:lstStyle/>
        <a:p>
          <a:endParaRPr lang="it-IT"/>
        </a:p>
      </dgm:t>
    </dgm:pt>
    <dgm:pt modelId="{5B2D438D-3486-4226-A513-58129DC3774D}">
      <dgm:prSet custT="1"/>
      <dgm:spPr/>
      <dgm:t>
        <a:bodyPr/>
        <a:lstStyle/>
        <a:p>
          <a:pPr algn="ctr"/>
          <a:r>
            <a:rPr lang="it-IT"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Programmi nazionali</a:t>
          </a:r>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50A6A1B9-54A8-4CF9-99D0-D18D3A252C45}" srcId="{30D9A2DE-89D7-4F81-B9A6-DD261EF89625}" destId="{5B2D438D-3486-4226-A513-58129DC3774D}" srcOrd="0" destOrd="0" parTransId="{57A97BB0-B000-4CE4-BB17-21BE3BCAF020}" sibTransId="{F2219624-8DF3-4C4F-960F-3351F2616E6B}"/>
    <dgm:cxn modelId="{7CDB5A6E-3229-47BE-A214-168E2E093CD3}" type="presOf" srcId="{30D9A2DE-89D7-4F81-B9A6-DD261EF89625}" destId="{6193201F-F31A-4D58-9B24-71F5E2371EBE}" srcOrd="0" destOrd="0" presId="urn:microsoft.com/office/officeart/2008/layout/LinedList"/>
    <dgm:cxn modelId="{4715B82C-1A76-45DD-A495-9ECCE789BA4E}" type="presOf" srcId="{5B2D438D-3486-4226-A513-58129DC3774D}" destId="{5B8CCE75-8D95-436F-B8BD-D6B5932BB17B}" srcOrd="0" destOrd="0" presId="urn:microsoft.com/office/officeart/2008/layout/LinedList"/>
    <dgm:cxn modelId="{566202AB-600E-41A1-89D7-4A7459F2F14C}" type="presParOf" srcId="{6193201F-F31A-4D58-9B24-71F5E2371EBE}" destId="{C8205EB2-F633-4303-AF15-FCF236712E63}" srcOrd="0" destOrd="0" presId="urn:microsoft.com/office/officeart/2008/layout/LinedList"/>
    <dgm:cxn modelId="{97BABEA1-3AB9-46DE-913F-EC74A994FDA6}" type="presParOf" srcId="{6193201F-F31A-4D58-9B24-71F5E2371EBE}" destId="{D06C96A1-06A1-4A5D-B6ED-716814707182}" srcOrd="1" destOrd="0" presId="urn:microsoft.com/office/officeart/2008/layout/LinedList"/>
    <dgm:cxn modelId="{2B2B9873-D942-4AD2-AE87-C07FA62DF9A2}" type="presParOf" srcId="{D06C96A1-06A1-4A5D-B6ED-716814707182}" destId="{5B8CCE75-8D95-436F-B8BD-D6B5932BB17B}" srcOrd="0" destOrd="0" presId="urn:microsoft.com/office/officeart/2008/layout/LinedList"/>
    <dgm:cxn modelId="{706310B2-0795-4878-AEB3-371DAA7283D5}"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8" qsCatId="simple" csTypeId="urn:microsoft.com/office/officeart/2005/8/colors/accent1_2#18" csCatId="accent1" phldr="1"/>
      <dgm:spPr/>
      <dgm:t>
        <a:bodyPr/>
        <a:lstStyle/>
        <a:p>
          <a:endParaRPr lang="it-IT"/>
        </a:p>
      </dgm:t>
    </dgm:pt>
    <dgm:pt modelId="{5B2D438D-3486-4226-A513-58129DC3774D}">
      <dgm:prSet custT="1"/>
      <dgm:spPr/>
      <dgm:t>
        <a:bodyPr/>
        <a:lstStyle/>
        <a:p>
          <a:pPr algn="ctr"/>
          <a:r>
            <a:rPr lang="it-IT"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Programmi nazionali e Obiettivi tematici</a:t>
          </a:r>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A622BF05-D7BB-47E4-88C2-11BFDD711284}" type="presOf" srcId="{5B2D438D-3486-4226-A513-58129DC3774D}" destId="{5B8CCE75-8D95-436F-B8BD-D6B5932BB17B}" srcOrd="0" destOrd="0" presId="urn:microsoft.com/office/officeart/2008/layout/LinedList"/>
    <dgm:cxn modelId="{E3884056-4013-4335-B62F-F18FD2DEA150}" type="presOf" srcId="{30D9A2DE-89D7-4F81-B9A6-DD261EF89625}" destId="{6193201F-F31A-4D58-9B24-71F5E2371EBE}" srcOrd="0" destOrd="0" presId="urn:microsoft.com/office/officeart/2008/layout/LinedList"/>
    <dgm:cxn modelId="{50A6A1B9-54A8-4CF9-99D0-D18D3A252C45}" srcId="{30D9A2DE-89D7-4F81-B9A6-DD261EF89625}" destId="{5B2D438D-3486-4226-A513-58129DC3774D}" srcOrd="0" destOrd="0" parTransId="{57A97BB0-B000-4CE4-BB17-21BE3BCAF020}" sibTransId="{F2219624-8DF3-4C4F-960F-3351F2616E6B}"/>
    <dgm:cxn modelId="{FE99C4BC-F166-41ED-8251-665D1C85C640}" type="presParOf" srcId="{6193201F-F31A-4D58-9B24-71F5E2371EBE}" destId="{C8205EB2-F633-4303-AF15-FCF236712E63}" srcOrd="0" destOrd="0" presId="urn:microsoft.com/office/officeart/2008/layout/LinedList"/>
    <dgm:cxn modelId="{AEB41912-736C-47BA-B190-D6195A7F3721}" type="presParOf" srcId="{6193201F-F31A-4D58-9B24-71F5E2371EBE}" destId="{D06C96A1-06A1-4A5D-B6ED-716814707182}" srcOrd="1" destOrd="0" presId="urn:microsoft.com/office/officeart/2008/layout/LinedList"/>
    <dgm:cxn modelId="{D4071558-3A01-4007-98F6-241E058A7398}" type="presParOf" srcId="{D06C96A1-06A1-4A5D-B6ED-716814707182}" destId="{5B8CCE75-8D95-436F-B8BD-D6B5932BB17B}" srcOrd="0" destOrd="0" presId="urn:microsoft.com/office/officeart/2008/layout/LinedList"/>
    <dgm:cxn modelId="{955EEC12-AD6F-4EF1-86C3-114034CA125F}"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19" qsCatId="simple" csTypeId="urn:microsoft.com/office/officeart/2005/8/colors/accent1_2#19" csCatId="accent1" phldr="1"/>
      <dgm:spPr/>
      <dgm:t>
        <a:bodyPr/>
        <a:lstStyle/>
        <a:p>
          <a:endParaRPr lang="it-IT"/>
        </a:p>
      </dgm:t>
    </dgm:pt>
    <dgm:pt modelId="{5B2D438D-3486-4226-A513-58129DC3774D}">
      <dgm:prSet custT="1"/>
      <dgm:spPr/>
      <dgm:t>
        <a:bodyPr/>
        <a:lstStyle/>
        <a:p>
          <a:pPr algn="ctr"/>
          <a:r>
            <a:rPr lang="it-IT" sz="3200" dirty="0" smtClean="0">
              <a:solidFill>
                <a:srgbClr val="002060"/>
              </a:solidFill>
              <a:latin typeface="Tahoma" panose="020B0604030504040204" pitchFamily="34" charset="0"/>
              <a:ea typeface="Tahoma" panose="020B0604030504040204" pitchFamily="34" charset="0"/>
              <a:cs typeface="Tahoma" panose="020B0604030504040204" pitchFamily="34" charset="0"/>
            </a:rPr>
            <a:t>Allocazione per RA</a:t>
          </a:r>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33E1C8AB-BE3A-41D3-8004-8DB10F69B175}" type="presOf" srcId="{5B2D438D-3486-4226-A513-58129DC3774D}" destId="{5B8CCE75-8D95-436F-B8BD-D6B5932BB17B}" srcOrd="0" destOrd="0" presId="urn:microsoft.com/office/officeart/2008/layout/LinedList"/>
    <dgm:cxn modelId="{4D0F4F8F-0A0C-484D-AE52-FD569129A134}" type="presOf" srcId="{30D9A2DE-89D7-4F81-B9A6-DD261EF89625}" destId="{6193201F-F31A-4D58-9B24-71F5E2371EBE}" srcOrd="0" destOrd="0" presId="urn:microsoft.com/office/officeart/2008/layout/LinedList"/>
    <dgm:cxn modelId="{50A6A1B9-54A8-4CF9-99D0-D18D3A252C45}" srcId="{30D9A2DE-89D7-4F81-B9A6-DD261EF89625}" destId="{5B2D438D-3486-4226-A513-58129DC3774D}" srcOrd="0" destOrd="0" parTransId="{57A97BB0-B000-4CE4-BB17-21BE3BCAF020}" sibTransId="{F2219624-8DF3-4C4F-960F-3351F2616E6B}"/>
    <dgm:cxn modelId="{BF226AE8-429E-4D80-B1A1-4583F5C3F143}" type="presParOf" srcId="{6193201F-F31A-4D58-9B24-71F5E2371EBE}" destId="{C8205EB2-F633-4303-AF15-FCF236712E63}" srcOrd="0" destOrd="0" presId="urn:microsoft.com/office/officeart/2008/layout/LinedList"/>
    <dgm:cxn modelId="{B39C2665-9E52-40C4-964F-861F849672D8}" type="presParOf" srcId="{6193201F-F31A-4D58-9B24-71F5E2371EBE}" destId="{D06C96A1-06A1-4A5D-B6ED-716814707182}" srcOrd="1" destOrd="0" presId="urn:microsoft.com/office/officeart/2008/layout/LinedList"/>
    <dgm:cxn modelId="{57091A2A-F087-406E-A8C3-18C1D61A024A}" type="presParOf" srcId="{D06C96A1-06A1-4A5D-B6ED-716814707182}" destId="{5B8CCE75-8D95-436F-B8BD-D6B5932BB17B}" srcOrd="0" destOrd="0" presId="urn:microsoft.com/office/officeart/2008/layout/LinedList"/>
    <dgm:cxn modelId="{CA4451AE-26D1-4F8A-B1CA-9F6C8C12B39F}"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2" qsCatId="simple" csTypeId="urn:microsoft.com/office/officeart/2005/8/colors/accent1_2#2" csCatId="accent1" phldr="1"/>
      <dgm:spPr/>
      <dgm:t>
        <a:bodyPr/>
        <a:lstStyle/>
        <a:p>
          <a:endParaRPr lang="it-IT"/>
        </a:p>
      </dgm:t>
    </dgm:pt>
    <dgm:pt modelId="{B3DADE74-4973-4186-BFB7-CA4FFC89D81E}">
      <dgm:prSet custT="1"/>
      <dgm:spPr/>
      <dgm:t>
        <a:bodyPr/>
        <a:lstStyle/>
        <a:p>
          <a:pPr algn="ctr" rtl="0"/>
          <a:r>
            <a:rPr lang="it-IT" sz="3200" dirty="0" smtClean="0">
              <a:solidFill>
                <a:schemeClr val="tx2"/>
              </a:solidFill>
              <a:latin typeface="Tahoma" pitchFamily="34" charset="0"/>
              <a:ea typeface="Tahoma" pitchFamily="34" charset="0"/>
              <a:cs typeface="Tahoma" pitchFamily="34" charset="0"/>
            </a:rPr>
            <a:t>Fondi europei strutturali e di investimento (SIE) 2014-2020 per l’Italia </a:t>
          </a:r>
          <a:endParaRPr lang="it-IT" sz="3200" dirty="0">
            <a:solidFill>
              <a:schemeClr val="tx2"/>
            </a:solidFill>
            <a:latin typeface="Tahoma" pitchFamily="34" charset="0"/>
            <a:ea typeface="Tahoma" pitchFamily="34" charset="0"/>
            <a:cs typeface="Tahoma" pitchFamily="34" charset="0"/>
          </a:endParaRPr>
        </a:p>
      </dgm:t>
    </dgm:pt>
    <dgm:pt modelId="{268F7A02-B28B-43AE-99E1-9E1B71D5AC5C}" type="parTrans" cxnId="{B41E018E-A4F1-4FF8-9078-739A36029DB0}">
      <dgm:prSet/>
      <dgm:spPr/>
      <dgm:t>
        <a:bodyPr/>
        <a:lstStyle/>
        <a:p>
          <a:pPr algn="ctr"/>
          <a:endParaRPr lang="it-IT"/>
        </a:p>
      </dgm:t>
    </dgm:pt>
    <dgm:pt modelId="{F982AAB4-D633-4305-A739-92B4C0801D28}" type="sibTrans" cxnId="{B41E018E-A4F1-4FF8-9078-739A36029DB0}">
      <dgm:prSet/>
      <dgm:spPr/>
      <dgm:t>
        <a:bodyPr/>
        <a:lstStyle/>
        <a:p>
          <a:pPr algn="ctr"/>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93E0AD68-FD4E-4D25-B011-BA18DD8437C2}" type="pres">
      <dgm:prSet presAssocID="{B3DADE74-4973-4186-BFB7-CA4FFC89D81E}" presName="thickLine" presStyleLbl="alignNode1" presStyleIdx="0" presStyleCnt="1"/>
      <dgm:spPr/>
    </dgm:pt>
    <dgm:pt modelId="{61ABA051-0DAC-4AF8-B37D-7D3A7D423D07}" type="pres">
      <dgm:prSet presAssocID="{B3DADE74-4973-4186-BFB7-CA4FFC89D81E}" presName="horz1" presStyleCnt="0"/>
      <dgm:spPr/>
    </dgm:pt>
    <dgm:pt modelId="{974FC8AE-962B-414D-93DC-2FD8306CE8C6}" type="pres">
      <dgm:prSet presAssocID="{B3DADE74-4973-4186-BFB7-CA4FFC89D81E}" presName="tx1" presStyleLbl="revTx" presStyleIdx="0" presStyleCnt="1"/>
      <dgm:spPr/>
      <dgm:t>
        <a:bodyPr/>
        <a:lstStyle/>
        <a:p>
          <a:endParaRPr lang="it-IT"/>
        </a:p>
      </dgm:t>
    </dgm:pt>
    <dgm:pt modelId="{51F696A1-E74A-4BFD-A3D6-391049B6011F}" type="pres">
      <dgm:prSet presAssocID="{B3DADE74-4973-4186-BFB7-CA4FFC89D81E}" presName="vert1" presStyleCnt="0"/>
      <dgm:spPr/>
    </dgm:pt>
  </dgm:ptLst>
  <dgm:cxnLst>
    <dgm:cxn modelId="{B41E018E-A4F1-4FF8-9078-739A36029DB0}" srcId="{30D9A2DE-89D7-4F81-B9A6-DD261EF89625}" destId="{B3DADE74-4973-4186-BFB7-CA4FFC89D81E}" srcOrd="0" destOrd="0" parTransId="{268F7A02-B28B-43AE-99E1-9E1B71D5AC5C}" sibTransId="{F982AAB4-D633-4305-A739-92B4C0801D28}"/>
    <dgm:cxn modelId="{463D6E8B-AF37-4EC4-8EB0-780104006CE4}" type="presOf" srcId="{B3DADE74-4973-4186-BFB7-CA4FFC89D81E}" destId="{974FC8AE-962B-414D-93DC-2FD8306CE8C6}" srcOrd="0" destOrd="0" presId="urn:microsoft.com/office/officeart/2008/layout/LinedList"/>
    <dgm:cxn modelId="{AAEFE733-FA80-4180-8B54-6CF8647437EF}" type="presOf" srcId="{30D9A2DE-89D7-4F81-B9A6-DD261EF89625}" destId="{6193201F-F31A-4D58-9B24-71F5E2371EBE}" srcOrd="0" destOrd="0" presId="urn:microsoft.com/office/officeart/2008/layout/LinedList"/>
    <dgm:cxn modelId="{6EA19326-B9E4-48F0-9F43-206376167FC1}" type="presParOf" srcId="{6193201F-F31A-4D58-9B24-71F5E2371EBE}" destId="{93E0AD68-FD4E-4D25-B011-BA18DD8437C2}" srcOrd="0" destOrd="0" presId="urn:microsoft.com/office/officeart/2008/layout/LinedList"/>
    <dgm:cxn modelId="{3605A260-5CF9-45A4-B86A-750180383E73}" type="presParOf" srcId="{6193201F-F31A-4D58-9B24-71F5E2371EBE}" destId="{61ABA051-0DAC-4AF8-B37D-7D3A7D423D07}" srcOrd="1" destOrd="0" presId="urn:microsoft.com/office/officeart/2008/layout/LinedList"/>
    <dgm:cxn modelId="{D4D568DF-49D7-4014-A4E4-26B8357CAC10}" type="presParOf" srcId="{61ABA051-0DAC-4AF8-B37D-7D3A7D423D07}" destId="{974FC8AE-962B-414D-93DC-2FD8306CE8C6}" srcOrd="0" destOrd="0" presId="urn:microsoft.com/office/officeart/2008/layout/LinedList"/>
    <dgm:cxn modelId="{B688A293-F5C1-4D9C-A1BE-169E6EF7A44E}" type="presParOf" srcId="{61ABA051-0DAC-4AF8-B37D-7D3A7D423D07}" destId="{51F696A1-E74A-4BFD-A3D6-391049B6011F}"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20" qsCatId="simple" csTypeId="urn:microsoft.com/office/officeart/2005/8/colors/accent1_2#20" csCatId="accent1" phldr="1"/>
      <dgm:spPr/>
      <dgm:t>
        <a:bodyPr/>
        <a:lstStyle/>
        <a:p>
          <a:endParaRPr lang="it-IT"/>
        </a:p>
      </dgm:t>
    </dgm:pt>
    <dgm:pt modelId="{D32A9F4A-8F0C-46AC-A9B9-58081ED4402C}">
      <dgm:prSet/>
      <dgm:spPr/>
      <dgm:t>
        <a:bodyPr/>
        <a:lstStyle/>
        <a:p>
          <a:pPr algn="ctr"/>
          <a:r>
            <a:rPr lang="it-IT" b="1" dirty="0" smtClean="0">
              <a:solidFill>
                <a:schemeClr val="tx2"/>
              </a:solidFill>
              <a:latin typeface="Calibri" pitchFamily="34" charset="0"/>
              <a:ea typeface="+mn-ea"/>
              <a:cs typeface="Calibri" pitchFamily="34" charset="0"/>
            </a:rPr>
            <a:t>Allocazioni FESR</a:t>
          </a:r>
          <a:endParaRPr lang="it-IT" dirty="0"/>
        </a:p>
      </dgm:t>
    </dgm:pt>
    <dgm:pt modelId="{F82C4673-F6F3-4DC5-95D0-1D2299C8E9E4}" type="parTrans" cxnId="{D67AF722-D14D-4A69-B146-B1242784E8CF}">
      <dgm:prSet/>
      <dgm:spPr/>
      <dgm:t>
        <a:bodyPr/>
        <a:lstStyle/>
        <a:p>
          <a:pPr algn="ctr"/>
          <a:endParaRPr lang="it-IT"/>
        </a:p>
      </dgm:t>
    </dgm:pt>
    <dgm:pt modelId="{3967927D-FA63-43BC-B8D5-B13BD136C0BF}" type="sibTrans" cxnId="{D67AF722-D14D-4A69-B146-B1242784E8CF}">
      <dgm:prSet/>
      <dgm:spPr/>
      <dgm:t>
        <a:bodyPr/>
        <a:lstStyle/>
        <a:p>
          <a:pPr algn="ctr"/>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271B0025-F69D-4480-92DF-89C149082610}" type="pres">
      <dgm:prSet presAssocID="{D32A9F4A-8F0C-46AC-A9B9-58081ED4402C}" presName="thickLine" presStyleLbl="alignNode1" presStyleIdx="0" presStyleCnt="1"/>
      <dgm:spPr/>
    </dgm:pt>
    <dgm:pt modelId="{22D212E8-C1B9-45D6-B327-20495364B90E}" type="pres">
      <dgm:prSet presAssocID="{D32A9F4A-8F0C-46AC-A9B9-58081ED4402C}" presName="horz1" presStyleCnt="0"/>
      <dgm:spPr/>
    </dgm:pt>
    <dgm:pt modelId="{3E2B1247-B02C-4669-B380-3CC8147D0B19}" type="pres">
      <dgm:prSet presAssocID="{D32A9F4A-8F0C-46AC-A9B9-58081ED4402C}" presName="tx1" presStyleLbl="revTx" presStyleIdx="0" presStyleCnt="1"/>
      <dgm:spPr/>
      <dgm:t>
        <a:bodyPr/>
        <a:lstStyle/>
        <a:p>
          <a:endParaRPr lang="it-IT"/>
        </a:p>
      </dgm:t>
    </dgm:pt>
    <dgm:pt modelId="{6103B388-795B-4327-B617-8F4883E502D8}" type="pres">
      <dgm:prSet presAssocID="{D32A9F4A-8F0C-46AC-A9B9-58081ED4402C}" presName="vert1" presStyleCnt="0"/>
      <dgm:spPr/>
    </dgm:pt>
  </dgm:ptLst>
  <dgm:cxnLst>
    <dgm:cxn modelId="{B60956B1-EA3B-4C15-A088-F7EDC96A142B}" type="presOf" srcId="{D32A9F4A-8F0C-46AC-A9B9-58081ED4402C}" destId="{3E2B1247-B02C-4669-B380-3CC8147D0B19}" srcOrd="0" destOrd="0" presId="urn:microsoft.com/office/officeart/2008/layout/LinedList"/>
    <dgm:cxn modelId="{D67AF722-D14D-4A69-B146-B1242784E8CF}" srcId="{30D9A2DE-89D7-4F81-B9A6-DD261EF89625}" destId="{D32A9F4A-8F0C-46AC-A9B9-58081ED4402C}" srcOrd="0" destOrd="0" parTransId="{F82C4673-F6F3-4DC5-95D0-1D2299C8E9E4}" sibTransId="{3967927D-FA63-43BC-B8D5-B13BD136C0BF}"/>
    <dgm:cxn modelId="{A7047DA9-E986-4EEE-8DD4-4B1AEB26AEA9}" type="presOf" srcId="{30D9A2DE-89D7-4F81-B9A6-DD261EF89625}" destId="{6193201F-F31A-4D58-9B24-71F5E2371EBE}" srcOrd="0" destOrd="0" presId="urn:microsoft.com/office/officeart/2008/layout/LinedList"/>
    <dgm:cxn modelId="{C556818C-7290-4663-B6A3-57043F40050A}" type="presParOf" srcId="{6193201F-F31A-4D58-9B24-71F5E2371EBE}" destId="{271B0025-F69D-4480-92DF-89C149082610}" srcOrd="0" destOrd="0" presId="urn:microsoft.com/office/officeart/2008/layout/LinedList"/>
    <dgm:cxn modelId="{4D34E440-E3C4-4550-94EF-D5C7CE9F4AE0}" type="presParOf" srcId="{6193201F-F31A-4D58-9B24-71F5E2371EBE}" destId="{22D212E8-C1B9-45D6-B327-20495364B90E}" srcOrd="1" destOrd="0" presId="urn:microsoft.com/office/officeart/2008/layout/LinedList"/>
    <dgm:cxn modelId="{AB0F317F-49F5-4149-94DC-052E85D4D88B}" type="presParOf" srcId="{22D212E8-C1B9-45D6-B327-20495364B90E}" destId="{3E2B1247-B02C-4669-B380-3CC8147D0B19}" srcOrd="0" destOrd="0" presId="urn:microsoft.com/office/officeart/2008/layout/LinedList"/>
    <dgm:cxn modelId="{8E11BACB-0AAD-4295-9F47-F3E00ACF4FF7}" type="presParOf" srcId="{22D212E8-C1B9-45D6-B327-20495364B90E}" destId="{6103B388-795B-4327-B617-8F4883E502D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21" qsCatId="simple" csTypeId="urn:microsoft.com/office/officeart/2005/8/colors/accent1_2#21" csCatId="accent1" phldr="1"/>
      <dgm:spPr/>
      <dgm:t>
        <a:bodyPr/>
        <a:lstStyle/>
        <a:p>
          <a:endParaRPr lang="it-IT"/>
        </a:p>
      </dgm:t>
    </dgm:pt>
    <dgm:pt modelId="{D32A9F4A-8F0C-46AC-A9B9-58081ED4402C}">
      <dgm:prSet/>
      <dgm:spPr/>
      <dgm:t>
        <a:bodyPr/>
        <a:lstStyle/>
        <a:p>
          <a:pPr algn="ctr"/>
          <a:r>
            <a:rPr lang="it-IT" b="1" dirty="0" smtClean="0">
              <a:solidFill>
                <a:schemeClr val="tx2"/>
              </a:solidFill>
              <a:latin typeface="Calibri" pitchFamily="34" charset="0"/>
              <a:ea typeface="+mn-ea"/>
              <a:cs typeface="Calibri" pitchFamily="34" charset="0"/>
            </a:rPr>
            <a:t>Allocazioni FSE</a:t>
          </a:r>
          <a:endParaRPr lang="it-IT" dirty="0"/>
        </a:p>
      </dgm:t>
    </dgm:pt>
    <dgm:pt modelId="{F82C4673-F6F3-4DC5-95D0-1D2299C8E9E4}" type="parTrans" cxnId="{D67AF722-D14D-4A69-B146-B1242784E8CF}">
      <dgm:prSet/>
      <dgm:spPr/>
      <dgm:t>
        <a:bodyPr/>
        <a:lstStyle/>
        <a:p>
          <a:pPr algn="ctr"/>
          <a:endParaRPr lang="it-IT"/>
        </a:p>
      </dgm:t>
    </dgm:pt>
    <dgm:pt modelId="{3967927D-FA63-43BC-B8D5-B13BD136C0BF}" type="sibTrans" cxnId="{D67AF722-D14D-4A69-B146-B1242784E8CF}">
      <dgm:prSet/>
      <dgm:spPr/>
      <dgm:t>
        <a:bodyPr/>
        <a:lstStyle/>
        <a:p>
          <a:pPr algn="ctr"/>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271B0025-F69D-4480-92DF-89C149082610}" type="pres">
      <dgm:prSet presAssocID="{D32A9F4A-8F0C-46AC-A9B9-58081ED4402C}" presName="thickLine" presStyleLbl="alignNode1" presStyleIdx="0" presStyleCnt="1"/>
      <dgm:spPr/>
    </dgm:pt>
    <dgm:pt modelId="{22D212E8-C1B9-45D6-B327-20495364B90E}" type="pres">
      <dgm:prSet presAssocID="{D32A9F4A-8F0C-46AC-A9B9-58081ED4402C}" presName="horz1" presStyleCnt="0"/>
      <dgm:spPr/>
    </dgm:pt>
    <dgm:pt modelId="{3E2B1247-B02C-4669-B380-3CC8147D0B19}" type="pres">
      <dgm:prSet presAssocID="{D32A9F4A-8F0C-46AC-A9B9-58081ED4402C}" presName="tx1" presStyleLbl="revTx" presStyleIdx="0" presStyleCnt="1"/>
      <dgm:spPr/>
      <dgm:t>
        <a:bodyPr/>
        <a:lstStyle/>
        <a:p>
          <a:endParaRPr lang="it-IT"/>
        </a:p>
      </dgm:t>
    </dgm:pt>
    <dgm:pt modelId="{6103B388-795B-4327-B617-8F4883E502D8}" type="pres">
      <dgm:prSet presAssocID="{D32A9F4A-8F0C-46AC-A9B9-58081ED4402C}" presName="vert1" presStyleCnt="0"/>
      <dgm:spPr/>
    </dgm:pt>
  </dgm:ptLst>
  <dgm:cxnLst>
    <dgm:cxn modelId="{6D058CA4-B129-4038-855A-F5CC14BF0A5A}" type="presOf" srcId="{30D9A2DE-89D7-4F81-B9A6-DD261EF89625}" destId="{6193201F-F31A-4D58-9B24-71F5E2371EBE}" srcOrd="0" destOrd="0" presId="urn:microsoft.com/office/officeart/2008/layout/LinedList"/>
    <dgm:cxn modelId="{17413CEA-03F0-4314-BDCB-5C0F000B59EB}" type="presOf" srcId="{D32A9F4A-8F0C-46AC-A9B9-58081ED4402C}" destId="{3E2B1247-B02C-4669-B380-3CC8147D0B19}" srcOrd="0" destOrd="0" presId="urn:microsoft.com/office/officeart/2008/layout/LinedList"/>
    <dgm:cxn modelId="{D67AF722-D14D-4A69-B146-B1242784E8CF}" srcId="{30D9A2DE-89D7-4F81-B9A6-DD261EF89625}" destId="{D32A9F4A-8F0C-46AC-A9B9-58081ED4402C}" srcOrd="0" destOrd="0" parTransId="{F82C4673-F6F3-4DC5-95D0-1D2299C8E9E4}" sibTransId="{3967927D-FA63-43BC-B8D5-B13BD136C0BF}"/>
    <dgm:cxn modelId="{5791A1AF-B6B7-4ED5-80E0-001BB056E15B}" type="presParOf" srcId="{6193201F-F31A-4D58-9B24-71F5E2371EBE}" destId="{271B0025-F69D-4480-92DF-89C149082610}" srcOrd="0" destOrd="0" presId="urn:microsoft.com/office/officeart/2008/layout/LinedList"/>
    <dgm:cxn modelId="{61AFC1C0-8DA8-474A-B379-5BADE513D6C2}" type="presParOf" srcId="{6193201F-F31A-4D58-9B24-71F5E2371EBE}" destId="{22D212E8-C1B9-45D6-B327-20495364B90E}" srcOrd="1" destOrd="0" presId="urn:microsoft.com/office/officeart/2008/layout/LinedList"/>
    <dgm:cxn modelId="{A1384E29-2443-49DC-88CA-DDA2AD033E0B}" type="presParOf" srcId="{22D212E8-C1B9-45D6-B327-20495364B90E}" destId="{3E2B1247-B02C-4669-B380-3CC8147D0B19}" srcOrd="0" destOrd="0" presId="urn:microsoft.com/office/officeart/2008/layout/LinedList"/>
    <dgm:cxn modelId="{AC8CBDA6-4CDE-4DFA-9674-113FC39A2F23}" type="presParOf" srcId="{22D212E8-C1B9-45D6-B327-20495364B90E}" destId="{6103B388-795B-4327-B617-8F4883E502D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3" qsCatId="simple" csTypeId="urn:microsoft.com/office/officeart/2005/8/colors/accent1_2#3" csCatId="accent1" phldr="1"/>
      <dgm:spPr/>
      <dgm:t>
        <a:bodyPr/>
        <a:lstStyle/>
        <a:p>
          <a:endParaRPr lang="it-IT"/>
        </a:p>
      </dgm:t>
    </dgm:pt>
    <dgm:pt modelId="{F0ED46DD-AF9E-493E-8118-6655C7B7D8B1}">
      <dgm:prSet custT="1"/>
      <dgm:spPr/>
      <dgm:t>
        <a:bodyPr/>
        <a:lstStyle/>
        <a:p>
          <a:pPr algn="ctr"/>
          <a:r>
            <a:rPr lang="it-IT" sz="2800" dirty="0" smtClean="0">
              <a:solidFill>
                <a:schemeClr val="tx2"/>
              </a:solidFill>
              <a:latin typeface="Tahoma" pitchFamily="34" charset="0"/>
              <a:ea typeface="Tahoma" pitchFamily="34" charset="0"/>
              <a:cs typeface="Tahoma" pitchFamily="34" charset="0"/>
            </a:rPr>
            <a:t>Principali</a:t>
          </a:r>
          <a:r>
            <a:rPr lang="it-IT" sz="2800" dirty="0" smtClean="0"/>
            <a:t> </a:t>
          </a:r>
          <a:r>
            <a:rPr lang="it-IT" sz="2800" dirty="0" smtClean="0">
              <a:solidFill>
                <a:schemeClr val="tx2"/>
              </a:solidFill>
              <a:latin typeface="Tahoma" pitchFamily="34" charset="0"/>
              <a:ea typeface="Tahoma" pitchFamily="34" charset="0"/>
              <a:cs typeface="Tahoma" pitchFamily="34" charset="0"/>
            </a:rPr>
            <a:t>elementi di novità introdotti dai regolamenti per il nuovo ciclo</a:t>
          </a:r>
          <a:endParaRPr lang="it-IT" sz="2800" dirty="0">
            <a:solidFill>
              <a:schemeClr val="tx2"/>
            </a:solidFill>
            <a:latin typeface="Tahoma" pitchFamily="34" charset="0"/>
            <a:ea typeface="Tahoma" pitchFamily="34" charset="0"/>
            <a:cs typeface="Tahoma" pitchFamily="34" charset="0"/>
          </a:endParaRPr>
        </a:p>
      </dgm:t>
    </dgm:pt>
    <dgm:pt modelId="{68E47DFF-1343-4475-8449-922D9FFEB508}" type="parTrans" cxnId="{311419BF-7B4F-4D57-A8C7-B080A547987B}">
      <dgm:prSet/>
      <dgm:spPr/>
      <dgm:t>
        <a:bodyPr/>
        <a:lstStyle/>
        <a:p>
          <a:endParaRPr lang="it-IT"/>
        </a:p>
      </dgm:t>
    </dgm:pt>
    <dgm:pt modelId="{47B4B975-6580-42D3-98A6-7438010C501E}" type="sibTrans" cxnId="{311419BF-7B4F-4D57-A8C7-B080A547987B}">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E4244F37-43AA-4EFB-B805-68BCFEA2EB3C}" type="pres">
      <dgm:prSet presAssocID="{F0ED46DD-AF9E-493E-8118-6655C7B7D8B1}" presName="thickLine" presStyleLbl="alignNode1" presStyleIdx="0" presStyleCnt="1"/>
      <dgm:spPr/>
    </dgm:pt>
    <dgm:pt modelId="{4E199A8B-A4D0-4310-B610-55B8E9D49A78}" type="pres">
      <dgm:prSet presAssocID="{F0ED46DD-AF9E-493E-8118-6655C7B7D8B1}" presName="horz1" presStyleCnt="0"/>
      <dgm:spPr/>
    </dgm:pt>
    <dgm:pt modelId="{E4E94BF9-3077-472C-8412-A465E3C82103}" type="pres">
      <dgm:prSet presAssocID="{F0ED46DD-AF9E-493E-8118-6655C7B7D8B1}" presName="tx1" presStyleLbl="revTx" presStyleIdx="0" presStyleCnt="1"/>
      <dgm:spPr/>
      <dgm:t>
        <a:bodyPr/>
        <a:lstStyle/>
        <a:p>
          <a:endParaRPr lang="it-IT"/>
        </a:p>
      </dgm:t>
    </dgm:pt>
    <dgm:pt modelId="{0BDC5203-9A5A-4E93-BD41-26A92C6048C6}" type="pres">
      <dgm:prSet presAssocID="{F0ED46DD-AF9E-493E-8118-6655C7B7D8B1}" presName="vert1" presStyleCnt="0"/>
      <dgm:spPr/>
    </dgm:pt>
  </dgm:ptLst>
  <dgm:cxnLst>
    <dgm:cxn modelId="{F67E196D-21C4-46EB-82F6-EAF2FD1FAC06}" type="presOf" srcId="{30D9A2DE-89D7-4F81-B9A6-DD261EF89625}" destId="{6193201F-F31A-4D58-9B24-71F5E2371EBE}" srcOrd="0" destOrd="0" presId="urn:microsoft.com/office/officeart/2008/layout/LinedList"/>
    <dgm:cxn modelId="{6EAC5529-AB69-44AD-8EF6-946A73F944EC}" type="presOf" srcId="{F0ED46DD-AF9E-493E-8118-6655C7B7D8B1}" destId="{E4E94BF9-3077-472C-8412-A465E3C82103}" srcOrd="0" destOrd="0" presId="urn:microsoft.com/office/officeart/2008/layout/LinedList"/>
    <dgm:cxn modelId="{311419BF-7B4F-4D57-A8C7-B080A547987B}" srcId="{30D9A2DE-89D7-4F81-B9A6-DD261EF89625}" destId="{F0ED46DD-AF9E-493E-8118-6655C7B7D8B1}" srcOrd="0" destOrd="0" parTransId="{68E47DFF-1343-4475-8449-922D9FFEB508}" sibTransId="{47B4B975-6580-42D3-98A6-7438010C501E}"/>
    <dgm:cxn modelId="{E5C1C72C-9B60-4BEC-96D5-65C3D2466790}" type="presParOf" srcId="{6193201F-F31A-4D58-9B24-71F5E2371EBE}" destId="{E4244F37-43AA-4EFB-B805-68BCFEA2EB3C}" srcOrd="0" destOrd="0" presId="urn:microsoft.com/office/officeart/2008/layout/LinedList"/>
    <dgm:cxn modelId="{DD56056B-4AEE-4951-B8AD-6EBBA16746C3}" type="presParOf" srcId="{6193201F-F31A-4D58-9B24-71F5E2371EBE}" destId="{4E199A8B-A4D0-4310-B610-55B8E9D49A78}" srcOrd="1" destOrd="0" presId="urn:microsoft.com/office/officeart/2008/layout/LinedList"/>
    <dgm:cxn modelId="{26760798-F1E7-410D-A44D-755661EA32D6}" type="presParOf" srcId="{4E199A8B-A4D0-4310-B610-55B8E9D49A78}" destId="{E4E94BF9-3077-472C-8412-A465E3C82103}" srcOrd="0" destOrd="0" presId="urn:microsoft.com/office/officeart/2008/layout/LinedList"/>
    <dgm:cxn modelId="{FC51AB7E-D2BB-4828-8B24-3CC492314903}" type="presParOf" srcId="{4E199A8B-A4D0-4310-B610-55B8E9D49A78}" destId="{0BDC5203-9A5A-4E93-BD41-26A92C6048C6}"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4" qsCatId="simple" csTypeId="urn:microsoft.com/office/officeart/2005/8/colors/accent1_2#4" csCatId="accent1" phldr="1"/>
      <dgm:spPr/>
      <dgm:t>
        <a:bodyPr/>
        <a:lstStyle/>
        <a:p>
          <a:endParaRPr lang="it-IT"/>
        </a:p>
      </dgm:t>
    </dgm:pt>
    <dgm:pt modelId="{F0ED46DD-AF9E-493E-8118-6655C7B7D8B1}">
      <dgm:prSet custT="1"/>
      <dgm:spPr/>
      <dgm:t>
        <a:bodyPr/>
        <a:lstStyle/>
        <a:p>
          <a:pPr algn="ctr"/>
          <a:r>
            <a:rPr lang="it-IT" sz="2600" dirty="0" smtClean="0">
              <a:solidFill>
                <a:schemeClr val="tx2"/>
              </a:solidFill>
              <a:latin typeface="Tahoma" pitchFamily="34" charset="0"/>
              <a:ea typeface="Tahoma" pitchFamily="34" charset="0"/>
              <a:cs typeface="Tahoma" pitchFamily="34" charset="0"/>
            </a:rPr>
            <a:t>Ambiti di intervento dei Fondi SIE: 11 Obiettivi tematici</a:t>
          </a:r>
          <a:endParaRPr lang="it-IT" sz="2600" dirty="0">
            <a:solidFill>
              <a:schemeClr val="tx2"/>
            </a:solidFill>
            <a:latin typeface="Tahoma" pitchFamily="34" charset="0"/>
            <a:ea typeface="Tahoma" pitchFamily="34" charset="0"/>
            <a:cs typeface="Tahoma" pitchFamily="34" charset="0"/>
          </a:endParaRPr>
        </a:p>
      </dgm:t>
    </dgm:pt>
    <dgm:pt modelId="{68E47DFF-1343-4475-8449-922D9FFEB508}" type="parTrans" cxnId="{311419BF-7B4F-4D57-A8C7-B080A547987B}">
      <dgm:prSet/>
      <dgm:spPr/>
      <dgm:t>
        <a:bodyPr/>
        <a:lstStyle/>
        <a:p>
          <a:endParaRPr lang="it-IT"/>
        </a:p>
      </dgm:t>
    </dgm:pt>
    <dgm:pt modelId="{47B4B975-6580-42D3-98A6-7438010C501E}" type="sibTrans" cxnId="{311419BF-7B4F-4D57-A8C7-B080A547987B}">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E4244F37-43AA-4EFB-B805-68BCFEA2EB3C}" type="pres">
      <dgm:prSet presAssocID="{F0ED46DD-AF9E-493E-8118-6655C7B7D8B1}" presName="thickLine" presStyleLbl="alignNode1" presStyleIdx="0" presStyleCnt="1"/>
      <dgm:spPr/>
    </dgm:pt>
    <dgm:pt modelId="{4E199A8B-A4D0-4310-B610-55B8E9D49A78}" type="pres">
      <dgm:prSet presAssocID="{F0ED46DD-AF9E-493E-8118-6655C7B7D8B1}" presName="horz1" presStyleCnt="0"/>
      <dgm:spPr/>
    </dgm:pt>
    <dgm:pt modelId="{E4E94BF9-3077-472C-8412-A465E3C82103}" type="pres">
      <dgm:prSet presAssocID="{F0ED46DD-AF9E-493E-8118-6655C7B7D8B1}" presName="tx1" presStyleLbl="revTx" presStyleIdx="0" presStyleCnt="1"/>
      <dgm:spPr/>
      <dgm:t>
        <a:bodyPr/>
        <a:lstStyle/>
        <a:p>
          <a:endParaRPr lang="it-IT"/>
        </a:p>
      </dgm:t>
    </dgm:pt>
    <dgm:pt modelId="{0BDC5203-9A5A-4E93-BD41-26A92C6048C6}" type="pres">
      <dgm:prSet presAssocID="{F0ED46DD-AF9E-493E-8118-6655C7B7D8B1}" presName="vert1" presStyleCnt="0"/>
      <dgm:spPr/>
    </dgm:pt>
  </dgm:ptLst>
  <dgm:cxnLst>
    <dgm:cxn modelId="{311419BF-7B4F-4D57-A8C7-B080A547987B}" srcId="{30D9A2DE-89D7-4F81-B9A6-DD261EF89625}" destId="{F0ED46DD-AF9E-493E-8118-6655C7B7D8B1}" srcOrd="0" destOrd="0" parTransId="{68E47DFF-1343-4475-8449-922D9FFEB508}" sibTransId="{47B4B975-6580-42D3-98A6-7438010C501E}"/>
    <dgm:cxn modelId="{CCB80BB8-7F44-428A-B403-0A468DA6480E}" type="presOf" srcId="{30D9A2DE-89D7-4F81-B9A6-DD261EF89625}" destId="{6193201F-F31A-4D58-9B24-71F5E2371EBE}" srcOrd="0" destOrd="0" presId="urn:microsoft.com/office/officeart/2008/layout/LinedList"/>
    <dgm:cxn modelId="{0A304E16-7DFE-48D7-B497-F4E729632ECA}" type="presOf" srcId="{F0ED46DD-AF9E-493E-8118-6655C7B7D8B1}" destId="{E4E94BF9-3077-472C-8412-A465E3C82103}" srcOrd="0" destOrd="0" presId="urn:microsoft.com/office/officeart/2008/layout/LinedList"/>
    <dgm:cxn modelId="{63F4732B-BE72-4FF9-8C8E-96EC5F1A54B6}" type="presParOf" srcId="{6193201F-F31A-4D58-9B24-71F5E2371EBE}" destId="{E4244F37-43AA-4EFB-B805-68BCFEA2EB3C}" srcOrd="0" destOrd="0" presId="urn:microsoft.com/office/officeart/2008/layout/LinedList"/>
    <dgm:cxn modelId="{1678F209-A756-4118-84DF-5115063A7777}" type="presParOf" srcId="{6193201F-F31A-4D58-9B24-71F5E2371EBE}" destId="{4E199A8B-A4D0-4310-B610-55B8E9D49A78}" srcOrd="1" destOrd="0" presId="urn:microsoft.com/office/officeart/2008/layout/LinedList"/>
    <dgm:cxn modelId="{326D0935-E946-45F1-A72B-673EEDD8FEEE}" type="presParOf" srcId="{4E199A8B-A4D0-4310-B610-55B8E9D49A78}" destId="{E4E94BF9-3077-472C-8412-A465E3C82103}" srcOrd="0" destOrd="0" presId="urn:microsoft.com/office/officeart/2008/layout/LinedList"/>
    <dgm:cxn modelId="{C52E7AF0-AC42-4B8E-86C5-7DFC6331EE61}" type="presParOf" srcId="{4E199A8B-A4D0-4310-B610-55B8E9D49A78}" destId="{0BDC5203-9A5A-4E93-BD41-26A92C6048C6}"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1A03D0-7CA3-4947-99D2-C519AA26D6D8}" type="doc">
      <dgm:prSet loTypeId="urn:microsoft.com/office/officeart/2005/8/layout/venn1" loCatId="relationship" qsTypeId="urn:microsoft.com/office/officeart/2005/8/quickstyle/simple1#5" qsCatId="simple" csTypeId="urn:microsoft.com/office/officeart/2005/8/colors/accent1_2#5" csCatId="accent1" phldr="1"/>
      <dgm:spPr/>
      <dgm:t>
        <a:bodyPr/>
        <a:lstStyle/>
        <a:p>
          <a:endParaRPr lang="it-IT"/>
        </a:p>
      </dgm:t>
    </dgm:pt>
    <dgm:pt modelId="{7ADEE9DB-79D0-4284-9830-2BE79EC489E0}">
      <dgm:prSet/>
      <dgm:spPr>
        <a:solidFill>
          <a:schemeClr val="accent1"/>
        </a:solidFill>
      </dgm:spPr>
      <dgm:t>
        <a:bodyPr/>
        <a:lstStyle/>
        <a:p>
          <a:pPr rtl="0"/>
          <a:r>
            <a:rPr lang="it-IT" dirty="0" smtClean="0">
              <a:solidFill>
                <a:schemeClr val="bg1"/>
              </a:solidFill>
            </a:rPr>
            <a:t>Documento che definisce a livello di Stato membro i fabbisogni di sviluppo, gli obiettivi tematici della programmazione, i risultati attesi e le azioni da realizzare con l’intervento dei Fondi strutturali.</a:t>
          </a:r>
          <a:endParaRPr lang="it-IT" dirty="0">
            <a:solidFill>
              <a:schemeClr val="bg1"/>
            </a:solidFill>
          </a:endParaRPr>
        </a:p>
      </dgm:t>
    </dgm:pt>
    <dgm:pt modelId="{F538B800-B23F-4F5A-BB52-BBF9CB3CCEB3}" type="parTrans" cxnId="{72852531-8F6D-4622-9D26-73D723887CCA}">
      <dgm:prSet/>
      <dgm:spPr/>
      <dgm:t>
        <a:bodyPr/>
        <a:lstStyle/>
        <a:p>
          <a:endParaRPr lang="it-IT"/>
        </a:p>
      </dgm:t>
    </dgm:pt>
    <dgm:pt modelId="{647E7AFA-405C-4C40-A831-CD82B78C54B0}" type="sibTrans" cxnId="{72852531-8F6D-4622-9D26-73D723887CCA}">
      <dgm:prSet/>
      <dgm:spPr/>
      <dgm:t>
        <a:bodyPr/>
        <a:lstStyle/>
        <a:p>
          <a:endParaRPr lang="it-IT"/>
        </a:p>
      </dgm:t>
    </dgm:pt>
    <dgm:pt modelId="{B7B6B75F-6604-490A-8DCF-385F5DF68749}" type="pres">
      <dgm:prSet presAssocID="{921A03D0-7CA3-4947-99D2-C519AA26D6D8}" presName="compositeShape" presStyleCnt="0">
        <dgm:presLayoutVars>
          <dgm:chMax val="7"/>
          <dgm:dir/>
          <dgm:resizeHandles val="exact"/>
        </dgm:presLayoutVars>
      </dgm:prSet>
      <dgm:spPr/>
      <dgm:t>
        <a:bodyPr/>
        <a:lstStyle/>
        <a:p>
          <a:endParaRPr lang="it-IT"/>
        </a:p>
      </dgm:t>
    </dgm:pt>
    <dgm:pt modelId="{AE6DC316-8BD5-45A7-9659-C4141A0011B6}" type="pres">
      <dgm:prSet presAssocID="{7ADEE9DB-79D0-4284-9830-2BE79EC489E0}" presName="circ1TxSh" presStyleLbl="vennNode1" presStyleIdx="0" presStyleCnt="1" custScaleY="178623"/>
      <dgm:spPr/>
      <dgm:t>
        <a:bodyPr/>
        <a:lstStyle/>
        <a:p>
          <a:endParaRPr lang="it-IT"/>
        </a:p>
      </dgm:t>
    </dgm:pt>
  </dgm:ptLst>
  <dgm:cxnLst>
    <dgm:cxn modelId="{FD876A1C-373A-4A39-8B49-6D3067F07253}" type="presOf" srcId="{7ADEE9DB-79D0-4284-9830-2BE79EC489E0}" destId="{AE6DC316-8BD5-45A7-9659-C4141A0011B6}" srcOrd="0" destOrd="0" presId="urn:microsoft.com/office/officeart/2005/8/layout/venn1"/>
    <dgm:cxn modelId="{72852531-8F6D-4622-9D26-73D723887CCA}" srcId="{921A03D0-7CA3-4947-99D2-C519AA26D6D8}" destId="{7ADEE9DB-79D0-4284-9830-2BE79EC489E0}" srcOrd="0" destOrd="0" parTransId="{F538B800-B23F-4F5A-BB52-BBF9CB3CCEB3}" sibTransId="{647E7AFA-405C-4C40-A831-CD82B78C54B0}"/>
    <dgm:cxn modelId="{AC0186C5-229C-4C55-9CB2-4D0BA45F3168}" type="presOf" srcId="{921A03D0-7CA3-4947-99D2-C519AA26D6D8}" destId="{B7B6B75F-6604-490A-8DCF-385F5DF68749}" srcOrd="0" destOrd="0" presId="urn:microsoft.com/office/officeart/2005/8/layout/venn1"/>
    <dgm:cxn modelId="{43C14D57-DC7C-49FD-8A73-C1237DDFD627}" type="presParOf" srcId="{B7B6B75F-6604-490A-8DCF-385F5DF68749}" destId="{AE6DC316-8BD5-45A7-9659-C4141A0011B6}"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E8AE39-1322-4E96-9550-BD83995F600E}" type="doc">
      <dgm:prSet loTypeId="urn:microsoft.com/office/officeart/2005/8/layout/lProcess3" loCatId="process" qsTypeId="urn:microsoft.com/office/officeart/2005/8/quickstyle/simple1#6" qsCatId="simple" csTypeId="urn:microsoft.com/office/officeart/2005/8/colors/accent1_2#6" csCatId="accent1" phldr="1"/>
      <dgm:spPr/>
      <dgm:t>
        <a:bodyPr/>
        <a:lstStyle/>
        <a:p>
          <a:endParaRPr lang="it-IT"/>
        </a:p>
      </dgm:t>
    </dgm:pt>
    <dgm:pt modelId="{A4B457B4-7DFB-4FEE-9840-E849F3B4BC4C}">
      <dgm:prSet/>
      <dgm:spPr>
        <a:solidFill>
          <a:schemeClr val="tx2">
            <a:lumMod val="60000"/>
            <a:lumOff val="40000"/>
          </a:schemeClr>
        </a:solidFill>
      </dgm:spPr>
      <dgm:t>
        <a:bodyPr/>
        <a:lstStyle/>
        <a:p>
          <a:pPr rtl="0"/>
          <a:r>
            <a:rPr lang="it-IT" dirty="0" smtClean="0"/>
            <a:t>Partenariato multilivello</a:t>
          </a:r>
          <a:endParaRPr lang="it-IT" dirty="0"/>
        </a:p>
      </dgm:t>
    </dgm:pt>
    <dgm:pt modelId="{A60A9A83-E3A9-43F4-8877-3CBE1FFB9811}" type="parTrans" cxnId="{859D7C06-1F1F-49BC-A4C1-0190EF6D4B82}">
      <dgm:prSet/>
      <dgm:spPr/>
      <dgm:t>
        <a:bodyPr/>
        <a:lstStyle/>
        <a:p>
          <a:endParaRPr lang="it-IT"/>
        </a:p>
      </dgm:t>
    </dgm:pt>
    <dgm:pt modelId="{937A1828-8D81-4B28-B560-E00798B5C33B}" type="sibTrans" cxnId="{859D7C06-1F1F-49BC-A4C1-0190EF6D4B82}">
      <dgm:prSet/>
      <dgm:spPr/>
      <dgm:t>
        <a:bodyPr/>
        <a:lstStyle/>
        <a:p>
          <a:endParaRPr lang="it-IT"/>
        </a:p>
      </dgm:t>
    </dgm:pt>
    <dgm:pt modelId="{0FBEE3FF-3B10-4519-8717-0E06D2E02B41}" type="pres">
      <dgm:prSet presAssocID="{F9E8AE39-1322-4E96-9550-BD83995F600E}" presName="Name0" presStyleCnt="0">
        <dgm:presLayoutVars>
          <dgm:chPref val="3"/>
          <dgm:dir/>
          <dgm:animLvl val="lvl"/>
          <dgm:resizeHandles/>
        </dgm:presLayoutVars>
      </dgm:prSet>
      <dgm:spPr/>
      <dgm:t>
        <a:bodyPr/>
        <a:lstStyle/>
        <a:p>
          <a:endParaRPr lang="it-IT"/>
        </a:p>
      </dgm:t>
    </dgm:pt>
    <dgm:pt modelId="{9345C479-B4ED-4682-BBE0-B94655C8CA24}" type="pres">
      <dgm:prSet presAssocID="{A4B457B4-7DFB-4FEE-9840-E849F3B4BC4C}" presName="horFlow" presStyleCnt="0"/>
      <dgm:spPr/>
    </dgm:pt>
    <dgm:pt modelId="{A088B565-1893-4324-83F2-22464881A33E}" type="pres">
      <dgm:prSet presAssocID="{A4B457B4-7DFB-4FEE-9840-E849F3B4BC4C}" presName="bigChev" presStyleLbl="node1" presStyleIdx="0" presStyleCnt="1" custAng="16200000" custLinFactNeighborX="1250" custLinFactNeighborY="21358"/>
      <dgm:spPr/>
      <dgm:t>
        <a:bodyPr/>
        <a:lstStyle/>
        <a:p>
          <a:endParaRPr lang="it-IT"/>
        </a:p>
      </dgm:t>
    </dgm:pt>
  </dgm:ptLst>
  <dgm:cxnLst>
    <dgm:cxn modelId="{5376D36B-DB0A-463E-922E-CDE83379F665}" type="presOf" srcId="{A4B457B4-7DFB-4FEE-9840-E849F3B4BC4C}" destId="{A088B565-1893-4324-83F2-22464881A33E}" srcOrd="0" destOrd="0" presId="urn:microsoft.com/office/officeart/2005/8/layout/lProcess3"/>
    <dgm:cxn modelId="{859D7C06-1F1F-49BC-A4C1-0190EF6D4B82}" srcId="{F9E8AE39-1322-4E96-9550-BD83995F600E}" destId="{A4B457B4-7DFB-4FEE-9840-E849F3B4BC4C}" srcOrd="0" destOrd="0" parTransId="{A60A9A83-E3A9-43F4-8877-3CBE1FFB9811}" sibTransId="{937A1828-8D81-4B28-B560-E00798B5C33B}"/>
    <dgm:cxn modelId="{294C99E6-273F-49E5-8DA5-C6AA0BC58337}" type="presOf" srcId="{F9E8AE39-1322-4E96-9550-BD83995F600E}" destId="{0FBEE3FF-3B10-4519-8717-0E06D2E02B41}" srcOrd="0" destOrd="0" presId="urn:microsoft.com/office/officeart/2005/8/layout/lProcess3"/>
    <dgm:cxn modelId="{E6A149CB-3D24-40B5-99F8-7C056ABEE6F2}" type="presParOf" srcId="{0FBEE3FF-3B10-4519-8717-0E06D2E02B41}" destId="{9345C479-B4ED-4682-BBE0-B94655C8CA24}" srcOrd="0" destOrd="0" presId="urn:microsoft.com/office/officeart/2005/8/layout/lProcess3"/>
    <dgm:cxn modelId="{BBC55ACD-BC67-407A-9C53-06781FFD00BA}" type="presParOf" srcId="{9345C479-B4ED-4682-BBE0-B94655C8CA24}" destId="{A088B565-1893-4324-83F2-22464881A33E}" srcOrd="0" destOrd="0" presId="urn:microsoft.com/office/officeart/2005/8/layout/lProcess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7" qsCatId="simple" csTypeId="urn:microsoft.com/office/officeart/2005/8/colors/accent1_2#7" csCatId="accent1" phldr="1"/>
      <dgm:spPr/>
      <dgm:t>
        <a:bodyPr/>
        <a:lstStyle/>
        <a:p>
          <a:endParaRPr lang="it-IT"/>
        </a:p>
      </dgm:t>
    </dgm:pt>
    <dgm:pt modelId="{F0ED46DD-AF9E-493E-8118-6655C7B7D8B1}">
      <dgm:prSet custT="1"/>
      <dgm:spPr/>
      <dgm:t>
        <a:bodyPr/>
        <a:lstStyle/>
        <a:p>
          <a:pPr algn="ctr"/>
          <a:r>
            <a:rPr lang="it-IT" sz="2600" b="1" dirty="0" smtClean="0">
              <a:solidFill>
                <a:schemeClr val="tx2"/>
              </a:solidFill>
              <a:latin typeface="Tahoma" pitchFamily="34" charset="0"/>
              <a:ea typeface="Tahoma" pitchFamily="34" charset="0"/>
              <a:cs typeface="Tahoma" pitchFamily="34" charset="0"/>
            </a:rPr>
            <a:t>Il quadro metodologico: sette innovazioni per migliorare la qualità della spesa</a:t>
          </a:r>
          <a:endParaRPr lang="it-IT" sz="2600" b="1" dirty="0">
            <a:solidFill>
              <a:schemeClr val="tx2"/>
            </a:solidFill>
            <a:latin typeface="Tahoma" pitchFamily="34" charset="0"/>
            <a:ea typeface="Tahoma" pitchFamily="34" charset="0"/>
            <a:cs typeface="Tahoma" pitchFamily="34" charset="0"/>
          </a:endParaRPr>
        </a:p>
      </dgm:t>
    </dgm:pt>
    <dgm:pt modelId="{68E47DFF-1343-4475-8449-922D9FFEB508}" type="parTrans" cxnId="{311419BF-7B4F-4D57-A8C7-B080A547987B}">
      <dgm:prSet/>
      <dgm:spPr/>
      <dgm:t>
        <a:bodyPr/>
        <a:lstStyle/>
        <a:p>
          <a:endParaRPr lang="it-IT"/>
        </a:p>
      </dgm:t>
    </dgm:pt>
    <dgm:pt modelId="{47B4B975-6580-42D3-98A6-7438010C501E}" type="sibTrans" cxnId="{311419BF-7B4F-4D57-A8C7-B080A547987B}">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E4244F37-43AA-4EFB-B805-68BCFEA2EB3C}" type="pres">
      <dgm:prSet presAssocID="{F0ED46DD-AF9E-493E-8118-6655C7B7D8B1}" presName="thickLine" presStyleLbl="alignNode1" presStyleIdx="0" presStyleCnt="1"/>
      <dgm:spPr/>
    </dgm:pt>
    <dgm:pt modelId="{4E199A8B-A4D0-4310-B610-55B8E9D49A78}" type="pres">
      <dgm:prSet presAssocID="{F0ED46DD-AF9E-493E-8118-6655C7B7D8B1}" presName="horz1" presStyleCnt="0"/>
      <dgm:spPr/>
    </dgm:pt>
    <dgm:pt modelId="{E4E94BF9-3077-472C-8412-A465E3C82103}" type="pres">
      <dgm:prSet presAssocID="{F0ED46DD-AF9E-493E-8118-6655C7B7D8B1}" presName="tx1" presStyleLbl="revTx" presStyleIdx="0" presStyleCnt="1"/>
      <dgm:spPr/>
      <dgm:t>
        <a:bodyPr/>
        <a:lstStyle/>
        <a:p>
          <a:endParaRPr lang="it-IT"/>
        </a:p>
      </dgm:t>
    </dgm:pt>
    <dgm:pt modelId="{0BDC5203-9A5A-4E93-BD41-26A92C6048C6}" type="pres">
      <dgm:prSet presAssocID="{F0ED46DD-AF9E-493E-8118-6655C7B7D8B1}" presName="vert1" presStyleCnt="0"/>
      <dgm:spPr/>
    </dgm:pt>
  </dgm:ptLst>
  <dgm:cxnLst>
    <dgm:cxn modelId="{FC35A70C-4225-4503-B379-95C60C8FA3C1}" type="presOf" srcId="{F0ED46DD-AF9E-493E-8118-6655C7B7D8B1}" destId="{E4E94BF9-3077-472C-8412-A465E3C82103}" srcOrd="0" destOrd="0" presId="urn:microsoft.com/office/officeart/2008/layout/LinedList"/>
    <dgm:cxn modelId="{311419BF-7B4F-4D57-A8C7-B080A547987B}" srcId="{30D9A2DE-89D7-4F81-B9A6-DD261EF89625}" destId="{F0ED46DD-AF9E-493E-8118-6655C7B7D8B1}" srcOrd="0" destOrd="0" parTransId="{68E47DFF-1343-4475-8449-922D9FFEB508}" sibTransId="{47B4B975-6580-42D3-98A6-7438010C501E}"/>
    <dgm:cxn modelId="{A63EACC3-D8B0-4BFE-B834-252154F03A63}" type="presOf" srcId="{30D9A2DE-89D7-4F81-B9A6-DD261EF89625}" destId="{6193201F-F31A-4D58-9B24-71F5E2371EBE}" srcOrd="0" destOrd="0" presId="urn:microsoft.com/office/officeart/2008/layout/LinedList"/>
    <dgm:cxn modelId="{B99377C4-5344-4FBE-96AC-6CB794421C5A}" type="presParOf" srcId="{6193201F-F31A-4D58-9B24-71F5E2371EBE}" destId="{E4244F37-43AA-4EFB-B805-68BCFEA2EB3C}" srcOrd="0" destOrd="0" presId="urn:microsoft.com/office/officeart/2008/layout/LinedList"/>
    <dgm:cxn modelId="{4F268F2F-F956-4F9D-883F-EDD32E2F0818}" type="presParOf" srcId="{6193201F-F31A-4D58-9B24-71F5E2371EBE}" destId="{4E199A8B-A4D0-4310-B610-55B8E9D49A78}" srcOrd="1" destOrd="0" presId="urn:microsoft.com/office/officeart/2008/layout/LinedList"/>
    <dgm:cxn modelId="{504583AD-1FB3-46A0-A02A-6D4904E4608A}" type="presParOf" srcId="{4E199A8B-A4D0-4310-B610-55B8E9D49A78}" destId="{E4E94BF9-3077-472C-8412-A465E3C82103}" srcOrd="0" destOrd="0" presId="urn:microsoft.com/office/officeart/2008/layout/LinedList"/>
    <dgm:cxn modelId="{8359B1AF-354F-4D66-82CF-BD512A5498EF}" type="presParOf" srcId="{4E199A8B-A4D0-4310-B610-55B8E9D49A78}" destId="{0BDC5203-9A5A-4E93-BD41-26A92C6048C6}" srcOrd="1"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8" qsCatId="simple" csTypeId="urn:microsoft.com/office/officeart/2005/8/colors/accent1_2#8" csCatId="accent1" phldr="1"/>
      <dgm:spPr/>
      <dgm:t>
        <a:bodyPr/>
        <a:lstStyle/>
        <a:p>
          <a:endParaRPr lang="it-IT"/>
        </a:p>
      </dgm:t>
    </dgm:pt>
    <dgm:pt modelId="{5B2D438D-3486-4226-A513-58129DC3774D}">
      <dgm:prSet custT="1"/>
      <dgm:spPr/>
      <dgm:t>
        <a:bodyPr/>
        <a:lstStyle/>
        <a:p>
          <a:pPr algn="ctr"/>
          <a:r>
            <a:rPr lang="it-IT" sz="3600" dirty="0" smtClean="0">
              <a:solidFill>
                <a:schemeClr val="tx2"/>
              </a:solidFill>
              <a:latin typeface="Tahoma" pitchFamily="34" charset="0"/>
              <a:ea typeface="Tahoma" pitchFamily="34" charset="0"/>
              <a:cs typeface="Tahoma" pitchFamily="34" charset="0"/>
            </a:rPr>
            <a:t>La proposta strategica in sintesi</a:t>
          </a:r>
          <a:endParaRPr lang="it-IT" sz="3600" dirty="0"/>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50A6A1B9-54A8-4CF9-99D0-D18D3A252C45}" srcId="{30D9A2DE-89D7-4F81-B9A6-DD261EF89625}" destId="{5B2D438D-3486-4226-A513-58129DC3774D}" srcOrd="0" destOrd="0" parTransId="{57A97BB0-B000-4CE4-BB17-21BE3BCAF020}" sibTransId="{F2219624-8DF3-4C4F-960F-3351F2616E6B}"/>
    <dgm:cxn modelId="{3B178DFD-5332-4353-9B64-DAC185FFA3C9}" type="presOf" srcId="{5B2D438D-3486-4226-A513-58129DC3774D}" destId="{5B8CCE75-8D95-436F-B8BD-D6B5932BB17B}" srcOrd="0" destOrd="0" presId="urn:microsoft.com/office/officeart/2008/layout/LinedList"/>
    <dgm:cxn modelId="{5088C706-6F5B-4986-AB77-146838AF2413}" type="presOf" srcId="{30D9A2DE-89D7-4F81-B9A6-DD261EF89625}" destId="{6193201F-F31A-4D58-9B24-71F5E2371EBE}" srcOrd="0" destOrd="0" presId="urn:microsoft.com/office/officeart/2008/layout/LinedList"/>
    <dgm:cxn modelId="{34101DA4-A8CA-4C42-81AF-F101FDED1D34}" type="presParOf" srcId="{6193201F-F31A-4D58-9B24-71F5E2371EBE}" destId="{C8205EB2-F633-4303-AF15-FCF236712E63}" srcOrd="0" destOrd="0" presId="urn:microsoft.com/office/officeart/2008/layout/LinedList"/>
    <dgm:cxn modelId="{E14E78D7-ECF7-4129-B385-970C0598237D}" type="presParOf" srcId="{6193201F-F31A-4D58-9B24-71F5E2371EBE}" destId="{D06C96A1-06A1-4A5D-B6ED-716814707182}" srcOrd="1" destOrd="0" presId="urn:microsoft.com/office/officeart/2008/layout/LinedList"/>
    <dgm:cxn modelId="{5A6DE1DC-FE95-4327-B854-022797AEDC1C}" type="presParOf" srcId="{D06C96A1-06A1-4A5D-B6ED-716814707182}" destId="{5B8CCE75-8D95-436F-B8BD-D6B5932BB17B}" srcOrd="0" destOrd="0" presId="urn:microsoft.com/office/officeart/2008/layout/LinedList"/>
    <dgm:cxn modelId="{A3B7F5A7-DA46-48FD-AAE2-EABC7682F6ED}"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D9A2DE-89D7-4F81-B9A6-DD261EF89625}" type="doc">
      <dgm:prSet loTypeId="urn:microsoft.com/office/officeart/2008/layout/LinedList" loCatId="list" qsTypeId="urn:microsoft.com/office/officeart/2005/8/quickstyle/simple1#9" qsCatId="simple" csTypeId="urn:microsoft.com/office/officeart/2005/8/colors/accent1_2#9" csCatId="accent1" phldr="1"/>
      <dgm:spPr/>
      <dgm:t>
        <a:bodyPr/>
        <a:lstStyle/>
        <a:p>
          <a:endParaRPr lang="it-IT"/>
        </a:p>
      </dgm:t>
    </dgm:pt>
    <dgm:pt modelId="{5B2D438D-3486-4226-A513-58129DC3774D}">
      <dgm:prSet custT="1"/>
      <dgm:spPr/>
      <dgm:t>
        <a:bodyPr/>
        <a:lstStyle/>
        <a:p>
          <a:pPr algn="ctr"/>
          <a:r>
            <a:rPr lang="it-IT" sz="3600" dirty="0" smtClean="0">
              <a:solidFill>
                <a:schemeClr val="tx2"/>
              </a:solidFill>
              <a:latin typeface="Tahoma" pitchFamily="34" charset="0"/>
              <a:ea typeface="Tahoma" pitchFamily="34" charset="0"/>
              <a:cs typeface="Tahoma" pitchFamily="34" charset="0"/>
            </a:rPr>
            <a:t>La proposta strategica in sintesi</a:t>
          </a:r>
          <a:endParaRPr lang="it-IT" sz="3600" dirty="0"/>
        </a:p>
      </dgm:t>
    </dgm:pt>
    <dgm:pt modelId="{57A97BB0-B000-4CE4-BB17-21BE3BCAF020}" type="parTrans" cxnId="{50A6A1B9-54A8-4CF9-99D0-D18D3A252C45}">
      <dgm:prSet/>
      <dgm:spPr/>
      <dgm:t>
        <a:bodyPr/>
        <a:lstStyle/>
        <a:p>
          <a:endParaRPr lang="it-IT"/>
        </a:p>
      </dgm:t>
    </dgm:pt>
    <dgm:pt modelId="{F2219624-8DF3-4C4F-960F-3351F2616E6B}" type="sibTrans" cxnId="{50A6A1B9-54A8-4CF9-99D0-D18D3A252C45}">
      <dgm:prSet/>
      <dgm:spPr/>
      <dgm:t>
        <a:bodyPr/>
        <a:lstStyle/>
        <a:p>
          <a:endParaRPr lang="it-IT"/>
        </a:p>
      </dgm:t>
    </dgm:pt>
    <dgm:pt modelId="{6193201F-F31A-4D58-9B24-71F5E2371EBE}" type="pres">
      <dgm:prSet presAssocID="{30D9A2DE-89D7-4F81-B9A6-DD261EF89625}" presName="vert0" presStyleCnt="0">
        <dgm:presLayoutVars>
          <dgm:dir/>
          <dgm:animOne val="branch"/>
          <dgm:animLvl val="lvl"/>
        </dgm:presLayoutVars>
      </dgm:prSet>
      <dgm:spPr/>
      <dgm:t>
        <a:bodyPr/>
        <a:lstStyle/>
        <a:p>
          <a:endParaRPr lang="it-IT"/>
        </a:p>
      </dgm:t>
    </dgm:pt>
    <dgm:pt modelId="{C8205EB2-F633-4303-AF15-FCF236712E63}" type="pres">
      <dgm:prSet presAssocID="{5B2D438D-3486-4226-A513-58129DC3774D}" presName="thickLine" presStyleLbl="alignNode1" presStyleIdx="0" presStyleCnt="1"/>
      <dgm:spPr/>
    </dgm:pt>
    <dgm:pt modelId="{D06C96A1-06A1-4A5D-B6ED-716814707182}" type="pres">
      <dgm:prSet presAssocID="{5B2D438D-3486-4226-A513-58129DC3774D}" presName="horz1" presStyleCnt="0"/>
      <dgm:spPr/>
    </dgm:pt>
    <dgm:pt modelId="{5B8CCE75-8D95-436F-B8BD-D6B5932BB17B}" type="pres">
      <dgm:prSet presAssocID="{5B2D438D-3486-4226-A513-58129DC3774D}" presName="tx1" presStyleLbl="revTx" presStyleIdx="0" presStyleCnt="1"/>
      <dgm:spPr/>
      <dgm:t>
        <a:bodyPr/>
        <a:lstStyle/>
        <a:p>
          <a:endParaRPr lang="it-IT"/>
        </a:p>
      </dgm:t>
    </dgm:pt>
    <dgm:pt modelId="{DAA06A59-70F6-4B2F-989C-D283B3C6C6CF}" type="pres">
      <dgm:prSet presAssocID="{5B2D438D-3486-4226-A513-58129DC3774D}" presName="vert1" presStyleCnt="0"/>
      <dgm:spPr/>
    </dgm:pt>
  </dgm:ptLst>
  <dgm:cxnLst>
    <dgm:cxn modelId="{50A6A1B9-54A8-4CF9-99D0-D18D3A252C45}" srcId="{30D9A2DE-89D7-4F81-B9A6-DD261EF89625}" destId="{5B2D438D-3486-4226-A513-58129DC3774D}" srcOrd="0" destOrd="0" parTransId="{57A97BB0-B000-4CE4-BB17-21BE3BCAF020}" sibTransId="{F2219624-8DF3-4C4F-960F-3351F2616E6B}"/>
    <dgm:cxn modelId="{D1D2C80F-DD42-47EF-B78E-729EA1DB5D77}" type="presOf" srcId="{30D9A2DE-89D7-4F81-B9A6-DD261EF89625}" destId="{6193201F-F31A-4D58-9B24-71F5E2371EBE}" srcOrd="0" destOrd="0" presId="urn:microsoft.com/office/officeart/2008/layout/LinedList"/>
    <dgm:cxn modelId="{A95D5A9E-F733-46DE-9C83-9B7AF5A65A74}" type="presOf" srcId="{5B2D438D-3486-4226-A513-58129DC3774D}" destId="{5B8CCE75-8D95-436F-B8BD-D6B5932BB17B}" srcOrd="0" destOrd="0" presId="urn:microsoft.com/office/officeart/2008/layout/LinedList"/>
    <dgm:cxn modelId="{C7ABF719-8F03-47D9-B19C-C3ABD3580051}" type="presParOf" srcId="{6193201F-F31A-4D58-9B24-71F5E2371EBE}" destId="{C8205EB2-F633-4303-AF15-FCF236712E63}" srcOrd="0" destOrd="0" presId="urn:microsoft.com/office/officeart/2008/layout/LinedList"/>
    <dgm:cxn modelId="{702A5825-99E1-4AE5-9B0F-157FDFD555FB}" type="presParOf" srcId="{6193201F-F31A-4D58-9B24-71F5E2371EBE}" destId="{D06C96A1-06A1-4A5D-B6ED-716814707182}" srcOrd="1" destOrd="0" presId="urn:microsoft.com/office/officeart/2008/layout/LinedList"/>
    <dgm:cxn modelId="{4A9F91F4-7C29-499C-A30E-479AF020910B}" type="presParOf" srcId="{D06C96A1-06A1-4A5D-B6ED-716814707182}" destId="{5B8CCE75-8D95-436F-B8BD-D6B5932BB17B}" srcOrd="0" destOrd="0" presId="urn:microsoft.com/office/officeart/2008/layout/LinedList"/>
    <dgm:cxn modelId="{C553A5EC-FFDE-43D4-B674-1D82FB36FC63}" type="presParOf" srcId="{D06C96A1-06A1-4A5D-B6ED-716814707182}" destId="{DAA06A59-70F6-4B2F-989C-D283B3C6C6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E949755-0DEA-4BA8-A36B-E302CA2DD367}" type="datetimeFigureOut">
              <a:rPr lang="it-IT"/>
              <a:pPr>
                <a:defRPr/>
              </a:pPr>
              <a:t>23/05/2014</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it-IT"/>
              <a:t>FB 22/05/2014</a:t>
            </a:r>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777C085-7907-489A-8DD1-9B0C8EDF4298}" type="slidenum">
              <a:rPr lang="it-IT"/>
              <a:pPr>
                <a:defRPr/>
              </a:pPr>
              <a:t>‹#›</a:t>
            </a:fld>
            <a:endParaRPr lang="it-IT"/>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31" tIns="45715" rIns="91431" bIns="45715"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31" tIns="45715" rIns="91431" bIns="45715" rtlCol="0"/>
          <a:lstStyle>
            <a:lvl1pPr algn="r" fontAlgn="auto">
              <a:spcBef>
                <a:spcPts val="0"/>
              </a:spcBef>
              <a:spcAft>
                <a:spcPts val="0"/>
              </a:spcAft>
              <a:defRPr sz="1200" smtClean="0">
                <a:latin typeface="+mn-lt"/>
                <a:cs typeface="+mn-cs"/>
              </a:defRPr>
            </a:lvl1pPr>
          </a:lstStyle>
          <a:p>
            <a:pPr>
              <a:defRPr/>
            </a:pPr>
            <a:fld id="{7EE18BC8-3E6F-494A-98BA-63EB076E1472}" type="datetimeFigureOut">
              <a:rPr lang="it-IT"/>
              <a:pPr>
                <a:defRPr/>
              </a:pPr>
              <a:t>23/05/2014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31" tIns="45715" rIns="91431" bIns="45715"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31" tIns="45715" rIns="91431" bIns="45715" rtlCol="0" anchor="b"/>
          <a:lstStyle>
            <a:lvl1pPr algn="l" fontAlgn="auto">
              <a:spcBef>
                <a:spcPts val="0"/>
              </a:spcBef>
              <a:spcAft>
                <a:spcPts val="0"/>
              </a:spcAft>
              <a:defRPr sz="1200" smtClean="0">
                <a:latin typeface="+mn-lt"/>
                <a:cs typeface="+mn-cs"/>
              </a:defRPr>
            </a:lvl1pPr>
          </a:lstStyle>
          <a:p>
            <a:pPr>
              <a:defRPr/>
            </a:pPr>
            <a:r>
              <a:rPr lang="it-IT"/>
              <a:t>FB 22/05/2014</a:t>
            </a: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31" tIns="45715" rIns="91431" bIns="45715" rtlCol="0" anchor="b"/>
          <a:lstStyle>
            <a:lvl1pPr algn="r" fontAlgn="auto">
              <a:spcBef>
                <a:spcPts val="0"/>
              </a:spcBef>
              <a:spcAft>
                <a:spcPts val="0"/>
              </a:spcAft>
              <a:defRPr sz="1200" smtClean="0">
                <a:latin typeface="+mn-lt"/>
                <a:cs typeface="+mn-cs"/>
              </a:defRPr>
            </a:lvl1pPr>
          </a:lstStyle>
          <a:p>
            <a:pPr>
              <a:defRPr/>
            </a:pPr>
            <a:fld id="{A097F23B-9533-4CAE-9CFA-BC6CB48B22C7}" type="slidenum">
              <a:rPr lang="it-IT"/>
              <a:pPr>
                <a:defRPr/>
              </a:pPr>
              <a:t>‹#›</a:t>
            </a:fld>
            <a:endParaRPr lang="it-IT"/>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215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4AE6F-E2A7-4810-8EBB-3C38985A8EE2}" type="slidenum">
              <a:rPr lang="it-IT">
                <a:cs typeface="Arial" charset="0"/>
              </a:rPr>
              <a:pPr fontAlgn="base">
                <a:spcBef>
                  <a:spcPct val="0"/>
                </a:spcBef>
                <a:spcAft>
                  <a:spcPct val="0"/>
                </a:spcAft>
              </a:pPr>
              <a:t>6</a:t>
            </a:fld>
            <a:endParaRPr lang="it-IT">
              <a:cs typeface="Arial" charset="0"/>
            </a:endParaRPr>
          </a:p>
        </p:txBody>
      </p:sp>
      <p:sp>
        <p:nvSpPr>
          <p:cNvPr id="21508"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a:cs typeface="Arial" charset="0"/>
              </a:rPr>
              <a:t>FB 22/05/2014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055766-FA5D-4749-9925-F0F1953F4484}" type="slidenum">
              <a:rPr lang="fr-FR">
                <a:cs typeface="Arial" charset="0"/>
              </a:rPr>
              <a:pPr fontAlgn="base">
                <a:spcBef>
                  <a:spcPct val="0"/>
                </a:spcBef>
                <a:spcAft>
                  <a:spcPct val="0"/>
                </a:spcAft>
              </a:pPr>
              <a:t>9</a:t>
            </a:fld>
            <a:endParaRPr lang="fr-FR">
              <a:cs typeface="Arial" charset="0"/>
            </a:endParaRPr>
          </a:p>
        </p:txBody>
      </p:sp>
      <p:sp>
        <p:nvSpPr>
          <p:cNvPr id="25602"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5535" tIns="47767" rIns="95535" bIns="47767" anchor="b"/>
          <a:lstStyle/>
          <a:p>
            <a:pPr algn="r" defTabSz="954088"/>
            <a:fld id="{EE17301B-5917-4D1C-A899-1FD2A7A27CC2}" type="slidenum">
              <a:rPr lang="fr-FR" sz="1300">
                <a:latin typeface="Calibri" pitchFamily="34" charset="0"/>
                <a:ea typeface="Geneva"/>
                <a:cs typeface="Geneva"/>
              </a:rPr>
              <a:pPr algn="r" defTabSz="954088"/>
              <a:t>9</a:t>
            </a:fld>
            <a:endParaRPr lang="fr-FR" sz="1300">
              <a:latin typeface="Calibri" pitchFamily="34" charset="0"/>
              <a:ea typeface="Geneva"/>
              <a:cs typeface="Geneva"/>
            </a:endParaRPr>
          </a:p>
        </p:txBody>
      </p:sp>
      <p:sp>
        <p:nvSpPr>
          <p:cNvPr id="25603"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5" name="Segnaposto piè di pagina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a:cs typeface="Arial" charset="0"/>
              </a:rPr>
              <a:t>FB 22/05/2014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25D5BD-0A83-4D10-8A67-CDAD59D5B467}" type="slidenum">
              <a:rPr lang="fr-FR">
                <a:cs typeface="Arial" charset="0"/>
              </a:rPr>
              <a:pPr fontAlgn="base">
                <a:spcBef>
                  <a:spcPct val="0"/>
                </a:spcBef>
                <a:spcAft>
                  <a:spcPct val="0"/>
                </a:spcAft>
              </a:pPr>
              <a:t>10</a:t>
            </a:fld>
            <a:endParaRPr lang="fr-FR">
              <a:cs typeface="Arial" charset="0"/>
            </a:endParaRPr>
          </a:p>
        </p:txBody>
      </p:sp>
      <p:sp>
        <p:nvSpPr>
          <p:cNvPr id="27650" name="Rectangle 7"/>
          <p:cNvSpPr txBox="1">
            <a:spLocks noGrp="1" noChangeArrowheads="1"/>
          </p:cNvSpPr>
          <p:nvPr/>
        </p:nvSpPr>
        <p:spPr bwMode="auto">
          <a:xfrm>
            <a:off x="3849688" y="9429750"/>
            <a:ext cx="2946400" cy="495300"/>
          </a:xfrm>
          <a:prstGeom prst="rect">
            <a:avLst/>
          </a:prstGeom>
          <a:noFill/>
          <a:ln w="9525">
            <a:noFill/>
            <a:miter lim="800000"/>
            <a:headEnd/>
            <a:tailEnd/>
          </a:ln>
        </p:spPr>
        <p:txBody>
          <a:bodyPr lIns="95535" tIns="47767" rIns="95535" bIns="47767" anchor="b"/>
          <a:lstStyle/>
          <a:p>
            <a:pPr algn="r" defTabSz="954088"/>
            <a:fld id="{5634AABF-1B4B-4852-8EDB-81298FFB9C61}" type="slidenum">
              <a:rPr lang="fr-FR" sz="1300">
                <a:latin typeface="Calibri" pitchFamily="34" charset="0"/>
                <a:ea typeface="Geneva"/>
                <a:cs typeface="Geneva"/>
              </a:rPr>
              <a:pPr algn="r" defTabSz="954088"/>
              <a:t>10</a:t>
            </a:fld>
            <a:endParaRPr lang="fr-FR" sz="1300">
              <a:latin typeface="Calibri" pitchFamily="34" charset="0"/>
              <a:ea typeface="Geneva"/>
              <a:cs typeface="Geneva"/>
            </a:endParaRPr>
          </a:p>
        </p:txBody>
      </p:sp>
      <p:sp>
        <p:nvSpPr>
          <p:cNvPr id="27651"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3" name="Segnaposto piè di pagina 1"/>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it-IT">
                <a:cs typeface="Arial" charset="0"/>
              </a:rPr>
              <a:t>FB 22/05/2014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EB5F4B0-8FF8-40C3-A7B3-5D3FB2DF1FB4}" type="datetime1">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91189FD-E3A6-4BC6-A0F6-37807BC05AE0}"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F512D45-3DBF-4CD1-ACBA-26E645ABBD31}" type="datetime1">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2A96F9E-16C4-4388-A4BF-09663E1060BE}"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AD4E896-C030-42C2-84E7-E3B44481DF52}" type="datetime1">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C2EEE5D-105D-484C-8DD1-83ADBE2F6BF2}"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F32DEA5-5BAE-4A64-99EB-EAB1E8361885}" type="datetime1">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67D83CE-97B9-40E8-9F1C-600CBA65AFB7}"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F4B1DBA-E181-4B6C-834D-6B2E4FACC8B0}" type="datetime1">
              <a:rPr lang="it-IT"/>
              <a:pPr>
                <a:defRPr/>
              </a:pPr>
              <a:t>23/05/2014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F5BE850-43CA-47D9-96CA-F4283BDB5B4F}"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81CF393-CAB6-45A8-AD33-80F65E33AD27}" type="datetime1">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83FE7B4-64FF-4DA7-87FA-EE84FA20C1A2}"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F826082-B572-4952-B87D-BA62D98ECEA8}" type="datetime1">
              <a:rPr lang="it-IT"/>
              <a:pPr>
                <a:defRPr/>
              </a:pPr>
              <a:t>23/05/2014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392E97D-5AED-482F-9F32-5582F6648C36}"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DC388B3C-E701-44E5-BFA6-F4AE585B309B}" type="datetime1">
              <a:rPr lang="it-IT"/>
              <a:pPr>
                <a:defRPr/>
              </a:pPr>
              <a:t>23/05/2014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FC6A6A6D-78C6-42D8-9561-149B125FB3AE}"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7F17803-89C8-4840-87AB-0E9E5BBB65FE}" type="datetime1">
              <a:rPr lang="it-IT"/>
              <a:pPr>
                <a:defRPr/>
              </a:pPr>
              <a:t>23/05/2014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7F47569-70B1-4C17-ABEC-359BC9646B5B}"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238C88F-226B-41E4-94C3-8EF8A6EDB45D}" type="datetime1">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2D38A89-2F24-49AE-AEDE-52F0F61AF22F}"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A4E2976-07C5-4D10-A219-FA2DF1C49714}" type="datetime1">
              <a:rPr lang="it-IT"/>
              <a:pPr>
                <a:defRPr/>
              </a:pPr>
              <a:t>23/05/2014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782F89-6B77-40CB-A14E-D4999D1633AB}"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D6CD27D-20B2-45AF-85BE-3CB6536D3B63}" type="datetime1">
              <a:rPr lang="it-IT"/>
              <a:pPr>
                <a:defRPr/>
              </a:pPr>
              <a:t>23/05/2014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D03EBA8-F479-4DD5-B71F-5447DA7256CC}"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743" r:id="rId1"/>
    <p:sldLayoutId id="2147483742"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9.e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emf"/><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5.emf"/><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6.emf"/><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notesSlide" Target="../notesSlides/notesSlide2.xml"/><Relationship Id="rId7" Type="http://schemas.openxmlformats.org/officeDocument/2006/relationships/diagramData" Target="../diagrams/data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microsoft.com/office/2007/relationships/diagramDrawing" Target="../diagrams/drawing10.xml"/><Relationship Id="rId5" Type="http://schemas.openxmlformats.org/officeDocument/2006/relationships/oleObject" Target="../embeddings/oleObject2.bin"/><Relationship Id="rId10" Type="http://schemas.openxmlformats.org/officeDocument/2006/relationships/diagramColors" Target="../diagrams/colors10.xml"/><Relationship Id="rId4" Type="http://schemas.openxmlformats.org/officeDocument/2006/relationships/oleObject" Target="../embeddings/oleObject1.bin"/><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nvGraphicFramePr>
        <p:xfrm>
          <a:off x="610841" y="1772816"/>
          <a:ext cx="8209631"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2" name="CasellaDiTesto 12"/>
          <p:cNvSpPr txBox="1">
            <a:spLocks noChangeArrowheads="1"/>
          </p:cNvSpPr>
          <p:nvPr/>
        </p:nvSpPr>
        <p:spPr bwMode="auto">
          <a:xfrm>
            <a:off x="611188" y="4059238"/>
            <a:ext cx="8281987" cy="831850"/>
          </a:xfrm>
          <a:prstGeom prst="rect">
            <a:avLst/>
          </a:prstGeom>
          <a:noFill/>
          <a:ln w="9525">
            <a:noFill/>
            <a:miter lim="800000"/>
            <a:headEnd/>
            <a:tailEnd/>
          </a:ln>
        </p:spPr>
        <p:txBody>
          <a:bodyPr>
            <a:spAutoFit/>
          </a:bodyPr>
          <a:lstStyle/>
          <a:p>
            <a:pPr algn="ctr"/>
            <a:r>
              <a:rPr lang="it-IT" sz="2400">
                <a:solidFill>
                  <a:schemeClr val="tx2"/>
                </a:solidFill>
                <a:latin typeface="Tahoma" pitchFamily="34" charset="0"/>
                <a:cs typeface="Tahoma" pitchFamily="34" charset="0"/>
              </a:rPr>
              <a:t>Sabina De Luca </a:t>
            </a:r>
          </a:p>
          <a:p>
            <a:pPr algn="ctr"/>
            <a:r>
              <a:rPr lang="it-IT" sz="2400">
                <a:solidFill>
                  <a:schemeClr val="tx2"/>
                </a:solidFill>
                <a:latin typeface="Tahoma" pitchFamily="34" charset="0"/>
                <a:cs typeface="Tahoma" pitchFamily="34" charset="0"/>
              </a:rPr>
              <a:t>Capo Dipartimento per lo sviluppo e la coesione economica </a:t>
            </a:r>
          </a:p>
        </p:txBody>
      </p:sp>
      <p:sp>
        <p:nvSpPr>
          <p:cNvPr id="15363" name="CasellaDiTesto 13"/>
          <p:cNvSpPr txBox="1">
            <a:spLocks noChangeArrowheads="1"/>
          </p:cNvSpPr>
          <p:nvPr/>
        </p:nvSpPr>
        <p:spPr bwMode="auto">
          <a:xfrm>
            <a:off x="1692275" y="5697538"/>
            <a:ext cx="6048375" cy="368300"/>
          </a:xfrm>
          <a:prstGeom prst="rect">
            <a:avLst/>
          </a:prstGeom>
          <a:noFill/>
          <a:ln w="9525">
            <a:noFill/>
            <a:miter lim="800000"/>
            <a:headEnd/>
            <a:tailEnd/>
          </a:ln>
        </p:spPr>
        <p:txBody>
          <a:bodyPr>
            <a:spAutoFit/>
          </a:bodyPr>
          <a:lstStyle/>
          <a:p>
            <a:pPr algn="ctr"/>
            <a:r>
              <a:rPr lang="it-IT" i="1">
                <a:solidFill>
                  <a:schemeClr val="tx2"/>
                </a:solidFill>
                <a:latin typeface="Calibri" pitchFamily="34" charset="0"/>
              </a:rPr>
              <a:t>Roma, 23 maggio 2014</a:t>
            </a:r>
          </a:p>
        </p:txBody>
      </p:sp>
      <p:sp>
        <p:nvSpPr>
          <p:cNvPr id="2" name="Segnaposto numero diapositiva 1"/>
          <p:cNvSpPr>
            <a:spLocks noGrp="1"/>
          </p:cNvSpPr>
          <p:nvPr>
            <p:ph type="sldNum" sz="quarter" idx="12"/>
          </p:nvPr>
        </p:nvSpPr>
        <p:spPr/>
        <p:txBody>
          <a:bodyPr/>
          <a:lstStyle/>
          <a:p>
            <a:pPr>
              <a:defRPr/>
            </a:pPr>
            <a:fld id="{D5D4A7B8-A876-4739-9989-50328AB5DD32}" type="slidenum">
              <a:rPr lang="it-IT"/>
              <a:pPr>
                <a:defRPr/>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6" name="Diagramma 85"/>
          <p:cNvGraphicFramePr/>
          <p:nvPr/>
        </p:nvGraphicFramePr>
        <p:xfrm>
          <a:off x="179512" y="260648"/>
          <a:ext cx="871296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p:cNvPicPr>
            <a:picLocks noChangeAspect="1" noChangeArrowheads="1"/>
          </p:cNvPicPr>
          <p:nvPr/>
        </p:nvPicPr>
        <p:blipFill>
          <a:blip r:embed="rId8"/>
          <a:srcRect/>
          <a:stretch>
            <a:fillRect/>
          </a:stretch>
        </p:blipFill>
        <p:spPr bwMode="auto">
          <a:xfrm>
            <a:off x="4581525" y="3022600"/>
            <a:ext cx="3971925" cy="3286125"/>
          </a:xfrm>
          <a:prstGeom prst="rect">
            <a:avLst/>
          </a:prstGeom>
          <a:ln/>
        </p:spPr>
        <p:style>
          <a:lnRef idx="2">
            <a:schemeClr val="accent1"/>
          </a:lnRef>
          <a:fillRef idx="1">
            <a:schemeClr val="lt1"/>
          </a:fillRef>
          <a:effectRef idx="0">
            <a:schemeClr val="accent1"/>
          </a:effectRef>
          <a:fontRef idx="minor">
            <a:schemeClr val="dk1"/>
          </a:fontRef>
        </p:style>
      </p:pic>
      <p:pic>
        <p:nvPicPr>
          <p:cNvPr id="2055" name="Picture 7"/>
          <p:cNvPicPr>
            <a:picLocks noChangeAspect="1" noChangeArrowheads="1"/>
          </p:cNvPicPr>
          <p:nvPr/>
        </p:nvPicPr>
        <p:blipFill>
          <a:blip r:embed="rId9"/>
          <a:srcRect/>
          <a:stretch>
            <a:fillRect/>
          </a:stretch>
        </p:blipFill>
        <p:spPr bwMode="auto">
          <a:xfrm>
            <a:off x="279400" y="2997200"/>
            <a:ext cx="3971925" cy="3286125"/>
          </a:xfrm>
          <a:prstGeom prst="rect">
            <a:avLst/>
          </a:prstGeom>
          <a:ln/>
        </p:spPr>
        <p:style>
          <a:lnRef idx="2">
            <a:schemeClr val="accent1"/>
          </a:lnRef>
          <a:fillRef idx="1">
            <a:schemeClr val="lt1"/>
          </a:fillRef>
          <a:effectRef idx="0">
            <a:schemeClr val="accent1"/>
          </a:effectRef>
          <a:fontRef idx="minor">
            <a:schemeClr val="dk1"/>
          </a:fontRef>
        </p:style>
      </p:pic>
      <p:sp>
        <p:nvSpPr>
          <p:cNvPr id="26628" name="CasellaDiTesto 94"/>
          <p:cNvSpPr txBox="1">
            <a:spLocks noChangeArrowheads="1"/>
          </p:cNvSpPr>
          <p:nvPr/>
        </p:nvSpPr>
        <p:spPr bwMode="auto">
          <a:xfrm>
            <a:off x="395288" y="1560513"/>
            <a:ext cx="8353425" cy="1292225"/>
          </a:xfrm>
          <a:prstGeom prst="rect">
            <a:avLst/>
          </a:prstGeom>
          <a:noFill/>
          <a:ln w="9525">
            <a:noFill/>
            <a:miter lim="800000"/>
            <a:headEnd/>
            <a:tailEnd/>
          </a:ln>
        </p:spPr>
        <p:txBody>
          <a:bodyPr>
            <a:spAutoFit/>
          </a:bodyPr>
          <a:lstStyle/>
          <a:p>
            <a:pPr algn="ctr"/>
            <a:r>
              <a:rPr lang="it-IT" sz="2000">
                <a:solidFill>
                  <a:srgbClr val="C00000"/>
                </a:solidFill>
                <a:latin typeface="Arial Narrow" pitchFamily="34" charset="0"/>
              </a:rPr>
              <a:t>L’impianto strategico prevede allocazioni per tutti gli 11 Obiettivi tematici, ma opera scelte precise sugli OT prioritari e, al loro interno, sui risultati da conseguire nelle tre categorie di regioni quale esito di un lungo e complesso confronto partenariale</a:t>
            </a:r>
          </a:p>
          <a:p>
            <a:endParaRPr lang="it-IT">
              <a:solidFill>
                <a:schemeClr val="tx2"/>
              </a:solidFill>
              <a:latin typeface="Arial Narrow" pitchFamily="34" charset="0"/>
            </a:endParaRPr>
          </a:p>
        </p:txBody>
      </p:sp>
      <p:sp>
        <p:nvSpPr>
          <p:cNvPr id="30" name="Segnaposto numero diapositiva 29"/>
          <p:cNvSpPr>
            <a:spLocks noGrp="1"/>
          </p:cNvSpPr>
          <p:nvPr>
            <p:ph type="sldNum" sz="quarter" idx="12"/>
          </p:nvPr>
        </p:nvSpPr>
        <p:spPr/>
        <p:txBody>
          <a:bodyPr/>
          <a:lstStyle/>
          <a:p>
            <a:pPr>
              <a:defRPr/>
            </a:pPr>
            <a:fld id="{710A0815-19A4-40CB-8305-45962D1FAA65}" type="slidenum">
              <a:rPr lang="it-IT"/>
              <a:pPr>
                <a:defRPr/>
              </a:pPr>
              <a:t>10</a:t>
            </a:fld>
            <a:endParaRPr lang="it-IT"/>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4"/>
          <p:cNvPicPr>
            <a:picLocks noChangeAspect="1" noChangeArrowheads="1"/>
          </p:cNvPicPr>
          <p:nvPr/>
        </p:nvPicPr>
        <p:blipFill>
          <a:blip r:embed="rId2"/>
          <a:srcRect/>
          <a:stretch>
            <a:fillRect/>
          </a:stretch>
        </p:blipFill>
        <p:spPr bwMode="auto">
          <a:xfrm>
            <a:off x="457200" y="1484313"/>
            <a:ext cx="8075613" cy="5113337"/>
          </a:xfrm>
          <a:prstGeom prst="rect">
            <a:avLst/>
          </a:prstGeom>
          <a:noFill/>
          <a:ln w="9525">
            <a:noFill/>
            <a:miter lim="800000"/>
            <a:headEnd/>
            <a:tailEnd/>
          </a:ln>
        </p:spPr>
      </p:pic>
      <p:sp>
        <p:nvSpPr>
          <p:cNvPr id="9" name="Rettangolo 8"/>
          <p:cNvSpPr/>
          <p:nvPr/>
        </p:nvSpPr>
        <p:spPr>
          <a:xfrm>
            <a:off x="215900" y="2781300"/>
            <a:ext cx="8712200" cy="12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1" name="Diagramma 10"/>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pPr>
              <a:defRPr/>
            </a:pPr>
            <a:fld id="{E2BE018E-1423-4AB1-BD62-E8E86E5D932C}" type="slidenum">
              <a:rPr lang="it-IT"/>
              <a:pPr>
                <a:defRPr/>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15900" y="2781300"/>
            <a:ext cx="8712200" cy="12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1" name="Diagramma 10"/>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699" name="Immagine 5"/>
          <p:cNvPicPr>
            <a:picLocks noChangeAspect="1" noChangeArrowheads="1"/>
          </p:cNvPicPr>
          <p:nvPr/>
        </p:nvPicPr>
        <p:blipFill>
          <a:blip r:embed="rId7"/>
          <a:srcRect/>
          <a:stretch>
            <a:fillRect/>
          </a:stretch>
        </p:blipFill>
        <p:spPr bwMode="auto">
          <a:xfrm>
            <a:off x="250825" y="1566863"/>
            <a:ext cx="8424863" cy="5291137"/>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defRPr/>
            </a:pPr>
            <a:fld id="{DCA0E13E-137F-4BDF-B528-DC640590F7B3}" type="slidenum">
              <a:rPr lang="it-IT"/>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215900" y="2781300"/>
            <a:ext cx="8712200" cy="12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1" name="Diagramma 10"/>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3" name="Immagine 4"/>
          <p:cNvPicPr>
            <a:picLocks noChangeAspect="1" noChangeArrowheads="1"/>
          </p:cNvPicPr>
          <p:nvPr/>
        </p:nvPicPr>
        <p:blipFill>
          <a:blip r:embed="rId7"/>
          <a:srcRect/>
          <a:stretch>
            <a:fillRect/>
          </a:stretch>
        </p:blipFill>
        <p:spPr bwMode="auto">
          <a:xfrm>
            <a:off x="539750" y="1557338"/>
            <a:ext cx="8208963" cy="4608512"/>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defRPr/>
            </a:pPr>
            <a:fld id="{B2591C32-7088-487C-A6C2-6B9AC319D0F9}" type="slidenum">
              <a:rPr lang="it-IT"/>
              <a:pPr>
                <a:defRPr/>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43674580-0504-445E-8016-2EBFF6B476C7}" type="slidenum">
              <a:rPr lang="it-IT"/>
              <a:pPr>
                <a:defRPr/>
              </a:pPr>
              <a:t>14</a:t>
            </a:fld>
            <a:endParaRPr lang="it-IT"/>
          </a:p>
        </p:txBody>
      </p:sp>
      <p:sp>
        <p:nvSpPr>
          <p:cNvPr id="3" name="Rettangolo 2"/>
          <p:cNvSpPr/>
          <p:nvPr/>
        </p:nvSpPr>
        <p:spPr>
          <a:xfrm>
            <a:off x="468313" y="981075"/>
            <a:ext cx="8351837" cy="5694363"/>
          </a:xfrm>
          <a:prstGeom prst="rect">
            <a:avLst/>
          </a:prstGeom>
        </p:spPr>
        <p:txBody>
          <a:bodyPr>
            <a:spAutoFit/>
          </a:bodyPr>
          <a:lstStyle/>
          <a:p>
            <a:pPr marL="355600" indent="-285750">
              <a:lnSpc>
                <a:spcPts val="3200"/>
              </a:lnSpc>
              <a:spcBef>
                <a:spcPts val="425"/>
              </a:spcBef>
              <a:buFont typeface="Wingdings" pitchFamily="2" charset="2"/>
              <a:buChar char="Ø"/>
              <a:tabLst>
                <a:tab pos="406400" algn="l"/>
              </a:tabLst>
            </a:pPr>
            <a:r>
              <a:rPr lang="it-IT" sz="2200">
                <a:solidFill>
                  <a:srgbClr val="001F5F"/>
                </a:solidFill>
                <a:latin typeface="Arial Narrow" pitchFamily="34" charset="0"/>
                <a:cs typeface="Tahoma" pitchFamily="34" charset="0"/>
              </a:rPr>
              <a:t>La dimensione complessiva si è ridotta dalla bozza informale di AP di dicembre 2013, per scelta di alcune regioni </a:t>
            </a:r>
          </a:p>
          <a:p>
            <a:pPr marL="355600" indent="-285750">
              <a:lnSpc>
                <a:spcPts val="3200"/>
              </a:lnSpc>
              <a:spcBef>
                <a:spcPts val="425"/>
              </a:spcBef>
              <a:buFont typeface="Wingdings" pitchFamily="2" charset="2"/>
              <a:buChar char="Ø"/>
              <a:tabLst>
                <a:tab pos="406400" algn="l"/>
              </a:tabLst>
            </a:pPr>
            <a:r>
              <a:rPr lang="it-IT" sz="2200">
                <a:solidFill>
                  <a:srgbClr val="001F5F"/>
                </a:solidFill>
                <a:latin typeface="Arial Narrow" pitchFamily="34" charset="0"/>
                <a:cs typeface="Tahoma" pitchFamily="34" charset="0"/>
              </a:rPr>
              <a:t>Si è considerata la richiesta della CE (e delle regioni) di rivalutare l’iniziale allocazione a OT3 (che si è ridotta, ma rimane la più importante)</a:t>
            </a:r>
            <a:endParaRPr lang="it-IT" sz="2200">
              <a:latin typeface="Arial Narrow" pitchFamily="34" charset="0"/>
              <a:cs typeface="Tahoma" pitchFamily="34" charset="0"/>
            </a:endParaRPr>
          </a:p>
          <a:p>
            <a:pPr marL="355600" indent="-285750">
              <a:lnSpc>
                <a:spcPts val="3200"/>
              </a:lnSpc>
              <a:spcBef>
                <a:spcPts val="475"/>
              </a:spcBef>
              <a:buFont typeface="Wingdings" pitchFamily="2" charset="2"/>
              <a:buChar char="Ø"/>
              <a:tabLst>
                <a:tab pos="406400" algn="l"/>
              </a:tabLst>
            </a:pPr>
            <a:r>
              <a:rPr lang="it-IT" sz="2200">
                <a:solidFill>
                  <a:srgbClr val="001F5F"/>
                </a:solidFill>
                <a:latin typeface="Arial Narrow" pitchFamily="34" charset="0"/>
                <a:cs typeface="Tahoma" pitchFamily="34" charset="0"/>
              </a:rPr>
              <a:t>Rivisita, anche internamente, l’allocazione a OT6 (originariamente troppo sbilanciata su cultura come evidenziato dalla CE)</a:t>
            </a:r>
            <a:endParaRPr lang="it-IT" sz="2200">
              <a:latin typeface="Arial Narrow" pitchFamily="34" charset="0"/>
              <a:cs typeface="Tahoma" pitchFamily="34" charset="0"/>
            </a:endParaRPr>
          </a:p>
          <a:p>
            <a:pPr marL="355600" indent="-285750">
              <a:lnSpc>
                <a:spcPts val="3200"/>
              </a:lnSpc>
              <a:spcBef>
                <a:spcPts val="475"/>
              </a:spcBef>
              <a:buFont typeface="Wingdings" pitchFamily="2" charset="2"/>
              <a:buChar char="Ø"/>
              <a:tabLst>
                <a:tab pos="406400" algn="l"/>
              </a:tabLst>
            </a:pPr>
            <a:r>
              <a:rPr lang="it-IT" sz="2200">
                <a:solidFill>
                  <a:srgbClr val="001F5F"/>
                </a:solidFill>
                <a:latin typeface="Arial Narrow" pitchFamily="34" charset="0"/>
                <a:cs typeface="Tahoma" pitchFamily="34" charset="0"/>
              </a:rPr>
              <a:t>E’ stata riconsiderata l’allocazione a OT7, incrementata, ma deve essere rivalutata alla luce della effettiva progettazione disponibile.</a:t>
            </a:r>
            <a:endParaRPr lang="it-IT" sz="2200">
              <a:latin typeface="Arial Narrow" pitchFamily="34" charset="0"/>
              <a:cs typeface="Tahoma" pitchFamily="34" charset="0"/>
            </a:endParaRPr>
          </a:p>
          <a:p>
            <a:pPr marL="355600" indent="-285750">
              <a:lnSpc>
                <a:spcPts val="3200"/>
              </a:lnSpc>
              <a:spcBef>
                <a:spcPts val="475"/>
              </a:spcBef>
              <a:buFont typeface="Wingdings" pitchFamily="2" charset="2"/>
              <a:buChar char="Ø"/>
              <a:tabLst>
                <a:tab pos="406400" algn="l"/>
              </a:tabLst>
            </a:pPr>
            <a:r>
              <a:rPr lang="it-IT" sz="2200">
                <a:solidFill>
                  <a:srgbClr val="001F5F"/>
                </a:solidFill>
                <a:latin typeface="Arial Narrow" pitchFamily="34" charset="0"/>
                <a:cs typeface="Tahoma" pitchFamily="34" charset="0"/>
              </a:rPr>
              <a:t>Incrementate le allocazioni di OT1 (tema grandi imprese e possibilità di nuove azioni), all’AT (per motivi «prudenziali») e soprattutto OT11</a:t>
            </a:r>
            <a:endParaRPr lang="it-IT" sz="2200">
              <a:latin typeface="Arial Narrow" pitchFamily="34" charset="0"/>
              <a:cs typeface="Tahoma" pitchFamily="34" charset="0"/>
            </a:endParaRPr>
          </a:p>
          <a:p>
            <a:pPr marL="355600" indent="-285750" algn="just">
              <a:lnSpc>
                <a:spcPts val="3200"/>
              </a:lnSpc>
              <a:spcBef>
                <a:spcPts val="475"/>
              </a:spcBef>
              <a:buFont typeface="Wingdings" pitchFamily="2" charset="2"/>
              <a:buChar char="Ø"/>
              <a:tabLst>
                <a:tab pos="406400" algn="l"/>
              </a:tabLst>
            </a:pPr>
            <a:r>
              <a:rPr lang="it-IT" sz="2200">
                <a:solidFill>
                  <a:srgbClr val="001F5F"/>
                </a:solidFill>
                <a:latin typeface="Arial Narrow" pitchFamily="34" charset="0"/>
                <a:cs typeface="Tahoma" pitchFamily="34" charset="0"/>
              </a:rPr>
              <a:t>Eliminata, alla luce di approfondimenti, l’allocazione marginale su OT8 del FESR che può essere sostituita nei POR da azioni su OT2 e, nei PON FSE, dalle azioni in flessibilità.</a:t>
            </a:r>
            <a:endParaRPr lang="it-IT" sz="2200">
              <a:latin typeface="Arial Narrow" pitchFamily="34" charset="0"/>
              <a:cs typeface="Tahoma" pitchFamily="34" charset="0"/>
            </a:endParaRPr>
          </a:p>
        </p:txBody>
      </p:sp>
      <p:graphicFrame>
        <p:nvGraphicFramePr>
          <p:cNvPr id="6" name="Diagramma 5"/>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A08CDAE-DC62-43F9-961F-1092E11D4265}" type="slidenum">
              <a:rPr lang="it-IT"/>
              <a:pPr>
                <a:defRPr/>
              </a:pPr>
              <a:t>15</a:t>
            </a:fld>
            <a:endParaRPr lang="it-IT"/>
          </a:p>
        </p:txBody>
      </p:sp>
      <p:graphicFrame>
        <p:nvGraphicFramePr>
          <p:cNvPr id="6" name="Diagramma 5"/>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339725" y="1125538"/>
            <a:ext cx="8712200" cy="5513387"/>
          </a:xfrm>
          <a:prstGeom prst="rect">
            <a:avLst/>
          </a:prstGeom>
        </p:spPr>
        <p:txBody>
          <a:bodyPr>
            <a:spAutoFit/>
          </a:bodyPr>
          <a:lstStyle/>
          <a:p>
            <a:pPr marL="414338" indent="-342900">
              <a:lnSpc>
                <a:spcPts val="3400"/>
              </a:lnSpc>
              <a:spcBef>
                <a:spcPts val="438"/>
              </a:spcBef>
              <a:buFont typeface="Wingdings" pitchFamily="2" charset="2"/>
              <a:buChar char="Ø"/>
              <a:tabLst>
                <a:tab pos="0" algn="l"/>
              </a:tabLst>
            </a:pPr>
            <a:r>
              <a:rPr lang="it-IT" sz="2200">
                <a:solidFill>
                  <a:srgbClr val="001F5F"/>
                </a:solidFill>
                <a:latin typeface="Arial Narrow" pitchFamily="34" charset="0"/>
              </a:rPr>
              <a:t>La dimensione complessiva (quota) del FSE si è ampliata rispetto a quanto previsto nell’AP di dicembre, già più alto rispetto alla quota minima prevista dai regolamenti comunitari (33,30 % del totale FESR + FSE vs quota minima del 26,5%). </a:t>
            </a:r>
            <a:endParaRPr lang="it-IT" sz="2200">
              <a:latin typeface="Arial Narrow" pitchFamily="34" charset="0"/>
              <a:ea typeface="Calibri" pitchFamily="34" charset="0"/>
              <a:cs typeface="Times New Roman" pitchFamily="18" charset="0"/>
            </a:endParaRPr>
          </a:p>
          <a:p>
            <a:pPr marL="414338" indent="-342900">
              <a:lnSpc>
                <a:spcPts val="3400"/>
              </a:lnSpc>
              <a:spcBef>
                <a:spcPts val="425"/>
              </a:spcBef>
              <a:buFont typeface="Wingdings" pitchFamily="2" charset="2"/>
              <a:buChar char="Ø"/>
              <a:tabLst>
                <a:tab pos="0" algn="l"/>
              </a:tabLst>
            </a:pPr>
            <a:r>
              <a:rPr lang="it-IT" sz="2200">
                <a:solidFill>
                  <a:srgbClr val="001F5F"/>
                </a:solidFill>
                <a:latin typeface="Arial Narrow" pitchFamily="34" charset="0"/>
              </a:rPr>
              <a:t>Rispetto alla bozza di AP del dicembre 2013, una gran parte dell’incremento FSE riguarda l’OT11 [richiesta esplicita della CE].</a:t>
            </a:r>
            <a:endParaRPr lang="it-IT" sz="2200">
              <a:latin typeface="Arial Narrow" pitchFamily="34" charset="0"/>
            </a:endParaRPr>
          </a:p>
          <a:p>
            <a:pPr marL="414338" indent="-342900" algn="just">
              <a:lnSpc>
                <a:spcPts val="3400"/>
              </a:lnSpc>
              <a:spcBef>
                <a:spcPts val="475"/>
              </a:spcBef>
              <a:buFont typeface="Wingdings" pitchFamily="2" charset="2"/>
              <a:buChar char="Ø"/>
              <a:tabLst>
                <a:tab pos="0" algn="l"/>
              </a:tabLst>
            </a:pPr>
            <a:r>
              <a:rPr lang="it-IT" sz="2200">
                <a:solidFill>
                  <a:srgbClr val="001F5F"/>
                </a:solidFill>
                <a:latin typeface="Arial Narrow" pitchFamily="34" charset="0"/>
              </a:rPr>
              <a:t>L’impegno regionale per OT8 è molto consistente, sia in via diretta, sia per la parte YEI </a:t>
            </a:r>
          </a:p>
          <a:p>
            <a:pPr marL="414338" indent="-342900" algn="just">
              <a:lnSpc>
                <a:spcPts val="3400"/>
              </a:lnSpc>
              <a:spcBef>
                <a:spcPts val="475"/>
              </a:spcBef>
              <a:buFont typeface="Wingdings" pitchFamily="2" charset="2"/>
              <a:buChar char="Ø"/>
              <a:tabLst>
                <a:tab pos="0" algn="l"/>
              </a:tabLst>
            </a:pPr>
            <a:r>
              <a:rPr lang="it-IT" sz="2200">
                <a:solidFill>
                  <a:srgbClr val="001F5F"/>
                </a:solidFill>
                <a:latin typeface="Arial Narrow" pitchFamily="34" charset="0"/>
              </a:rPr>
              <a:t>Rilevantissimo è l’impegno dei POR su OT9 (anche e soprattutto per FESR)</a:t>
            </a:r>
            <a:r>
              <a:rPr lang="it-IT" sz="2200">
                <a:latin typeface="Arial Narrow" pitchFamily="34" charset="0"/>
              </a:rPr>
              <a:t> </a:t>
            </a:r>
            <a:r>
              <a:rPr lang="it-IT" sz="2200">
                <a:solidFill>
                  <a:srgbClr val="001F5F"/>
                </a:solidFill>
                <a:latin typeface="Arial Narrow" pitchFamily="34" charset="0"/>
              </a:rPr>
              <a:t>e su OT10.</a:t>
            </a:r>
            <a:endParaRPr lang="it-IT" sz="2200">
              <a:latin typeface="Arial Narrow" pitchFamily="34" charset="0"/>
            </a:endParaRPr>
          </a:p>
          <a:p>
            <a:pPr marL="414338" indent="-342900">
              <a:lnSpc>
                <a:spcPts val="3400"/>
              </a:lnSpc>
              <a:spcBef>
                <a:spcPts val="438"/>
              </a:spcBef>
              <a:buFont typeface="Wingdings" pitchFamily="2" charset="2"/>
              <a:buChar char="Ø"/>
              <a:tabLst>
                <a:tab pos="0" algn="l"/>
              </a:tabLst>
            </a:pPr>
            <a:r>
              <a:rPr lang="it-IT" sz="2200">
                <a:solidFill>
                  <a:srgbClr val="001F5F"/>
                </a:solidFill>
                <a:latin typeface="Arial Narrow" pitchFamily="34" charset="0"/>
              </a:rPr>
              <a:t>E’ indispensabile, anche per chi ha scelto il monofondo (ma maggior parte dei POR, considerare il tema dell’integrazione tra i Fondi.</a:t>
            </a:r>
            <a:endParaRPr lang="it-IT" sz="220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95536" y="1052736"/>
          <a:ext cx="8229600" cy="5351904"/>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229600"/>
              </a:tblGrid>
              <a:tr h="5351904">
                <a:tc>
                  <a:txBody>
                    <a:bodyPr/>
                    <a:lstStyle/>
                    <a:p>
                      <a:pPr marL="457200" indent="-457200" algn="just">
                        <a:spcAft>
                          <a:spcPts val="600"/>
                        </a:spcAft>
                      </a:pPr>
                      <a:r>
                        <a:rPr lang="it-IT" sz="1400" dirty="0">
                          <a:solidFill>
                            <a:srgbClr val="002060"/>
                          </a:solidFill>
                          <a:effectLst/>
                          <a:latin typeface="Arial Narrow" panose="020B0606020202030204" pitchFamily="34" charset="0"/>
                        </a:rPr>
                        <a:t>Sono previsti Programmi Nazionali che coprono</a:t>
                      </a:r>
                      <a:r>
                        <a:rPr lang="it-IT" sz="1400" dirty="0">
                          <a:solidFill>
                            <a:schemeClr val="accent1">
                              <a:lumMod val="75000"/>
                            </a:schemeClr>
                          </a:solidFill>
                          <a:effectLst/>
                          <a:latin typeface="Arial Narrow" panose="020B0606020202030204" pitchFamily="34" charset="0"/>
                        </a:rPr>
                        <a:t> </a:t>
                      </a:r>
                      <a:r>
                        <a:rPr lang="it-IT" sz="1400" b="1" dirty="0">
                          <a:solidFill>
                            <a:schemeClr val="accent6">
                              <a:lumMod val="75000"/>
                            </a:schemeClr>
                          </a:solidFill>
                          <a:effectLst/>
                          <a:latin typeface="Arial Narrow" panose="020B0606020202030204" pitchFamily="34" charset="0"/>
                        </a:rPr>
                        <a:t>tutte le categorie di regioni </a:t>
                      </a:r>
                      <a:r>
                        <a:rPr lang="it-IT" sz="1400" dirty="0">
                          <a:solidFill>
                            <a:srgbClr val="002060"/>
                          </a:solidFill>
                          <a:effectLst/>
                          <a:latin typeface="Arial Narrow" panose="020B0606020202030204" pitchFamily="34" charset="0"/>
                        </a:rPr>
                        <a:t>nei seguenti ambiti</a:t>
                      </a:r>
                      <a:r>
                        <a:rPr lang="it-IT" sz="1400" dirty="0" smtClean="0">
                          <a:solidFill>
                            <a:srgbClr val="002060"/>
                          </a:solidFill>
                          <a:effectLst/>
                          <a:latin typeface="Arial Narrow" panose="020B0606020202030204" pitchFamily="34" charset="0"/>
                        </a:rPr>
                        <a:t>:</a:t>
                      </a:r>
                    </a:p>
                    <a:p>
                      <a:pPr marL="266700" lvl="0" indent="-266700" algn="just">
                        <a:spcAft>
                          <a:spcPts val="600"/>
                        </a:spcAft>
                        <a:buFont typeface="Wingdings" pitchFamily="2" charset="2"/>
                        <a:buChar char="v"/>
                      </a:pPr>
                      <a:r>
                        <a:rPr lang="it-IT" sz="1400" dirty="0" smtClean="0">
                          <a:solidFill>
                            <a:srgbClr val="002060"/>
                          </a:solidFill>
                          <a:effectLst/>
                          <a:latin typeface="Arial Narrow" panose="020B0606020202030204" pitchFamily="34" charset="0"/>
                        </a:rPr>
                        <a:t>Istruzione</a:t>
                      </a:r>
                      <a:r>
                        <a:rPr lang="it-IT" sz="1400" dirty="0">
                          <a:solidFill>
                            <a:srgbClr val="002060"/>
                          </a:solidFill>
                          <a:effectLst/>
                          <a:latin typeface="Arial Narrow" panose="020B0606020202030204" pitchFamily="34" charset="0"/>
                        </a:rPr>
                        <a:t>, in attuazione di risultati dell’OT10 e OT11 (FSE e FESR, </a:t>
                      </a:r>
                      <a:r>
                        <a:rPr lang="it-IT" sz="1400" dirty="0" err="1">
                          <a:solidFill>
                            <a:srgbClr val="002060"/>
                          </a:solidFill>
                          <a:effectLst/>
                          <a:latin typeface="Arial Narrow" panose="020B0606020202030204" pitchFamily="34" charset="0"/>
                        </a:rPr>
                        <a:t>plurifondo</a:t>
                      </a:r>
                      <a:r>
                        <a:rPr lang="it-IT" sz="1400" dirty="0">
                          <a:solidFill>
                            <a:srgbClr val="002060"/>
                          </a:solidFill>
                          <a:effectLst/>
                          <a:latin typeface="Arial Narrow" panose="020B0606020202030204" pitchFamily="34" charset="0"/>
                        </a:rPr>
                        <a:t>)</a:t>
                      </a:r>
                    </a:p>
                    <a:p>
                      <a:pPr marL="266700" lvl="0" indent="-266700" algn="just">
                        <a:spcAft>
                          <a:spcPts val="600"/>
                        </a:spcAft>
                        <a:buFont typeface="Wingdings" pitchFamily="2" charset="2"/>
                        <a:buChar char="v"/>
                      </a:pPr>
                      <a:r>
                        <a:rPr lang="it-IT" sz="1400" dirty="0">
                          <a:solidFill>
                            <a:srgbClr val="002060"/>
                          </a:solidFill>
                          <a:effectLst/>
                          <a:latin typeface="Arial Narrow" panose="020B0606020202030204" pitchFamily="34" charset="0"/>
                        </a:rPr>
                        <a:t>Occupazione, in attuazione di risultati dell’OT8 e OT11 (</a:t>
                      </a:r>
                      <a:r>
                        <a:rPr lang="it-IT" sz="1400" dirty="0" smtClean="0">
                          <a:solidFill>
                            <a:srgbClr val="002060"/>
                          </a:solidFill>
                          <a:effectLst/>
                          <a:latin typeface="Arial Narrow" panose="020B0606020202030204" pitchFamily="34" charset="0"/>
                        </a:rPr>
                        <a:t>FSE,</a:t>
                      </a:r>
                      <a:r>
                        <a:rPr lang="it-IT" sz="1400" baseline="0" dirty="0" smtClean="0">
                          <a:solidFill>
                            <a:srgbClr val="002060"/>
                          </a:solidFill>
                          <a:effectLst/>
                          <a:latin typeface="Arial Narrow" panose="020B0606020202030204" pitchFamily="34" charset="0"/>
                        </a:rPr>
                        <a:t> </a:t>
                      </a:r>
                      <a:r>
                        <a:rPr lang="it-IT" sz="1400" baseline="0" dirty="0" err="1" smtClean="0">
                          <a:solidFill>
                            <a:srgbClr val="002060"/>
                          </a:solidFill>
                          <a:effectLst/>
                          <a:latin typeface="Arial Narrow" panose="020B0606020202030204" pitchFamily="34" charset="0"/>
                        </a:rPr>
                        <a:t>monofondo</a:t>
                      </a:r>
                      <a:r>
                        <a:rPr lang="it-IT" sz="1400" dirty="0" smtClean="0">
                          <a:solidFill>
                            <a:srgbClr val="002060"/>
                          </a:solidFill>
                          <a:effectLst/>
                          <a:latin typeface="Arial Narrow" panose="020B0606020202030204" pitchFamily="34" charset="0"/>
                        </a:rPr>
                        <a:t>)</a:t>
                      </a:r>
                      <a:endParaRPr lang="it-IT" sz="1400" dirty="0">
                        <a:solidFill>
                          <a:srgbClr val="002060"/>
                        </a:solidFill>
                        <a:effectLst/>
                        <a:latin typeface="Arial Narrow" panose="020B0606020202030204" pitchFamily="34" charset="0"/>
                      </a:endParaRPr>
                    </a:p>
                    <a:p>
                      <a:pPr marL="266700" lvl="0" indent="-266700" algn="just">
                        <a:spcAft>
                          <a:spcPts val="600"/>
                        </a:spcAft>
                        <a:buFont typeface="Wingdings" pitchFamily="2" charset="2"/>
                        <a:buChar char="v"/>
                      </a:pPr>
                      <a:r>
                        <a:rPr lang="it-IT" sz="1400" dirty="0">
                          <a:solidFill>
                            <a:srgbClr val="002060"/>
                          </a:solidFill>
                          <a:effectLst/>
                          <a:latin typeface="Arial Narrow" panose="020B0606020202030204" pitchFamily="34" charset="0"/>
                        </a:rPr>
                        <a:t>Inclusione, in attuazione di risultati dell’OT9 e OT11 (FSE, </a:t>
                      </a:r>
                      <a:r>
                        <a:rPr lang="it-IT" sz="1400" dirty="0" err="1">
                          <a:solidFill>
                            <a:srgbClr val="002060"/>
                          </a:solidFill>
                          <a:effectLst/>
                          <a:latin typeface="Arial Narrow" panose="020B0606020202030204" pitchFamily="34" charset="0"/>
                        </a:rPr>
                        <a:t>monofondo</a:t>
                      </a:r>
                      <a:r>
                        <a:rPr lang="it-IT" sz="1400" dirty="0">
                          <a:solidFill>
                            <a:srgbClr val="002060"/>
                          </a:solidFill>
                          <a:effectLst/>
                          <a:latin typeface="Arial Narrow" panose="020B0606020202030204" pitchFamily="34" charset="0"/>
                        </a:rPr>
                        <a:t>)</a:t>
                      </a:r>
                    </a:p>
                    <a:p>
                      <a:pPr marL="266700" lvl="0" indent="-266700" algn="just">
                        <a:spcAft>
                          <a:spcPts val="600"/>
                        </a:spcAft>
                        <a:buFont typeface="Wingdings" pitchFamily="2" charset="2"/>
                        <a:buChar char="v"/>
                      </a:pPr>
                      <a:r>
                        <a:rPr lang="it-IT" sz="1400" dirty="0">
                          <a:solidFill>
                            <a:srgbClr val="002060"/>
                          </a:solidFill>
                          <a:effectLst/>
                          <a:latin typeface="Arial Narrow" panose="020B0606020202030204" pitchFamily="34" charset="0"/>
                        </a:rPr>
                        <a:t>Città metropolitane, in attuazione dell’agenda urbana per quanto riguarda le 14 città metropolitane (FESR e FSE, </a:t>
                      </a:r>
                      <a:r>
                        <a:rPr lang="it-IT" sz="1400" dirty="0" err="1">
                          <a:solidFill>
                            <a:srgbClr val="002060"/>
                          </a:solidFill>
                          <a:effectLst/>
                          <a:latin typeface="Arial Narrow" panose="020B0606020202030204" pitchFamily="34" charset="0"/>
                        </a:rPr>
                        <a:t>plurifondo</a:t>
                      </a:r>
                      <a:r>
                        <a:rPr lang="it-IT" sz="1400" dirty="0">
                          <a:solidFill>
                            <a:srgbClr val="002060"/>
                          </a:solidFill>
                          <a:effectLst/>
                          <a:latin typeface="Arial Narrow" panose="020B0606020202030204" pitchFamily="34" charset="0"/>
                        </a:rPr>
                        <a:t>)</a:t>
                      </a:r>
                    </a:p>
                    <a:p>
                      <a:pPr marL="266700" lvl="0" indent="-266700" algn="just">
                        <a:spcAft>
                          <a:spcPts val="600"/>
                        </a:spcAft>
                        <a:buFont typeface="Wingdings" pitchFamily="2" charset="2"/>
                        <a:buChar char="v"/>
                      </a:pPr>
                      <a:r>
                        <a:rPr lang="it-IT" sz="1400" dirty="0" err="1">
                          <a:solidFill>
                            <a:srgbClr val="002060"/>
                          </a:solidFill>
                          <a:effectLst/>
                          <a:latin typeface="Arial Narrow" panose="020B0606020202030204" pitchFamily="34" charset="0"/>
                        </a:rPr>
                        <a:t>Governance</a:t>
                      </a:r>
                      <a:r>
                        <a:rPr lang="it-IT" sz="1400" dirty="0">
                          <a:solidFill>
                            <a:srgbClr val="002060"/>
                          </a:solidFill>
                          <a:effectLst/>
                          <a:latin typeface="Arial Narrow" panose="020B0606020202030204" pitchFamily="34" charset="0"/>
                        </a:rPr>
                        <a:t>, reti, progetti speciali e assistenza </a:t>
                      </a:r>
                      <a:r>
                        <a:rPr lang="it-IT" sz="1400" dirty="0" smtClean="0">
                          <a:solidFill>
                            <a:srgbClr val="002060"/>
                          </a:solidFill>
                          <a:effectLst/>
                          <a:latin typeface="Arial Narrow" panose="020B0606020202030204" pitchFamily="34" charset="0"/>
                        </a:rPr>
                        <a:t>tecnica, </a:t>
                      </a:r>
                      <a:r>
                        <a:rPr lang="it-IT" sz="1400" dirty="0">
                          <a:solidFill>
                            <a:srgbClr val="002060"/>
                          </a:solidFill>
                          <a:effectLst/>
                          <a:latin typeface="Arial Narrow" panose="020B0606020202030204" pitchFamily="34" charset="0"/>
                        </a:rPr>
                        <a:t>in attuazione di risultati dell’OT11 e a supporto di altri risultati di diversi OT (FESR e FSE, </a:t>
                      </a:r>
                      <a:r>
                        <a:rPr lang="it-IT" sz="1400" dirty="0" err="1">
                          <a:solidFill>
                            <a:srgbClr val="002060"/>
                          </a:solidFill>
                          <a:effectLst/>
                          <a:latin typeface="Arial Narrow" panose="020B0606020202030204" pitchFamily="34" charset="0"/>
                        </a:rPr>
                        <a:t>plurifondo</a:t>
                      </a:r>
                      <a:r>
                        <a:rPr lang="it-IT" sz="1400" dirty="0">
                          <a:solidFill>
                            <a:srgbClr val="002060"/>
                          </a:solidFill>
                          <a:effectLst/>
                          <a:latin typeface="Arial Narrow" panose="020B0606020202030204" pitchFamily="34" charset="0"/>
                        </a:rPr>
                        <a:t>)</a:t>
                      </a:r>
                    </a:p>
                    <a:p>
                      <a:pPr marL="266700" lvl="0" indent="-266700" algn="just">
                        <a:spcAft>
                          <a:spcPts val="600"/>
                        </a:spcAft>
                        <a:buFont typeface="Wingdings" pitchFamily="2" charset="2"/>
                        <a:buChar char="v"/>
                      </a:pPr>
                      <a:r>
                        <a:rPr lang="it-IT" sz="1400" dirty="0">
                          <a:solidFill>
                            <a:srgbClr val="002060"/>
                          </a:solidFill>
                          <a:effectLst/>
                          <a:latin typeface="Arial Narrow" panose="020B0606020202030204" pitchFamily="34" charset="0"/>
                        </a:rPr>
                        <a:t>Programma </a:t>
                      </a:r>
                      <a:r>
                        <a:rPr lang="it-IT" sz="1400" dirty="0" smtClean="0">
                          <a:solidFill>
                            <a:srgbClr val="002060"/>
                          </a:solidFill>
                          <a:effectLst/>
                          <a:latin typeface="Arial Narrow" panose="020B0606020202030204" pitchFamily="34" charset="0"/>
                        </a:rPr>
                        <a:t>Occupazione giovani (in attuazione YEI) </a:t>
                      </a:r>
                      <a:r>
                        <a:rPr lang="it-IT" sz="1400" dirty="0">
                          <a:solidFill>
                            <a:srgbClr val="002060"/>
                          </a:solidFill>
                          <a:effectLst/>
                          <a:latin typeface="Arial Narrow" panose="020B0606020202030204" pitchFamily="34" charset="0"/>
                        </a:rPr>
                        <a:t>(FSE, </a:t>
                      </a:r>
                      <a:r>
                        <a:rPr lang="it-IT" sz="1400" dirty="0" err="1">
                          <a:solidFill>
                            <a:srgbClr val="002060"/>
                          </a:solidFill>
                          <a:effectLst/>
                          <a:latin typeface="Arial Narrow" panose="020B0606020202030204" pitchFamily="34" charset="0"/>
                        </a:rPr>
                        <a:t>monofondo</a:t>
                      </a:r>
                      <a:r>
                        <a:rPr lang="it-IT" sz="1400" dirty="0">
                          <a:solidFill>
                            <a:srgbClr val="002060"/>
                          </a:solidFill>
                          <a:effectLst/>
                          <a:latin typeface="Arial Narrow" panose="020B0606020202030204" pitchFamily="34" charset="0"/>
                        </a:rPr>
                        <a:t>)</a:t>
                      </a:r>
                    </a:p>
                    <a:p>
                      <a:pPr marL="457200" indent="-95250" algn="just">
                        <a:spcAft>
                          <a:spcPts val="600"/>
                        </a:spcAft>
                      </a:pPr>
                      <a:endParaRPr lang="it-IT" sz="1400" dirty="0" smtClean="0">
                        <a:solidFill>
                          <a:schemeClr val="accent1">
                            <a:lumMod val="75000"/>
                          </a:schemeClr>
                        </a:solidFill>
                        <a:effectLst/>
                        <a:latin typeface="Arial Narrow" panose="020B0606020202030204" pitchFamily="34" charset="0"/>
                      </a:endParaRPr>
                    </a:p>
                    <a:p>
                      <a:pPr marL="0" indent="0" algn="just">
                        <a:spcAft>
                          <a:spcPts val="600"/>
                        </a:spcAft>
                      </a:pPr>
                      <a:r>
                        <a:rPr lang="it-IT" sz="1400" dirty="0" smtClean="0">
                          <a:solidFill>
                            <a:srgbClr val="002060"/>
                          </a:solidFill>
                          <a:effectLst/>
                          <a:latin typeface="Arial Narrow" panose="020B0606020202030204" pitchFamily="34" charset="0"/>
                        </a:rPr>
                        <a:t>Sono </a:t>
                      </a:r>
                      <a:r>
                        <a:rPr lang="it-IT" sz="1400" dirty="0">
                          <a:solidFill>
                            <a:srgbClr val="002060"/>
                          </a:solidFill>
                          <a:effectLst/>
                          <a:latin typeface="Arial Narrow" panose="020B0606020202030204" pitchFamily="34" charset="0"/>
                        </a:rPr>
                        <a:t>previsti Programmi Nazionali/Multiregionali che operano nelle </a:t>
                      </a:r>
                      <a:r>
                        <a:rPr lang="it-IT" sz="1400" b="1" dirty="0">
                          <a:solidFill>
                            <a:schemeClr val="accent6">
                              <a:lumMod val="75000"/>
                            </a:schemeClr>
                          </a:solidFill>
                          <a:effectLst/>
                          <a:latin typeface="Arial Narrow" panose="020B0606020202030204" pitchFamily="34" charset="0"/>
                        </a:rPr>
                        <a:t>regioni in transizione e meno sviluppate </a:t>
                      </a:r>
                      <a:r>
                        <a:rPr lang="it-IT" sz="1400" dirty="0">
                          <a:solidFill>
                            <a:srgbClr val="002060"/>
                          </a:solidFill>
                          <a:effectLst/>
                          <a:latin typeface="Arial Narrow" panose="020B0606020202030204" pitchFamily="34" charset="0"/>
                        </a:rPr>
                        <a:t>negli ambiti:</a:t>
                      </a:r>
                    </a:p>
                    <a:p>
                      <a:pPr marL="342900" lvl="0" indent="-342900" algn="just">
                        <a:spcAft>
                          <a:spcPts val="600"/>
                        </a:spcAft>
                        <a:buFont typeface="Wingdings" pitchFamily="2" charset="2"/>
                        <a:buChar char="v"/>
                      </a:pPr>
                      <a:r>
                        <a:rPr lang="it-IT" sz="1400" dirty="0">
                          <a:solidFill>
                            <a:srgbClr val="002060"/>
                          </a:solidFill>
                          <a:effectLst/>
                          <a:latin typeface="Arial Narrow" panose="020B0606020202030204" pitchFamily="34" charset="0"/>
                        </a:rPr>
                        <a:t>Ricerca e </a:t>
                      </a:r>
                      <a:r>
                        <a:rPr lang="it-IT" sz="1400" dirty="0" smtClean="0">
                          <a:solidFill>
                            <a:srgbClr val="002060"/>
                          </a:solidFill>
                          <a:effectLst/>
                          <a:latin typeface="Arial Narrow" panose="020B0606020202030204" pitchFamily="34" charset="0"/>
                        </a:rPr>
                        <a:t>Innovazione (FESR, FSE, </a:t>
                      </a:r>
                      <a:r>
                        <a:rPr lang="it-IT" sz="1400" dirty="0" err="1" smtClean="0">
                          <a:solidFill>
                            <a:srgbClr val="002060"/>
                          </a:solidFill>
                          <a:effectLst/>
                          <a:latin typeface="Arial Narrow" panose="020B0606020202030204" pitchFamily="34" charset="0"/>
                        </a:rPr>
                        <a:t>plurifondo</a:t>
                      </a:r>
                      <a:r>
                        <a:rPr lang="it-IT" sz="1400" dirty="0" smtClean="0">
                          <a:solidFill>
                            <a:srgbClr val="002060"/>
                          </a:solidFill>
                          <a:effectLst/>
                          <a:latin typeface="Arial Narrow" panose="020B0606020202030204" pitchFamily="34" charset="0"/>
                        </a:rPr>
                        <a:t>)</a:t>
                      </a:r>
                      <a:endParaRPr lang="it-IT" sz="1400" dirty="0">
                        <a:solidFill>
                          <a:srgbClr val="002060"/>
                        </a:solidFill>
                        <a:effectLst/>
                        <a:latin typeface="Arial Narrow" panose="020B0606020202030204" pitchFamily="34" charset="0"/>
                      </a:endParaRPr>
                    </a:p>
                    <a:p>
                      <a:pPr marL="342900" lvl="0" indent="-342900" algn="just">
                        <a:spcAft>
                          <a:spcPts val="600"/>
                        </a:spcAft>
                        <a:buFont typeface="Wingdings" pitchFamily="2" charset="2"/>
                        <a:buChar char="v"/>
                      </a:pPr>
                      <a:r>
                        <a:rPr lang="it-IT" sz="1400" dirty="0">
                          <a:solidFill>
                            <a:srgbClr val="002060"/>
                          </a:solidFill>
                          <a:effectLst/>
                          <a:latin typeface="Arial Narrow" panose="020B0606020202030204" pitchFamily="34" charset="0"/>
                        </a:rPr>
                        <a:t>Imprese e </a:t>
                      </a:r>
                      <a:r>
                        <a:rPr lang="it-IT" sz="1400" dirty="0" smtClean="0">
                          <a:solidFill>
                            <a:srgbClr val="002060"/>
                          </a:solidFill>
                          <a:effectLst/>
                          <a:latin typeface="Arial Narrow" panose="020B0606020202030204" pitchFamily="34" charset="0"/>
                        </a:rPr>
                        <a:t>Competitività (FESR, </a:t>
                      </a:r>
                      <a:r>
                        <a:rPr lang="it-IT" sz="1400" dirty="0" err="1" smtClean="0">
                          <a:solidFill>
                            <a:srgbClr val="002060"/>
                          </a:solidFill>
                          <a:effectLst/>
                          <a:latin typeface="Arial Narrow" panose="020B0606020202030204" pitchFamily="34" charset="0"/>
                        </a:rPr>
                        <a:t>monofondo</a:t>
                      </a:r>
                      <a:r>
                        <a:rPr lang="it-IT" sz="1400" dirty="0" smtClean="0">
                          <a:solidFill>
                            <a:srgbClr val="002060"/>
                          </a:solidFill>
                          <a:effectLst/>
                          <a:latin typeface="Arial Narrow" panose="020B0606020202030204" pitchFamily="34" charset="0"/>
                        </a:rPr>
                        <a:t>)</a:t>
                      </a:r>
                      <a:endParaRPr lang="it-IT" sz="1400" dirty="0">
                        <a:solidFill>
                          <a:srgbClr val="002060"/>
                        </a:solidFill>
                        <a:effectLst/>
                        <a:latin typeface="Arial Narrow" panose="020B0606020202030204" pitchFamily="34" charset="0"/>
                      </a:endParaRPr>
                    </a:p>
                    <a:p>
                      <a:pPr marL="457200" algn="just">
                        <a:spcAft>
                          <a:spcPts val="600"/>
                        </a:spcAft>
                      </a:pPr>
                      <a:endParaRPr lang="it-IT" sz="1400" dirty="0" smtClean="0">
                        <a:solidFill>
                          <a:schemeClr val="accent1">
                            <a:lumMod val="75000"/>
                          </a:schemeClr>
                        </a:solidFill>
                        <a:effectLst/>
                        <a:latin typeface="Arial Narrow" panose="020B0606020202030204" pitchFamily="34" charset="0"/>
                      </a:endParaRPr>
                    </a:p>
                    <a:p>
                      <a:pPr marL="457200" indent="-457200" algn="just">
                        <a:spcAft>
                          <a:spcPts val="600"/>
                        </a:spcAft>
                        <a:tabLst/>
                      </a:pPr>
                      <a:r>
                        <a:rPr lang="it-IT" sz="1400" dirty="0" smtClean="0">
                          <a:solidFill>
                            <a:srgbClr val="002060"/>
                          </a:solidFill>
                          <a:effectLst/>
                          <a:latin typeface="Arial Narrow" panose="020B0606020202030204" pitchFamily="34" charset="0"/>
                        </a:rPr>
                        <a:t>Per </a:t>
                      </a:r>
                      <a:r>
                        <a:rPr lang="it-IT" sz="1400" dirty="0">
                          <a:solidFill>
                            <a:srgbClr val="002060"/>
                          </a:solidFill>
                          <a:effectLst/>
                          <a:latin typeface="Arial Narrow" panose="020B0606020202030204" pitchFamily="34" charset="0"/>
                        </a:rPr>
                        <a:t>le sole</a:t>
                      </a:r>
                      <a:r>
                        <a:rPr lang="it-IT" sz="1400" dirty="0">
                          <a:solidFill>
                            <a:schemeClr val="accent1">
                              <a:lumMod val="75000"/>
                            </a:schemeClr>
                          </a:solidFill>
                          <a:effectLst/>
                          <a:latin typeface="Arial Narrow" panose="020B0606020202030204" pitchFamily="34" charset="0"/>
                        </a:rPr>
                        <a:t> </a:t>
                      </a:r>
                      <a:r>
                        <a:rPr lang="it-IT" sz="1400" b="1" dirty="0">
                          <a:solidFill>
                            <a:schemeClr val="accent6">
                              <a:lumMod val="75000"/>
                            </a:schemeClr>
                          </a:solidFill>
                          <a:effectLst/>
                          <a:latin typeface="Arial Narrow" panose="020B0606020202030204" pitchFamily="34" charset="0"/>
                        </a:rPr>
                        <a:t>regioni meno sviluppate</a:t>
                      </a:r>
                      <a:r>
                        <a:rPr lang="it-IT" sz="1400" dirty="0">
                          <a:solidFill>
                            <a:schemeClr val="accent6">
                              <a:lumMod val="75000"/>
                            </a:schemeClr>
                          </a:solidFill>
                          <a:effectLst/>
                          <a:latin typeface="Arial Narrow" panose="020B0606020202030204" pitchFamily="34" charset="0"/>
                        </a:rPr>
                        <a:t> </a:t>
                      </a:r>
                      <a:r>
                        <a:rPr lang="it-IT" sz="1400" dirty="0">
                          <a:solidFill>
                            <a:schemeClr val="accent1">
                              <a:lumMod val="75000"/>
                            </a:schemeClr>
                          </a:solidFill>
                          <a:effectLst/>
                          <a:latin typeface="Arial Narrow" panose="020B0606020202030204" pitchFamily="34" charset="0"/>
                        </a:rPr>
                        <a:t>sono previsti Programmi Nazionali/Multiregionali negli ambiti:</a:t>
                      </a:r>
                    </a:p>
                    <a:p>
                      <a:pPr marL="342900" lvl="0" indent="-342900" algn="just">
                        <a:spcAft>
                          <a:spcPts val="600"/>
                        </a:spcAft>
                        <a:buFont typeface="Wingdings" pitchFamily="2" charset="2"/>
                        <a:buChar char="v"/>
                      </a:pPr>
                      <a:r>
                        <a:rPr lang="it-IT" sz="1400" dirty="0">
                          <a:solidFill>
                            <a:srgbClr val="002060"/>
                          </a:solidFill>
                          <a:effectLst/>
                          <a:latin typeface="Arial Narrow" panose="020B0606020202030204" pitchFamily="34" charset="0"/>
                        </a:rPr>
                        <a:t>Infrastrutture e </a:t>
                      </a:r>
                      <a:r>
                        <a:rPr lang="it-IT" sz="1400" dirty="0" smtClean="0">
                          <a:solidFill>
                            <a:srgbClr val="002060"/>
                          </a:solidFill>
                          <a:effectLst/>
                          <a:latin typeface="Arial Narrow" panose="020B0606020202030204" pitchFamily="34" charset="0"/>
                        </a:rPr>
                        <a:t>reti (FESR, </a:t>
                      </a:r>
                      <a:r>
                        <a:rPr lang="it-IT" sz="1400" dirty="0" err="1" smtClean="0">
                          <a:solidFill>
                            <a:srgbClr val="002060"/>
                          </a:solidFill>
                          <a:effectLst/>
                          <a:latin typeface="Arial Narrow" panose="020B0606020202030204" pitchFamily="34" charset="0"/>
                        </a:rPr>
                        <a:t>monofondo</a:t>
                      </a:r>
                      <a:r>
                        <a:rPr lang="it-IT" sz="1400" dirty="0" smtClean="0">
                          <a:solidFill>
                            <a:srgbClr val="002060"/>
                          </a:solidFill>
                          <a:effectLst/>
                          <a:latin typeface="Arial Narrow" panose="020B0606020202030204" pitchFamily="34" charset="0"/>
                        </a:rPr>
                        <a:t>)</a:t>
                      </a:r>
                      <a:endParaRPr lang="it-IT" sz="1400" dirty="0">
                        <a:solidFill>
                          <a:srgbClr val="002060"/>
                        </a:solidFill>
                        <a:effectLst/>
                        <a:latin typeface="Arial Narrow" panose="020B0606020202030204" pitchFamily="34" charset="0"/>
                      </a:endParaRPr>
                    </a:p>
                    <a:p>
                      <a:pPr marL="342900" lvl="0" indent="-342900" algn="just">
                        <a:spcAft>
                          <a:spcPts val="600"/>
                        </a:spcAft>
                        <a:buFont typeface="Wingdings" pitchFamily="2" charset="2"/>
                        <a:buChar char="v"/>
                      </a:pPr>
                      <a:r>
                        <a:rPr lang="it-IT" sz="1400" dirty="0">
                          <a:solidFill>
                            <a:srgbClr val="002060"/>
                          </a:solidFill>
                          <a:effectLst/>
                          <a:latin typeface="Arial Narrow" panose="020B0606020202030204" pitchFamily="34" charset="0"/>
                        </a:rPr>
                        <a:t>Beni </a:t>
                      </a:r>
                      <a:r>
                        <a:rPr lang="it-IT" sz="1400" dirty="0" smtClean="0">
                          <a:solidFill>
                            <a:srgbClr val="002060"/>
                          </a:solidFill>
                          <a:effectLst/>
                          <a:latin typeface="Arial Narrow" panose="020B0606020202030204" pitchFamily="34" charset="0"/>
                        </a:rPr>
                        <a:t>culturali (FESR, </a:t>
                      </a:r>
                      <a:r>
                        <a:rPr lang="it-IT" sz="1400" dirty="0" err="1" smtClean="0">
                          <a:solidFill>
                            <a:srgbClr val="002060"/>
                          </a:solidFill>
                          <a:effectLst/>
                          <a:latin typeface="Arial Narrow" panose="020B0606020202030204" pitchFamily="34" charset="0"/>
                        </a:rPr>
                        <a:t>monofondo</a:t>
                      </a:r>
                      <a:r>
                        <a:rPr lang="it-IT" sz="1400" dirty="0" smtClean="0">
                          <a:solidFill>
                            <a:srgbClr val="002060"/>
                          </a:solidFill>
                          <a:effectLst/>
                          <a:latin typeface="Arial Narrow" panose="020B0606020202030204" pitchFamily="34" charset="0"/>
                        </a:rPr>
                        <a:t>)</a:t>
                      </a:r>
                      <a:endParaRPr lang="it-IT" sz="1400" dirty="0">
                        <a:solidFill>
                          <a:srgbClr val="002060"/>
                        </a:solidFill>
                        <a:effectLst/>
                        <a:latin typeface="Arial Narrow" panose="020B0606020202030204" pitchFamily="34" charset="0"/>
                      </a:endParaRPr>
                    </a:p>
                    <a:p>
                      <a:pPr marL="342900" lvl="0" indent="-342900" algn="just">
                        <a:spcAft>
                          <a:spcPts val="600"/>
                        </a:spcAft>
                        <a:buFont typeface="Wingdings" pitchFamily="2" charset="2"/>
                        <a:buChar char="v"/>
                      </a:pPr>
                      <a:r>
                        <a:rPr lang="it-IT" sz="1400" dirty="0" smtClean="0">
                          <a:solidFill>
                            <a:srgbClr val="002060"/>
                          </a:solidFill>
                          <a:effectLst/>
                          <a:latin typeface="Arial Narrow" panose="020B0606020202030204" pitchFamily="34" charset="0"/>
                        </a:rPr>
                        <a:t>Legalità (FESR, FSE, </a:t>
                      </a:r>
                      <a:r>
                        <a:rPr lang="it-IT" sz="1400" dirty="0" err="1" smtClean="0">
                          <a:solidFill>
                            <a:srgbClr val="002060"/>
                          </a:solidFill>
                          <a:effectLst/>
                          <a:latin typeface="Arial Narrow" panose="020B0606020202030204" pitchFamily="34" charset="0"/>
                        </a:rPr>
                        <a:t>plurifondo</a:t>
                      </a:r>
                      <a:r>
                        <a:rPr lang="it-IT" sz="1400" dirty="0" smtClean="0">
                          <a:solidFill>
                            <a:srgbClr val="002060"/>
                          </a:solidFill>
                          <a:effectLst/>
                        </a:rPr>
                        <a:t>)</a:t>
                      </a:r>
                    </a:p>
                  </a:txBody>
                  <a:tcPr marL="89535" marR="89535" marT="0" marB="0">
                    <a:solidFill>
                      <a:schemeClr val="bg1"/>
                    </a:solidFill>
                  </a:tcPr>
                </a:tc>
              </a:tr>
            </a:tbl>
          </a:graphicData>
        </a:graphic>
      </p:graphicFrame>
      <p:sp>
        <p:nvSpPr>
          <p:cNvPr id="2" name="Segnaposto numero diapositiva 1"/>
          <p:cNvSpPr>
            <a:spLocks noGrp="1"/>
          </p:cNvSpPr>
          <p:nvPr>
            <p:ph type="sldNum" sz="quarter" idx="12"/>
          </p:nvPr>
        </p:nvSpPr>
        <p:spPr/>
        <p:txBody>
          <a:bodyPr/>
          <a:lstStyle/>
          <a:p>
            <a:pPr>
              <a:defRPr/>
            </a:pPr>
            <a:fld id="{7C0F8F16-E5A7-4B22-865C-7477119FE886}" type="slidenum">
              <a:rPr lang="it-IT"/>
              <a:pPr>
                <a:defRPr/>
              </a:pPr>
              <a:t>16</a:t>
            </a:fld>
            <a:endParaRPr lang="it-IT"/>
          </a:p>
        </p:txBody>
      </p:sp>
      <p:graphicFrame>
        <p:nvGraphicFramePr>
          <p:cNvPr id="5" name="Diagramma 4"/>
          <p:cNvGraphicFramePr/>
          <p:nvPr/>
        </p:nvGraphicFramePr>
        <p:xfrm>
          <a:off x="251520" y="332656"/>
          <a:ext cx="8640960"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DAB21697-4115-41EA-B13C-258C01445949}" type="slidenum">
              <a:rPr lang="it-IT"/>
              <a:pPr>
                <a:defRPr/>
              </a:pPr>
              <a:t>17</a:t>
            </a:fld>
            <a:endParaRPr lang="it-IT"/>
          </a:p>
        </p:txBody>
      </p:sp>
      <p:pic>
        <p:nvPicPr>
          <p:cNvPr id="34818" name="Picture 4"/>
          <p:cNvPicPr>
            <a:picLocks noChangeAspect="1" noChangeArrowheads="1"/>
          </p:cNvPicPr>
          <p:nvPr/>
        </p:nvPicPr>
        <p:blipFill>
          <a:blip r:embed="rId2"/>
          <a:srcRect/>
          <a:stretch>
            <a:fillRect/>
          </a:stretch>
        </p:blipFill>
        <p:spPr bwMode="auto">
          <a:xfrm>
            <a:off x="179388" y="1341438"/>
            <a:ext cx="8496300" cy="4886325"/>
          </a:xfrm>
          <a:prstGeom prst="rect">
            <a:avLst/>
          </a:prstGeom>
          <a:noFill/>
          <a:ln w="9525">
            <a:noFill/>
            <a:miter lim="800000"/>
            <a:headEnd/>
            <a:tailEnd/>
          </a:ln>
        </p:spPr>
      </p:pic>
      <p:graphicFrame>
        <p:nvGraphicFramePr>
          <p:cNvPr id="9" name="Diagramma 8"/>
          <p:cNvGraphicFramePr/>
          <p:nvPr/>
        </p:nvGraphicFramePr>
        <p:xfrm>
          <a:off x="251520" y="332656"/>
          <a:ext cx="864096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24136" y="188640"/>
            <a:ext cx="7777163" cy="338554"/>
          </a:xfrm>
          <a:prstGeom prst="rect">
            <a:avLst/>
          </a:prstGeom>
          <a:noFill/>
          <a:ln w="9525">
            <a:noFill/>
            <a:miter lim="800000"/>
            <a:headEnd/>
            <a:tailEnd/>
          </a:ln>
        </p:spPr>
        <p:txBody>
          <a:bodyPr>
            <a:spAutoFit/>
            <a:scene3d>
              <a:camera prst="orthographicFront"/>
              <a:lightRig rig="threePt" dir="t"/>
            </a:scene3d>
            <a:sp3d prstMaterial="matte"/>
          </a:bodyPr>
          <a:lstStyle/>
          <a:p>
            <a:pPr algn="ctr" fontAlgn="auto">
              <a:spcBef>
                <a:spcPts val="0"/>
              </a:spcBef>
              <a:spcAft>
                <a:spcPts val="0"/>
              </a:spcAft>
              <a:buFont typeface="Wingdings" pitchFamily="2" charset="2"/>
              <a:buNone/>
              <a:defRPr/>
            </a:pPr>
            <a:r>
              <a:rPr lang="it-IT" sz="1600" b="1" dirty="0">
                <a:solidFill>
                  <a:schemeClr val="tx2"/>
                </a:solidFill>
                <a:latin typeface="+mn-lt"/>
                <a:cs typeface="Arial" pitchFamily="34" charset="0"/>
              </a:rPr>
              <a:t>OT </a:t>
            </a:r>
            <a:r>
              <a:rPr lang="it-IT" sz="1600" b="1" dirty="0">
                <a:solidFill>
                  <a:schemeClr val="tx2"/>
                </a:solidFill>
                <a:latin typeface="+mn-lt"/>
                <a:cs typeface="Arial" pitchFamily="34" charset="0"/>
              </a:rPr>
              <a:t>3 </a:t>
            </a:r>
            <a:r>
              <a:rPr lang="it-IT" sz="1600" b="1" dirty="0">
                <a:solidFill>
                  <a:schemeClr val="tx2"/>
                </a:solidFill>
                <a:latin typeface="+mn-lt"/>
                <a:cs typeface="Arial" pitchFamily="34" charset="0"/>
              </a:rPr>
              <a:t>-  </a:t>
            </a:r>
            <a:r>
              <a:rPr lang="it-IT" sz="1600" b="1" dirty="0">
                <a:solidFill>
                  <a:schemeClr val="tx2"/>
                </a:solidFill>
                <a:latin typeface="+mn-lt"/>
                <a:cs typeface="Arial" pitchFamily="34" charset="0"/>
              </a:rPr>
              <a:t>Promuovere la competitività delle PMI, il settore agricolo e della pesca</a:t>
            </a:r>
            <a:endParaRPr lang="en-US" sz="1600" b="1" dirty="0">
              <a:solidFill>
                <a:schemeClr val="tx2"/>
              </a:solidFill>
              <a:latin typeface="+mn-lt"/>
              <a:cs typeface="Arial" pitchFamily="34" charset="0"/>
            </a:endParaRPr>
          </a:p>
        </p:txBody>
      </p:sp>
      <p:sp>
        <p:nvSpPr>
          <p:cNvPr id="5" name="Rettangolo arrotondato 4"/>
          <p:cNvSpPr/>
          <p:nvPr/>
        </p:nvSpPr>
        <p:spPr>
          <a:xfrm>
            <a:off x="755650" y="836613"/>
            <a:ext cx="5616575" cy="50482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3.1</a:t>
            </a:r>
            <a:r>
              <a:rPr lang="it-IT" sz="1400" b="1" dirty="0">
                <a:solidFill>
                  <a:schemeClr val="bg1"/>
                </a:solidFill>
                <a:cs typeface="Arial" pitchFamily="34" charset="0"/>
              </a:rPr>
              <a:t>. </a:t>
            </a:r>
            <a:r>
              <a:rPr lang="it-IT" sz="1400" b="1" dirty="0">
                <a:solidFill>
                  <a:schemeClr val="bg1"/>
                </a:solidFill>
                <a:cs typeface="Arial" pitchFamily="34" charset="0"/>
              </a:rPr>
              <a:t>Rilancio della propensione agli investimenti del sistema produttivo </a:t>
            </a:r>
            <a:endParaRPr lang="it-IT" sz="1400" b="1" dirty="0">
              <a:solidFill>
                <a:schemeClr val="bg1"/>
              </a:solidFill>
              <a:cs typeface="Arial" pitchFamily="34" charset="0"/>
            </a:endParaRPr>
          </a:p>
        </p:txBody>
      </p:sp>
      <p:sp>
        <p:nvSpPr>
          <p:cNvPr id="8" name="Rettangolo arrotondato 7"/>
          <p:cNvSpPr/>
          <p:nvPr/>
        </p:nvSpPr>
        <p:spPr>
          <a:xfrm>
            <a:off x="1139825" y="15208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Aiuti per investimenti in macchinari, impianti e beni intangibili; accompagnamento a riorganizzazione e ristrutturazione aziendali </a:t>
            </a:r>
            <a:endParaRPr lang="it-IT" dirty="0"/>
          </a:p>
        </p:txBody>
      </p:sp>
      <p:sp>
        <p:nvSpPr>
          <p:cNvPr id="9" name="Rettangolo arrotondato 8"/>
          <p:cNvSpPr/>
          <p:nvPr/>
        </p:nvSpPr>
        <p:spPr>
          <a:xfrm>
            <a:off x="1139825" y="21304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Aiuti agli investimenti per la riduzione degli impatti ambientali dei sistemi produttivi</a:t>
            </a:r>
            <a:endParaRPr lang="it-IT" sz="1400" dirty="0">
              <a:solidFill>
                <a:schemeClr val="bg1"/>
              </a:solidFill>
            </a:endParaRPr>
          </a:p>
        </p:txBody>
      </p:sp>
      <p:cxnSp>
        <p:nvCxnSpPr>
          <p:cNvPr id="14" name="Connettore 4 13"/>
          <p:cNvCxnSpPr>
            <a:endCxn id="8" idx="1"/>
          </p:cNvCxnSpPr>
          <p:nvPr/>
        </p:nvCxnSpPr>
        <p:spPr>
          <a:xfrm rot="16200000" flipH="1">
            <a:off x="875507" y="1472406"/>
            <a:ext cx="360362"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412875"/>
            <a:ext cx="358775" cy="223202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35847" name="CasellaDiTesto 55"/>
          <p:cNvSpPr txBox="1">
            <a:spLocks noChangeArrowheads="1"/>
          </p:cNvSpPr>
          <p:nvPr/>
        </p:nvSpPr>
        <p:spPr bwMode="auto">
          <a:xfrm rot="-5400000">
            <a:off x="-787399" y="2466975"/>
            <a:ext cx="2159000"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27384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Attrazione investimenti mediante il sostegno finanziario in grado di assicurare una ricaduta sulle PMI a livello territoriale</a:t>
            </a:r>
            <a:endParaRPr lang="it-IT" sz="1400" dirty="0">
              <a:solidFill>
                <a:schemeClr val="bg1"/>
              </a:solidFill>
            </a:endParaRPr>
          </a:p>
        </p:txBody>
      </p:sp>
      <p:sp>
        <p:nvSpPr>
          <p:cNvPr id="27" name="Rettangolo arrotondato 26"/>
          <p:cNvSpPr/>
          <p:nvPr/>
        </p:nvSpPr>
        <p:spPr>
          <a:xfrm>
            <a:off x="1139825" y="3348038"/>
            <a:ext cx="5795963" cy="4318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Azioni per migliorare le prestazioni economiche delle aziende agricole e incoraggiarne la ristrutturazione e l’ammodernamento</a:t>
            </a:r>
            <a:endParaRPr lang="it-IT" sz="1400" dirty="0">
              <a:solidFill>
                <a:schemeClr val="bg1"/>
              </a:solidFill>
            </a:endParaRPr>
          </a:p>
        </p:txBody>
      </p:sp>
      <p:sp>
        <p:nvSpPr>
          <p:cNvPr id="29" name="Rettangolo arrotondato 28"/>
          <p:cNvSpPr/>
          <p:nvPr/>
        </p:nvSpPr>
        <p:spPr>
          <a:xfrm>
            <a:off x="796925" y="4076700"/>
            <a:ext cx="5575300" cy="50482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3.2. Sviluppo occupazionale e produttivo in aree colpite da crisi diffusa</a:t>
            </a:r>
            <a:endParaRPr lang="it-IT" sz="1400" b="1" dirty="0">
              <a:solidFill>
                <a:schemeClr val="bg1"/>
              </a:solidFill>
              <a:cs typeface="Arial" pitchFamily="34" charset="0"/>
            </a:endParaRPr>
          </a:p>
        </p:txBody>
      </p:sp>
      <p:sp>
        <p:nvSpPr>
          <p:cNvPr id="30" name="Rettangolo arrotondato 29"/>
          <p:cNvSpPr/>
          <p:nvPr/>
        </p:nvSpPr>
        <p:spPr>
          <a:xfrm>
            <a:off x="1187450" y="4724400"/>
            <a:ext cx="5797550" cy="4333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di sostegno alle aree territoriali di crisi, finalizzati alla mitigazione degli effetti delle transizioni industriali su individui e imprese</a:t>
            </a:r>
            <a:endParaRPr lang="it-IT" dirty="0"/>
          </a:p>
        </p:txBody>
      </p:sp>
      <p:cxnSp>
        <p:nvCxnSpPr>
          <p:cNvPr id="42" name="Connettore 4 41"/>
          <p:cNvCxnSpPr>
            <a:endCxn id="30" idx="1"/>
          </p:cNvCxnSpPr>
          <p:nvPr/>
        </p:nvCxnSpPr>
        <p:spPr>
          <a:xfrm rot="16200000" flipH="1">
            <a:off x="935037" y="4689476"/>
            <a:ext cx="360363" cy="14446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7" name="Rettangolo arrotondato 46"/>
          <p:cNvSpPr/>
          <p:nvPr/>
        </p:nvSpPr>
        <p:spPr>
          <a:xfrm>
            <a:off x="7164388" y="836613"/>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a:t>
            </a:r>
          </a:p>
          <a:p>
            <a:pPr algn="ctr" fontAlgn="auto">
              <a:spcBef>
                <a:spcPts val="0"/>
              </a:spcBef>
              <a:spcAft>
                <a:spcPts val="0"/>
              </a:spcAft>
              <a:defRPr/>
            </a:pPr>
            <a:r>
              <a:rPr lang="it-IT" sz="1400" b="1" dirty="0">
                <a:solidFill>
                  <a:schemeClr val="bg1"/>
                </a:solidFill>
              </a:rPr>
              <a:t>POR</a:t>
            </a:r>
            <a:endParaRPr lang="it-IT" sz="1400" b="1" dirty="0">
              <a:solidFill>
                <a:schemeClr val="bg1"/>
              </a:solidFill>
            </a:endParaRPr>
          </a:p>
        </p:txBody>
      </p:sp>
      <p:sp>
        <p:nvSpPr>
          <p:cNvPr id="49" name="Rettangolo arrotondato 48"/>
          <p:cNvSpPr/>
          <p:nvPr/>
        </p:nvSpPr>
        <p:spPr>
          <a:xfrm>
            <a:off x="8059738" y="836613"/>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35855" name="CasellaDiTesto 49"/>
          <p:cNvSpPr txBox="1">
            <a:spLocks noChangeArrowheads="1"/>
          </p:cNvSpPr>
          <p:nvPr/>
        </p:nvSpPr>
        <p:spPr bwMode="auto">
          <a:xfrm>
            <a:off x="122238" y="8683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51" name="Rettangolo arrotondato 50"/>
          <p:cNvSpPr/>
          <p:nvPr/>
        </p:nvSpPr>
        <p:spPr>
          <a:xfrm>
            <a:off x="7164388" y="152082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cxnSp>
        <p:nvCxnSpPr>
          <p:cNvPr id="46" name="Connettore 4 45"/>
          <p:cNvCxnSpPr>
            <a:endCxn id="9" idx="1"/>
          </p:cNvCxnSpPr>
          <p:nvPr/>
        </p:nvCxnSpPr>
        <p:spPr>
          <a:xfrm rot="16200000" flipH="1">
            <a:off x="608807" y="1815306"/>
            <a:ext cx="89376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304800" y="2119313"/>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0" y="2424113"/>
            <a:ext cx="21113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8059738" y="152558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4" name="Rettangolo arrotondato 63"/>
          <p:cNvSpPr/>
          <p:nvPr/>
        </p:nvSpPr>
        <p:spPr>
          <a:xfrm>
            <a:off x="7164388" y="21288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65" name="Rettangolo arrotondato 64"/>
          <p:cNvSpPr/>
          <p:nvPr/>
        </p:nvSpPr>
        <p:spPr>
          <a:xfrm>
            <a:off x="8059738" y="21336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7" name="Rettangolo arrotondato 66"/>
          <p:cNvSpPr/>
          <p:nvPr/>
        </p:nvSpPr>
        <p:spPr>
          <a:xfrm>
            <a:off x="8059738" y="27082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8" name="Rettangolo arrotondato 67"/>
          <p:cNvSpPr/>
          <p:nvPr/>
        </p:nvSpPr>
        <p:spPr>
          <a:xfrm>
            <a:off x="7164388" y="3352800"/>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PSR</a:t>
            </a:r>
            <a:endParaRPr lang="it-IT" sz="1400" dirty="0">
              <a:solidFill>
                <a:srgbClr val="FF0000"/>
              </a:solidFill>
            </a:endParaRPr>
          </a:p>
        </p:txBody>
      </p:sp>
      <p:sp>
        <p:nvSpPr>
          <p:cNvPr id="69" name="Rettangolo arrotondato 68"/>
          <p:cNvSpPr/>
          <p:nvPr/>
        </p:nvSpPr>
        <p:spPr>
          <a:xfrm>
            <a:off x="8059738" y="3357563"/>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FEASR</a:t>
            </a:r>
            <a:endParaRPr lang="it-IT" sz="1400" dirty="0">
              <a:solidFill>
                <a:srgbClr val="FF0000"/>
              </a:solidFill>
            </a:endParaRPr>
          </a:p>
        </p:txBody>
      </p:sp>
      <p:sp>
        <p:nvSpPr>
          <p:cNvPr id="72" name="Rettangolo arrotondato 71"/>
          <p:cNvSpPr/>
          <p:nvPr/>
        </p:nvSpPr>
        <p:spPr>
          <a:xfrm>
            <a:off x="7164388" y="4724400"/>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73" name="Rettangolo arrotondato 72"/>
          <p:cNvSpPr/>
          <p:nvPr/>
        </p:nvSpPr>
        <p:spPr>
          <a:xfrm>
            <a:off x="8059738" y="47291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5868" name="CasellaDiTesto 73"/>
          <p:cNvSpPr txBox="1">
            <a:spLocks noChangeArrowheads="1"/>
          </p:cNvSpPr>
          <p:nvPr/>
        </p:nvSpPr>
        <p:spPr bwMode="auto">
          <a:xfrm>
            <a:off x="119063" y="40052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31" name="Rettangolo arrotondato 30"/>
          <p:cNvSpPr/>
          <p:nvPr/>
        </p:nvSpPr>
        <p:spPr>
          <a:xfrm>
            <a:off x="7164388" y="27082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755650" y="908050"/>
            <a:ext cx="5616575"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fontAlgn="auto">
              <a:lnSpc>
                <a:spcPts val="1200"/>
              </a:lnSpc>
              <a:spcBef>
                <a:spcPts val="0"/>
              </a:spcBef>
              <a:spcAft>
                <a:spcPts val="0"/>
              </a:spcAft>
              <a:defRPr/>
            </a:pPr>
            <a:r>
              <a:rPr lang="it-IT" sz="1400" b="1" dirty="0">
                <a:solidFill>
                  <a:schemeClr val="bg1"/>
                </a:solidFill>
                <a:cs typeface="Arial" pitchFamily="34" charset="0"/>
              </a:rPr>
              <a:t>3.3. Consolidamento, modernizzazione e diversificazione dei sistemi produttivi territoriali</a:t>
            </a:r>
            <a:endParaRPr lang="it-IT" sz="1400" b="1" dirty="0">
              <a:solidFill>
                <a:schemeClr val="bg1"/>
              </a:solidFill>
              <a:cs typeface="Arial" pitchFamily="34" charset="0"/>
            </a:endParaRPr>
          </a:p>
        </p:txBody>
      </p:sp>
      <p:sp>
        <p:nvSpPr>
          <p:cNvPr id="8" name="Rettangolo arrotondato 7"/>
          <p:cNvSpPr/>
          <p:nvPr/>
        </p:nvSpPr>
        <p:spPr>
          <a:xfrm>
            <a:off x="1139825" y="1520825"/>
            <a:ext cx="5795963" cy="4365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200" dirty="0"/>
              <a:t>Sostegno al riposizionamento competitivo, alla capacità di adattamento al mercato e all’attrattività per potenziali investitori di </a:t>
            </a:r>
            <a:r>
              <a:rPr lang="it-IT" sz="1200" b="1" dirty="0"/>
              <a:t>sistemi imprenditoriali territoriali </a:t>
            </a:r>
            <a:r>
              <a:rPr lang="it-IT" sz="1200" dirty="0"/>
              <a:t>vitali (in collegamento con azioni di formazione e istruzione tecnica previste in OT10)</a:t>
            </a:r>
            <a:endParaRPr lang="it-IT" sz="1200" dirty="0"/>
          </a:p>
        </p:txBody>
      </p:sp>
      <p:sp>
        <p:nvSpPr>
          <p:cNvPr id="9" name="Rettangolo arrotondato 8"/>
          <p:cNvSpPr/>
          <p:nvPr/>
        </p:nvSpPr>
        <p:spPr>
          <a:xfrm>
            <a:off x="1139825" y="21304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Supporto allo sviluppo di prodotti e servizi complementari alla valorizzazione di attrattori culturali e naturali del territorio</a:t>
            </a:r>
            <a:endParaRPr lang="it-IT" sz="1400" dirty="0">
              <a:solidFill>
                <a:schemeClr val="bg1"/>
              </a:solidFill>
            </a:endParaRPr>
          </a:p>
        </p:txBody>
      </p:sp>
      <p:cxnSp>
        <p:nvCxnSpPr>
          <p:cNvPr id="14" name="Connettore 4 13"/>
          <p:cNvCxnSpPr>
            <a:endCxn id="8" idx="1"/>
          </p:cNvCxnSpPr>
          <p:nvPr/>
        </p:nvCxnSpPr>
        <p:spPr>
          <a:xfrm rot="16200000" flipH="1">
            <a:off x="874713" y="1473200"/>
            <a:ext cx="361950"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557338"/>
            <a:ext cx="358775" cy="331152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36870" name="CasellaDiTesto 55"/>
          <p:cNvSpPr txBox="1">
            <a:spLocks noChangeArrowheads="1"/>
          </p:cNvSpPr>
          <p:nvPr/>
        </p:nvSpPr>
        <p:spPr bwMode="auto">
          <a:xfrm rot="-5400000">
            <a:off x="-787399" y="3043237"/>
            <a:ext cx="2159000"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27384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Sostegno a processi di aggregazione e integrazione tra imprese (reti di imprese) nella costruzione di un prodotto integrato nelle destinazioni turistiche</a:t>
            </a:r>
            <a:endParaRPr lang="it-IT" sz="1400" dirty="0">
              <a:solidFill>
                <a:schemeClr val="bg1"/>
              </a:solidFill>
            </a:endParaRPr>
          </a:p>
        </p:txBody>
      </p:sp>
      <p:sp>
        <p:nvSpPr>
          <p:cNvPr id="27" name="Rettangolo arrotondato 26"/>
          <p:cNvSpPr/>
          <p:nvPr/>
        </p:nvSpPr>
        <p:spPr>
          <a:xfrm>
            <a:off x="1139825" y="33480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Sostegno alla competitività di imprese in destinazioni turistiche con interventi di qualificazione dell’offerta e innovazione di prodotto/servizio</a:t>
            </a:r>
            <a:endParaRPr lang="it-IT" sz="1400" dirty="0">
              <a:solidFill>
                <a:schemeClr val="bg1"/>
              </a:solidFill>
            </a:endParaRPr>
          </a:p>
        </p:txBody>
      </p:sp>
      <p:sp>
        <p:nvSpPr>
          <p:cNvPr id="36873" name="CasellaDiTesto 49"/>
          <p:cNvSpPr txBox="1">
            <a:spLocks noChangeArrowheads="1"/>
          </p:cNvSpPr>
          <p:nvPr/>
        </p:nvSpPr>
        <p:spPr bwMode="auto">
          <a:xfrm>
            <a:off x="122238" y="8683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608807" y="1815306"/>
            <a:ext cx="89376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304800" y="2119313"/>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0" y="2424113"/>
            <a:ext cx="21113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8059738" y="152558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5" name="Rettangolo arrotondato 64"/>
          <p:cNvSpPr/>
          <p:nvPr/>
        </p:nvSpPr>
        <p:spPr>
          <a:xfrm>
            <a:off x="8059738" y="21336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6" name="Rettangolo arrotondato 65"/>
          <p:cNvSpPr/>
          <p:nvPr/>
        </p:nvSpPr>
        <p:spPr>
          <a:xfrm>
            <a:off x="7164388" y="27051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400" dirty="0">
              <a:solidFill>
                <a:srgbClr val="FF0000"/>
              </a:solidFill>
            </a:endParaRPr>
          </a:p>
        </p:txBody>
      </p:sp>
      <p:sp>
        <p:nvSpPr>
          <p:cNvPr id="67" name="Rettangolo arrotondato 66"/>
          <p:cNvSpPr/>
          <p:nvPr/>
        </p:nvSpPr>
        <p:spPr>
          <a:xfrm>
            <a:off x="8059738" y="27082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8" name="Rettangolo arrotondato 67"/>
          <p:cNvSpPr/>
          <p:nvPr/>
        </p:nvSpPr>
        <p:spPr>
          <a:xfrm>
            <a:off x="7164388" y="33528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400" dirty="0">
              <a:solidFill>
                <a:srgbClr val="FF0000"/>
              </a:solidFill>
            </a:endParaRPr>
          </a:p>
        </p:txBody>
      </p:sp>
      <p:sp>
        <p:nvSpPr>
          <p:cNvPr id="69" name="Rettangolo arrotondato 68"/>
          <p:cNvSpPr/>
          <p:nvPr/>
        </p:nvSpPr>
        <p:spPr>
          <a:xfrm>
            <a:off x="8059738" y="33575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1" name="Rettangolo arrotondato 30"/>
          <p:cNvSpPr/>
          <p:nvPr/>
        </p:nvSpPr>
        <p:spPr>
          <a:xfrm>
            <a:off x="1139825" y="3924300"/>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Finanziamento di interventi tramite Accordi territoriali di sicurezza per lo sviluppo</a:t>
            </a:r>
            <a:endParaRPr lang="it-IT" sz="1400" dirty="0">
              <a:solidFill>
                <a:schemeClr val="bg1"/>
              </a:solidFill>
            </a:endParaRPr>
          </a:p>
        </p:txBody>
      </p:sp>
      <p:sp>
        <p:nvSpPr>
          <p:cNvPr id="33" name="Rettangolo arrotondato 32"/>
          <p:cNvSpPr/>
          <p:nvPr/>
        </p:nvSpPr>
        <p:spPr>
          <a:xfrm>
            <a:off x="8059738" y="393382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4" name="Rettangolo arrotondato 33"/>
          <p:cNvSpPr/>
          <p:nvPr/>
        </p:nvSpPr>
        <p:spPr>
          <a:xfrm>
            <a:off x="1147763" y="4508500"/>
            <a:ext cx="5795962" cy="43338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Azioni per favorire l’integrazione dei produttori primari nella filiera agroalimentare</a:t>
            </a:r>
            <a:endParaRPr lang="it-IT" sz="1400" dirty="0">
              <a:solidFill>
                <a:schemeClr val="bg1"/>
              </a:solidFill>
            </a:endParaRPr>
          </a:p>
        </p:txBody>
      </p:sp>
      <p:sp>
        <p:nvSpPr>
          <p:cNvPr id="35" name="Rettangolo arrotondato 34"/>
          <p:cNvSpPr/>
          <p:nvPr/>
        </p:nvSpPr>
        <p:spPr>
          <a:xfrm>
            <a:off x="7172325" y="4514850"/>
            <a:ext cx="760413"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PSE</a:t>
            </a:r>
            <a:endParaRPr lang="it-IT" sz="1400" dirty="0">
              <a:solidFill>
                <a:srgbClr val="FF0000"/>
              </a:solidFill>
            </a:endParaRPr>
          </a:p>
        </p:txBody>
      </p:sp>
      <p:sp>
        <p:nvSpPr>
          <p:cNvPr id="36" name="Rettangolo arrotondato 35"/>
          <p:cNvSpPr/>
          <p:nvPr/>
        </p:nvSpPr>
        <p:spPr>
          <a:xfrm>
            <a:off x="8067675" y="4518025"/>
            <a:ext cx="760413" cy="433388"/>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FEASR</a:t>
            </a:r>
            <a:endParaRPr lang="it-IT" sz="1400" dirty="0">
              <a:solidFill>
                <a:srgbClr val="FF0000"/>
              </a:solidFill>
            </a:endParaRPr>
          </a:p>
        </p:txBody>
      </p:sp>
      <p:cxnSp>
        <p:nvCxnSpPr>
          <p:cNvPr id="3" name="Connettore 4 2"/>
          <p:cNvCxnSpPr>
            <a:endCxn id="31" idx="1"/>
          </p:cNvCxnSpPr>
          <p:nvPr/>
        </p:nvCxnSpPr>
        <p:spPr>
          <a:xfrm rot="16200000" flipH="1">
            <a:off x="-288131" y="2712244"/>
            <a:ext cx="2687637"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 name="Connettore 4 6"/>
          <p:cNvCxnSpPr>
            <a:endCxn id="34" idx="1"/>
          </p:cNvCxnSpPr>
          <p:nvPr/>
        </p:nvCxnSpPr>
        <p:spPr>
          <a:xfrm rot="16200000" flipH="1">
            <a:off x="-576262" y="3000375"/>
            <a:ext cx="3271837" cy="17621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624136" y="188640"/>
            <a:ext cx="7777163" cy="338554"/>
          </a:xfrm>
          <a:prstGeom prst="rect">
            <a:avLst/>
          </a:prstGeom>
          <a:noFill/>
          <a:ln w="9525">
            <a:noFill/>
            <a:miter lim="800000"/>
            <a:headEnd/>
            <a:tailEnd/>
          </a:ln>
        </p:spPr>
        <p:txBody>
          <a:bodyPr>
            <a:spAutoFit/>
            <a:scene3d>
              <a:camera prst="orthographicFront"/>
              <a:lightRig rig="threePt" dir="t"/>
            </a:scene3d>
            <a:sp3d prstMaterial="matte"/>
          </a:bodyPr>
          <a:lstStyle/>
          <a:p>
            <a:pPr algn="ctr" fontAlgn="auto">
              <a:spcBef>
                <a:spcPts val="0"/>
              </a:spcBef>
              <a:spcAft>
                <a:spcPts val="0"/>
              </a:spcAft>
              <a:buFont typeface="Wingdings" pitchFamily="2" charset="2"/>
              <a:buNone/>
              <a:defRPr/>
            </a:pPr>
            <a:r>
              <a:rPr lang="it-IT" sz="1600" b="1" dirty="0">
                <a:solidFill>
                  <a:schemeClr val="tx2"/>
                </a:solidFill>
                <a:latin typeface="+mn-lt"/>
                <a:cs typeface="Arial" pitchFamily="34" charset="0"/>
              </a:rPr>
              <a:t>OT </a:t>
            </a:r>
            <a:r>
              <a:rPr lang="it-IT" sz="1600" b="1" dirty="0">
                <a:solidFill>
                  <a:schemeClr val="tx2"/>
                </a:solidFill>
                <a:latin typeface="+mn-lt"/>
                <a:cs typeface="Arial" pitchFamily="34" charset="0"/>
              </a:rPr>
              <a:t>3 </a:t>
            </a:r>
            <a:r>
              <a:rPr lang="it-IT" sz="1600" b="1" dirty="0">
                <a:solidFill>
                  <a:schemeClr val="tx2"/>
                </a:solidFill>
                <a:latin typeface="+mn-lt"/>
                <a:cs typeface="Arial" pitchFamily="34" charset="0"/>
              </a:rPr>
              <a:t>-  </a:t>
            </a:r>
            <a:r>
              <a:rPr lang="it-IT" sz="1600" b="1" dirty="0">
                <a:solidFill>
                  <a:schemeClr val="tx2"/>
                </a:solidFill>
                <a:latin typeface="+mn-lt"/>
                <a:cs typeface="Arial" pitchFamily="34" charset="0"/>
              </a:rPr>
              <a:t>Promuovere la competitività delle PMI, il settore agricolo e della pesca</a:t>
            </a:r>
            <a:endParaRPr lang="en-US" sz="1600" b="1" dirty="0">
              <a:solidFill>
                <a:schemeClr val="tx2"/>
              </a:solidFill>
              <a:latin typeface="+mn-lt"/>
              <a:cs typeface="Arial" pitchFamily="34" charset="0"/>
            </a:endParaRPr>
          </a:p>
        </p:txBody>
      </p:sp>
      <p:sp>
        <p:nvSpPr>
          <p:cNvPr id="37" name="Rettangolo arrotondato 36"/>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chemeClr val="bg1"/>
                </a:solidFill>
              </a:rPr>
              <a:t>Tipo di azione</a:t>
            </a:r>
            <a:endParaRPr lang="it-IT" sz="1400" dirty="0">
              <a:solidFill>
                <a:schemeClr val="bg1"/>
              </a:solidFill>
            </a:endParaRPr>
          </a:p>
        </p:txBody>
      </p:sp>
      <p:sp>
        <p:nvSpPr>
          <p:cNvPr id="38" name="Rettangolo arrotondato 37"/>
          <p:cNvSpPr/>
          <p:nvPr/>
        </p:nvSpPr>
        <p:spPr>
          <a:xfrm>
            <a:off x="805973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40" name="Rettangolo arrotondato 39"/>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a:t>
            </a:r>
            <a:endParaRPr lang="it-IT" sz="1400" b="1" dirty="0">
              <a:solidFill>
                <a:schemeClr val="bg1"/>
              </a:solidFill>
            </a:endParaRPr>
          </a:p>
        </p:txBody>
      </p:sp>
      <p:sp>
        <p:nvSpPr>
          <p:cNvPr id="41" name="Rettangolo arrotondato 40"/>
          <p:cNvSpPr/>
          <p:nvPr/>
        </p:nvSpPr>
        <p:spPr>
          <a:xfrm>
            <a:off x="7164388" y="152082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42" name="Rettangolo arrotondato 41"/>
          <p:cNvSpPr/>
          <p:nvPr/>
        </p:nvSpPr>
        <p:spPr>
          <a:xfrm>
            <a:off x="7172325" y="2133600"/>
            <a:ext cx="760413"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Cultura POR </a:t>
            </a:r>
            <a:endParaRPr lang="it-IT" sz="1000" dirty="0">
              <a:solidFill>
                <a:srgbClr val="FF0000"/>
              </a:solidFill>
            </a:endParaRPr>
          </a:p>
        </p:txBody>
      </p:sp>
      <p:sp>
        <p:nvSpPr>
          <p:cNvPr id="43" name="Rettangolo arrotondato 42"/>
          <p:cNvSpPr/>
          <p:nvPr/>
        </p:nvSpPr>
        <p:spPr>
          <a:xfrm>
            <a:off x="7172325" y="3924300"/>
            <a:ext cx="760413"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Legalità</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395288" y="1268413"/>
            <a:ext cx="4248150" cy="5338762"/>
          </a:xfrm>
          <a:prstGeom prst="rect">
            <a:avLst/>
          </a:prstGeom>
          <a:noFill/>
          <a:ln w="9525">
            <a:noFill/>
            <a:miter lim="800000"/>
            <a:headEnd/>
            <a:tailEnd/>
          </a:ln>
        </p:spPr>
      </p:pic>
      <p:graphicFrame>
        <p:nvGraphicFramePr>
          <p:cNvPr id="10" name="Diagramma 9"/>
          <p:cNvGraphicFramePr/>
          <p:nvPr/>
        </p:nvGraphicFramePr>
        <p:xfrm>
          <a:off x="179512" y="188640"/>
          <a:ext cx="871296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ttangolo 16"/>
          <p:cNvSpPr/>
          <p:nvPr/>
        </p:nvSpPr>
        <p:spPr>
          <a:xfrm>
            <a:off x="4657725" y="3433763"/>
            <a:ext cx="4572000" cy="1939925"/>
          </a:xfrm>
          <a:prstGeom prst="rect">
            <a:avLst/>
          </a:prstGeom>
        </p:spPr>
        <p:txBody>
          <a:bodyPr>
            <a:spAutoFit/>
          </a:bodyPr>
          <a:lstStyle/>
          <a:p>
            <a:pPr marL="285750" indent="-285750" eaLnBrk="0" fontAlgn="auto">
              <a:spcBef>
                <a:spcPts val="0"/>
              </a:spcBef>
              <a:spcAft>
                <a:spcPts val="0"/>
              </a:spcAft>
              <a:buClr>
                <a:srgbClr val="D60093"/>
              </a:buClr>
              <a:buSzPct val="150000"/>
              <a:buFont typeface="Wingdings" panose="05000000000000000000" pitchFamily="2" charset="2"/>
              <a:buChar char="§"/>
              <a:defRPr/>
            </a:pPr>
            <a:r>
              <a:rPr lang="it-IT" dirty="0">
                <a:solidFill>
                  <a:srgbClr val="002060"/>
                </a:solidFill>
                <a:latin typeface="+mn-lt"/>
                <a:cs typeface="+mn-cs"/>
              </a:rPr>
              <a:t>Regioni </a:t>
            </a:r>
            <a:r>
              <a:rPr lang="it-IT" dirty="0">
                <a:solidFill>
                  <a:srgbClr val="002060"/>
                </a:solidFill>
                <a:latin typeface="+mn-lt"/>
                <a:cs typeface="+mn-cs"/>
              </a:rPr>
              <a:t>meno </a:t>
            </a:r>
            <a:r>
              <a:rPr lang="it-IT" dirty="0">
                <a:solidFill>
                  <a:srgbClr val="002060"/>
                </a:solidFill>
                <a:latin typeface="+mn-lt"/>
                <a:cs typeface="+mn-cs"/>
              </a:rPr>
              <a:t>sviluppate:  </a:t>
            </a:r>
            <a:r>
              <a:rPr lang="it-IT" b="1" dirty="0">
                <a:solidFill>
                  <a:srgbClr val="C00000"/>
                </a:solidFill>
                <a:effectLst>
                  <a:outerShdw blurRad="38100" dist="38100" dir="2700000" algn="tl">
                    <a:srgbClr val="000000">
                      <a:alpha val="43137"/>
                    </a:srgbClr>
                  </a:outerShdw>
                </a:effectLst>
                <a:latin typeface="+mn-lt"/>
                <a:cs typeface="+mn-cs"/>
              </a:rPr>
              <a:t>22,2 </a:t>
            </a:r>
            <a:r>
              <a:rPr lang="it-IT" b="1" dirty="0" err="1">
                <a:solidFill>
                  <a:srgbClr val="C00000"/>
                </a:solidFill>
                <a:effectLst>
                  <a:outerShdw blurRad="38100" dist="38100" dir="2700000" algn="tl">
                    <a:srgbClr val="000000">
                      <a:alpha val="43137"/>
                    </a:srgbClr>
                  </a:outerShdw>
                </a:effectLst>
                <a:latin typeface="+mn-lt"/>
                <a:cs typeface="+mn-cs"/>
              </a:rPr>
              <a:t>mld</a:t>
            </a:r>
            <a:r>
              <a:rPr lang="it-IT" b="1" dirty="0">
                <a:solidFill>
                  <a:srgbClr val="C00000"/>
                </a:solidFill>
                <a:effectLst>
                  <a:outerShdw blurRad="38100" dist="38100" dir="2700000" algn="tl">
                    <a:srgbClr val="000000">
                      <a:alpha val="43137"/>
                    </a:srgbClr>
                  </a:outerShdw>
                </a:effectLst>
                <a:latin typeface="+mn-lt"/>
                <a:cs typeface="+mn-cs"/>
              </a:rPr>
              <a:t> EUR</a:t>
            </a:r>
            <a:endParaRPr lang="it-IT" b="1" dirty="0">
              <a:solidFill>
                <a:srgbClr val="C00000"/>
              </a:solidFill>
              <a:effectLst>
                <a:outerShdw blurRad="38100" dist="38100" dir="2700000" algn="tl">
                  <a:srgbClr val="000000">
                    <a:alpha val="43137"/>
                  </a:srgbClr>
                </a:outerShdw>
              </a:effectLst>
              <a:latin typeface="+mn-lt"/>
              <a:cs typeface="+mn-cs"/>
            </a:endParaRPr>
          </a:p>
          <a:p>
            <a:pPr marL="266700" eaLnBrk="0" fontAlgn="auto">
              <a:spcBef>
                <a:spcPts val="0"/>
              </a:spcBef>
              <a:spcAft>
                <a:spcPts val="0"/>
              </a:spcAft>
              <a:defRPr/>
            </a:pPr>
            <a:r>
              <a:rPr lang="it-IT" sz="1600" i="1" dirty="0">
                <a:solidFill>
                  <a:srgbClr val="002060"/>
                </a:solidFill>
                <a:latin typeface="+mn-lt"/>
                <a:cs typeface="+mn-cs"/>
              </a:rPr>
              <a:t>(PIL pro capite &lt; 75 % della media UE a 27)</a:t>
            </a:r>
          </a:p>
          <a:p>
            <a:pPr marL="285750" indent="-285750" eaLnBrk="0" fontAlgn="auto">
              <a:spcBef>
                <a:spcPts val="0"/>
              </a:spcBef>
              <a:spcAft>
                <a:spcPts val="0"/>
              </a:spcAft>
              <a:buClr>
                <a:schemeClr val="accent6">
                  <a:lumMod val="75000"/>
                </a:schemeClr>
              </a:buClr>
              <a:buSzPct val="150000"/>
              <a:buFont typeface="Wingdings" panose="05000000000000000000" pitchFamily="2" charset="2"/>
              <a:buChar char="§"/>
              <a:defRPr/>
            </a:pPr>
            <a:r>
              <a:rPr lang="it-IT" dirty="0">
                <a:solidFill>
                  <a:srgbClr val="002060"/>
                </a:solidFill>
                <a:latin typeface="+mn-lt"/>
                <a:cs typeface="+mn-cs"/>
              </a:rPr>
              <a:t>Regioni </a:t>
            </a:r>
            <a:r>
              <a:rPr lang="it-IT" dirty="0">
                <a:solidFill>
                  <a:srgbClr val="002060"/>
                </a:solidFill>
                <a:latin typeface="+mn-lt"/>
                <a:cs typeface="+mn-cs"/>
              </a:rPr>
              <a:t>in </a:t>
            </a:r>
            <a:r>
              <a:rPr lang="it-IT" dirty="0">
                <a:solidFill>
                  <a:srgbClr val="002060"/>
                </a:solidFill>
                <a:latin typeface="+mn-lt"/>
                <a:cs typeface="+mn-cs"/>
              </a:rPr>
              <a:t>transizione: </a:t>
            </a:r>
            <a:r>
              <a:rPr lang="it-IT" b="1" dirty="0">
                <a:solidFill>
                  <a:srgbClr val="C00000"/>
                </a:solidFill>
                <a:effectLst>
                  <a:outerShdw blurRad="38100" dist="38100" dir="2700000" algn="tl">
                    <a:srgbClr val="000000">
                      <a:alpha val="43137"/>
                    </a:srgbClr>
                  </a:outerShdw>
                </a:effectLst>
                <a:latin typeface="+mn-lt"/>
                <a:cs typeface="+mn-cs"/>
              </a:rPr>
              <a:t>1,3 </a:t>
            </a:r>
            <a:r>
              <a:rPr lang="it-IT" b="1" dirty="0" err="1">
                <a:solidFill>
                  <a:srgbClr val="C00000"/>
                </a:solidFill>
                <a:effectLst>
                  <a:outerShdw blurRad="38100" dist="38100" dir="2700000" algn="tl">
                    <a:srgbClr val="000000">
                      <a:alpha val="43137"/>
                    </a:srgbClr>
                  </a:outerShdw>
                </a:effectLst>
                <a:latin typeface="+mn-lt"/>
                <a:cs typeface="+mn-cs"/>
              </a:rPr>
              <a:t>mld</a:t>
            </a:r>
            <a:r>
              <a:rPr lang="it-IT" b="1" dirty="0">
                <a:solidFill>
                  <a:srgbClr val="C00000"/>
                </a:solidFill>
                <a:effectLst>
                  <a:outerShdw blurRad="38100" dist="38100" dir="2700000" algn="tl">
                    <a:srgbClr val="000000">
                      <a:alpha val="43137"/>
                    </a:srgbClr>
                  </a:outerShdw>
                </a:effectLst>
                <a:latin typeface="+mn-lt"/>
                <a:cs typeface="+mn-cs"/>
              </a:rPr>
              <a:t> </a:t>
            </a:r>
            <a:r>
              <a:rPr lang="it-IT" b="1" dirty="0">
                <a:solidFill>
                  <a:srgbClr val="C00000"/>
                </a:solidFill>
                <a:effectLst>
                  <a:outerShdw blurRad="38100" dist="38100" dir="2700000" algn="tl">
                    <a:srgbClr val="000000">
                      <a:alpha val="43137"/>
                    </a:srgbClr>
                  </a:outerShdw>
                </a:effectLst>
                <a:latin typeface="+mn-lt"/>
                <a:cs typeface="+mn-cs"/>
              </a:rPr>
              <a:t>EUR</a:t>
            </a:r>
            <a:endParaRPr lang="it-IT" b="1" dirty="0">
              <a:solidFill>
                <a:srgbClr val="C00000"/>
              </a:solidFill>
              <a:effectLst>
                <a:outerShdw blurRad="38100" dist="38100" dir="2700000" algn="tl">
                  <a:srgbClr val="000000">
                    <a:alpha val="43137"/>
                  </a:srgbClr>
                </a:outerShdw>
              </a:effectLst>
              <a:latin typeface="+mn-lt"/>
              <a:cs typeface="+mn-cs"/>
            </a:endParaRPr>
          </a:p>
          <a:p>
            <a:pPr marL="266700" eaLnBrk="0" fontAlgn="auto">
              <a:spcBef>
                <a:spcPts val="0"/>
              </a:spcBef>
              <a:spcAft>
                <a:spcPts val="0"/>
              </a:spcAft>
              <a:buClr>
                <a:schemeClr val="accent6"/>
              </a:buClr>
              <a:buSzPct val="150000"/>
              <a:defRPr/>
            </a:pPr>
            <a:r>
              <a:rPr lang="it-IT" sz="1600" i="1" dirty="0">
                <a:solidFill>
                  <a:srgbClr val="002060"/>
                </a:solidFill>
                <a:latin typeface="+mn-lt"/>
                <a:cs typeface="+mn-cs"/>
              </a:rPr>
              <a:t>(PIL pro capite tra &gt;= 75 % e &lt; 90 % della media UE a </a:t>
            </a:r>
            <a:r>
              <a:rPr lang="it-IT" sz="1600" i="1" dirty="0">
                <a:solidFill>
                  <a:srgbClr val="002060"/>
                </a:solidFill>
                <a:latin typeface="+mn-lt"/>
                <a:cs typeface="+mn-cs"/>
              </a:rPr>
              <a:t>27)</a:t>
            </a:r>
          </a:p>
          <a:p>
            <a:pPr marL="285750" indent="-285750" eaLnBrk="0" fontAlgn="auto">
              <a:spcBef>
                <a:spcPts val="0"/>
              </a:spcBef>
              <a:spcAft>
                <a:spcPts val="0"/>
              </a:spcAft>
              <a:buClr>
                <a:srgbClr val="78736E"/>
              </a:buClr>
              <a:buSzPct val="150000"/>
              <a:buFont typeface="Wingdings" panose="05000000000000000000" pitchFamily="2" charset="2"/>
              <a:buChar char="§"/>
              <a:defRPr/>
            </a:pPr>
            <a:r>
              <a:rPr lang="it-IT" dirty="0">
                <a:solidFill>
                  <a:srgbClr val="002060"/>
                </a:solidFill>
                <a:latin typeface="+mn-lt"/>
                <a:cs typeface="+mn-cs"/>
              </a:rPr>
              <a:t>Regioni più sviluppate: </a:t>
            </a:r>
            <a:r>
              <a:rPr lang="it-IT" b="1" dirty="0">
                <a:solidFill>
                  <a:srgbClr val="C00000"/>
                </a:solidFill>
                <a:effectLst>
                  <a:outerShdw blurRad="38100" dist="38100" dir="2700000" algn="tl">
                    <a:srgbClr val="000000">
                      <a:alpha val="43137"/>
                    </a:srgbClr>
                  </a:outerShdw>
                </a:effectLst>
                <a:latin typeface="+mn-lt"/>
                <a:cs typeface="+mn-cs"/>
              </a:rPr>
              <a:t>7,6 </a:t>
            </a:r>
            <a:r>
              <a:rPr lang="it-IT" b="1" dirty="0" err="1">
                <a:solidFill>
                  <a:srgbClr val="C00000"/>
                </a:solidFill>
                <a:effectLst>
                  <a:outerShdw blurRad="38100" dist="38100" dir="2700000" algn="tl">
                    <a:srgbClr val="000000">
                      <a:alpha val="43137"/>
                    </a:srgbClr>
                  </a:outerShdw>
                </a:effectLst>
                <a:latin typeface="+mn-lt"/>
                <a:cs typeface="+mn-cs"/>
              </a:rPr>
              <a:t>mld</a:t>
            </a:r>
            <a:r>
              <a:rPr lang="it-IT" b="1" dirty="0">
                <a:solidFill>
                  <a:srgbClr val="C00000"/>
                </a:solidFill>
                <a:effectLst>
                  <a:outerShdw blurRad="38100" dist="38100" dir="2700000" algn="tl">
                    <a:srgbClr val="000000">
                      <a:alpha val="43137"/>
                    </a:srgbClr>
                  </a:outerShdw>
                </a:effectLst>
                <a:latin typeface="+mn-lt"/>
                <a:cs typeface="+mn-cs"/>
              </a:rPr>
              <a:t> </a:t>
            </a:r>
            <a:r>
              <a:rPr lang="it-IT" b="1" dirty="0">
                <a:solidFill>
                  <a:srgbClr val="C00000"/>
                </a:solidFill>
                <a:effectLst>
                  <a:outerShdw blurRad="38100" dist="38100" dir="2700000" algn="tl">
                    <a:srgbClr val="000000">
                      <a:alpha val="43137"/>
                    </a:srgbClr>
                  </a:outerShdw>
                </a:effectLst>
                <a:latin typeface="+mn-lt"/>
                <a:cs typeface="+mn-cs"/>
              </a:rPr>
              <a:t>EUR</a:t>
            </a:r>
            <a:endParaRPr lang="it-IT" b="1" dirty="0">
              <a:solidFill>
                <a:srgbClr val="C00000"/>
              </a:solidFill>
              <a:effectLst>
                <a:outerShdw blurRad="38100" dist="38100" dir="2700000" algn="tl">
                  <a:srgbClr val="000000">
                    <a:alpha val="43137"/>
                  </a:srgbClr>
                </a:outerShdw>
              </a:effectLst>
              <a:latin typeface="+mn-lt"/>
              <a:cs typeface="+mn-cs"/>
            </a:endParaRPr>
          </a:p>
          <a:p>
            <a:pPr marL="266700" eaLnBrk="0" fontAlgn="auto">
              <a:spcBef>
                <a:spcPts val="0"/>
              </a:spcBef>
              <a:spcAft>
                <a:spcPts val="0"/>
              </a:spcAft>
              <a:defRPr/>
            </a:pPr>
            <a:r>
              <a:rPr lang="it-IT" i="1" dirty="0">
                <a:solidFill>
                  <a:srgbClr val="002060"/>
                </a:solidFill>
                <a:latin typeface="+mn-lt"/>
                <a:cs typeface="+mn-cs"/>
              </a:rPr>
              <a:t>(</a:t>
            </a:r>
            <a:r>
              <a:rPr lang="it-IT" i="1" dirty="0">
                <a:solidFill>
                  <a:srgbClr val="002060"/>
                </a:solidFill>
                <a:latin typeface="+mn-lt"/>
                <a:cs typeface="+mn-cs"/>
              </a:rPr>
              <a:t>PIL pro capite &gt;= 90 % della media UE a 27</a:t>
            </a:r>
            <a:r>
              <a:rPr lang="it-IT" dirty="0">
                <a:solidFill>
                  <a:srgbClr val="002060"/>
                </a:solidFill>
                <a:latin typeface="+mn-lt"/>
                <a:cs typeface="+mn-cs"/>
              </a:rPr>
              <a:t>)</a:t>
            </a:r>
          </a:p>
        </p:txBody>
      </p:sp>
      <p:sp>
        <p:nvSpPr>
          <p:cNvPr id="19" name="CasellaDiTesto 18"/>
          <p:cNvSpPr txBox="1"/>
          <p:nvPr/>
        </p:nvSpPr>
        <p:spPr>
          <a:xfrm>
            <a:off x="4716463" y="1341438"/>
            <a:ext cx="4378325" cy="1446212"/>
          </a:xfrm>
          <a:prstGeom prst="rect">
            <a:avLst/>
          </a:prstGeom>
        </p:spPr>
        <p:style>
          <a:lnRef idx="0">
            <a:scrgbClr r="0" g="0" b="0"/>
          </a:lnRef>
          <a:fillRef idx="1001">
            <a:schemeClr val="lt2"/>
          </a:fillRef>
          <a:effectRef idx="0">
            <a:scrgbClr r="0" g="0" b="0"/>
          </a:effectRef>
          <a:fontRef idx="major"/>
        </p:style>
        <p:txBody>
          <a:bodyPr>
            <a:spAutoFit/>
          </a:bodyPr>
          <a:lstStyle>
            <a:defPPr>
              <a:defRPr lang="it-IT"/>
            </a:defPPr>
            <a:lvl1pPr>
              <a:defRPr sz="2400">
                <a:effectLst>
                  <a:outerShdw blurRad="38100" dist="38100" dir="2700000" algn="tl">
                    <a:srgbClr val="000000">
                      <a:alpha val="43137"/>
                    </a:srgbClr>
                  </a:outerShdw>
                </a:effectLst>
              </a:defRPr>
            </a:lvl1pPr>
          </a:lstStyle>
          <a:p>
            <a:pPr fontAlgn="auto">
              <a:spcBef>
                <a:spcPts val="0"/>
              </a:spcBef>
              <a:spcAft>
                <a:spcPts val="0"/>
              </a:spcAft>
              <a:defRPr/>
            </a:pPr>
            <a:r>
              <a:rPr lang="it-IT" sz="2200" dirty="0">
                <a:solidFill>
                  <a:srgbClr val="002060"/>
                </a:solidFill>
              </a:rPr>
              <a:t>32,2 </a:t>
            </a:r>
            <a:r>
              <a:rPr lang="it-IT" sz="2200" dirty="0" err="1">
                <a:solidFill>
                  <a:srgbClr val="002060"/>
                </a:solidFill>
              </a:rPr>
              <a:t>mld</a:t>
            </a:r>
            <a:r>
              <a:rPr lang="it-IT" sz="2200" dirty="0">
                <a:solidFill>
                  <a:srgbClr val="002060"/>
                </a:solidFill>
              </a:rPr>
              <a:t> </a:t>
            </a:r>
            <a:r>
              <a:rPr lang="it-IT" sz="2200" dirty="0" smtClean="0">
                <a:solidFill>
                  <a:srgbClr val="002060"/>
                </a:solidFill>
              </a:rPr>
              <a:t>EUR (risorse comunitarie): politica di coesione + YEI</a:t>
            </a:r>
            <a:endParaRPr lang="it-IT" sz="2200" dirty="0">
              <a:solidFill>
                <a:srgbClr val="002060"/>
              </a:solidFill>
            </a:endParaRPr>
          </a:p>
          <a:p>
            <a:pPr fontAlgn="auto">
              <a:spcBef>
                <a:spcPts val="0"/>
              </a:spcBef>
              <a:spcAft>
                <a:spcPts val="0"/>
              </a:spcAft>
              <a:defRPr/>
            </a:pPr>
            <a:r>
              <a:rPr lang="it-IT" sz="2200" dirty="0">
                <a:solidFill>
                  <a:srgbClr val="002060"/>
                </a:solidFill>
              </a:rPr>
              <a:t>10,4 </a:t>
            </a:r>
            <a:r>
              <a:rPr lang="it-IT" sz="2200" dirty="0" err="1">
                <a:solidFill>
                  <a:srgbClr val="002060"/>
                </a:solidFill>
              </a:rPr>
              <a:t>mld</a:t>
            </a:r>
            <a:r>
              <a:rPr lang="it-IT" sz="2200" dirty="0">
                <a:solidFill>
                  <a:srgbClr val="002060"/>
                </a:solidFill>
              </a:rPr>
              <a:t> </a:t>
            </a:r>
            <a:r>
              <a:rPr lang="it-IT" sz="2200" dirty="0" smtClean="0">
                <a:solidFill>
                  <a:srgbClr val="002060"/>
                </a:solidFill>
              </a:rPr>
              <a:t>EUR FEASR </a:t>
            </a:r>
          </a:p>
          <a:p>
            <a:pPr fontAlgn="auto">
              <a:spcBef>
                <a:spcPts val="0"/>
              </a:spcBef>
              <a:spcAft>
                <a:spcPts val="0"/>
              </a:spcAft>
              <a:defRPr/>
            </a:pPr>
            <a:r>
              <a:rPr lang="it-IT" sz="2200" dirty="0" smtClean="0">
                <a:solidFill>
                  <a:srgbClr val="002060"/>
                </a:solidFill>
              </a:rPr>
              <a:t>+ </a:t>
            </a:r>
            <a:r>
              <a:rPr lang="it-IT" sz="2200" dirty="0">
                <a:solidFill>
                  <a:srgbClr val="002060"/>
                </a:solidFill>
              </a:rPr>
              <a:t>FEAMP</a:t>
            </a:r>
          </a:p>
        </p:txBody>
      </p:sp>
      <p:sp>
        <p:nvSpPr>
          <p:cNvPr id="25" name="CasellaDiTesto 24"/>
          <p:cNvSpPr txBox="1"/>
          <p:nvPr/>
        </p:nvSpPr>
        <p:spPr>
          <a:xfrm>
            <a:off x="4716016" y="3068960"/>
            <a:ext cx="2736304" cy="369332"/>
          </a:xfrm>
          <a:prstGeom prst="rect">
            <a:avLst/>
          </a:prstGeom>
          <a:ln>
            <a:noFill/>
          </a:ln>
        </p:spPr>
        <p:style>
          <a:lnRef idx="0">
            <a:schemeClr val="accent2"/>
          </a:lnRef>
          <a:fillRef idx="1001">
            <a:schemeClr val="lt2"/>
          </a:fillRef>
          <a:effectRef idx="3">
            <a:schemeClr val="accent2"/>
          </a:effectRef>
          <a:fontRef idx="minor">
            <a:schemeClr val="lt1"/>
          </a:fontRef>
        </p:style>
        <p:txBody>
          <a:bodyPr>
            <a:spAutoFit/>
          </a:bodyPr>
          <a:lstStyle/>
          <a:p>
            <a:pPr fontAlgn="auto">
              <a:spcBef>
                <a:spcPts val="0"/>
              </a:spcBef>
              <a:spcAft>
                <a:spcPts val="0"/>
              </a:spcAft>
              <a:defRPr/>
            </a:pPr>
            <a:r>
              <a:rPr lang="it-IT" b="1" dirty="0">
                <a:solidFill>
                  <a:srgbClr val="002060"/>
                </a:solidFill>
              </a:rPr>
              <a:t>FESR + FSE </a:t>
            </a:r>
            <a:r>
              <a:rPr lang="it-IT" dirty="0">
                <a:solidFill>
                  <a:srgbClr val="002060"/>
                </a:solidFill>
              </a:rPr>
              <a:t>(prezzi correnti)</a:t>
            </a:r>
            <a:endParaRPr lang="it-IT" dirty="0">
              <a:solidFill>
                <a:srgbClr val="002060"/>
              </a:solidFill>
            </a:endParaRPr>
          </a:p>
        </p:txBody>
      </p:sp>
      <p:sp>
        <p:nvSpPr>
          <p:cNvPr id="16393" name="Rettangolo 25"/>
          <p:cNvSpPr>
            <a:spLocks noChangeArrowheads="1"/>
          </p:cNvSpPr>
          <p:nvPr/>
        </p:nvSpPr>
        <p:spPr bwMode="auto">
          <a:xfrm>
            <a:off x="4716463" y="5519738"/>
            <a:ext cx="4441825" cy="1077912"/>
          </a:xfrm>
          <a:prstGeom prst="rect">
            <a:avLst/>
          </a:prstGeom>
          <a:noFill/>
          <a:ln w="9525">
            <a:noFill/>
            <a:miter lim="800000"/>
            <a:headEnd/>
            <a:tailEnd/>
          </a:ln>
        </p:spPr>
        <p:txBody>
          <a:bodyPr>
            <a:spAutoFit/>
          </a:bodyPr>
          <a:lstStyle/>
          <a:p>
            <a:pPr marL="285750" indent="-285750">
              <a:buFont typeface="Wingdings" pitchFamily="2" charset="2"/>
              <a:buChar char="v"/>
            </a:pPr>
            <a:r>
              <a:rPr lang="it-IT" sz="1600">
                <a:solidFill>
                  <a:srgbClr val="002060"/>
                </a:solidFill>
                <a:latin typeface="Calibri" pitchFamily="34" charset="0"/>
              </a:rPr>
              <a:t>1,1 mld EUR alla Cooperazione territoriale europea.</a:t>
            </a:r>
          </a:p>
          <a:p>
            <a:pPr marL="285750" indent="-285750">
              <a:buFont typeface="Wingdings" pitchFamily="2" charset="2"/>
              <a:buChar char="v"/>
            </a:pPr>
            <a:r>
              <a:rPr lang="it-IT" sz="1600">
                <a:solidFill>
                  <a:srgbClr val="002060"/>
                </a:solidFill>
                <a:latin typeface="Calibri" pitchFamily="34" charset="0"/>
              </a:rPr>
              <a:t>567,5 mln EUR all’Iniziativa a favore dell’occupazione giovanile (YEI).</a:t>
            </a:r>
          </a:p>
        </p:txBody>
      </p:sp>
      <p:sp>
        <p:nvSpPr>
          <p:cNvPr id="2" name="Segnaposto numero diapositiva 1"/>
          <p:cNvSpPr>
            <a:spLocks noGrp="1"/>
          </p:cNvSpPr>
          <p:nvPr>
            <p:ph type="sldNum" sz="quarter" idx="12"/>
          </p:nvPr>
        </p:nvSpPr>
        <p:spPr/>
        <p:txBody>
          <a:bodyPr/>
          <a:lstStyle/>
          <a:p>
            <a:pPr>
              <a:defRPr/>
            </a:pPr>
            <a:fld id="{8BC8FF1B-6452-4F7C-83AE-F390BC410A59}" type="slidenum">
              <a:rPr lang="it-IT"/>
              <a:pPr>
                <a:defRPr/>
              </a:pPr>
              <a:t>2</a:t>
            </a:fld>
            <a:endParaRPr lang="it-IT"/>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755650" y="908050"/>
            <a:ext cx="5616575"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5438" indent="-325438" fontAlgn="auto">
              <a:lnSpc>
                <a:spcPts val="1200"/>
              </a:lnSpc>
              <a:spcBef>
                <a:spcPts val="0"/>
              </a:spcBef>
              <a:spcAft>
                <a:spcPts val="0"/>
              </a:spcAft>
              <a:defRPr/>
            </a:pPr>
            <a:r>
              <a:rPr lang="it-IT" sz="1400" b="1" dirty="0">
                <a:solidFill>
                  <a:prstClr val="white"/>
                </a:solidFill>
                <a:cs typeface="Arial" pitchFamily="34" charset="0"/>
              </a:rPr>
              <a:t>3.4. Incremento del livello di internazionalizzazione dei sistemi produttivi </a:t>
            </a:r>
            <a:endParaRPr lang="it-IT" sz="1400" b="1" dirty="0">
              <a:solidFill>
                <a:prstClr val="white"/>
              </a:solidFill>
              <a:cs typeface="Arial" pitchFamily="34" charset="0"/>
            </a:endParaRPr>
          </a:p>
        </p:txBody>
      </p:sp>
      <p:sp>
        <p:nvSpPr>
          <p:cNvPr id="8" name="Rettangolo arrotondato 7"/>
          <p:cNvSpPr/>
          <p:nvPr/>
        </p:nvSpPr>
        <p:spPr>
          <a:xfrm>
            <a:off x="1139825" y="15208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Progetti di promozione dell’export destinati a imprese e loro forme aggregate individuate su base territoriale o settoriale</a:t>
            </a:r>
            <a:endParaRPr lang="it-IT" dirty="0">
              <a:solidFill>
                <a:prstClr val="white"/>
              </a:solidFill>
            </a:endParaRPr>
          </a:p>
        </p:txBody>
      </p:sp>
      <p:sp>
        <p:nvSpPr>
          <p:cNvPr id="9" name="Rettangolo arrotondato 8"/>
          <p:cNvSpPr/>
          <p:nvPr/>
        </p:nvSpPr>
        <p:spPr>
          <a:xfrm>
            <a:off x="1139825" y="21304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Incentivi all’acquisto di servizi di supporto all’internazionalizzazione in favore delle PMI </a:t>
            </a:r>
            <a:r>
              <a:rPr lang="it-IT" sz="1400" i="1" dirty="0">
                <a:solidFill>
                  <a:prstClr val="white"/>
                </a:solidFill>
              </a:rPr>
              <a:t>(voucher)</a:t>
            </a:r>
            <a:endParaRPr lang="it-IT" sz="1400" i="1" dirty="0">
              <a:solidFill>
                <a:prstClr val="white"/>
              </a:solidFill>
            </a:endParaRPr>
          </a:p>
        </p:txBody>
      </p:sp>
      <p:cxnSp>
        <p:nvCxnSpPr>
          <p:cNvPr id="14" name="Connettore 4 13"/>
          <p:cNvCxnSpPr>
            <a:endCxn id="8" idx="1"/>
          </p:cNvCxnSpPr>
          <p:nvPr/>
        </p:nvCxnSpPr>
        <p:spPr>
          <a:xfrm rot="16200000" flipH="1">
            <a:off x="875507" y="1472406"/>
            <a:ext cx="360362"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557338"/>
            <a:ext cx="358775" cy="273526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solidFill>
                <a:prstClr val="black"/>
              </a:solidFill>
            </a:endParaRPr>
          </a:p>
        </p:txBody>
      </p:sp>
      <p:sp>
        <p:nvSpPr>
          <p:cNvPr id="37894" name="CasellaDiTesto 55"/>
          <p:cNvSpPr txBox="1">
            <a:spLocks noChangeArrowheads="1"/>
          </p:cNvSpPr>
          <p:nvPr/>
        </p:nvSpPr>
        <p:spPr bwMode="auto">
          <a:xfrm rot="-5400000">
            <a:off x="-788193" y="2755106"/>
            <a:ext cx="2160588"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27384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Missioni </a:t>
            </a:r>
            <a:r>
              <a:rPr lang="it-IT" sz="1400" i="1" dirty="0" err="1">
                <a:solidFill>
                  <a:prstClr val="white"/>
                </a:solidFill>
              </a:rPr>
              <a:t>incoming</a:t>
            </a:r>
            <a:r>
              <a:rPr lang="it-IT" sz="1400" dirty="0">
                <a:solidFill>
                  <a:prstClr val="white"/>
                </a:solidFill>
              </a:rPr>
              <a:t> o </a:t>
            </a:r>
            <a:r>
              <a:rPr lang="it-IT" sz="1400" i="1" dirty="0" err="1">
                <a:solidFill>
                  <a:prstClr val="white"/>
                </a:solidFill>
              </a:rPr>
              <a:t>outgoing</a:t>
            </a:r>
            <a:r>
              <a:rPr lang="it-IT" sz="1400" dirty="0">
                <a:solidFill>
                  <a:prstClr val="white"/>
                </a:solidFill>
              </a:rPr>
              <a:t> per la promozione dell’attrattività ed altre iniziative di informazione e promozione rivolte a investitori esteri</a:t>
            </a:r>
            <a:endParaRPr lang="it-IT" sz="1400" dirty="0">
              <a:solidFill>
                <a:prstClr val="white"/>
              </a:solidFill>
            </a:endParaRPr>
          </a:p>
        </p:txBody>
      </p:sp>
      <p:sp>
        <p:nvSpPr>
          <p:cNvPr id="27" name="Rettangolo arrotondato 26"/>
          <p:cNvSpPr/>
          <p:nvPr/>
        </p:nvSpPr>
        <p:spPr>
          <a:xfrm>
            <a:off x="1139825" y="33480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Azioni di sistema a carattere informativo e conoscitivo volte a diffondere e omogeneizzare la base informativa a disposizione delle imprese</a:t>
            </a:r>
            <a:endParaRPr lang="it-IT" sz="1400" dirty="0">
              <a:solidFill>
                <a:prstClr val="white"/>
              </a:solidFill>
            </a:endParaRPr>
          </a:p>
        </p:txBody>
      </p:sp>
      <p:sp>
        <p:nvSpPr>
          <p:cNvPr id="37897" name="CasellaDiTesto 49"/>
          <p:cNvSpPr txBox="1">
            <a:spLocks noChangeArrowheads="1"/>
          </p:cNvSpPr>
          <p:nvPr/>
        </p:nvSpPr>
        <p:spPr bwMode="auto">
          <a:xfrm>
            <a:off x="122238" y="8683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608807" y="1815306"/>
            <a:ext cx="89376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304800" y="2119313"/>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0" y="2424113"/>
            <a:ext cx="21113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8059738" y="152558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5" name="Rettangolo arrotondato 64"/>
          <p:cNvSpPr/>
          <p:nvPr/>
        </p:nvSpPr>
        <p:spPr>
          <a:xfrm>
            <a:off x="8059738" y="21336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7" name="Rettangolo arrotondato 66"/>
          <p:cNvSpPr/>
          <p:nvPr/>
        </p:nvSpPr>
        <p:spPr>
          <a:xfrm>
            <a:off x="8059738" y="27082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9" name="Rettangolo arrotondato 68"/>
          <p:cNvSpPr/>
          <p:nvPr/>
        </p:nvSpPr>
        <p:spPr>
          <a:xfrm>
            <a:off x="8059738" y="33575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1" name="Rettangolo arrotondato 30"/>
          <p:cNvSpPr/>
          <p:nvPr/>
        </p:nvSpPr>
        <p:spPr>
          <a:xfrm>
            <a:off x="1139825" y="3924300"/>
            <a:ext cx="5795963" cy="4318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Azioni per migliorare le prestazioni economiche delle aziende agricole e incoraggiarne la ristrutturazione e l’ammodernamento </a:t>
            </a:r>
            <a:endParaRPr lang="it-IT" sz="1400" dirty="0">
              <a:solidFill>
                <a:prstClr val="white"/>
              </a:solidFill>
            </a:endParaRPr>
          </a:p>
        </p:txBody>
      </p:sp>
      <p:sp>
        <p:nvSpPr>
          <p:cNvPr id="32" name="Rettangolo arrotondato 31"/>
          <p:cNvSpPr/>
          <p:nvPr/>
        </p:nvSpPr>
        <p:spPr>
          <a:xfrm>
            <a:off x="7164388" y="3929063"/>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PSR</a:t>
            </a:r>
            <a:endParaRPr lang="it-IT" sz="1400" dirty="0">
              <a:solidFill>
                <a:srgbClr val="FF0000"/>
              </a:solidFill>
            </a:endParaRPr>
          </a:p>
        </p:txBody>
      </p:sp>
      <p:sp>
        <p:nvSpPr>
          <p:cNvPr id="33" name="Rettangolo arrotondato 32"/>
          <p:cNvSpPr/>
          <p:nvPr/>
        </p:nvSpPr>
        <p:spPr>
          <a:xfrm>
            <a:off x="8059738" y="3933825"/>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FESAR</a:t>
            </a:r>
            <a:endParaRPr lang="it-IT" sz="1400" dirty="0">
              <a:solidFill>
                <a:srgbClr val="FF0000"/>
              </a:solidFill>
            </a:endParaRPr>
          </a:p>
        </p:txBody>
      </p:sp>
      <p:cxnSp>
        <p:nvCxnSpPr>
          <p:cNvPr id="3" name="Connettore 4 2"/>
          <p:cNvCxnSpPr>
            <a:endCxn id="31" idx="1"/>
          </p:cNvCxnSpPr>
          <p:nvPr/>
        </p:nvCxnSpPr>
        <p:spPr>
          <a:xfrm rot="16200000" flipH="1">
            <a:off x="-307975" y="2692400"/>
            <a:ext cx="272732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5" name="Rettangolo arrotondato 34"/>
          <p:cNvSpPr/>
          <p:nvPr/>
        </p:nvSpPr>
        <p:spPr>
          <a:xfrm>
            <a:off x="755650" y="4505325"/>
            <a:ext cx="5575300"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3.5. Nascita e consolidamento delle Micro, Piccole e Medie Imprese</a:t>
            </a:r>
            <a:endParaRPr lang="it-IT" sz="1400" b="1" dirty="0">
              <a:solidFill>
                <a:schemeClr val="bg1"/>
              </a:solidFill>
              <a:cs typeface="Arial" pitchFamily="34" charset="0"/>
            </a:endParaRPr>
          </a:p>
        </p:txBody>
      </p:sp>
      <p:sp>
        <p:nvSpPr>
          <p:cNvPr id="36" name="Rettangolo arrotondato 35"/>
          <p:cNvSpPr/>
          <p:nvPr/>
        </p:nvSpPr>
        <p:spPr>
          <a:xfrm>
            <a:off x="1146175" y="5153025"/>
            <a:ext cx="5797550"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di supporto alla nascita di nuove imprese attraverso incentivi diretti, offerta di servizi e interventi di micro finanza</a:t>
            </a:r>
            <a:endParaRPr lang="it-IT" sz="1400" dirty="0"/>
          </a:p>
        </p:txBody>
      </p:sp>
      <p:sp>
        <p:nvSpPr>
          <p:cNvPr id="38" name="Rettangolo arrotondato 37"/>
          <p:cNvSpPr/>
          <p:nvPr/>
        </p:nvSpPr>
        <p:spPr>
          <a:xfrm>
            <a:off x="8018463" y="515778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9" name="Rettangolo arrotondato 38"/>
          <p:cNvSpPr/>
          <p:nvPr/>
        </p:nvSpPr>
        <p:spPr>
          <a:xfrm>
            <a:off x="1147763" y="5729288"/>
            <a:ext cx="5795962"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Supporto a soluzioni ICT nei processi produttivi delle PMI coerentemente con la strategia di </a:t>
            </a:r>
            <a:r>
              <a:rPr lang="it-IT" sz="1400" i="1" dirty="0" err="1"/>
              <a:t>smart</a:t>
            </a:r>
            <a:r>
              <a:rPr lang="it-IT" sz="1400" i="1" dirty="0"/>
              <a:t> </a:t>
            </a:r>
            <a:r>
              <a:rPr lang="it-IT" sz="1400" i="1" dirty="0" err="1"/>
              <a:t>specialization</a:t>
            </a:r>
            <a:r>
              <a:rPr lang="it-IT" sz="1400" i="1" dirty="0"/>
              <a:t> </a:t>
            </a:r>
            <a:endParaRPr lang="it-IT" sz="1400" i="1" dirty="0"/>
          </a:p>
        </p:txBody>
      </p:sp>
      <p:sp>
        <p:nvSpPr>
          <p:cNvPr id="41" name="Rettangolo arrotondato 40"/>
          <p:cNvSpPr/>
          <p:nvPr/>
        </p:nvSpPr>
        <p:spPr>
          <a:xfrm>
            <a:off x="8020050" y="5734050"/>
            <a:ext cx="760413"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43" name="Rettangolo arrotondato 42"/>
          <p:cNvSpPr/>
          <p:nvPr/>
        </p:nvSpPr>
        <p:spPr>
          <a:xfrm>
            <a:off x="1139825" y="6305550"/>
            <a:ext cx="5795963" cy="4318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Interventi volti a favorire il ricambio generazionale nel settore agricolo</a:t>
            </a:r>
          </a:p>
        </p:txBody>
      </p:sp>
      <p:sp>
        <p:nvSpPr>
          <p:cNvPr id="44" name="Rettangolo arrotondato 43"/>
          <p:cNvSpPr/>
          <p:nvPr/>
        </p:nvSpPr>
        <p:spPr>
          <a:xfrm>
            <a:off x="7116763" y="6305550"/>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PSR</a:t>
            </a:r>
            <a:endParaRPr lang="it-IT" sz="1400" dirty="0">
              <a:solidFill>
                <a:srgbClr val="FF0000"/>
              </a:solidFill>
            </a:endParaRPr>
          </a:p>
        </p:txBody>
      </p:sp>
      <p:sp>
        <p:nvSpPr>
          <p:cNvPr id="45" name="Rettangolo arrotondato 44"/>
          <p:cNvSpPr/>
          <p:nvPr/>
        </p:nvSpPr>
        <p:spPr>
          <a:xfrm>
            <a:off x="8012113" y="6308725"/>
            <a:ext cx="760412" cy="433388"/>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FEASR</a:t>
            </a:r>
            <a:endParaRPr lang="it-IT" sz="1400" dirty="0">
              <a:solidFill>
                <a:srgbClr val="FF0000"/>
              </a:solidFill>
            </a:endParaRPr>
          </a:p>
        </p:txBody>
      </p:sp>
      <p:sp>
        <p:nvSpPr>
          <p:cNvPr id="37917" name="CasellaDiTesto 47"/>
          <p:cNvSpPr txBox="1">
            <a:spLocks noChangeArrowheads="1"/>
          </p:cNvSpPr>
          <p:nvPr/>
        </p:nvSpPr>
        <p:spPr bwMode="auto">
          <a:xfrm>
            <a:off x="123825" y="4429125"/>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52" name="Parentesi graffa aperta 51"/>
          <p:cNvSpPr/>
          <p:nvPr/>
        </p:nvSpPr>
        <p:spPr>
          <a:xfrm>
            <a:off x="452438" y="5084763"/>
            <a:ext cx="303212" cy="1652587"/>
          </a:xfrm>
          <a:prstGeom prst="leftBrace">
            <a:avLst>
              <a:gd name="adj1" fmla="val 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solidFill>
                <a:prstClr val="black"/>
              </a:solidFill>
            </a:endParaRPr>
          </a:p>
        </p:txBody>
      </p:sp>
      <p:sp>
        <p:nvSpPr>
          <p:cNvPr id="37919" name="CasellaDiTesto 52"/>
          <p:cNvSpPr txBox="1">
            <a:spLocks noChangeArrowheads="1"/>
          </p:cNvSpPr>
          <p:nvPr/>
        </p:nvSpPr>
        <p:spPr bwMode="auto">
          <a:xfrm rot="-5400000">
            <a:off x="-587375" y="5764213"/>
            <a:ext cx="1728787" cy="338138"/>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42" name="Text Box 7"/>
          <p:cNvSpPr txBox="1">
            <a:spLocks noChangeArrowheads="1"/>
          </p:cNvSpPr>
          <p:nvPr/>
        </p:nvSpPr>
        <p:spPr bwMode="auto">
          <a:xfrm>
            <a:off x="624136" y="188640"/>
            <a:ext cx="7777163" cy="338554"/>
          </a:xfrm>
          <a:prstGeom prst="rect">
            <a:avLst/>
          </a:prstGeom>
          <a:noFill/>
          <a:ln w="9525">
            <a:noFill/>
            <a:miter lim="800000"/>
            <a:headEnd/>
            <a:tailEnd/>
          </a:ln>
        </p:spPr>
        <p:txBody>
          <a:bodyPr>
            <a:spAutoFit/>
            <a:scene3d>
              <a:camera prst="orthographicFront"/>
              <a:lightRig rig="threePt" dir="t"/>
            </a:scene3d>
            <a:sp3d prstMaterial="matte"/>
          </a:bodyPr>
          <a:lstStyle/>
          <a:p>
            <a:pPr algn="ctr" fontAlgn="auto">
              <a:spcBef>
                <a:spcPts val="0"/>
              </a:spcBef>
              <a:spcAft>
                <a:spcPts val="0"/>
              </a:spcAft>
              <a:buFont typeface="Wingdings" pitchFamily="2" charset="2"/>
              <a:buNone/>
              <a:defRPr/>
            </a:pPr>
            <a:r>
              <a:rPr lang="it-IT" sz="1600" b="1" dirty="0">
                <a:solidFill>
                  <a:schemeClr val="tx2"/>
                </a:solidFill>
                <a:latin typeface="+mn-lt"/>
                <a:cs typeface="Arial" pitchFamily="34" charset="0"/>
              </a:rPr>
              <a:t>OT </a:t>
            </a:r>
            <a:r>
              <a:rPr lang="it-IT" sz="1600" b="1" dirty="0">
                <a:solidFill>
                  <a:schemeClr val="tx2"/>
                </a:solidFill>
                <a:latin typeface="+mn-lt"/>
                <a:cs typeface="Arial" pitchFamily="34" charset="0"/>
              </a:rPr>
              <a:t>3 </a:t>
            </a:r>
            <a:r>
              <a:rPr lang="it-IT" sz="1600" b="1" dirty="0">
                <a:solidFill>
                  <a:schemeClr val="tx2"/>
                </a:solidFill>
                <a:latin typeface="+mn-lt"/>
                <a:cs typeface="Arial" pitchFamily="34" charset="0"/>
              </a:rPr>
              <a:t>-  </a:t>
            </a:r>
            <a:r>
              <a:rPr lang="it-IT" sz="1600" b="1" dirty="0">
                <a:solidFill>
                  <a:schemeClr val="tx2"/>
                </a:solidFill>
                <a:latin typeface="+mn-lt"/>
                <a:cs typeface="Arial" pitchFamily="34" charset="0"/>
              </a:rPr>
              <a:t>Promuovere la competitività delle PMI, il settore agricolo e della pesca</a:t>
            </a:r>
            <a:endParaRPr lang="en-US" sz="1600" b="1" dirty="0">
              <a:solidFill>
                <a:schemeClr val="tx2"/>
              </a:solidFill>
              <a:latin typeface="+mn-lt"/>
              <a:cs typeface="Arial" pitchFamily="34" charset="0"/>
            </a:endParaRPr>
          </a:p>
        </p:txBody>
      </p:sp>
      <p:cxnSp>
        <p:nvCxnSpPr>
          <p:cNvPr id="82" name="Connettore 4 2"/>
          <p:cNvCxnSpPr/>
          <p:nvPr/>
        </p:nvCxnSpPr>
        <p:spPr>
          <a:xfrm rot="16200000" flipH="1">
            <a:off x="881063" y="5103812"/>
            <a:ext cx="355600" cy="1746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3" name="Connettore 4 56"/>
          <p:cNvCxnSpPr/>
          <p:nvPr/>
        </p:nvCxnSpPr>
        <p:spPr>
          <a:xfrm rot="16200000" flipH="1">
            <a:off x="765175" y="5562600"/>
            <a:ext cx="588963" cy="1762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4" name="Connettore 4 56"/>
          <p:cNvCxnSpPr/>
          <p:nvPr/>
        </p:nvCxnSpPr>
        <p:spPr>
          <a:xfrm rot="16200000" flipH="1">
            <a:off x="765969" y="6155531"/>
            <a:ext cx="587375" cy="17621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86" name="Rettangolo arrotondato 85"/>
          <p:cNvSpPr/>
          <p:nvPr/>
        </p:nvSpPr>
        <p:spPr>
          <a:xfrm>
            <a:off x="805973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47" name="Rettangolo arrotondato 46"/>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a:t>
            </a:r>
            <a:endParaRPr lang="it-IT" sz="1400" b="1" dirty="0">
              <a:solidFill>
                <a:schemeClr val="bg1"/>
              </a:solidFill>
            </a:endParaRPr>
          </a:p>
        </p:txBody>
      </p:sp>
      <p:sp>
        <p:nvSpPr>
          <p:cNvPr id="49" name="Rettangolo arrotondato 48"/>
          <p:cNvSpPr/>
          <p:nvPr/>
        </p:nvSpPr>
        <p:spPr>
          <a:xfrm>
            <a:off x="7164388" y="148431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55" name="Rettangolo arrotondato 54"/>
          <p:cNvSpPr/>
          <p:nvPr/>
        </p:nvSpPr>
        <p:spPr>
          <a:xfrm>
            <a:off x="7164388" y="21336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58" name="Rettangolo arrotondato 57"/>
          <p:cNvSpPr/>
          <p:nvPr/>
        </p:nvSpPr>
        <p:spPr>
          <a:xfrm>
            <a:off x="7164388" y="27082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60" name="Rettangolo arrotondato 59"/>
          <p:cNvSpPr/>
          <p:nvPr/>
        </p:nvSpPr>
        <p:spPr>
          <a:xfrm>
            <a:off x="7164388" y="33480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a:t>
            </a:r>
            <a:endParaRPr lang="it-IT" sz="1000" dirty="0">
              <a:solidFill>
                <a:srgbClr val="FF0000"/>
              </a:solidFill>
            </a:endParaRPr>
          </a:p>
        </p:txBody>
      </p:sp>
      <p:sp>
        <p:nvSpPr>
          <p:cNvPr id="61" name="Rettangolo arrotondato 60"/>
          <p:cNvSpPr/>
          <p:nvPr/>
        </p:nvSpPr>
        <p:spPr>
          <a:xfrm>
            <a:off x="7164388" y="515302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63" name="Rettangolo arrotondato 62"/>
          <p:cNvSpPr/>
          <p:nvPr/>
        </p:nvSpPr>
        <p:spPr>
          <a:xfrm>
            <a:off x="7196138" y="57150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755650" y="908050"/>
            <a:ext cx="5616575"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25438" indent="-325438" fontAlgn="auto">
              <a:lnSpc>
                <a:spcPts val="1200"/>
              </a:lnSpc>
              <a:spcBef>
                <a:spcPts val="0"/>
              </a:spcBef>
              <a:spcAft>
                <a:spcPts val="0"/>
              </a:spcAft>
              <a:defRPr/>
            </a:pPr>
            <a:r>
              <a:rPr lang="it-IT" sz="1400" b="1" dirty="0">
                <a:solidFill>
                  <a:prstClr val="white"/>
                </a:solidFill>
                <a:cs typeface="Arial" pitchFamily="34" charset="0"/>
              </a:rPr>
              <a:t>3.6. Miglioramento dell’accesso al credito, del finanziamento delle imprese e della gestione del rischio in agricoltura </a:t>
            </a:r>
            <a:endParaRPr lang="it-IT" sz="1400" b="1" dirty="0">
              <a:solidFill>
                <a:prstClr val="white"/>
              </a:solidFill>
              <a:cs typeface="Arial" pitchFamily="34" charset="0"/>
            </a:endParaRPr>
          </a:p>
        </p:txBody>
      </p:sp>
      <p:sp>
        <p:nvSpPr>
          <p:cNvPr id="8" name="Rettangolo arrotondato 7"/>
          <p:cNvSpPr/>
          <p:nvPr/>
        </p:nvSpPr>
        <p:spPr>
          <a:xfrm>
            <a:off x="1139825" y="15208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Potenziamento del sistema delle garanzie pubbliche per l’espansione del credito in sinergia tra sistema nazionale e sistemi regionali di garanzia</a:t>
            </a:r>
            <a:r>
              <a:rPr lang="it-IT" dirty="0"/>
              <a:t>.</a:t>
            </a:r>
            <a:endParaRPr lang="it-IT" dirty="0">
              <a:solidFill>
                <a:prstClr val="white"/>
              </a:solidFill>
            </a:endParaRPr>
          </a:p>
        </p:txBody>
      </p:sp>
      <p:sp>
        <p:nvSpPr>
          <p:cNvPr id="9" name="Rettangolo arrotondato 8"/>
          <p:cNvSpPr/>
          <p:nvPr/>
        </p:nvSpPr>
        <p:spPr>
          <a:xfrm>
            <a:off x="1139825" y="213042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Sviluppo e diffusione di una piattaforma standardizzata per il fido e la garanzia digitale</a:t>
            </a:r>
            <a:endParaRPr lang="it-IT" sz="1400" dirty="0">
              <a:solidFill>
                <a:prstClr val="white"/>
              </a:solidFill>
            </a:endParaRPr>
          </a:p>
        </p:txBody>
      </p:sp>
      <p:cxnSp>
        <p:nvCxnSpPr>
          <p:cNvPr id="14" name="Connettore 4 13"/>
          <p:cNvCxnSpPr>
            <a:endCxn id="8" idx="1"/>
          </p:cNvCxnSpPr>
          <p:nvPr/>
        </p:nvCxnSpPr>
        <p:spPr>
          <a:xfrm rot="16200000" flipH="1">
            <a:off x="875507" y="1472406"/>
            <a:ext cx="360362"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557338"/>
            <a:ext cx="358775" cy="273526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solidFill>
                <a:prstClr val="black"/>
              </a:solidFill>
            </a:endParaRPr>
          </a:p>
        </p:txBody>
      </p:sp>
      <p:sp>
        <p:nvSpPr>
          <p:cNvPr id="38918" name="CasellaDiTesto 55"/>
          <p:cNvSpPr txBox="1">
            <a:spLocks noChangeArrowheads="1"/>
          </p:cNvSpPr>
          <p:nvPr/>
        </p:nvSpPr>
        <p:spPr bwMode="auto">
          <a:xfrm rot="-5400000">
            <a:off x="-788193" y="2755106"/>
            <a:ext cx="2160588"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27384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Promozione e accompagnamento per l’utilizzo della finanza obbligazionaria innovativa per le PMI </a:t>
            </a:r>
            <a:endParaRPr lang="it-IT" sz="1400" dirty="0">
              <a:solidFill>
                <a:prstClr val="white"/>
              </a:solidFill>
            </a:endParaRPr>
          </a:p>
        </p:txBody>
      </p:sp>
      <p:sp>
        <p:nvSpPr>
          <p:cNvPr id="27" name="Rettangolo arrotondato 26"/>
          <p:cNvSpPr/>
          <p:nvPr/>
        </p:nvSpPr>
        <p:spPr>
          <a:xfrm>
            <a:off x="1139825" y="3348038"/>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Contributo allo sviluppo del mercato dei fondi di capitale di rischio per lo start-up d’impresa nelle fasi </a:t>
            </a:r>
            <a:r>
              <a:rPr lang="it-IT" sz="1400" i="1" dirty="0" err="1"/>
              <a:t>pre-seed</a:t>
            </a:r>
            <a:r>
              <a:rPr lang="it-IT" sz="1400" i="1" dirty="0"/>
              <a:t>, </a:t>
            </a:r>
            <a:r>
              <a:rPr lang="it-IT" sz="1400" i="1" dirty="0" err="1"/>
              <a:t>seed</a:t>
            </a:r>
            <a:r>
              <a:rPr lang="it-IT" sz="1400" i="1" dirty="0"/>
              <a:t>, e </a:t>
            </a:r>
            <a:r>
              <a:rPr lang="it-IT" sz="1400" i="1" dirty="0" err="1"/>
              <a:t>early</a:t>
            </a:r>
            <a:r>
              <a:rPr lang="it-IT" sz="1400" i="1" dirty="0"/>
              <a:t> stage</a:t>
            </a:r>
            <a:endParaRPr lang="it-IT" sz="1400" dirty="0">
              <a:solidFill>
                <a:prstClr val="white"/>
              </a:solidFill>
            </a:endParaRPr>
          </a:p>
        </p:txBody>
      </p:sp>
      <p:sp>
        <p:nvSpPr>
          <p:cNvPr id="38921" name="CasellaDiTesto 49"/>
          <p:cNvSpPr txBox="1">
            <a:spLocks noChangeArrowheads="1"/>
          </p:cNvSpPr>
          <p:nvPr/>
        </p:nvSpPr>
        <p:spPr bwMode="auto">
          <a:xfrm>
            <a:off x="122238" y="8683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608807" y="1815306"/>
            <a:ext cx="89376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304800" y="2119313"/>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0" y="2424113"/>
            <a:ext cx="21113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1" name="Rettangolo arrotondato 30"/>
          <p:cNvSpPr/>
          <p:nvPr/>
        </p:nvSpPr>
        <p:spPr>
          <a:xfrm>
            <a:off x="1139825" y="3860800"/>
            <a:ext cx="5795963" cy="4318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Sostegno alla prevenzione e alla gestione dei rischi aziendali </a:t>
            </a:r>
            <a:endParaRPr lang="it-IT" sz="1400" dirty="0">
              <a:solidFill>
                <a:prstClr val="white"/>
              </a:solidFill>
            </a:endParaRPr>
          </a:p>
        </p:txBody>
      </p:sp>
      <p:sp>
        <p:nvSpPr>
          <p:cNvPr id="32" name="Rettangolo arrotondato 31"/>
          <p:cNvSpPr/>
          <p:nvPr/>
        </p:nvSpPr>
        <p:spPr>
          <a:xfrm>
            <a:off x="7164388" y="3929063"/>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PSRN</a:t>
            </a:r>
            <a:endParaRPr lang="it-IT" sz="1400" dirty="0">
              <a:solidFill>
                <a:srgbClr val="FF0000"/>
              </a:solidFill>
            </a:endParaRPr>
          </a:p>
        </p:txBody>
      </p:sp>
      <p:sp>
        <p:nvSpPr>
          <p:cNvPr id="33" name="Rettangolo arrotondato 32"/>
          <p:cNvSpPr/>
          <p:nvPr/>
        </p:nvSpPr>
        <p:spPr>
          <a:xfrm>
            <a:off x="8101013" y="3929063"/>
            <a:ext cx="760412" cy="431800"/>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FEASR</a:t>
            </a:r>
            <a:endParaRPr lang="it-IT" sz="1400" dirty="0">
              <a:solidFill>
                <a:srgbClr val="FF0000"/>
              </a:solidFill>
            </a:endParaRPr>
          </a:p>
        </p:txBody>
      </p:sp>
      <p:cxnSp>
        <p:nvCxnSpPr>
          <p:cNvPr id="3" name="Connettore 4 2"/>
          <p:cNvCxnSpPr>
            <a:endCxn id="31" idx="1"/>
          </p:cNvCxnSpPr>
          <p:nvPr/>
        </p:nvCxnSpPr>
        <p:spPr>
          <a:xfrm rot="16200000" flipH="1">
            <a:off x="-307181" y="2629694"/>
            <a:ext cx="2725737"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55" name="Rettangolo arrotondato 54"/>
          <p:cNvSpPr/>
          <p:nvPr/>
        </p:nvSpPr>
        <p:spPr>
          <a:xfrm>
            <a:off x="8101013" y="15573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0" name="Rettangolo arrotondato 59"/>
          <p:cNvSpPr/>
          <p:nvPr/>
        </p:nvSpPr>
        <p:spPr>
          <a:xfrm>
            <a:off x="8101013" y="21336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3" name="Rettangolo arrotondato 62"/>
          <p:cNvSpPr/>
          <p:nvPr/>
        </p:nvSpPr>
        <p:spPr>
          <a:xfrm>
            <a:off x="8101013" y="27082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71" name="Rettangolo arrotondato 70"/>
          <p:cNvSpPr/>
          <p:nvPr/>
        </p:nvSpPr>
        <p:spPr>
          <a:xfrm>
            <a:off x="8101013" y="33575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100" name="Text Box 7"/>
          <p:cNvSpPr txBox="1">
            <a:spLocks noChangeArrowheads="1"/>
          </p:cNvSpPr>
          <p:nvPr/>
        </p:nvSpPr>
        <p:spPr bwMode="auto">
          <a:xfrm>
            <a:off x="624136" y="188640"/>
            <a:ext cx="7777163" cy="338554"/>
          </a:xfrm>
          <a:prstGeom prst="rect">
            <a:avLst/>
          </a:prstGeom>
          <a:noFill/>
          <a:ln w="9525">
            <a:noFill/>
            <a:miter lim="800000"/>
            <a:headEnd/>
            <a:tailEnd/>
          </a:ln>
        </p:spPr>
        <p:txBody>
          <a:bodyPr>
            <a:spAutoFit/>
            <a:scene3d>
              <a:camera prst="orthographicFront"/>
              <a:lightRig rig="threePt" dir="t"/>
            </a:scene3d>
            <a:sp3d prstMaterial="matte"/>
          </a:bodyPr>
          <a:lstStyle/>
          <a:p>
            <a:pPr algn="ctr" fontAlgn="auto">
              <a:spcBef>
                <a:spcPts val="0"/>
              </a:spcBef>
              <a:spcAft>
                <a:spcPts val="0"/>
              </a:spcAft>
              <a:buFont typeface="Wingdings" pitchFamily="2" charset="2"/>
              <a:buNone/>
              <a:defRPr/>
            </a:pPr>
            <a:r>
              <a:rPr lang="it-IT" sz="1600" b="1" dirty="0">
                <a:solidFill>
                  <a:schemeClr val="tx2"/>
                </a:solidFill>
                <a:latin typeface="+mn-lt"/>
                <a:cs typeface="Arial" pitchFamily="34" charset="0"/>
              </a:rPr>
              <a:t>OT </a:t>
            </a:r>
            <a:r>
              <a:rPr lang="it-IT" sz="1600" b="1" dirty="0">
                <a:solidFill>
                  <a:schemeClr val="tx2"/>
                </a:solidFill>
                <a:latin typeface="+mn-lt"/>
                <a:cs typeface="Arial" pitchFamily="34" charset="0"/>
              </a:rPr>
              <a:t>3 </a:t>
            </a:r>
            <a:r>
              <a:rPr lang="it-IT" sz="1600" b="1" dirty="0">
                <a:solidFill>
                  <a:schemeClr val="tx2"/>
                </a:solidFill>
                <a:latin typeface="+mn-lt"/>
                <a:cs typeface="Arial" pitchFamily="34" charset="0"/>
              </a:rPr>
              <a:t>-  </a:t>
            </a:r>
            <a:r>
              <a:rPr lang="it-IT" sz="1600" b="1" dirty="0">
                <a:solidFill>
                  <a:schemeClr val="tx2"/>
                </a:solidFill>
                <a:latin typeface="+mn-lt"/>
                <a:cs typeface="Arial" pitchFamily="34" charset="0"/>
              </a:rPr>
              <a:t>Promuovere la competitività delle PMI, il settore agricolo e della pesca</a:t>
            </a:r>
            <a:endParaRPr lang="en-US" sz="1600" b="1" dirty="0">
              <a:solidFill>
                <a:schemeClr val="tx2"/>
              </a:solidFill>
              <a:latin typeface="+mn-lt"/>
              <a:cs typeface="Arial" pitchFamily="34" charset="0"/>
            </a:endParaRPr>
          </a:p>
        </p:txBody>
      </p:sp>
      <p:sp>
        <p:nvSpPr>
          <p:cNvPr id="52" name="Rettangolo arrotondato 51"/>
          <p:cNvSpPr/>
          <p:nvPr/>
        </p:nvSpPr>
        <p:spPr>
          <a:xfrm>
            <a:off x="805973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47" name="Rettangolo arrotondato 46"/>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a:t>
            </a:r>
            <a:endParaRPr lang="it-IT" sz="1400" b="1" dirty="0">
              <a:solidFill>
                <a:schemeClr val="bg1"/>
              </a:solidFill>
            </a:endParaRPr>
          </a:p>
        </p:txBody>
      </p:sp>
      <p:sp>
        <p:nvSpPr>
          <p:cNvPr id="49" name="Rettangolo arrotondato 48"/>
          <p:cNvSpPr/>
          <p:nvPr/>
        </p:nvSpPr>
        <p:spPr>
          <a:xfrm>
            <a:off x="7164388" y="15573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53" name="Rettangolo arrotondato 52"/>
          <p:cNvSpPr/>
          <p:nvPr/>
        </p:nvSpPr>
        <p:spPr>
          <a:xfrm>
            <a:off x="7186613" y="2133600"/>
            <a:ext cx="762000"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a:t>
            </a:r>
            <a:endParaRPr lang="it-IT" sz="1000" dirty="0">
              <a:solidFill>
                <a:srgbClr val="FF0000"/>
              </a:solidFill>
            </a:endParaRPr>
          </a:p>
        </p:txBody>
      </p:sp>
      <p:sp>
        <p:nvSpPr>
          <p:cNvPr id="62" name="Rettangolo arrotondato 61"/>
          <p:cNvSpPr/>
          <p:nvPr/>
        </p:nvSpPr>
        <p:spPr>
          <a:xfrm>
            <a:off x="7186613" y="2720975"/>
            <a:ext cx="762000"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
        <p:nvSpPr>
          <p:cNvPr id="64" name="Rettangolo arrotondato 63"/>
          <p:cNvSpPr/>
          <p:nvPr/>
        </p:nvSpPr>
        <p:spPr>
          <a:xfrm>
            <a:off x="7196138" y="33575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Imprese POR </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arrotondato 34"/>
          <p:cNvSpPr/>
          <p:nvPr/>
        </p:nvSpPr>
        <p:spPr>
          <a:xfrm>
            <a:off x="755650" y="985838"/>
            <a:ext cx="5575300" cy="50323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17500" indent="-317500" fontAlgn="auto">
              <a:lnSpc>
                <a:spcPts val="1200"/>
              </a:lnSpc>
              <a:spcBef>
                <a:spcPts val="0"/>
              </a:spcBef>
              <a:spcAft>
                <a:spcPts val="0"/>
              </a:spcAft>
              <a:defRPr/>
            </a:pPr>
            <a:r>
              <a:rPr lang="it-IT" sz="1400" b="1" dirty="0">
                <a:solidFill>
                  <a:schemeClr val="bg1"/>
                </a:solidFill>
                <a:cs typeface="Arial" pitchFamily="34" charset="0"/>
              </a:rPr>
              <a:t>3.7. Diffusione e rafforzamento delle attività economiche a contenuto sociale </a:t>
            </a:r>
            <a:endParaRPr lang="it-IT" sz="1400" b="1" dirty="0">
              <a:solidFill>
                <a:schemeClr val="bg1"/>
              </a:solidFill>
              <a:cs typeface="Arial" pitchFamily="34" charset="0"/>
            </a:endParaRPr>
          </a:p>
        </p:txBody>
      </p:sp>
      <p:sp>
        <p:nvSpPr>
          <p:cNvPr id="36" name="Rettangolo arrotondato 35"/>
          <p:cNvSpPr/>
          <p:nvPr/>
        </p:nvSpPr>
        <p:spPr>
          <a:xfrm>
            <a:off x="1146175" y="1639888"/>
            <a:ext cx="5797550" cy="6365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endParaRPr lang="it-IT" sz="1400" dirty="0"/>
          </a:p>
          <a:p>
            <a:pPr fontAlgn="auto">
              <a:lnSpc>
                <a:spcPts val="1200"/>
              </a:lnSpc>
              <a:spcBef>
                <a:spcPts val="0"/>
              </a:spcBef>
              <a:spcAft>
                <a:spcPts val="0"/>
              </a:spcAft>
              <a:defRPr/>
            </a:pPr>
            <a:r>
              <a:rPr lang="it-IT" sz="1400" dirty="0"/>
              <a:t>Sostegno all’avvio e rafforzamento di attività imprenditoriali che producono effetti socialmente desiderabili e beni pubblici (imprese del privato sociale, cooperative sociali, nel rispetto del criterio della sostenibilità economica)</a:t>
            </a:r>
          </a:p>
          <a:p>
            <a:pPr fontAlgn="auto">
              <a:lnSpc>
                <a:spcPts val="1200"/>
              </a:lnSpc>
              <a:spcBef>
                <a:spcPts val="0"/>
              </a:spcBef>
              <a:spcAft>
                <a:spcPts val="0"/>
              </a:spcAft>
              <a:defRPr/>
            </a:pPr>
            <a:endParaRPr lang="it-IT" sz="1400" b="1" dirty="0"/>
          </a:p>
        </p:txBody>
      </p:sp>
      <p:sp>
        <p:nvSpPr>
          <p:cNvPr id="39" name="Rettangolo arrotondato 38"/>
          <p:cNvSpPr/>
          <p:nvPr/>
        </p:nvSpPr>
        <p:spPr>
          <a:xfrm>
            <a:off x="1147763" y="2492375"/>
            <a:ext cx="5795962" cy="514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Fornitura di servizi di supporto ed accompagnamento alla nascita e consolidamento di imprese sociali (formazione, incubazione e azioni di networking, fra imprese, operatori del sociale e centri di competenza)</a:t>
            </a:r>
            <a:endParaRPr lang="it-IT" sz="1400" b="1" i="1" dirty="0"/>
          </a:p>
        </p:txBody>
      </p:sp>
      <p:sp>
        <p:nvSpPr>
          <p:cNvPr id="39940" name="CasellaDiTesto 47"/>
          <p:cNvSpPr txBox="1">
            <a:spLocks noChangeArrowheads="1"/>
          </p:cNvSpPr>
          <p:nvPr/>
        </p:nvSpPr>
        <p:spPr bwMode="auto">
          <a:xfrm>
            <a:off x="123825" y="908050"/>
            <a:ext cx="596900" cy="585788"/>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75" name="Rettangolo arrotondato 74"/>
          <p:cNvSpPr/>
          <p:nvPr/>
        </p:nvSpPr>
        <p:spPr>
          <a:xfrm>
            <a:off x="1150938" y="3149600"/>
            <a:ext cx="5797550" cy="639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1400" dirty="0"/>
              <a:t>Messa a disposizione di spazi fisici per lo svolgimento di attività imprenditoriali di interesse sociale (spazi da riqualificare con il contributo delle associazioni coinvolte)</a:t>
            </a:r>
            <a:endParaRPr lang="it-IT" sz="1400" dirty="0"/>
          </a:p>
        </p:txBody>
      </p:sp>
      <p:cxnSp>
        <p:nvCxnSpPr>
          <p:cNvPr id="79" name="Connettore 4 2"/>
          <p:cNvCxnSpPr>
            <a:endCxn id="36" idx="1"/>
          </p:cNvCxnSpPr>
          <p:nvPr/>
        </p:nvCxnSpPr>
        <p:spPr>
          <a:xfrm rot="16200000" flipH="1">
            <a:off x="900113" y="1711325"/>
            <a:ext cx="317500" cy="17462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5" name="Rettangolo arrotondato 94"/>
          <p:cNvSpPr/>
          <p:nvPr/>
        </p:nvSpPr>
        <p:spPr>
          <a:xfrm>
            <a:off x="8101013" y="17732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97" name="Rettangolo arrotondato 96"/>
          <p:cNvSpPr/>
          <p:nvPr/>
        </p:nvSpPr>
        <p:spPr>
          <a:xfrm>
            <a:off x="8101013" y="249237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98" name="Rettangolo arrotondato 97"/>
          <p:cNvSpPr/>
          <p:nvPr/>
        </p:nvSpPr>
        <p:spPr>
          <a:xfrm>
            <a:off x="8101013" y="32131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99" name="Rettangolo arrotondato 98"/>
          <p:cNvSpPr/>
          <p:nvPr/>
        </p:nvSpPr>
        <p:spPr>
          <a:xfrm>
            <a:off x="7164388" y="32131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 </a:t>
            </a:r>
            <a:endParaRPr lang="it-IT" sz="1400" dirty="0">
              <a:solidFill>
                <a:srgbClr val="FF0000"/>
              </a:solidFill>
            </a:endParaRPr>
          </a:p>
        </p:txBody>
      </p:sp>
      <p:sp>
        <p:nvSpPr>
          <p:cNvPr id="100" name="Text Box 7"/>
          <p:cNvSpPr txBox="1">
            <a:spLocks noChangeArrowheads="1"/>
          </p:cNvSpPr>
          <p:nvPr/>
        </p:nvSpPr>
        <p:spPr bwMode="auto">
          <a:xfrm>
            <a:off x="624136" y="188640"/>
            <a:ext cx="7777163" cy="338554"/>
          </a:xfrm>
          <a:prstGeom prst="rect">
            <a:avLst/>
          </a:prstGeom>
          <a:noFill/>
          <a:ln w="9525">
            <a:noFill/>
            <a:miter lim="800000"/>
            <a:headEnd/>
            <a:tailEnd/>
          </a:ln>
        </p:spPr>
        <p:txBody>
          <a:bodyPr>
            <a:spAutoFit/>
            <a:scene3d>
              <a:camera prst="orthographicFront"/>
              <a:lightRig rig="threePt" dir="t"/>
            </a:scene3d>
            <a:sp3d prstMaterial="matte"/>
          </a:bodyPr>
          <a:lstStyle/>
          <a:p>
            <a:pPr algn="ctr" fontAlgn="auto">
              <a:spcBef>
                <a:spcPts val="0"/>
              </a:spcBef>
              <a:spcAft>
                <a:spcPts val="0"/>
              </a:spcAft>
              <a:buFont typeface="Wingdings" pitchFamily="2" charset="2"/>
              <a:buNone/>
              <a:defRPr/>
            </a:pPr>
            <a:r>
              <a:rPr lang="it-IT" sz="1600" b="1" dirty="0">
                <a:solidFill>
                  <a:schemeClr val="tx2"/>
                </a:solidFill>
                <a:latin typeface="+mn-lt"/>
                <a:cs typeface="Arial" pitchFamily="34" charset="0"/>
              </a:rPr>
              <a:t>OT </a:t>
            </a:r>
            <a:r>
              <a:rPr lang="it-IT" sz="1600" b="1" dirty="0">
                <a:solidFill>
                  <a:schemeClr val="tx2"/>
                </a:solidFill>
                <a:latin typeface="+mn-lt"/>
                <a:cs typeface="Arial" pitchFamily="34" charset="0"/>
              </a:rPr>
              <a:t>3 </a:t>
            </a:r>
            <a:r>
              <a:rPr lang="it-IT" sz="1600" b="1" dirty="0">
                <a:solidFill>
                  <a:schemeClr val="tx2"/>
                </a:solidFill>
                <a:latin typeface="+mn-lt"/>
                <a:cs typeface="Arial" pitchFamily="34" charset="0"/>
              </a:rPr>
              <a:t>-  </a:t>
            </a:r>
            <a:r>
              <a:rPr lang="it-IT" sz="1600" b="1" dirty="0">
                <a:solidFill>
                  <a:schemeClr val="tx2"/>
                </a:solidFill>
                <a:latin typeface="+mn-lt"/>
                <a:cs typeface="Arial" pitchFamily="34" charset="0"/>
              </a:rPr>
              <a:t>Promuovere la competitività delle PMI, il settore agricolo e della pesca</a:t>
            </a:r>
            <a:endParaRPr lang="en-US" sz="1600" b="1" dirty="0">
              <a:solidFill>
                <a:schemeClr val="tx2"/>
              </a:solidFill>
              <a:latin typeface="+mn-lt"/>
              <a:cs typeface="Arial" pitchFamily="34" charset="0"/>
            </a:endParaRPr>
          </a:p>
        </p:txBody>
      </p:sp>
      <p:cxnSp>
        <p:nvCxnSpPr>
          <p:cNvPr id="101" name="Connettore 4 45"/>
          <p:cNvCxnSpPr/>
          <p:nvPr/>
        </p:nvCxnSpPr>
        <p:spPr>
          <a:xfrm rot="16200000" flipH="1">
            <a:off x="745332" y="2116931"/>
            <a:ext cx="628650" cy="1762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2" name="Connettore 4 56"/>
          <p:cNvCxnSpPr>
            <a:endCxn id="39" idx="1"/>
          </p:cNvCxnSpPr>
          <p:nvPr/>
        </p:nvCxnSpPr>
        <p:spPr>
          <a:xfrm rot="16200000" flipH="1">
            <a:off x="820738" y="2422525"/>
            <a:ext cx="477837" cy="1762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5" name="Connettore 4 45"/>
          <p:cNvCxnSpPr>
            <a:endCxn id="75" idx="1"/>
          </p:cNvCxnSpPr>
          <p:nvPr/>
        </p:nvCxnSpPr>
        <p:spPr>
          <a:xfrm rot="16200000" flipH="1">
            <a:off x="613569" y="2931319"/>
            <a:ext cx="895350" cy="17938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6" name="Connettore 4 56"/>
          <p:cNvCxnSpPr/>
          <p:nvPr/>
        </p:nvCxnSpPr>
        <p:spPr>
          <a:xfrm rot="16200000" flipH="1">
            <a:off x="665162" y="2735263"/>
            <a:ext cx="792163" cy="1793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9" name="Parentesi graffa aperta 108"/>
          <p:cNvSpPr/>
          <p:nvPr/>
        </p:nvSpPr>
        <p:spPr>
          <a:xfrm>
            <a:off x="468313" y="1565275"/>
            <a:ext cx="358775" cy="16033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it-IT" dirty="0">
                <a:solidFill>
                  <a:prstClr val="black"/>
                </a:solidFill>
              </a:rPr>
              <a:t> </a:t>
            </a:r>
            <a:endParaRPr lang="it-IT" dirty="0">
              <a:solidFill>
                <a:prstClr val="black"/>
              </a:solidFill>
            </a:endParaRPr>
          </a:p>
        </p:txBody>
      </p:sp>
      <p:sp>
        <p:nvSpPr>
          <p:cNvPr id="39953" name="CasellaDiTesto 110"/>
          <p:cNvSpPr txBox="1">
            <a:spLocks noChangeArrowheads="1"/>
          </p:cNvSpPr>
          <p:nvPr/>
        </p:nvSpPr>
        <p:spPr bwMode="auto">
          <a:xfrm rot="-5400000">
            <a:off x="-803275" y="2260600"/>
            <a:ext cx="2160588" cy="338138"/>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51" name="Rettangolo arrotondato 50"/>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a:t>
            </a:r>
            <a:endParaRPr lang="it-IT" sz="1400" b="1" dirty="0">
              <a:solidFill>
                <a:schemeClr val="bg1"/>
              </a:solidFill>
            </a:endParaRPr>
          </a:p>
        </p:txBody>
      </p:sp>
      <p:sp>
        <p:nvSpPr>
          <p:cNvPr id="58" name="Rettangolo arrotondato 57"/>
          <p:cNvSpPr/>
          <p:nvPr/>
        </p:nvSpPr>
        <p:spPr>
          <a:xfrm>
            <a:off x="805973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65" name="Rettangolo arrotondato 64"/>
          <p:cNvSpPr/>
          <p:nvPr/>
        </p:nvSpPr>
        <p:spPr>
          <a:xfrm>
            <a:off x="7196138" y="17732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Cultura POR </a:t>
            </a:r>
            <a:endParaRPr lang="it-IT" sz="1000" dirty="0">
              <a:solidFill>
                <a:srgbClr val="FF0000"/>
              </a:solidFill>
            </a:endParaRPr>
          </a:p>
        </p:txBody>
      </p:sp>
      <p:sp>
        <p:nvSpPr>
          <p:cNvPr id="66" name="Rettangolo arrotondato 65"/>
          <p:cNvSpPr/>
          <p:nvPr/>
        </p:nvSpPr>
        <p:spPr>
          <a:xfrm>
            <a:off x="7164388" y="249237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Cultura POR </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755650" y="1196975"/>
            <a:ext cx="5616575" cy="50323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3.8. Rafforzamento della competitività e della redditività della pesca e dell’acquacoltura</a:t>
            </a:r>
          </a:p>
        </p:txBody>
      </p:sp>
      <p:sp>
        <p:nvSpPr>
          <p:cNvPr id="8" name="Rettangolo arrotondato 7"/>
          <p:cNvSpPr/>
          <p:nvPr/>
        </p:nvSpPr>
        <p:spPr>
          <a:xfrm>
            <a:off x="1139825" y="1808163"/>
            <a:ext cx="5880100" cy="514350"/>
          </a:xfrm>
          <a:prstGeom prst="round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Finanziamento di interventi per lo sviluppo nell’ambito della pesca marittima, della pesca nelle acque interne, dell’acquacoltura e della trasformazione e commercializzazione</a:t>
            </a:r>
            <a:endParaRPr lang="it-IT" sz="1400" dirty="0">
              <a:solidFill>
                <a:prstClr val="white"/>
              </a:solidFill>
            </a:endParaRPr>
          </a:p>
        </p:txBody>
      </p:sp>
      <p:sp>
        <p:nvSpPr>
          <p:cNvPr id="9" name="Rettangolo arrotondato 8"/>
          <p:cNvSpPr/>
          <p:nvPr/>
        </p:nvSpPr>
        <p:spPr>
          <a:xfrm>
            <a:off x="1139825" y="2417763"/>
            <a:ext cx="5880100" cy="514350"/>
          </a:xfrm>
          <a:prstGeom prst="round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Finanziamento di interventi volti alla promozione dell'innovazione e alla fornitura di servizi per la pesca marittima, per le acque interne e l’acquacoltura</a:t>
            </a:r>
          </a:p>
        </p:txBody>
      </p:sp>
      <p:cxnSp>
        <p:nvCxnSpPr>
          <p:cNvPr id="14" name="Connettore 4 13"/>
          <p:cNvCxnSpPr>
            <a:endCxn id="8" idx="1"/>
          </p:cNvCxnSpPr>
          <p:nvPr/>
        </p:nvCxnSpPr>
        <p:spPr>
          <a:xfrm rot="16200000" flipH="1">
            <a:off x="855663" y="1781175"/>
            <a:ext cx="400050"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773238"/>
            <a:ext cx="358775" cy="230346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solidFill>
                <a:prstClr val="black"/>
              </a:solidFill>
            </a:endParaRPr>
          </a:p>
        </p:txBody>
      </p:sp>
      <p:sp>
        <p:nvSpPr>
          <p:cNvPr id="40966" name="CasellaDiTesto 55"/>
          <p:cNvSpPr txBox="1">
            <a:spLocks noChangeArrowheads="1"/>
          </p:cNvSpPr>
          <p:nvPr/>
        </p:nvSpPr>
        <p:spPr bwMode="auto">
          <a:xfrm rot="-5400000">
            <a:off x="-788193" y="2755106"/>
            <a:ext cx="2160588"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3027363"/>
            <a:ext cx="5880100" cy="512762"/>
          </a:xfrm>
          <a:prstGeom prst="round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Finanziamento delle misure per l'arresto temporaneo delle attività di pesca.</a:t>
            </a:r>
          </a:p>
        </p:txBody>
      </p:sp>
      <p:sp>
        <p:nvSpPr>
          <p:cNvPr id="27" name="Rettangolo arrotondato 26"/>
          <p:cNvSpPr/>
          <p:nvPr/>
        </p:nvSpPr>
        <p:spPr>
          <a:xfrm>
            <a:off x="1139825" y="3635375"/>
            <a:ext cx="5880100" cy="514350"/>
          </a:xfrm>
          <a:prstGeom prst="round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prstClr val="white"/>
                </a:solidFill>
              </a:rPr>
              <a:t>Attivazione di strumenti di ingegneria finanziaria nell’ambito della pesca marittima, della pesca nelle acque interne, dell’acquacoltura e della trasformazione e commercializzazione.</a:t>
            </a:r>
          </a:p>
        </p:txBody>
      </p:sp>
      <p:sp>
        <p:nvSpPr>
          <p:cNvPr id="40969" name="CasellaDiTesto 49"/>
          <p:cNvSpPr txBox="1">
            <a:spLocks noChangeArrowheads="1"/>
          </p:cNvSpPr>
          <p:nvPr/>
        </p:nvSpPr>
        <p:spPr bwMode="auto">
          <a:xfrm>
            <a:off x="122238" y="1155700"/>
            <a:ext cx="596900" cy="585788"/>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51" name="Rettangolo arrotondato 50"/>
          <p:cNvSpPr/>
          <p:nvPr/>
        </p:nvSpPr>
        <p:spPr>
          <a:xfrm>
            <a:off x="7164388" y="1808163"/>
            <a:ext cx="760412" cy="433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 nazionale</a:t>
            </a:r>
            <a:endParaRPr lang="it-IT" sz="1400" dirty="0">
              <a:solidFill>
                <a:srgbClr val="FF0000"/>
              </a:solidFill>
            </a:endParaRPr>
          </a:p>
        </p:txBody>
      </p:sp>
      <p:cxnSp>
        <p:nvCxnSpPr>
          <p:cNvPr id="46" name="Connettore 4 45"/>
          <p:cNvCxnSpPr>
            <a:endCxn id="9" idx="1"/>
          </p:cNvCxnSpPr>
          <p:nvPr/>
        </p:nvCxnSpPr>
        <p:spPr>
          <a:xfrm rot="16200000" flipH="1">
            <a:off x="588963" y="2124075"/>
            <a:ext cx="933450"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284957" y="2428081"/>
            <a:ext cx="154146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19843" y="2732881"/>
            <a:ext cx="2151062"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8059738" y="181292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FEAMP</a:t>
            </a:r>
            <a:endParaRPr lang="it-IT" sz="1400" dirty="0">
              <a:solidFill>
                <a:srgbClr val="FF0000"/>
              </a:solidFill>
            </a:endParaRPr>
          </a:p>
        </p:txBody>
      </p:sp>
      <p:sp>
        <p:nvSpPr>
          <p:cNvPr id="64" name="Rettangolo arrotondato 63"/>
          <p:cNvSpPr/>
          <p:nvPr/>
        </p:nvSpPr>
        <p:spPr>
          <a:xfrm>
            <a:off x="7164388" y="24161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dirty="0">
              <a:solidFill>
                <a:srgbClr val="FF0000"/>
              </a:solidFill>
            </a:endParaRPr>
          </a:p>
          <a:p>
            <a:pPr algn="ctr" fontAlgn="auto">
              <a:spcBef>
                <a:spcPts val="0"/>
              </a:spcBef>
              <a:spcAft>
                <a:spcPts val="0"/>
              </a:spcAft>
              <a:defRPr/>
            </a:pPr>
            <a:r>
              <a:rPr lang="it-IT" sz="1000" dirty="0">
                <a:solidFill>
                  <a:srgbClr val="FF0000"/>
                </a:solidFill>
              </a:rPr>
              <a:t>PO nazionale</a:t>
            </a:r>
          </a:p>
          <a:p>
            <a:pPr algn="ctr" fontAlgn="auto">
              <a:spcBef>
                <a:spcPts val="0"/>
              </a:spcBef>
              <a:spcAft>
                <a:spcPts val="0"/>
              </a:spcAft>
              <a:defRPr/>
            </a:pPr>
            <a:endParaRPr lang="it-IT" sz="1400" dirty="0">
              <a:solidFill>
                <a:srgbClr val="FF0000"/>
              </a:solidFill>
            </a:endParaRPr>
          </a:p>
        </p:txBody>
      </p:sp>
      <p:sp>
        <p:nvSpPr>
          <p:cNvPr id="65" name="Rettangolo arrotondato 64"/>
          <p:cNvSpPr/>
          <p:nvPr/>
        </p:nvSpPr>
        <p:spPr>
          <a:xfrm>
            <a:off x="8059738" y="24209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FEAMP</a:t>
            </a:r>
            <a:endParaRPr lang="it-IT" sz="1400" dirty="0">
              <a:solidFill>
                <a:srgbClr val="FF0000"/>
              </a:solidFill>
            </a:endParaRPr>
          </a:p>
        </p:txBody>
      </p:sp>
      <p:sp>
        <p:nvSpPr>
          <p:cNvPr id="66" name="Rettangolo arrotondato 65"/>
          <p:cNvSpPr/>
          <p:nvPr/>
        </p:nvSpPr>
        <p:spPr>
          <a:xfrm>
            <a:off x="7164388" y="29924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 nazionale</a:t>
            </a:r>
            <a:endParaRPr lang="it-IT" sz="1000" dirty="0">
              <a:solidFill>
                <a:srgbClr val="FF0000"/>
              </a:solidFill>
            </a:endParaRPr>
          </a:p>
        </p:txBody>
      </p:sp>
      <p:sp>
        <p:nvSpPr>
          <p:cNvPr id="67" name="Rettangolo arrotondato 66"/>
          <p:cNvSpPr/>
          <p:nvPr/>
        </p:nvSpPr>
        <p:spPr>
          <a:xfrm>
            <a:off x="8059738" y="29972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FEAMP</a:t>
            </a:r>
            <a:endParaRPr lang="it-IT" sz="1400" dirty="0">
              <a:solidFill>
                <a:srgbClr val="FF0000"/>
              </a:solidFill>
            </a:endParaRPr>
          </a:p>
        </p:txBody>
      </p:sp>
      <p:sp>
        <p:nvSpPr>
          <p:cNvPr id="69" name="Rettangolo arrotondato 68"/>
          <p:cNvSpPr/>
          <p:nvPr/>
        </p:nvSpPr>
        <p:spPr>
          <a:xfrm>
            <a:off x="8059738" y="36449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FEAMP</a:t>
            </a:r>
            <a:endParaRPr lang="it-IT" sz="1400" dirty="0">
              <a:solidFill>
                <a:srgbClr val="FF0000"/>
              </a:solidFill>
            </a:endParaRPr>
          </a:p>
        </p:txBody>
      </p:sp>
      <p:sp>
        <p:nvSpPr>
          <p:cNvPr id="42" name="Rettangolo arrotondato 41"/>
          <p:cNvSpPr/>
          <p:nvPr/>
        </p:nvSpPr>
        <p:spPr>
          <a:xfrm>
            <a:off x="7164388" y="36449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 nazionale</a:t>
            </a:r>
            <a:endParaRPr lang="it-IT" sz="1000" dirty="0">
              <a:solidFill>
                <a:srgbClr val="FF0000"/>
              </a:solidFill>
            </a:endParaRPr>
          </a:p>
        </p:txBody>
      </p:sp>
      <p:sp>
        <p:nvSpPr>
          <p:cNvPr id="73" name="Text Box 7"/>
          <p:cNvSpPr txBox="1">
            <a:spLocks noChangeArrowheads="1"/>
          </p:cNvSpPr>
          <p:nvPr/>
        </p:nvSpPr>
        <p:spPr bwMode="auto">
          <a:xfrm>
            <a:off x="624136" y="188640"/>
            <a:ext cx="7777163" cy="338554"/>
          </a:xfrm>
          <a:prstGeom prst="rect">
            <a:avLst/>
          </a:prstGeom>
          <a:noFill/>
          <a:ln w="9525">
            <a:noFill/>
            <a:miter lim="800000"/>
            <a:headEnd/>
            <a:tailEnd/>
          </a:ln>
        </p:spPr>
        <p:txBody>
          <a:bodyPr>
            <a:spAutoFit/>
            <a:scene3d>
              <a:camera prst="orthographicFront"/>
              <a:lightRig rig="threePt" dir="t"/>
            </a:scene3d>
            <a:sp3d prstMaterial="matte"/>
          </a:bodyPr>
          <a:lstStyle/>
          <a:p>
            <a:pPr algn="ctr" fontAlgn="auto">
              <a:spcBef>
                <a:spcPts val="0"/>
              </a:spcBef>
              <a:spcAft>
                <a:spcPts val="0"/>
              </a:spcAft>
              <a:buFont typeface="Wingdings" pitchFamily="2" charset="2"/>
              <a:buNone/>
              <a:defRPr/>
            </a:pPr>
            <a:r>
              <a:rPr lang="it-IT" sz="1600" b="1" dirty="0">
                <a:solidFill>
                  <a:schemeClr val="tx2"/>
                </a:solidFill>
                <a:latin typeface="+mn-lt"/>
                <a:cs typeface="Arial" pitchFamily="34" charset="0"/>
              </a:rPr>
              <a:t>OT </a:t>
            </a:r>
            <a:r>
              <a:rPr lang="it-IT" sz="1600" b="1" dirty="0">
                <a:solidFill>
                  <a:schemeClr val="tx2"/>
                </a:solidFill>
                <a:latin typeface="+mn-lt"/>
                <a:cs typeface="Arial" pitchFamily="34" charset="0"/>
              </a:rPr>
              <a:t>3 </a:t>
            </a:r>
            <a:r>
              <a:rPr lang="it-IT" sz="1600" b="1" dirty="0">
                <a:solidFill>
                  <a:schemeClr val="tx2"/>
                </a:solidFill>
                <a:latin typeface="+mn-lt"/>
                <a:cs typeface="Arial" pitchFamily="34" charset="0"/>
              </a:rPr>
              <a:t>-  </a:t>
            </a:r>
            <a:r>
              <a:rPr lang="it-IT" sz="1600" b="1" dirty="0">
                <a:solidFill>
                  <a:schemeClr val="tx2"/>
                </a:solidFill>
                <a:latin typeface="+mn-lt"/>
                <a:cs typeface="Arial" pitchFamily="34" charset="0"/>
              </a:rPr>
              <a:t>Promuovere la competitività delle PMI, il settore agricolo e della pesca</a:t>
            </a:r>
            <a:endParaRPr lang="en-US" sz="1600" b="1" dirty="0">
              <a:solidFill>
                <a:schemeClr val="tx2"/>
              </a:solidFill>
              <a:latin typeface="+mn-lt"/>
              <a:cs typeface="Arial" pitchFamily="34" charset="0"/>
            </a:endParaRPr>
          </a:p>
        </p:txBody>
      </p:sp>
      <p:sp>
        <p:nvSpPr>
          <p:cNvPr id="26" name="Rettangolo arrotondato 25"/>
          <p:cNvSpPr/>
          <p:nvPr/>
        </p:nvSpPr>
        <p:spPr>
          <a:xfrm>
            <a:off x="7164388" y="1196975"/>
            <a:ext cx="760412"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Tipo di azione</a:t>
            </a:r>
            <a:endParaRPr lang="it-IT" sz="1400" b="1" dirty="0">
              <a:solidFill>
                <a:schemeClr val="bg1"/>
              </a:solidFill>
            </a:endParaRPr>
          </a:p>
        </p:txBody>
      </p:sp>
      <p:sp>
        <p:nvSpPr>
          <p:cNvPr id="28" name="Rettangolo arrotondato 27"/>
          <p:cNvSpPr/>
          <p:nvPr/>
        </p:nvSpPr>
        <p:spPr>
          <a:xfrm>
            <a:off x="8059738" y="1196975"/>
            <a:ext cx="760412"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2316163" y="1252538"/>
            <a:ext cx="4079875" cy="2508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dirty="0">
                <a:solidFill>
                  <a:srgbClr val="C00000"/>
                </a:solidFill>
                <a:latin typeface="Arial Narrow" pitchFamily="34" charset="0"/>
              </a:rPr>
              <a:t>OT 3 – Competitività delle PMI </a:t>
            </a: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t-IT">
              <a:latin typeface="Calibri" pitchFamily="34" charset="0"/>
            </a:endParaRPr>
          </a:p>
        </p:txBody>
      </p:sp>
      <p:pic>
        <p:nvPicPr>
          <p:cNvPr id="41987" name="Picture 2"/>
          <p:cNvPicPr>
            <a:picLocks noChangeAspect="1" noChangeArrowheads="1"/>
          </p:cNvPicPr>
          <p:nvPr/>
        </p:nvPicPr>
        <p:blipFill>
          <a:blip r:embed="rId2"/>
          <a:srcRect/>
          <a:stretch>
            <a:fillRect/>
          </a:stretch>
        </p:blipFill>
        <p:spPr bwMode="auto">
          <a:xfrm>
            <a:off x="323850" y="1628775"/>
            <a:ext cx="8351838" cy="467995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E8D91398-7FE1-4C10-B4C6-E99D967ADA59}" type="slidenum">
              <a:rPr lang="it-IT"/>
              <a:pPr>
                <a:defRPr/>
              </a:pPr>
              <a:t>24</a:t>
            </a:fld>
            <a:endParaRPr lang="it-IT"/>
          </a:p>
        </p:txBody>
      </p:sp>
      <p:graphicFrame>
        <p:nvGraphicFramePr>
          <p:cNvPr id="8" name="Diagramma 7"/>
          <p:cNvGraphicFramePr/>
          <p:nvPr/>
        </p:nvGraphicFramePr>
        <p:xfrm>
          <a:off x="251520" y="332656"/>
          <a:ext cx="864096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836613"/>
            <a:ext cx="5616575" cy="57626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9.1.</a:t>
            </a:r>
            <a:r>
              <a:rPr lang="it-IT" sz="1400" b="1" dirty="0"/>
              <a:t> Riduzione della povertà, dell’esclusione sociale e promozione dell’innovazione sociale</a:t>
            </a:r>
            <a:r>
              <a:rPr lang="it-IT" sz="1400" b="1" dirty="0">
                <a:solidFill>
                  <a:schemeClr val="bg1"/>
                </a:solidFill>
                <a:cs typeface="Arial" pitchFamily="34" charset="0"/>
              </a:rPr>
              <a:t> </a:t>
            </a:r>
            <a:endParaRPr lang="it-IT" sz="1400" b="1" dirty="0">
              <a:solidFill>
                <a:schemeClr val="bg1"/>
              </a:solidFill>
              <a:cs typeface="Arial" pitchFamily="34" charset="0"/>
            </a:endParaRPr>
          </a:p>
        </p:txBody>
      </p:sp>
      <p:sp>
        <p:nvSpPr>
          <p:cNvPr id="8" name="Rettangolo arrotondato 7"/>
          <p:cNvSpPr/>
          <p:nvPr/>
        </p:nvSpPr>
        <p:spPr>
          <a:xfrm>
            <a:off x="1116013" y="1484313"/>
            <a:ext cx="5795962"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Supporto per una misura di inclusione attiva che prevede l’erogazione di un sussidio economico a nuclei familiari in condizioni di povertà condizionale alla adesione ad un progetto di attivazione sociale e lavorativa </a:t>
            </a:r>
            <a:endParaRPr lang="it-IT" sz="1400" dirty="0"/>
          </a:p>
        </p:txBody>
      </p:sp>
      <p:sp>
        <p:nvSpPr>
          <p:cNvPr id="9" name="Rettangolo arrotondato 8"/>
          <p:cNvSpPr/>
          <p:nvPr/>
        </p:nvSpPr>
        <p:spPr>
          <a:xfrm>
            <a:off x="1139825" y="2133600"/>
            <a:ext cx="5795963" cy="5746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Servizi sociali innovativi di sostegno a nuclei familiari multiproblematici e/o a persone particolarmente svantaggiate o oggetto di discriminazione</a:t>
            </a:r>
            <a:endParaRPr lang="it-IT" sz="1400" dirty="0">
              <a:solidFill>
                <a:schemeClr val="bg1"/>
              </a:solidFill>
            </a:endParaRPr>
          </a:p>
        </p:txBody>
      </p:sp>
      <p:cxnSp>
        <p:nvCxnSpPr>
          <p:cNvPr id="14" name="Connettore 4 13"/>
          <p:cNvCxnSpPr/>
          <p:nvPr/>
        </p:nvCxnSpPr>
        <p:spPr>
          <a:xfrm rot="16200000" flipH="1">
            <a:off x="838994" y="1472406"/>
            <a:ext cx="433388"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557338"/>
            <a:ext cx="358775" cy="48244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3015" name="CasellaDiTesto 55"/>
          <p:cNvSpPr txBox="1">
            <a:spLocks noChangeArrowheads="1"/>
          </p:cNvSpPr>
          <p:nvPr/>
        </p:nvSpPr>
        <p:spPr bwMode="auto">
          <a:xfrm rot="-5400000">
            <a:off x="-788193" y="3834606"/>
            <a:ext cx="2160588"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2781300"/>
            <a:ext cx="5795963" cy="5762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Sostegno a persone in condizione di temporanea difficoltà economica, anche attraverso il ricorso a strumenti di ingegneria finanziaria (es. </a:t>
            </a:r>
            <a:r>
              <a:rPr lang="it-IT" sz="1400" dirty="0" err="1"/>
              <a:t>microcredito</a:t>
            </a:r>
            <a:r>
              <a:rPr lang="it-IT" sz="1400" dirty="0"/>
              <a:t>)</a:t>
            </a:r>
            <a:endParaRPr lang="it-IT" sz="1400" dirty="0">
              <a:solidFill>
                <a:schemeClr val="bg1"/>
              </a:solidFill>
            </a:endParaRPr>
          </a:p>
        </p:txBody>
      </p:sp>
      <p:sp>
        <p:nvSpPr>
          <p:cNvPr id="27" name="Rettangolo arrotondato 26"/>
          <p:cNvSpPr/>
          <p:nvPr/>
        </p:nvSpPr>
        <p:spPr>
          <a:xfrm>
            <a:off x="1116013" y="3429000"/>
            <a:ext cx="5795962" cy="5762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Sperimentazione di alcuni progetti di innovazione sociale sottoposti a valutazione di impatto</a:t>
            </a:r>
            <a:endParaRPr lang="it-IT" sz="1400" dirty="0">
              <a:solidFill>
                <a:schemeClr val="bg1"/>
              </a:solidFill>
            </a:endParaRPr>
          </a:p>
        </p:txBody>
      </p:sp>
      <p:sp>
        <p:nvSpPr>
          <p:cNvPr id="30" name="Rettangolo arrotondato 29"/>
          <p:cNvSpPr/>
          <p:nvPr/>
        </p:nvSpPr>
        <p:spPr>
          <a:xfrm>
            <a:off x="1187450" y="6021388"/>
            <a:ext cx="5797550" cy="576262"/>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volti a promuovere lo sviluppo locale nelle aree rurali </a:t>
            </a:r>
            <a:endParaRPr lang="it-IT" sz="1400" dirty="0"/>
          </a:p>
        </p:txBody>
      </p:sp>
      <p:cxnSp>
        <p:nvCxnSpPr>
          <p:cNvPr id="42" name="Connettore 4 41"/>
          <p:cNvCxnSpPr>
            <a:endCxn id="30" idx="1"/>
          </p:cNvCxnSpPr>
          <p:nvPr/>
        </p:nvCxnSpPr>
        <p:spPr>
          <a:xfrm rot="16200000" flipH="1">
            <a:off x="719931" y="5841207"/>
            <a:ext cx="719137" cy="2159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7" name="Rettangolo arrotondato 46"/>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Tipo di azione</a:t>
            </a:r>
            <a:endParaRPr lang="it-IT" sz="1400" dirty="0">
              <a:solidFill>
                <a:srgbClr val="FF0000"/>
              </a:solidFill>
            </a:endParaRPr>
          </a:p>
        </p:txBody>
      </p:sp>
      <p:sp>
        <p:nvSpPr>
          <p:cNvPr id="49" name="Rettangolo arrotondato 48"/>
          <p:cNvSpPr/>
          <p:nvPr/>
        </p:nvSpPr>
        <p:spPr>
          <a:xfrm>
            <a:off x="805973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Fondo</a:t>
            </a:r>
            <a:endParaRPr lang="it-IT" sz="1400" dirty="0">
              <a:solidFill>
                <a:srgbClr val="FF0000"/>
              </a:solidFill>
            </a:endParaRPr>
          </a:p>
        </p:txBody>
      </p:sp>
      <p:sp>
        <p:nvSpPr>
          <p:cNvPr id="43022" name="CasellaDiTesto 49"/>
          <p:cNvSpPr txBox="1">
            <a:spLocks noChangeArrowheads="1"/>
          </p:cNvSpPr>
          <p:nvPr/>
        </p:nvSpPr>
        <p:spPr bwMode="auto">
          <a:xfrm>
            <a:off x="122238" y="8683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573088" y="1854200"/>
            <a:ext cx="965200"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269081" y="2197894"/>
            <a:ext cx="1573213"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34925" y="2563813"/>
            <a:ext cx="218122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3" name="Rettangolo arrotondato 72"/>
          <p:cNvSpPr/>
          <p:nvPr/>
        </p:nvSpPr>
        <p:spPr>
          <a:xfrm>
            <a:off x="8059738" y="472122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37" name="Rettangolo arrotondato 36"/>
          <p:cNvSpPr/>
          <p:nvPr/>
        </p:nvSpPr>
        <p:spPr>
          <a:xfrm>
            <a:off x="7164388" y="836613"/>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 </a:t>
            </a:r>
            <a:endParaRPr lang="it-IT" sz="1400" b="1" dirty="0">
              <a:solidFill>
                <a:schemeClr val="bg1"/>
              </a:solidFill>
            </a:endParaRPr>
          </a:p>
        </p:txBody>
      </p:sp>
      <p:sp>
        <p:nvSpPr>
          <p:cNvPr id="38" name="Rettangolo arrotondato 37"/>
          <p:cNvSpPr/>
          <p:nvPr/>
        </p:nvSpPr>
        <p:spPr>
          <a:xfrm>
            <a:off x="8059738" y="836613"/>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33" name="Rettangolo arrotondato 32"/>
          <p:cNvSpPr/>
          <p:nvPr/>
        </p:nvSpPr>
        <p:spPr>
          <a:xfrm>
            <a:off x="1150938" y="4076700"/>
            <a:ext cx="5797550" cy="5762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Promozione di progetti e di partenariati tra pubblico, privato e privato sociale finalizzati all’innovazione sociale, alla responsabilità sociale di impresa e allo sviluppo del </a:t>
            </a:r>
            <a:r>
              <a:rPr lang="it-IT" sz="1400" i="1" dirty="0"/>
              <a:t>welfare community</a:t>
            </a:r>
            <a:endParaRPr lang="it-IT" sz="1400" dirty="0">
              <a:solidFill>
                <a:schemeClr val="bg1"/>
              </a:solidFill>
            </a:endParaRPr>
          </a:p>
        </p:txBody>
      </p:sp>
      <p:sp>
        <p:nvSpPr>
          <p:cNvPr id="34" name="Rettangolo arrotondato 33"/>
          <p:cNvSpPr/>
          <p:nvPr/>
        </p:nvSpPr>
        <p:spPr>
          <a:xfrm>
            <a:off x="1187450" y="5373688"/>
            <a:ext cx="5797550"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Alfabetizzazione e inclusione digitale con particolare riferimento ai soggetti e cittadini svantaggiati</a:t>
            </a:r>
            <a:endParaRPr lang="it-IT" sz="1400" dirty="0">
              <a:solidFill>
                <a:schemeClr val="bg1"/>
              </a:solidFill>
            </a:endParaRPr>
          </a:p>
        </p:txBody>
      </p:sp>
      <p:sp>
        <p:nvSpPr>
          <p:cNvPr id="35" name="Rettangolo arrotondato 34"/>
          <p:cNvSpPr/>
          <p:nvPr/>
        </p:nvSpPr>
        <p:spPr>
          <a:xfrm>
            <a:off x="1187450" y="4724400"/>
            <a:ext cx="5797550" cy="57626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Promozione dell’inclusione sociale da realizzarsi nell’ambito della responsabilità sociale d’impresa</a:t>
            </a:r>
            <a:endParaRPr lang="it-IT" sz="1400" dirty="0">
              <a:solidFill>
                <a:schemeClr val="bg1"/>
              </a:solidFill>
            </a:endParaRPr>
          </a:p>
        </p:txBody>
      </p:sp>
      <p:cxnSp>
        <p:nvCxnSpPr>
          <p:cNvPr id="55" name="Connettore 4 58"/>
          <p:cNvCxnSpPr>
            <a:endCxn id="34" idx="1"/>
          </p:cNvCxnSpPr>
          <p:nvPr/>
        </p:nvCxnSpPr>
        <p:spPr>
          <a:xfrm rot="16200000" flipH="1">
            <a:off x="-5556" y="4468019"/>
            <a:ext cx="2170112"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0" name="Connettore 4 56"/>
          <p:cNvCxnSpPr>
            <a:endCxn id="35" idx="1"/>
          </p:cNvCxnSpPr>
          <p:nvPr/>
        </p:nvCxnSpPr>
        <p:spPr>
          <a:xfrm rot="16200000" flipH="1">
            <a:off x="282575" y="4108450"/>
            <a:ext cx="1593850"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1" name="Connettore 4 56"/>
          <p:cNvCxnSpPr/>
          <p:nvPr/>
        </p:nvCxnSpPr>
        <p:spPr>
          <a:xfrm rot="16200000" flipH="1">
            <a:off x="304800" y="3448050"/>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88" name="Rettangolo arrotondato 87"/>
          <p:cNvSpPr/>
          <p:nvPr/>
        </p:nvSpPr>
        <p:spPr>
          <a:xfrm>
            <a:off x="8059738" y="5373688"/>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0" name="Rettangolo arrotondato 89"/>
          <p:cNvSpPr/>
          <p:nvPr/>
        </p:nvSpPr>
        <p:spPr>
          <a:xfrm>
            <a:off x="8059738" y="407352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2" name="Rettangolo arrotondato 91"/>
          <p:cNvSpPr/>
          <p:nvPr/>
        </p:nvSpPr>
        <p:spPr>
          <a:xfrm>
            <a:off x="8059738" y="34290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4" name="Rettangolo arrotondato 93"/>
          <p:cNvSpPr/>
          <p:nvPr/>
        </p:nvSpPr>
        <p:spPr>
          <a:xfrm>
            <a:off x="8059738" y="21336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5" name="Rettangolo arrotondato 94"/>
          <p:cNvSpPr/>
          <p:nvPr/>
        </p:nvSpPr>
        <p:spPr>
          <a:xfrm>
            <a:off x="7164388" y="27813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96" name="Rettangolo arrotondato 95"/>
          <p:cNvSpPr/>
          <p:nvPr/>
        </p:nvSpPr>
        <p:spPr>
          <a:xfrm>
            <a:off x="8059738" y="27813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7" name="Rettangolo arrotondato 96"/>
          <p:cNvSpPr/>
          <p:nvPr/>
        </p:nvSpPr>
        <p:spPr>
          <a:xfrm>
            <a:off x="7164388" y="1484313"/>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a:t>
            </a:r>
            <a:endParaRPr lang="it-IT" sz="1200" dirty="0">
              <a:solidFill>
                <a:srgbClr val="FF0000"/>
              </a:solidFill>
            </a:endParaRPr>
          </a:p>
        </p:txBody>
      </p:sp>
      <p:sp>
        <p:nvSpPr>
          <p:cNvPr id="98" name="Rettangolo arrotondato 97"/>
          <p:cNvSpPr/>
          <p:nvPr/>
        </p:nvSpPr>
        <p:spPr>
          <a:xfrm>
            <a:off x="8059738" y="1484313"/>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9" name="Rettangolo arrotondato 98"/>
          <p:cNvSpPr/>
          <p:nvPr/>
        </p:nvSpPr>
        <p:spPr>
          <a:xfrm>
            <a:off x="7164388" y="6026150"/>
            <a:ext cx="760412" cy="5715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PSR</a:t>
            </a:r>
            <a:endParaRPr lang="it-IT" sz="1400" dirty="0">
              <a:solidFill>
                <a:srgbClr val="FF0000"/>
              </a:solidFill>
            </a:endParaRPr>
          </a:p>
        </p:txBody>
      </p:sp>
      <p:sp>
        <p:nvSpPr>
          <p:cNvPr id="100" name="Rettangolo arrotondato 99"/>
          <p:cNvSpPr/>
          <p:nvPr/>
        </p:nvSpPr>
        <p:spPr>
          <a:xfrm>
            <a:off x="8059738" y="6026150"/>
            <a:ext cx="760412" cy="571500"/>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FEASR</a:t>
            </a:r>
            <a:endParaRPr lang="it-IT" sz="1400" dirty="0">
              <a:solidFill>
                <a:srgbClr val="FF0000"/>
              </a:solidFill>
            </a:endParaRPr>
          </a:p>
        </p:txBody>
      </p:sp>
      <p:sp>
        <p:nvSpPr>
          <p:cNvPr id="43" name="Rettangolo arrotondato 42"/>
          <p:cNvSpPr/>
          <p:nvPr/>
        </p:nvSpPr>
        <p:spPr>
          <a:xfrm>
            <a:off x="7164388" y="213201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44" name="Rettangolo arrotondato 43"/>
          <p:cNvSpPr/>
          <p:nvPr/>
        </p:nvSpPr>
        <p:spPr>
          <a:xfrm>
            <a:off x="7164388" y="339725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45" name="Rettangolo arrotondato 44"/>
          <p:cNvSpPr/>
          <p:nvPr/>
        </p:nvSpPr>
        <p:spPr>
          <a:xfrm>
            <a:off x="7164388" y="408146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48" name="Rettangolo arrotondato 47"/>
          <p:cNvSpPr/>
          <p:nvPr/>
        </p:nvSpPr>
        <p:spPr>
          <a:xfrm>
            <a:off x="7164388" y="4724400"/>
            <a:ext cx="760412" cy="573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51" name="Rettangolo arrotondato 50"/>
          <p:cNvSpPr/>
          <p:nvPr/>
        </p:nvSpPr>
        <p:spPr>
          <a:xfrm>
            <a:off x="7164388" y="5376863"/>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1125538"/>
            <a:ext cx="5616575" cy="6477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9.2.</a:t>
            </a:r>
            <a:r>
              <a:rPr lang="it-IT" sz="1400" b="1" dirty="0"/>
              <a:t> Incremento dell’</a:t>
            </a:r>
            <a:r>
              <a:rPr lang="it-IT" sz="1400" b="1" dirty="0" err="1"/>
              <a:t>occupabilità</a:t>
            </a:r>
            <a:r>
              <a:rPr lang="it-IT" sz="1400" b="1" dirty="0"/>
              <a:t> e della partecipazione al mercato del lavoro, attraverso percorsi integrati e multidimensionali di inclusione attiva delle persone maggiormente vulnerabili </a:t>
            </a:r>
            <a:endParaRPr lang="it-IT" sz="1400" b="1" dirty="0">
              <a:solidFill>
                <a:schemeClr val="bg1"/>
              </a:solidFill>
              <a:cs typeface="Arial" pitchFamily="34" charset="0"/>
            </a:endParaRPr>
          </a:p>
        </p:txBody>
      </p:sp>
      <p:sp>
        <p:nvSpPr>
          <p:cNvPr id="8" name="Rettangolo arrotondato 7"/>
          <p:cNvSpPr/>
          <p:nvPr/>
        </p:nvSpPr>
        <p:spPr>
          <a:xfrm>
            <a:off x="1116013" y="1916113"/>
            <a:ext cx="5795962"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finalizzati all’inclusione lavorativa delle persone con disabilità attraverso la definizione di progetti personalizzati. </a:t>
            </a:r>
            <a:endParaRPr lang="it-IT" sz="1400" dirty="0"/>
          </a:p>
        </p:txBody>
      </p:sp>
      <p:sp>
        <p:nvSpPr>
          <p:cNvPr id="9" name="Rettangolo arrotondato 8"/>
          <p:cNvSpPr/>
          <p:nvPr/>
        </p:nvSpPr>
        <p:spPr>
          <a:xfrm>
            <a:off x="1139825" y="2565400"/>
            <a:ext cx="5795963"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finalizzati all’inclusione lavorativa di persone maggiormente vulnerabili , a rischio di discriminazione e alle persone che per diversi motivi sono presi in carico dai servizi sociali  (tossicodipendenti, detenuti) attraverso percorsi di </a:t>
            </a:r>
            <a:r>
              <a:rPr lang="it-IT" sz="1400" i="1" dirty="0" err="1"/>
              <a:t>empowerment</a:t>
            </a:r>
            <a:endParaRPr lang="it-IT" sz="1400" dirty="0">
              <a:solidFill>
                <a:schemeClr val="bg1"/>
              </a:solidFill>
            </a:endParaRPr>
          </a:p>
        </p:txBody>
      </p:sp>
      <p:cxnSp>
        <p:nvCxnSpPr>
          <p:cNvPr id="14" name="Connettore 4 13"/>
          <p:cNvCxnSpPr/>
          <p:nvPr/>
        </p:nvCxnSpPr>
        <p:spPr>
          <a:xfrm rot="16200000" flipH="1">
            <a:off x="863601" y="1881187"/>
            <a:ext cx="360362" cy="144463"/>
          </a:xfrm>
          <a:prstGeom prst="bentConnector3">
            <a:avLst>
              <a:gd name="adj1" fmla="val 124075"/>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844675"/>
            <a:ext cx="358775" cy="374491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4039" name="CasellaDiTesto 55"/>
          <p:cNvSpPr txBox="1">
            <a:spLocks noChangeArrowheads="1"/>
          </p:cNvSpPr>
          <p:nvPr/>
        </p:nvSpPr>
        <p:spPr bwMode="auto">
          <a:xfrm rot="-5400000">
            <a:off x="-788193" y="3547269"/>
            <a:ext cx="2160587"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3284538"/>
            <a:ext cx="5795963"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Progetti integrati di inclusione attiva rivolti alle vittime di violenza, di tratta e grave sfruttamento e alle persone a rischio di discriminazione</a:t>
            </a:r>
            <a:endParaRPr lang="it-IT" sz="1400" dirty="0">
              <a:solidFill>
                <a:schemeClr val="bg1"/>
              </a:solidFill>
            </a:endParaRPr>
          </a:p>
        </p:txBody>
      </p:sp>
      <p:sp>
        <p:nvSpPr>
          <p:cNvPr id="27" name="Rettangolo arrotondato 26"/>
          <p:cNvSpPr/>
          <p:nvPr/>
        </p:nvSpPr>
        <p:spPr>
          <a:xfrm>
            <a:off x="1139825" y="3933825"/>
            <a:ext cx="5795963"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Sostegno alle imprese per progetti integrati per l’assunzione, l’adattamento degli ambienti di lavoro, la valorizzazione delle diversità nei luoghi di lavoro</a:t>
            </a:r>
            <a:endParaRPr lang="it-IT" sz="1400" dirty="0">
              <a:solidFill>
                <a:schemeClr val="bg1"/>
              </a:solidFill>
            </a:endParaRPr>
          </a:p>
        </p:txBody>
      </p:sp>
      <p:sp>
        <p:nvSpPr>
          <p:cNvPr id="44042" name="CasellaDiTesto 49"/>
          <p:cNvSpPr txBox="1">
            <a:spLocks noChangeArrowheads="1"/>
          </p:cNvSpPr>
          <p:nvPr/>
        </p:nvSpPr>
        <p:spPr bwMode="auto">
          <a:xfrm>
            <a:off x="122238" y="10842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713582" y="2463006"/>
            <a:ext cx="68421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269081" y="2702719"/>
            <a:ext cx="1573213"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35719" y="3067844"/>
            <a:ext cx="2182813"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3" name="Rettangolo arrotondato 72"/>
          <p:cNvSpPr/>
          <p:nvPr/>
        </p:nvSpPr>
        <p:spPr>
          <a:xfrm>
            <a:off x="8059738" y="530542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33" name="Rettangolo arrotondato 32"/>
          <p:cNvSpPr/>
          <p:nvPr/>
        </p:nvSpPr>
        <p:spPr>
          <a:xfrm>
            <a:off x="1150938" y="4581525"/>
            <a:ext cx="5797550" cy="7191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rgbClr val="FFC000"/>
                </a:solidFill>
              </a:rPr>
              <a:t>Rafforzamento delle imprese sociali e delle organizzazioni del terzo settore in termini di efficienza ed efficacia della loro azione (certificazioni di qualità, promozione di network, strumenti di rendicontazione sociale, sensibilizzazione e formazione per lo sviluppo di imprenditoria sociale </a:t>
            </a:r>
            <a:endParaRPr lang="it-IT" sz="1400" dirty="0">
              <a:solidFill>
                <a:srgbClr val="FFC000"/>
              </a:solidFill>
            </a:endParaRPr>
          </a:p>
        </p:txBody>
      </p:sp>
      <p:sp>
        <p:nvSpPr>
          <p:cNvPr id="35" name="Rettangolo arrotondato 34"/>
          <p:cNvSpPr/>
          <p:nvPr/>
        </p:nvSpPr>
        <p:spPr>
          <a:xfrm>
            <a:off x="1187450" y="5373688"/>
            <a:ext cx="5797550"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rgbClr val="FFC000"/>
                </a:solidFill>
              </a:rPr>
              <a:t>Rafforzamento delle attività delle imprese sociali di inserimento lavorativo</a:t>
            </a:r>
            <a:endParaRPr lang="it-IT" sz="1400" dirty="0">
              <a:solidFill>
                <a:srgbClr val="FFC000"/>
              </a:solidFill>
            </a:endParaRPr>
          </a:p>
        </p:txBody>
      </p:sp>
      <p:cxnSp>
        <p:nvCxnSpPr>
          <p:cNvPr id="60" name="Connettore 4 56"/>
          <p:cNvCxnSpPr>
            <a:endCxn id="35" idx="1"/>
          </p:cNvCxnSpPr>
          <p:nvPr/>
        </p:nvCxnSpPr>
        <p:spPr>
          <a:xfrm rot="16200000" flipH="1">
            <a:off x="282575" y="4756150"/>
            <a:ext cx="1593850"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1" name="Connettore 4 56"/>
          <p:cNvCxnSpPr/>
          <p:nvPr/>
        </p:nvCxnSpPr>
        <p:spPr>
          <a:xfrm rot="16200000" flipH="1">
            <a:off x="304800" y="3951288"/>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0" name="Rettangolo arrotondato 89"/>
          <p:cNvSpPr/>
          <p:nvPr/>
        </p:nvSpPr>
        <p:spPr>
          <a:xfrm>
            <a:off x="8059738" y="457676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1" name="Rettangolo arrotondato 90"/>
          <p:cNvSpPr/>
          <p:nvPr/>
        </p:nvSpPr>
        <p:spPr>
          <a:xfrm>
            <a:off x="7164388" y="393382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92" name="Rettangolo arrotondato 91"/>
          <p:cNvSpPr/>
          <p:nvPr/>
        </p:nvSpPr>
        <p:spPr>
          <a:xfrm>
            <a:off x="8059738" y="393382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3" name="Rettangolo arrotondato 92"/>
          <p:cNvSpPr/>
          <p:nvPr/>
        </p:nvSpPr>
        <p:spPr>
          <a:xfrm>
            <a:off x="7164388" y="25654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Legalità </a:t>
            </a:r>
          </a:p>
          <a:p>
            <a:pPr algn="ctr" fontAlgn="auto">
              <a:spcBef>
                <a:spcPts val="0"/>
              </a:spcBef>
              <a:spcAft>
                <a:spcPts val="0"/>
              </a:spcAft>
              <a:defRPr/>
            </a:pPr>
            <a:r>
              <a:rPr lang="it-IT" sz="1200" dirty="0">
                <a:solidFill>
                  <a:srgbClr val="FF0000"/>
                </a:solidFill>
              </a:rPr>
              <a:t>POR</a:t>
            </a:r>
            <a:endParaRPr lang="it-IT" sz="1200" dirty="0">
              <a:solidFill>
                <a:srgbClr val="FF0000"/>
              </a:solidFill>
            </a:endParaRPr>
          </a:p>
        </p:txBody>
      </p:sp>
      <p:sp>
        <p:nvSpPr>
          <p:cNvPr id="94" name="Rettangolo arrotondato 93"/>
          <p:cNvSpPr/>
          <p:nvPr/>
        </p:nvSpPr>
        <p:spPr>
          <a:xfrm>
            <a:off x="8059738" y="25654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6" name="Rettangolo arrotondato 95"/>
          <p:cNvSpPr/>
          <p:nvPr/>
        </p:nvSpPr>
        <p:spPr>
          <a:xfrm>
            <a:off x="8059738" y="3284538"/>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7" name="Rettangolo arrotondato 96"/>
          <p:cNvSpPr/>
          <p:nvPr/>
        </p:nvSpPr>
        <p:spPr>
          <a:xfrm>
            <a:off x="7164388" y="1916113"/>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98" name="Rettangolo arrotondato 97"/>
          <p:cNvSpPr/>
          <p:nvPr/>
        </p:nvSpPr>
        <p:spPr>
          <a:xfrm>
            <a:off x="8059738" y="1916113"/>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39" name="Rettangolo arrotondato 38"/>
          <p:cNvSpPr/>
          <p:nvPr/>
        </p:nvSpPr>
        <p:spPr>
          <a:xfrm>
            <a:off x="7164388" y="1196975"/>
            <a:ext cx="760412"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 </a:t>
            </a:r>
            <a:endParaRPr lang="it-IT" sz="1400" b="1" dirty="0">
              <a:solidFill>
                <a:schemeClr val="bg1"/>
              </a:solidFill>
            </a:endParaRPr>
          </a:p>
        </p:txBody>
      </p:sp>
      <p:sp>
        <p:nvSpPr>
          <p:cNvPr id="40" name="Rettangolo arrotondato 39"/>
          <p:cNvSpPr/>
          <p:nvPr/>
        </p:nvSpPr>
        <p:spPr>
          <a:xfrm>
            <a:off x="7164388" y="3284538"/>
            <a:ext cx="760412"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41" name="Rettangolo arrotondato 40"/>
          <p:cNvSpPr/>
          <p:nvPr/>
        </p:nvSpPr>
        <p:spPr>
          <a:xfrm>
            <a:off x="7164388" y="4584700"/>
            <a:ext cx="760412" cy="573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42" name="Rettangolo arrotondato 41"/>
          <p:cNvSpPr/>
          <p:nvPr/>
        </p:nvSpPr>
        <p:spPr>
          <a:xfrm>
            <a:off x="7196138" y="530542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rgbClr val="FF0000"/>
                </a:solidFill>
              </a:rPr>
              <a:t>PON Inclusione POR</a:t>
            </a:r>
            <a:endParaRPr lang="it-IT" sz="1200" dirty="0">
              <a:solidFill>
                <a:srgbClr val="FF0000"/>
              </a:solidFill>
            </a:endParaRPr>
          </a:p>
        </p:txBody>
      </p:sp>
      <p:sp>
        <p:nvSpPr>
          <p:cNvPr id="43" name="Rettangolo arrotondato 42"/>
          <p:cNvSpPr/>
          <p:nvPr/>
        </p:nvSpPr>
        <p:spPr>
          <a:xfrm>
            <a:off x="8027988" y="1196975"/>
            <a:ext cx="762000"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  </a:t>
            </a:r>
            <a:endParaRPr lang="it-IT" sz="14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908050"/>
            <a:ext cx="5616575"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9.3.</a:t>
            </a:r>
            <a:r>
              <a:rPr lang="it-IT" sz="1400" b="1" dirty="0"/>
              <a:t> Aumento/ consolidamento/ qualificazione dei servizi e delle infrastrutture di cura socio-educativi rivolti ai bambini e dei servizi di cura rivolti a persone con limitazioni dell’autonomia</a:t>
            </a:r>
            <a:r>
              <a:rPr lang="it-IT" sz="1400" b="1" dirty="0">
                <a:solidFill>
                  <a:schemeClr val="bg1"/>
                </a:solidFill>
                <a:cs typeface="Arial" pitchFamily="34" charset="0"/>
              </a:rPr>
              <a:t> </a:t>
            </a:r>
            <a:endParaRPr lang="it-IT" sz="1400" b="1" dirty="0">
              <a:solidFill>
                <a:schemeClr val="bg1"/>
              </a:solidFill>
              <a:cs typeface="Arial" pitchFamily="34" charset="0"/>
            </a:endParaRPr>
          </a:p>
        </p:txBody>
      </p:sp>
      <p:sp>
        <p:nvSpPr>
          <p:cNvPr id="8" name="Rettangolo arrotondato 7"/>
          <p:cNvSpPr/>
          <p:nvPr/>
        </p:nvSpPr>
        <p:spPr>
          <a:xfrm>
            <a:off x="1139825" y="1484313"/>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chemeClr val="bg1"/>
                </a:solidFill>
                <a:cs typeface="Arial" pitchFamily="34" charset="0"/>
              </a:rPr>
              <a:t>Finanziamento piani di investimento per Comuni associati per realizzare nuove infrastrutture o recuperare quelle esistenti </a:t>
            </a:r>
            <a:endParaRPr lang="it-IT" sz="1400" dirty="0">
              <a:solidFill>
                <a:schemeClr val="bg1"/>
              </a:solidFill>
              <a:cs typeface="Arial" pitchFamily="34" charset="0"/>
            </a:endParaRPr>
          </a:p>
        </p:txBody>
      </p:sp>
      <p:sp>
        <p:nvSpPr>
          <p:cNvPr id="9" name="Rettangolo arrotondato 8"/>
          <p:cNvSpPr/>
          <p:nvPr/>
        </p:nvSpPr>
        <p:spPr>
          <a:xfrm>
            <a:off x="1139825" y="1992313"/>
            <a:ext cx="5795963" cy="4333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rgbClr val="FFC000"/>
                </a:solidFill>
              </a:rPr>
              <a:t>Aiuti per sostenere gli investimenti nelle strutture di servizi socio educativi per la prima infanzia  (imprese sociali e organizzazioni del terzo settore)</a:t>
            </a:r>
            <a:endParaRPr lang="it-IT" sz="1400" dirty="0">
              <a:solidFill>
                <a:srgbClr val="FFC000"/>
              </a:solidFill>
            </a:endParaRPr>
          </a:p>
        </p:txBody>
      </p:sp>
      <p:cxnSp>
        <p:nvCxnSpPr>
          <p:cNvPr id="14" name="Connettore 4 13"/>
          <p:cNvCxnSpPr>
            <a:endCxn id="8" idx="1"/>
          </p:cNvCxnSpPr>
          <p:nvPr/>
        </p:nvCxnSpPr>
        <p:spPr>
          <a:xfrm rot="16200000" flipH="1">
            <a:off x="876300" y="1436688"/>
            <a:ext cx="358775"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557338"/>
            <a:ext cx="358775" cy="489585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5063" name="CasellaDiTesto 55"/>
          <p:cNvSpPr txBox="1">
            <a:spLocks noChangeArrowheads="1"/>
          </p:cNvSpPr>
          <p:nvPr/>
        </p:nvSpPr>
        <p:spPr bwMode="auto">
          <a:xfrm rot="-5400000">
            <a:off x="-788193" y="3834606"/>
            <a:ext cx="2160588"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2492375"/>
            <a:ext cx="5795963"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Implementazione di buoni servizio (anche in ottica di conciliazione dei tempi di vita e di lavoro) </a:t>
            </a:r>
            <a:endParaRPr lang="it-IT" sz="1400" dirty="0">
              <a:solidFill>
                <a:schemeClr val="bg1"/>
              </a:solidFill>
            </a:endParaRPr>
          </a:p>
        </p:txBody>
      </p:sp>
      <p:sp>
        <p:nvSpPr>
          <p:cNvPr id="27" name="Rettangolo arrotondato 26"/>
          <p:cNvSpPr/>
          <p:nvPr/>
        </p:nvSpPr>
        <p:spPr>
          <a:xfrm>
            <a:off x="1139825" y="2997200"/>
            <a:ext cx="5795963" cy="431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Sostegno a forme di erogazione e fruizione flessibile dei servizi per la prima infanzia, nidi familiari, spazi gioco, centri per bambini e genitori, </a:t>
            </a:r>
            <a:r>
              <a:rPr lang="it-IT" sz="1400" dirty="0" err="1"/>
              <a:t>micronidi</a:t>
            </a:r>
            <a:endParaRPr lang="it-IT" sz="1400" dirty="0">
              <a:solidFill>
                <a:schemeClr val="bg1"/>
              </a:solidFill>
            </a:endParaRPr>
          </a:p>
        </p:txBody>
      </p:sp>
      <p:sp>
        <p:nvSpPr>
          <p:cNvPr id="30" name="Rettangolo arrotondato 29"/>
          <p:cNvSpPr/>
          <p:nvPr/>
        </p:nvSpPr>
        <p:spPr>
          <a:xfrm>
            <a:off x="1187450" y="5157788"/>
            <a:ext cx="5797550"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Investimenti per la riorganizzazione e il potenziamento dei servizi territoriali sociosanitari, di assistenza primaria e sanitari non ospedalieri</a:t>
            </a:r>
            <a:endParaRPr lang="it-IT" sz="1400" dirty="0"/>
          </a:p>
        </p:txBody>
      </p:sp>
      <p:cxnSp>
        <p:nvCxnSpPr>
          <p:cNvPr id="42" name="Connettore 4 41"/>
          <p:cNvCxnSpPr>
            <a:endCxn id="30" idx="1"/>
          </p:cNvCxnSpPr>
          <p:nvPr/>
        </p:nvCxnSpPr>
        <p:spPr>
          <a:xfrm rot="16200000" flipH="1">
            <a:off x="827087" y="5013326"/>
            <a:ext cx="504825" cy="2159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5068" name="CasellaDiTesto 49"/>
          <p:cNvSpPr txBox="1">
            <a:spLocks noChangeArrowheads="1"/>
          </p:cNvSpPr>
          <p:nvPr/>
        </p:nvSpPr>
        <p:spPr bwMode="auto">
          <a:xfrm>
            <a:off x="122238" y="86836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51" name="Rettangolo arrotondato 50"/>
          <p:cNvSpPr/>
          <p:nvPr/>
        </p:nvSpPr>
        <p:spPr>
          <a:xfrm>
            <a:off x="7164388" y="148431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cxnSp>
        <p:nvCxnSpPr>
          <p:cNvPr id="46" name="Connettore 4 45"/>
          <p:cNvCxnSpPr>
            <a:endCxn id="9" idx="1"/>
          </p:cNvCxnSpPr>
          <p:nvPr/>
        </p:nvCxnSpPr>
        <p:spPr>
          <a:xfrm rot="16200000" flipH="1">
            <a:off x="693738" y="1762125"/>
            <a:ext cx="723900"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407988" y="1976437"/>
            <a:ext cx="1295400"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191294" y="2264569"/>
            <a:ext cx="1728787"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8059738" y="148907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4" name="Rettangolo arrotondato 63"/>
          <p:cNvSpPr/>
          <p:nvPr/>
        </p:nvSpPr>
        <p:spPr>
          <a:xfrm>
            <a:off x="7164388" y="19891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65" name="Rettangolo arrotondato 64"/>
          <p:cNvSpPr/>
          <p:nvPr/>
        </p:nvSpPr>
        <p:spPr>
          <a:xfrm>
            <a:off x="8059738" y="1992313"/>
            <a:ext cx="760412" cy="433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6" name="Rettangolo arrotondato 65"/>
          <p:cNvSpPr/>
          <p:nvPr/>
        </p:nvSpPr>
        <p:spPr>
          <a:xfrm>
            <a:off x="7164388" y="2492375"/>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67" name="Rettangolo arrotondato 66"/>
          <p:cNvSpPr/>
          <p:nvPr/>
        </p:nvSpPr>
        <p:spPr>
          <a:xfrm>
            <a:off x="8059738" y="249713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72" name="Rettangolo arrotondato 71"/>
          <p:cNvSpPr/>
          <p:nvPr/>
        </p:nvSpPr>
        <p:spPr>
          <a:xfrm>
            <a:off x="7164388" y="40052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73" name="Rettangolo arrotondato 72"/>
          <p:cNvSpPr/>
          <p:nvPr/>
        </p:nvSpPr>
        <p:spPr>
          <a:xfrm>
            <a:off x="8059738" y="4008438"/>
            <a:ext cx="760412" cy="4333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33" name="Rettangolo arrotondato 32"/>
          <p:cNvSpPr/>
          <p:nvPr/>
        </p:nvSpPr>
        <p:spPr>
          <a:xfrm>
            <a:off x="1150938" y="3532188"/>
            <a:ext cx="5797550" cy="4730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solidFill>
                  <a:srgbClr val="FFC000"/>
                </a:solidFill>
              </a:rPr>
              <a:t>Piani di investimento in infrastrutture per Comuni associati e aiuti per sostenere gli investimenti privati nelle strutture per anziani (imprese sociali e organizzazioni del terzo settore)</a:t>
            </a:r>
            <a:endParaRPr lang="it-IT" sz="1400" dirty="0">
              <a:solidFill>
                <a:srgbClr val="FFC000"/>
              </a:solidFill>
            </a:endParaRPr>
          </a:p>
        </p:txBody>
      </p:sp>
      <p:sp>
        <p:nvSpPr>
          <p:cNvPr id="34" name="Rettangolo arrotondato 33"/>
          <p:cNvSpPr/>
          <p:nvPr/>
        </p:nvSpPr>
        <p:spPr>
          <a:xfrm>
            <a:off x="1187450" y="4581525"/>
            <a:ext cx="5797550" cy="5032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Formazione degli assistenti familiari e creazione di registri di accreditamento e di albi di fornitori di servizi di cura rivolti alle persone anziane e/o non autosufficienti.</a:t>
            </a:r>
            <a:endParaRPr lang="it-IT" sz="1400" dirty="0">
              <a:solidFill>
                <a:schemeClr val="bg1"/>
              </a:solidFill>
            </a:endParaRPr>
          </a:p>
        </p:txBody>
      </p:sp>
      <p:sp>
        <p:nvSpPr>
          <p:cNvPr id="35" name="Rettangolo arrotondato 34"/>
          <p:cNvSpPr/>
          <p:nvPr/>
        </p:nvSpPr>
        <p:spPr>
          <a:xfrm>
            <a:off x="1187450" y="4076700"/>
            <a:ext cx="5797550" cy="4318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Implementazione di buoni servizio (per favorire l’accesso dei nuclei familiari alla rete dei servizi sociosanitari domiciliari )</a:t>
            </a:r>
            <a:endParaRPr lang="it-IT" sz="1400" dirty="0">
              <a:solidFill>
                <a:schemeClr val="bg1"/>
              </a:solidFill>
            </a:endParaRPr>
          </a:p>
        </p:txBody>
      </p:sp>
      <p:cxnSp>
        <p:nvCxnSpPr>
          <p:cNvPr id="55" name="Connettore 4 58"/>
          <p:cNvCxnSpPr>
            <a:endCxn id="34" idx="1"/>
          </p:cNvCxnSpPr>
          <p:nvPr/>
        </p:nvCxnSpPr>
        <p:spPr>
          <a:xfrm rot="16200000" flipH="1">
            <a:off x="48418" y="3694907"/>
            <a:ext cx="2062163"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0" name="Connettore 4 56"/>
          <p:cNvCxnSpPr>
            <a:endCxn id="35" idx="1"/>
          </p:cNvCxnSpPr>
          <p:nvPr/>
        </p:nvCxnSpPr>
        <p:spPr>
          <a:xfrm rot="16200000" flipH="1">
            <a:off x="319087" y="3424238"/>
            <a:ext cx="1520825"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1" name="Connettore 4 56"/>
          <p:cNvCxnSpPr/>
          <p:nvPr/>
        </p:nvCxnSpPr>
        <p:spPr>
          <a:xfrm rot="16200000" flipH="1">
            <a:off x="304800" y="2871788"/>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3" name="Rettangolo arrotondato 62"/>
          <p:cNvSpPr/>
          <p:nvPr/>
        </p:nvSpPr>
        <p:spPr>
          <a:xfrm>
            <a:off x="7164388" y="29972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70" name="Rettangolo arrotondato 69"/>
          <p:cNvSpPr/>
          <p:nvPr/>
        </p:nvSpPr>
        <p:spPr>
          <a:xfrm>
            <a:off x="8059738" y="3000375"/>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71" name="Rettangolo arrotondato 70"/>
          <p:cNvSpPr/>
          <p:nvPr/>
        </p:nvSpPr>
        <p:spPr>
          <a:xfrm>
            <a:off x="7164388" y="350520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75" name="Rettangolo arrotondato 74"/>
          <p:cNvSpPr/>
          <p:nvPr/>
        </p:nvSpPr>
        <p:spPr>
          <a:xfrm>
            <a:off x="8059738" y="35099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43" name="Rettangolo arrotondato 42"/>
          <p:cNvSpPr/>
          <p:nvPr/>
        </p:nvSpPr>
        <p:spPr>
          <a:xfrm>
            <a:off x="1187450" y="6165850"/>
            <a:ext cx="5797550"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Percorso di definizione della denominazione dei contenuti delle professioni sociali e del loro riconoscimento uniforme sul territorio nazionale </a:t>
            </a:r>
            <a:endParaRPr lang="it-IT" sz="1400" dirty="0"/>
          </a:p>
        </p:txBody>
      </p:sp>
      <p:sp>
        <p:nvSpPr>
          <p:cNvPr id="44" name="Rettangolo arrotondato 43"/>
          <p:cNvSpPr/>
          <p:nvPr/>
        </p:nvSpPr>
        <p:spPr>
          <a:xfrm>
            <a:off x="1187450" y="5661025"/>
            <a:ext cx="5797550" cy="431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Implementazione del Sistema informativo dei servizi e delle prestazioni sociali </a:t>
            </a:r>
            <a:endParaRPr lang="it-IT" sz="1400" dirty="0"/>
          </a:p>
        </p:txBody>
      </p:sp>
      <p:sp>
        <p:nvSpPr>
          <p:cNvPr id="48" name="Rettangolo arrotondato 47"/>
          <p:cNvSpPr/>
          <p:nvPr/>
        </p:nvSpPr>
        <p:spPr>
          <a:xfrm>
            <a:off x="8059738" y="558958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52" name="Rettangolo arrotondato 51"/>
          <p:cNvSpPr/>
          <p:nvPr/>
        </p:nvSpPr>
        <p:spPr>
          <a:xfrm>
            <a:off x="7164388" y="4508500"/>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53" name="Rettangolo arrotondato 52"/>
          <p:cNvSpPr/>
          <p:nvPr/>
        </p:nvSpPr>
        <p:spPr>
          <a:xfrm>
            <a:off x="8059738" y="45132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58" name="Rettangolo arrotondato 57"/>
          <p:cNvSpPr/>
          <p:nvPr/>
        </p:nvSpPr>
        <p:spPr>
          <a:xfrm>
            <a:off x="7164388" y="5016500"/>
            <a:ext cx="760412" cy="43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68" name="Rettangolo arrotondato 67"/>
          <p:cNvSpPr/>
          <p:nvPr/>
        </p:nvSpPr>
        <p:spPr>
          <a:xfrm>
            <a:off x="8059738" y="5021263"/>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76" name="Rettangolo arrotondato 75"/>
          <p:cNvSpPr/>
          <p:nvPr/>
        </p:nvSpPr>
        <p:spPr>
          <a:xfrm>
            <a:off x="8059738" y="616585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cxnSp>
        <p:nvCxnSpPr>
          <p:cNvPr id="80" name="Connettore 4 41"/>
          <p:cNvCxnSpPr>
            <a:endCxn id="44" idx="1"/>
          </p:cNvCxnSpPr>
          <p:nvPr/>
        </p:nvCxnSpPr>
        <p:spPr>
          <a:xfrm rot="16200000" flipH="1">
            <a:off x="755650" y="5445125"/>
            <a:ext cx="647700"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2" name="Connettore 4 41"/>
          <p:cNvCxnSpPr/>
          <p:nvPr/>
        </p:nvCxnSpPr>
        <p:spPr>
          <a:xfrm rot="16200000" flipH="1">
            <a:off x="755650" y="5805488"/>
            <a:ext cx="647700" cy="2159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4" name="Rettangolo arrotondato 73"/>
          <p:cNvSpPr/>
          <p:nvPr/>
        </p:nvSpPr>
        <p:spPr>
          <a:xfrm>
            <a:off x="716438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 </a:t>
            </a:r>
            <a:endParaRPr lang="it-IT" sz="1400" b="1" dirty="0">
              <a:solidFill>
                <a:schemeClr val="bg1"/>
              </a:solidFill>
            </a:endParaRPr>
          </a:p>
        </p:txBody>
      </p:sp>
      <p:sp>
        <p:nvSpPr>
          <p:cNvPr id="78" name="Rettangolo arrotondato 77"/>
          <p:cNvSpPr/>
          <p:nvPr/>
        </p:nvSpPr>
        <p:spPr>
          <a:xfrm>
            <a:off x="7196138" y="5589588"/>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POR</a:t>
            </a:r>
            <a:endParaRPr lang="it-IT" sz="1000" dirty="0">
              <a:solidFill>
                <a:srgbClr val="FF0000"/>
              </a:solidFill>
            </a:endParaRPr>
          </a:p>
        </p:txBody>
      </p:sp>
      <p:sp>
        <p:nvSpPr>
          <p:cNvPr id="79" name="Rettangolo arrotondato 78"/>
          <p:cNvSpPr/>
          <p:nvPr/>
        </p:nvSpPr>
        <p:spPr>
          <a:xfrm>
            <a:off x="7196138" y="6165850"/>
            <a:ext cx="760412" cy="431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a:t>
            </a:r>
            <a:endParaRPr lang="it-IT" sz="1000" dirty="0">
              <a:solidFill>
                <a:srgbClr val="FF0000"/>
              </a:solidFill>
            </a:endParaRPr>
          </a:p>
        </p:txBody>
      </p:sp>
      <p:sp>
        <p:nvSpPr>
          <p:cNvPr id="81" name="Rettangolo arrotondato 80"/>
          <p:cNvSpPr/>
          <p:nvPr/>
        </p:nvSpPr>
        <p:spPr>
          <a:xfrm>
            <a:off x="8059738" y="908050"/>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1341438"/>
            <a:ext cx="5616575" cy="50323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9.4.</a:t>
            </a:r>
            <a:r>
              <a:rPr lang="it-IT" sz="1400" b="1" dirty="0"/>
              <a:t> Riduzione del numero di famiglie con particolari fragilità sociali ed economiche in condizioni di disagio abitativo </a:t>
            </a:r>
            <a:endParaRPr lang="it-IT" sz="1400" b="1" dirty="0">
              <a:solidFill>
                <a:schemeClr val="bg1"/>
              </a:solidFill>
              <a:cs typeface="Arial" pitchFamily="34" charset="0"/>
            </a:endParaRPr>
          </a:p>
        </p:txBody>
      </p:sp>
      <p:sp>
        <p:nvSpPr>
          <p:cNvPr id="8" name="Rettangolo arrotondato 7"/>
          <p:cNvSpPr/>
          <p:nvPr/>
        </p:nvSpPr>
        <p:spPr>
          <a:xfrm>
            <a:off x="1116013" y="1989138"/>
            <a:ext cx="5795962" cy="7080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di potenziamento del patrimonio pubblico e privato esistente e di recupero di alloggi di proprietà dei Comuni e ex IACP (alloggi sociali e servizi abitativi per categorie fragili). Modelli innovativi sociali e abitativi </a:t>
            </a:r>
            <a:r>
              <a:rPr lang="it-IT" sz="1400" i="1" dirty="0"/>
              <a:t>(</a:t>
            </a:r>
            <a:r>
              <a:rPr lang="it-IT" sz="1400" i="1" dirty="0" err="1"/>
              <a:t>cohousing</a:t>
            </a:r>
            <a:r>
              <a:rPr lang="it-IT" sz="1400" dirty="0"/>
              <a:t>, borgo assistito)</a:t>
            </a:r>
            <a:endParaRPr lang="it-IT" sz="1400" dirty="0"/>
          </a:p>
        </p:txBody>
      </p:sp>
      <p:sp>
        <p:nvSpPr>
          <p:cNvPr id="9" name="Rettangolo arrotondato 8"/>
          <p:cNvSpPr/>
          <p:nvPr/>
        </p:nvSpPr>
        <p:spPr>
          <a:xfrm>
            <a:off x="1139825" y="2781300"/>
            <a:ext cx="5795963"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Servizi di promozione e accompagnamento all’abitare assistito nell’ambito della sperimentazione di modelli innovativi sociali e abitativi (residenze per anziani con limitazione dell’autonomia, inclusione per immigrati, residenze per soggetti in uscita dai servizi sociali, donne vittime di violenza</a:t>
            </a:r>
            <a:endParaRPr lang="it-IT" sz="1400" dirty="0">
              <a:solidFill>
                <a:schemeClr val="bg1"/>
              </a:solidFill>
            </a:endParaRPr>
          </a:p>
        </p:txBody>
      </p:sp>
      <p:cxnSp>
        <p:nvCxnSpPr>
          <p:cNvPr id="14" name="Connettore 4 13"/>
          <p:cNvCxnSpPr>
            <a:endCxn id="8" idx="1"/>
          </p:cNvCxnSpPr>
          <p:nvPr/>
        </p:nvCxnSpPr>
        <p:spPr>
          <a:xfrm rot="16200000" flipH="1">
            <a:off x="736601" y="1963737"/>
            <a:ext cx="614362" cy="144463"/>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916113"/>
            <a:ext cx="358775" cy="338455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6087" name="CasellaDiTesto 55"/>
          <p:cNvSpPr txBox="1">
            <a:spLocks noChangeArrowheads="1"/>
          </p:cNvSpPr>
          <p:nvPr/>
        </p:nvSpPr>
        <p:spPr bwMode="auto">
          <a:xfrm rot="-5400000">
            <a:off x="-787399" y="3475037"/>
            <a:ext cx="2159000"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3573463"/>
            <a:ext cx="5795963"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Misure a sostegno dei costi dell’abitare</a:t>
            </a:r>
            <a:endParaRPr lang="it-IT" sz="1400" dirty="0">
              <a:solidFill>
                <a:schemeClr val="bg1"/>
              </a:solidFill>
            </a:endParaRPr>
          </a:p>
        </p:txBody>
      </p:sp>
      <p:sp>
        <p:nvSpPr>
          <p:cNvPr id="27" name="Rettangolo arrotondato 26"/>
          <p:cNvSpPr/>
          <p:nvPr/>
        </p:nvSpPr>
        <p:spPr>
          <a:xfrm>
            <a:off x="1139825" y="4221163"/>
            <a:ext cx="5795963"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Sostegno all’adeguamento infrastrutturale per il miglioramento dell’abitare a favore di persone con disabilità e gravi limitazioni nell’autonomia</a:t>
            </a:r>
            <a:endParaRPr lang="it-IT" sz="1400" dirty="0">
              <a:solidFill>
                <a:schemeClr val="bg1"/>
              </a:solidFill>
            </a:endParaRPr>
          </a:p>
        </p:txBody>
      </p:sp>
      <p:sp>
        <p:nvSpPr>
          <p:cNvPr id="46090" name="CasellaDiTesto 49"/>
          <p:cNvSpPr txBox="1">
            <a:spLocks noChangeArrowheads="1"/>
          </p:cNvSpPr>
          <p:nvPr/>
        </p:nvSpPr>
        <p:spPr bwMode="auto">
          <a:xfrm>
            <a:off x="122238" y="1300163"/>
            <a:ext cx="596900" cy="585787"/>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591344" y="2556669"/>
            <a:ext cx="928687"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269082" y="2990056"/>
            <a:ext cx="157321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35718" y="3212306"/>
            <a:ext cx="2182812"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3" name="Rettangolo arrotondato 32"/>
          <p:cNvSpPr/>
          <p:nvPr/>
        </p:nvSpPr>
        <p:spPr>
          <a:xfrm>
            <a:off x="1150938" y="4868863"/>
            <a:ext cx="5797550"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Potenziamento dell’anagrafe degli assegnatari dell’edilizia residenziale per contrastare le frodi, migliorare i processi di gestione e favorire l’accesso agli alloggi sociali da parte delle categorie deboli</a:t>
            </a:r>
            <a:endParaRPr lang="it-IT" sz="1400" dirty="0">
              <a:solidFill>
                <a:schemeClr val="bg1"/>
              </a:solidFill>
            </a:endParaRPr>
          </a:p>
        </p:txBody>
      </p:sp>
      <p:cxnSp>
        <p:nvCxnSpPr>
          <p:cNvPr id="61" name="Connettore 4 56"/>
          <p:cNvCxnSpPr/>
          <p:nvPr/>
        </p:nvCxnSpPr>
        <p:spPr>
          <a:xfrm rot="16200000" flipH="1">
            <a:off x="304800" y="4095750"/>
            <a:ext cx="1501775"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90" name="Rettangolo arrotondato 89"/>
          <p:cNvSpPr/>
          <p:nvPr/>
        </p:nvSpPr>
        <p:spPr>
          <a:xfrm>
            <a:off x="8059738" y="4800600"/>
            <a:ext cx="760412" cy="573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91" name="Rettangolo arrotondato 90"/>
          <p:cNvSpPr/>
          <p:nvPr/>
        </p:nvSpPr>
        <p:spPr>
          <a:xfrm>
            <a:off x="7164388" y="41529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92" name="Rettangolo arrotondato 91"/>
          <p:cNvSpPr/>
          <p:nvPr/>
        </p:nvSpPr>
        <p:spPr>
          <a:xfrm>
            <a:off x="8059738" y="41529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94" name="Rettangolo arrotondato 93"/>
          <p:cNvSpPr/>
          <p:nvPr/>
        </p:nvSpPr>
        <p:spPr>
          <a:xfrm>
            <a:off x="8059738" y="28575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6" name="Rettangolo arrotondato 95"/>
          <p:cNvSpPr/>
          <p:nvPr/>
        </p:nvSpPr>
        <p:spPr>
          <a:xfrm>
            <a:off x="8059738" y="35052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7" name="Rettangolo arrotondato 96"/>
          <p:cNvSpPr/>
          <p:nvPr/>
        </p:nvSpPr>
        <p:spPr>
          <a:xfrm>
            <a:off x="7164388" y="212566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
        <p:nvSpPr>
          <p:cNvPr id="98" name="Rettangolo arrotondato 97"/>
          <p:cNvSpPr/>
          <p:nvPr/>
        </p:nvSpPr>
        <p:spPr>
          <a:xfrm>
            <a:off x="8059738" y="21336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1" name="Rettangolo arrotondato 30"/>
          <p:cNvSpPr/>
          <p:nvPr/>
        </p:nvSpPr>
        <p:spPr>
          <a:xfrm>
            <a:off x="7164388" y="1341438"/>
            <a:ext cx="760412" cy="50323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 </a:t>
            </a:r>
            <a:endParaRPr lang="it-IT" sz="1400" b="1" dirty="0">
              <a:solidFill>
                <a:schemeClr val="bg1"/>
              </a:solidFill>
            </a:endParaRPr>
          </a:p>
        </p:txBody>
      </p:sp>
      <p:sp>
        <p:nvSpPr>
          <p:cNvPr id="39" name="Rettangolo arrotondato 38"/>
          <p:cNvSpPr/>
          <p:nvPr/>
        </p:nvSpPr>
        <p:spPr>
          <a:xfrm>
            <a:off x="7164388" y="28575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
        <p:nvSpPr>
          <p:cNvPr id="40" name="Rettangolo arrotondato 39"/>
          <p:cNvSpPr/>
          <p:nvPr/>
        </p:nvSpPr>
        <p:spPr>
          <a:xfrm>
            <a:off x="7164388" y="35052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
        <p:nvSpPr>
          <p:cNvPr id="41" name="Rettangolo arrotondato 40"/>
          <p:cNvSpPr/>
          <p:nvPr/>
        </p:nvSpPr>
        <p:spPr>
          <a:xfrm>
            <a:off x="7164388" y="4800600"/>
            <a:ext cx="760412" cy="573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a:t>
            </a:r>
            <a:r>
              <a:rPr lang="it-IT" sz="1000" dirty="0" err="1">
                <a:solidFill>
                  <a:srgbClr val="FF0000"/>
                </a:solidFill>
              </a:rPr>
              <a:t>Governance</a:t>
            </a:r>
            <a:endParaRPr lang="it-IT" sz="1000" dirty="0">
              <a:solidFill>
                <a:srgbClr val="FF0000"/>
              </a:solidFill>
            </a:endParaRPr>
          </a:p>
        </p:txBody>
      </p:sp>
      <p:sp>
        <p:nvSpPr>
          <p:cNvPr id="42" name="Rettangolo arrotondato 41"/>
          <p:cNvSpPr/>
          <p:nvPr/>
        </p:nvSpPr>
        <p:spPr>
          <a:xfrm>
            <a:off x="8059738" y="1341438"/>
            <a:ext cx="760412" cy="50323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1236663"/>
            <a:ext cx="5832475"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9.5.</a:t>
            </a:r>
            <a:r>
              <a:rPr lang="it-IT" sz="1400" b="1" dirty="0"/>
              <a:t> Riduzione della marginalità estrema e interventi di inclusione a favore delle persone senza dimora e delle popolazioni Rom, </a:t>
            </a:r>
            <a:r>
              <a:rPr lang="it-IT" sz="1400" b="1" dirty="0" err="1"/>
              <a:t>Sinti</a:t>
            </a:r>
            <a:r>
              <a:rPr lang="it-IT" sz="1400" b="1" dirty="0"/>
              <a:t> e Camminanti </a:t>
            </a:r>
            <a:endParaRPr lang="it-IT" sz="1400" b="1" dirty="0">
              <a:solidFill>
                <a:schemeClr val="bg1"/>
              </a:solidFill>
              <a:cs typeface="Arial" pitchFamily="34" charset="0"/>
            </a:endParaRPr>
          </a:p>
        </p:txBody>
      </p:sp>
      <p:sp>
        <p:nvSpPr>
          <p:cNvPr id="8" name="Rettangolo arrotondato 7"/>
          <p:cNvSpPr/>
          <p:nvPr/>
        </p:nvSpPr>
        <p:spPr>
          <a:xfrm>
            <a:off x="1139825" y="1916113"/>
            <a:ext cx="5795963" cy="5492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Azioni di contrasto dell’abbandono scolastico e di sviluppo della scolarizzazione e </a:t>
            </a:r>
            <a:r>
              <a:rPr lang="it-IT" sz="1400" dirty="0" err="1"/>
              <a:t>pre-scolarizzazione</a:t>
            </a:r>
            <a:endParaRPr lang="it-IT" sz="1400" dirty="0">
              <a:solidFill>
                <a:schemeClr val="bg1"/>
              </a:solidFill>
              <a:cs typeface="Arial" pitchFamily="34" charset="0"/>
            </a:endParaRPr>
          </a:p>
        </p:txBody>
      </p:sp>
      <p:sp>
        <p:nvSpPr>
          <p:cNvPr id="9" name="Rettangolo arrotondato 8"/>
          <p:cNvSpPr/>
          <p:nvPr/>
        </p:nvSpPr>
        <p:spPr>
          <a:xfrm>
            <a:off x="1139825" y="2592388"/>
            <a:ext cx="5795963" cy="5492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infrastrutturali per la sperimentazione e lo sviluppo dei servizi di prevenzione sanitaria e dell’accessibilità</a:t>
            </a:r>
            <a:endParaRPr lang="it-IT" sz="1400" dirty="0">
              <a:solidFill>
                <a:schemeClr val="bg1"/>
              </a:solidFill>
            </a:endParaRPr>
          </a:p>
        </p:txBody>
      </p:sp>
      <p:cxnSp>
        <p:nvCxnSpPr>
          <p:cNvPr id="14" name="Connettore 4 13"/>
          <p:cNvCxnSpPr>
            <a:endCxn id="8" idx="1"/>
          </p:cNvCxnSpPr>
          <p:nvPr/>
        </p:nvCxnSpPr>
        <p:spPr>
          <a:xfrm rot="16200000" flipH="1">
            <a:off x="810419" y="1861344"/>
            <a:ext cx="490537" cy="168275"/>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844675"/>
            <a:ext cx="358775" cy="360045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7111" name="CasellaDiTesto 55"/>
          <p:cNvSpPr txBox="1">
            <a:spLocks noChangeArrowheads="1"/>
          </p:cNvSpPr>
          <p:nvPr/>
        </p:nvSpPr>
        <p:spPr bwMode="auto">
          <a:xfrm rot="-5400000">
            <a:off x="-788193" y="3402806"/>
            <a:ext cx="2160588"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3240088"/>
            <a:ext cx="5795963" cy="5492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Sperimentazione e sviluppo dei servizi di prevenzione sanitaria e dell’accessibilità</a:t>
            </a:r>
            <a:endParaRPr lang="it-IT" sz="1400" dirty="0">
              <a:solidFill>
                <a:schemeClr val="bg1"/>
              </a:solidFill>
            </a:endParaRPr>
          </a:p>
        </p:txBody>
      </p:sp>
      <p:sp>
        <p:nvSpPr>
          <p:cNvPr id="27" name="Rettangolo arrotondato 26"/>
          <p:cNvSpPr/>
          <p:nvPr/>
        </p:nvSpPr>
        <p:spPr>
          <a:xfrm>
            <a:off x="1139825" y="3889375"/>
            <a:ext cx="5795963" cy="5476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di presa in carico globale, interventi di mediazione sociale e educativa familiare, nonché di promozione della partecipazione e della risoluzione dei conflitti</a:t>
            </a:r>
            <a:endParaRPr lang="it-IT" sz="1400" dirty="0">
              <a:solidFill>
                <a:schemeClr val="bg1"/>
              </a:solidFill>
            </a:endParaRPr>
          </a:p>
        </p:txBody>
      </p:sp>
      <p:sp>
        <p:nvSpPr>
          <p:cNvPr id="47114" name="CasellaDiTesto 49"/>
          <p:cNvSpPr txBox="1">
            <a:spLocks noChangeArrowheads="1"/>
          </p:cNvSpPr>
          <p:nvPr/>
        </p:nvSpPr>
        <p:spPr bwMode="auto">
          <a:xfrm>
            <a:off x="122238" y="1196975"/>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630238" y="2357437"/>
            <a:ext cx="850900"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a:endCxn id="25" idx="1"/>
          </p:cNvCxnSpPr>
          <p:nvPr/>
        </p:nvCxnSpPr>
        <p:spPr>
          <a:xfrm rot="16200000" flipH="1">
            <a:off x="869157" y="3244056"/>
            <a:ext cx="373062"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a:endCxn id="27" idx="1"/>
          </p:cNvCxnSpPr>
          <p:nvPr/>
        </p:nvCxnSpPr>
        <p:spPr>
          <a:xfrm rot="16200000" flipH="1">
            <a:off x="162719" y="3185319"/>
            <a:ext cx="1785937"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2" name="Rettangolo arrotondato 61"/>
          <p:cNvSpPr/>
          <p:nvPr/>
        </p:nvSpPr>
        <p:spPr>
          <a:xfrm>
            <a:off x="8059738" y="1900238"/>
            <a:ext cx="760412" cy="54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65" name="Rettangolo arrotondato 64"/>
          <p:cNvSpPr/>
          <p:nvPr/>
        </p:nvSpPr>
        <p:spPr>
          <a:xfrm>
            <a:off x="8059738" y="2565400"/>
            <a:ext cx="760412" cy="547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7" name="Rettangolo arrotondato 66"/>
          <p:cNvSpPr/>
          <p:nvPr/>
        </p:nvSpPr>
        <p:spPr>
          <a:xfrm>
            <a:off x="8059738" y="3213100"/>
            <a:ext cx="760412" cy="547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73" name="Rettangolo arrotondato 72"/>
          <p:cNvSpPr/>
          <p:nvPr/>
        </p:nvSpPr>
        <p:spPr>
          <a:xfrm>
            <a:off x="8059738" y="5184775"/>
            <a:ext cx="760412" cy="547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3" name="Rettangolo arrotondato 32"/>
          <p:cNvSpPr/>
          <p:nvPr/>
        </p:nvSpPr>
        <p:spPr>
          <a:xfrm>
            <a:off x="1150938" y="4537075"/>
            <a:ext cx="5797550" cy="5476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Riconoscimento delle competenze, formazione professionale, promozione dell’</a:t>
            </a:r>
            <a:r>
              <a:rPr lang="it-IT" sz="1400" dirty="0" err="1"/>
              <a:t>autoimprenditorialità</a:t>
            </a:r>
            <a:r>
              <a:rPr lang="it-IT" sz="1400" dirty="0"/>
              <a:t> e mediazione occupazionale</a:t>
            </a:r>
            <a:endParaRPr lang="it-IT" sz="1400" dirty="0">
              <a:solidFill>
                <a:schemeClr val="bg1"/>
              </a:solidFill>
            </a:endParaRPr>
          </a:p>
        </p:txBody>
      </p:sp>
      <p:sp>
        <p:nvSpPr>
          <p:cNvPr id="35" name="Rettangolo arrotondato 34"/>
          <p:cNvSpPr/>
          <p:nvPr/>
        </p:nvSpPr>
        <p:spPr>
          <a:xfrm>
            <a:off x="1187450" y="5184775"/>
            <a:ext cx="5797550" cy="5476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Risanamento e riqualificazione dei campi esistenti</a:t>
            </a:r>
            <a:endParaRPr lang="it-IT" sz="1400" dirty="0">
              <a:solidFill>
                <a:schemeClr val="bg1"/>
              </a:solidFill>
            </a:endParaRPr>
          </a:p>
        </p:txBody>
      </p:sp>
      <p:cxnSp>
        <p:nvCxnSpPr>
          <p:cNvPr id="60" name="Connettore 4 56"/>
          <p:cNvCxnSpPr>
            <a:endCxn id="35" idx="1"/>
          </p:cNvCxnSpPr>
          <p:nvPr/>
        </p:nvCxnSpPr>
        <p:spPr>
          <a:xfrm rot="16200000" flipH="1">
            <a:off x="289718" y="4561682"/>
            <a:ext cx="1579563"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1" name="Connettore 4 56"/>
          <p:cNvCxnSpPr/>
          <p:nvPr/>
        </p:nvCxnSpPr>
        <p:spPr>
          <a:xfrm rot="16200000" flipH="1">
            <a:off x="33337" y="3859213"/>
            <a:ext cx="1876425" cy="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70" name="Rettangolo arrotondato 69"/>
          <p:cNvSpPr/>
          <p:nvPr/>
        </p:nvSpPr>
        <p:spPr>
          <a:xfrm>
            <a:off x="8059738" y="3889375"/>
            <a:ext cx="760412" cy="547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75" name="Rettangolo arrotondato 74"/>
          <p:cNvSpPr/>
          <p:nvPr/>
        </p:nvSpPr>
        <p:spPr>
          <a:xfrm>
            <a:off x="8059738" y="4537075"/>
            <a:ext cx="760412" cy="5476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cxnSp>
        <p:nvCxnSpPr>
          <p:cNvPr id="95" name="Connettore 4 56"/>
          <p:cNvCxnSpPr/>
          <p:nvPr/>
        </p:nvCxnSpPr>
        <p:spPr>
          <a:xfrm rot="16200000" flipH="1">
            <a:off x="289718" y="3894932"/>
            <a:ext cx="1579563" cy="2159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7129" name="CasellaDiTesto 95"/>
          <p:cNvSpPr txBox="1">
            <a:spLocks noChangeArrowheads="1"/>
          </p:cNvSpPr>
          <p:nvPr/>
        </p:nvSpPr>
        <p:spPr bwMode="auto">
          <a:xfrm>
            <a:off x="8604250" y="6381750"/>
            <a:ext cx="504825" cy="338138"/>
          </a:xfrm>
          <a:prstGeom prst="rect">
            <a:avLst/>
          </a:prstGeom>
          <a:noFill/>
          <a:ln w="9525">
            <a:noFill/>
            <a:miter lim="800000"/>
            <a:headEnd/>
            <a:tailEnd/>
          </a:ln>
        </p:spPr>
        <p:txBody>
          <a:bodyPr>
            <a:spAutoFit/>
          </a:bodyPr>
          <a:lstStyle/>
          <a:p>
            <a:pPr algn="ctr"/>
            <a:r>
              <a:rPr lang="it-IT" sz="1600" b="1">
                <a:solidFill>
                  <a:schemeClr val="tx2"/>
                </a:solidFill>
                <a:latin typeface="Calibri" pitchFamily="34" charset="0"/>
              </a:rPr>
              <a:t>1/2</a:t>
            </a:r>
          </a:p>
        </p:txBody>
      </p:sp>
      <p:sp>
        <p:nvSpPr>
          <p:cNvPr id="39" name="Rettangolo arrotondato 38"/>
          <p:cNvSpPr/>
          <p:nvPr/>
        </p:nvSpPr>
        <p:spPr>
          <a:xfrm>
            <a:off x="7164388" y="1268413"/>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PON POR </a:t>
            </a:r>
            <a:endParaRPr lang="it-IT" sz="1400" b="1" dirty="0">
              <a:solidFill>
                <a:schemeClr val="bg1"/>
              </a:solidFill>
            </a:endParaRPr>
          </a:p>
        </p:txBody>
      </p:sp>
      <p:sp>
        <p:nvSpPr>
          <p:cNvPr id="40" name="Rettangolo arrotondato 39"/>
          <p:cNvSpPr/>
          <p:nvPr/>
        </p:nvSpPr>
        <p:spPr>
          <a:xfrm>
            <a:off x="8059738" y="1268413"/>
            <a:ext cx="760412" cy="50482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 </a:t>
            </a:r>
            <a:endParaRPr lang="it-IT" sz="1400" b="1" dirty="0">
              <a:solidFill>
                <a:schemeClr val="bg1"/>
              </a:solidFill>
            </a:endParaRPr>
          </a:p>
        </p:txBody>
      </p:sp>
      <p:sp>
        <p:nvSpPr>
          <p:cNvPr id="42" name="Rettangolo arrotondato 41"/>
          <p:cNvSpPr/>
          <p:nvPr/>
        </p:nvSpPr>
        <p:spPr>
          <a:xfrm>
            <a:off x="7138988" y="1900238"/>
            <a:ext cx="760412" cy="506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POR</a:t>
            </a:r>
            <a:endParaRPr lang="it-IT" sz="1000" dirty="0">
              <a:solidFill>
                <a:srgbClr val="FF0000"/>
              </a:solidFill>
            </a:endParaRPr>
          </a:p>
        </p:txBody>
      </p:sp>
      <p:sp>
        <p:nvSpPr>
          <p:cNvPr id="43" name="Rettangolo arrotondato 42"/>
          <p:cNvSpPr/>
          <p:nvPr/>
        </p:nvSpPr>
        <p:spPr>
          <a:xfrm>
            <a:off x="7164388" y="2562225"/>
            <a:ext cx="760412" cy="5064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POR</a:t>
            </a:r>
            <a:endParaRPr lang="it-IT" sz="1000" dirty="0">
              <a:solidFill>
                <a:srgbClr val="FF0000"/>
              </a:solidFill>
            </a:endParaRPr>
          </a:p>
        </p:txBody>
      </p:sp>
      <p:sp>
        <p:nvSpPr>
          <p:cNvPr id="44" name="Rettangolo arrotondato 43"/>
          <p:cNvSpPr/>
          <p:nvPr/>
        </p:nvSpPr>
        <p:spPr>
          <a:xfrm>
            <a:off x="7164388" y="3209925"/>
            <a:ext cx="760412" cy="5064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POR</a:t>
            </a:r>
            <a:endParaRPr lang="it-IT" sz="1000" dirty="0">
              <a:solidFill>
                <a:srgbClr val="FF0000"/>
              </a:solidFill>
            </a:endParaRPr>
          </a:p>
        </p:txBody>
      </p:sp>
      <p:sp>
        <p:nvSpPr>
          <p:cNvPr id="45" name="Rettangolo arrotondato 44"/>
          <p:cNvSpPr/>
          <p:nvPr/>
        </p:nvSpPr>
        <p:spPr>
          <a:xfrm>
            <a:off x="7164388" y="3860800"/>
            <a:ext cx="760412" cy="50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POR</a:t>
            </a:r>
            <a:endParaRPr lang="it-IT" sz="1000" dirty="0">
              <a:solidFill>
                <a:srgbClr val="FF0000"/>
              </a:solidFill>
            </a:endParaRPr>
          </a:p>
        </p:txBody>
      </p:sp>
      <p:sp>
        <p:nvSpPr>
          <p:cNvPr id="48" name="Rettangolo arrotondato 47"/>
          <p:cNvSpPr/>
          <p:nvPr/>
        </p:nvSpPr>
        <p:spPr>
          <a:xfrm>
            <a:off x="7196138" y="4508500"/>
            <a:ext cx="760412" cy="50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Inclusione POR</a:t>
            </a:r>
            <a:endParaRPr lang="it-IT" sz="1000" dirty="0">
              <a:solidFill>
                <a:srgbClr val="FF0000"/>
              </a:solidFill>
            </a:endParaRPr>
          </a:p>
        </p:txBody>
      </p:sp>
      <p:sp>
        <p:nvSpPr>
          <p:cNvPr id="52" name="Rettangolo arrotondato 51"/>
          <p:cNvSpPr/>
          <p:nvPr/>
        </p:nvSpPr>
        <p:spPr>
          <a:xfrm>
            <a:off x="7196138" y="516096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ChangeArrowheads="1"/>
          </p:cNvSpPr>
          <p:nvPr/>
        </p:nvSpPr>
        <p:spPr bwMode="gray">
          <a:xfrm>
            <a:off x="6013450" y="1196975"/>
            <a:ext cx="2159000" cy="719138"/>
          </a:xfrm>
          <a:prstGeom prst="rect">
            <a:avLst/>
          </a:prstGeom>
          <a:solidFill>
            <a:schemeClr val="hlink"/>
          </a:solidFill>
          <a:ln w="9525">
            <a:noFill/>
            <a:miter lim="800000"/>
            <a:headEnd/>
            <a:tailEnd/>
          </a:ln>
        </p:spPr>
        <p:txBody>
          <a:bodyPr anchor="ctr"/>
          <a:lstStyle/>
          <a:p>
            <a:pPr algn="ctr"/>
            <a:r>
              <a:rPr lang="it-IT">
                <a:solidFill>
                  <a:schemeClr val="bg1"/>
                </a:solidFill>
                <a:latin typeface="Calibri" pitchFamily="34" charset="0"/>
                <a:ea typeface="Geneva"/>
                <a:cs typeface="Geneva"/>
              </a:rPr>
              <a:t>Programmi operativi</a:t>
            </a:r>
          </a:p>
        </p:txBody>
      </p:sp>
      <p:grpSp>
        <p:nvGrpSpPr>
          <p:cNvPr id="6" name="Group 28"/>
          <p:cNvGrpSpPr>
            <a:grpSpLocks/>
          </p:cNvGrpSpPr>
          <p:nvPr/>
        </p:nvGrpSpPr>
        <p:grpSpPr bwMode="auto">
          <a:xfrm>
            <a:off x="3419475" y="1196975"/>
            <a:ext cx="2449513" cy="719138"/>
            <a:chOff x="2154" y="1091"/>
            <a:chExt cx="1543" cy="453"/>
          </a:xfrm>
        </p:grpSpPr>
        <p:sp>
          <p:nvSpPr>
            <p:cNvPr id="17417" name="AutoShape 25"/>
            <p:cNvSpPr>
              <a:spLocks noChangeArrowheads="1"/>
            </p:cNvSpPr>
            <p:nvPr/>
          </p:nvSpPr>
          <p:spPr bwMode="gray">
            <a:xfrm>
              <a:off x="3470" y="1091"/>
              <a:ext cx="227" cy="453"/>
            </a:xfrm>
            <a:prstGeom prst="homePlate">
              <a:avLst>
                <a:gd name="adj" fmla="val 25000"/>
              </a:avLst>
            </a:prstGeom>
            <a:gradFill rotWithShape="1">
              <a:gsLst>
                <a:gs pos="0">
                  <a:schemeClr val="hlink"/>
                </a:gs>
                <a:gs pos="100000">
                  <a:schemeClr val="accent1"/>
                </a:gs>
              </a:gsLst>
              <a:lin ang="0" scaled="1"/>
            </a:gradFill>
            <a:ln w="9525">
              <a:noFill/>
              <a:miter lim="800000"/>
              <a:headEnd/>
              <a:tailEnd/>
            </a:ln>
          </p:spPr>
          <p:txBody>
            <a:bodyPr wrap="none" anchor="ctr">
              <a:spAutoFit/>
            </a:bodyPr>
            <a:lstStyle/>
            <a:p>
              <a:endParaRPr lang="fr-BE">
                <a:latin typeface="Calibri" pitchFamily="34" charset="0"/>
                <a:ea typeface="Geneva"/>
                <a:cs typeface="Geneva"/>
              </a:endParaRPr>
            </a:p>
          </p:txBody>
        </p:sp>
        <p:sp>
          <p:nvSpPr>
            <p:cNvPr id="17418" name="Rectangle 14"/>
            <p:cNvSpPr>
              <a:spLocks noChangeArrowheads="1"/>
            </p:cNvSpPr>
            <p:nvPr/>
          </p:nvSpPr>
          <p:spPr bwMode="gray">
            <a:xfrm>
              <a:off x="2154" y="1091"/>
              <a:ext cx="1360" cy="453"/>
            </a:xfrm>
            <a:prstGeom prst="rect">
              <a:avLst/>
            </a:prstGeom>
            <a:solidFill>
              <a:schemeClr val="hlink"/>
            </a:solidFill>
            <a:ln w="9525">
              <a:noFill/>
              <a:miter lim="800000"/>
              <a:headEnd/>
              <a:tailEnd/>
            </a:ln>
          </p:spPr>
          <p:txBody>
            <a:bodyPr anchor="ctr"/>
            <a:lstStyle/>
            <a:p>
              <a:pPr algn="ctr"/>
              <a:r>
                <a:rPr lang="it-IT">
                  <a:solidFill>
                    <a:schemeClr val="bg1"/>
                  </a:solidFill>
                  <a:latin typeface="Calibri" pitchFamily="34" charset="0"/>
                  <a:ea typeface="Geneva"/>
                  <a:cs typeface="Geneva"/>
                </a:rPr>
                <a:t>Accordo di partenariato </a:t>
              </a:r>
            </a:p>
          </p:txBody>
        </p:sp>
      </p:grpSp>
      <p:grpSp>
        <p:nvGrpSpPr>
          <p:cNvPr id="9" name="Group 27"/>
          <p:cNvGrpSpPr>
            <a:grpSpLocks/>
          </p:cNvGrpSpPr>
          <p:nvPr/>
        </p:nvGrpSpPr>
        <p:grpSpPr bwMode="auto">
          <a:xfrm>
            <a:off x="827088" y="1196975"/>
            <a:ext cx="2449512" cy="719138"/>
            <a:chOff x="521" y="1091"/>
            <a:chExt cx="1543" cy="453"/>
          </a:xfrm>
        </p:grpSpPr>
        <p:sp>
          <p:nvSpPr>
            <p:cNvPr id="17415" name="AutoShape 24"/>
            <p:cNvSpPr>
              <a:spLocks noChangeArrowheads="1"/>
            </p:cNvSpPr>
            <p:nvPr/>
          </p:nvSpPr>
          <p:spPr bwMode="gray">
            <a:xfrm>
              <a:off x="1837" y="1091"/>
              <a:ext cx="227" cy="453"/>
            </a:xfrm>
            <a:prstGeom prst="homePlate">
              <a:avLst>
                <a:gd name="adj" fmla="val 25000"/>
              </a:avLst>
            </a:prstGeom>
            <a:gradFill rotWithShape="1">
              <a:gsLst>
                <a:gs pos="0">
                  <a:schemeClr val="hlink"/>
                </a:gs>
                <a:gs pos="100000">
                  <a:schemeClr val="accent1"/>
                </a:gs>
              </a:gsLst>
              <a:lin ang="0" scaled="1"/>
            </a:gradFill>
            <a:ln w="9525">
              <a:noFill/>
              <a:miter lim="800000"/>
              <a:headEnd/>
              <a:tailEnd/>
            </a:ln>
          </p:spPr>
          <p:txBody>
            <a:bodyPr wrap="none" anchor="ctr">
              <a:spAutoFit/>
            </a:bodyPr>
            <a:lstStyle/>
            <a:p>
              <a:endParaRPr lang="fr-BE">
                <a:latin typeface="Calibri" pitchFamily="34" charset="0"/>
                <a:ea typeface="Geneva"/>
                <a:cs typeface="Geneva"/>
              </a:endParaRPr>
            </a:p>
          </p:txBody>
        </p:sp>
        <p:sp>
          <p:nvSpPr>
            <p:cNvPr id="17416" name="Rectangle 13"/>
            <p:cNvSpPr>
              <a:spLocks noChangeArrowheads="1"/>
            </p:cNvSpPr>
            <p:nvPr/>
          </p:nvSpPr>
          <p:spPr bwMode="gray">
            <a:xfrm>
              <a:off x="521" y="1091"/>
              <a:ext cx="1360" cy="453"/>
            </a:xfrm>
            <a:prstGeom prst="rect">
              <a:avLst/>
            </a:prstGeom>
            <a:solidFill>
              <a:schemeClr val="hlink"/>
            </a:solidFill>
            <a:ln w="9525">
              <a:noFill/>
              <a:miter lim="800000"/>
              <a:headEnd/>
              <a:tailEnd/>
            </a:ln>
          </p:spPr>
          <p:txBody>
            <a:bodyPr anchor="ctr"/>
            <a:lstStyle/>
            <a:p>
              <a:pPr algn="ctr"/>
              <a:r>
                <a:rPr lang="it-IT">
                  <a:solidFill>
                    <a:schemeClr val="bg1"/>
                  </a:solidFill>
                  <a:latin typeface="Calibri" pitchFamily="34" charset="0"/>
                  <a:ea typeface="Geneva"/>
                  <a:cs typeface="Geneva"/>
                </a:rPr>
                <a:t>Quadro strategico comune</a:t>
              </a:r>
            </a:p>
          </p:txBody>
        </p:sp>
      </p:grpSp>
      <p:sp>
        <p:nvSpPr>
          <p:cNvPr id="17412" name="CasellaDiTesto 11"/>
          <p:cNvSpPr txBox="1">
            <a:spLocks noChangeArrowheads="1"/>
          </p:cNvSpPr>
          <p:nvPr/>
        </p:nvSpPr>
        <p:spPr bwMode="auto">
          <a:xfrm>
            <a:off x="179388" y="1981200"/>
            <a:ext cx="8893175" cy="4832350"/>
          </a:xfrm>
          <a:prstGeom prst="rect">
            <a:avLst/>
          </a:prstGeom>
          <a:noFill/>
          <a:ln w="9525">
            <a:noFill/>
            <a:miter lim="800000"/>
            <a:headEnd/>
            <a:tailEnd/>
          </a:ln>
        </p:spPr>
        <p:txBody>
          <a:bodyPr>
            <a:spAutoFit/>
          </a:bodyPr>
          <a:lstStyle/>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Quadro Strategico comune per 4 fondi,</a:t>
            </a:r>
            <a:r>
              <a:rPr lang="it-IT" sz="1700">
                <a:solidFill>
                  <a:schemeClr val="tx2"/>
                </a:solidFill>
                <a:latin typeface="Tahoma" pitchFamily="34" charset="0"/>
                <a:cs typeface="Tahoma" pitchFamily="34" charset="0"/>
              </a:rPr>
              <a:t> che rafforza il coordinamento delle  programmazioni [fondi della politica di coesione, fondi per lo sviluppo rurale e per il settore marittimo e la pesca – Fondi strutturali e di investimento europei (SIE)]</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Ruolo significativo dei fondi SIE per il raggiungimento degli obiettivi della Strategia Europa 2020 </a:t>
            </a:r>
            <a:r>
              <a:rPr lang="it-IT" sz="1700">
                <a:solidFill>
                  <a:schemeClr val="tx2"/>
                </a:solidFill>
                <a:latin typeface="Tahoma" pitchFamily="34" charset="0"/>
                <a:cs typeface="Tahoma" pitchFamily="34" charset="0"/>
              </a:rPr>
              <a:t>(istruzione, mercato del lavoro, R&amp;S, ambiente ed energia, inclusione sociale)</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Coerenza degli interventi programmati con le pertinenti Raccomandazioni specifiche del Consiglio europeo e con i Programmi nazionali di riforma  </a:t>
            </a:r>
            <a:r>
              <a:rPr lang="it-IT" sz="1700">
                <a:solidFill>
                  <a:schemeClr val="tx2"/>
                </a:solidFill>
                <a:latin typeface="Tahoma" pitchFamily="34" charset="0"/>
                <a:cs typeface="Tahoma" pitchFamily="34" charset="0"/>
              </a:rPr>
              <a:t>(Semestre europeo di </a:t>
            </a:r>
            <a:r>
              <a:rPr lang="it-IT" sz="1700" i="1">
                <a:solidFill>
                  <a:schemeClr val="tx2"/>
                </a:solidFill>
                <a:latin typeface="Tahoma" pitchFamily="34" charset="0"/>
                <a:cs typeface="Tahoma" pitchFamily="34" charset="0"/>
              </a:rPr>
              <a:t>governance</a:t>
            </a:r>
            <a:r>
              <a:rPr lang="it-IT" sz="1700">
                <a:solidFill>
                  <a:schemeClr val="tx2"/>
                </a:solidFill>
                <a:latin typeface="Tahoma" pitchFamily="34" charset="0"/>
                <a:cs typeface="Tahoma" pitchFamily="34" charset="0"/>
              </a:rPr>
              <a:t> economica)</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Complementarietà con le altre politiche settoriali europee </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Maggiore attenzione alla coesione sociale </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Concentrazione </a:t>
            </a:r>
            <a:r>
              <a:rPr lang="it-IT" sz="1700">
                <a:solidFill>
                  <a:schemeClr val="tx2"/>
                </a:solidFill>
                <a:latin typeface="Tahoma" pitchFamily="34" charset="0"/>
                <a:cs typeface="Tahoma" pitchFamily="34" charset="0"/>
              </a:rPr>
              <a:t>delle risorse su priorità </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Focus su risultati e indicatori </a:t>
            </a:r>
            <a:r>
              <a:rPr lang="it-IT" sz="1700">
                <a:solidFill>
                  <a:schemeClr val="tx2"/>
                </a:solidFill>
                <a:latin typeface="Tahoma" pitchFamily="34" charset="0"/>
                <a:cs typeface="Tahoma" pitchFamily="34" charset="0"/>
              </a:rPr>
              <a:t>per la misurazione dei progressi</a:t>
            </a:r>
          </a:p>
          <a:p>
            <a:pPr marL="285750" indent="-285750">
              <a:spcBef>
                <a:spcPts val="600"/>
              </a:spcBef>
              <a:spcAft>
                <a:spcPts val="600"/>
              </a:spcAft>
              <a:buFont typeface="Wingdings" pitchFamily="2" charset="2"/>
              <a:buChar char="q"/>
            </a:pPr>
            <a:r>
              <a:rPr lang="it-IT" sz="1700" b="1">
                <a:solidFill>
                  <a:schemeClr val="tx2"/>
                </a:solidFill>
                <a:latin typeface="Tahoma" pitchFamily="34" charset="0"/>
                <a:cs typeface="Tahoma" pitchFamily="34" charset="0"/>
              </a:rPr>
              <a:t>Condizioni a garanzia di investimenti efficaci </a:t>
            </a:r>
            <a:r>
              <a:rPr lang="it-IT" sz="1700">
                <a:solidFill>
                  <a:schemeClr val="tx2"/>
                </a:solidFill>
                <a:latin typeface="Tahoma" pitchFamily="34" charset="0"/>
                <a:cs typeface="Tahoma" pitchFamily="34" charset="0"/>
              </a:rPr>
              <a:t>(cd. condizionalità ex ante) </a:t>
            </a:r>
          </a:p>
        </p:txBody>
      </p:sp>
      <p:graphicFrame>
        <p:nvGraphicFramePr>
          <p:cNvPr id="13" name="Diagramma 12"/>
          <p:cNvGraphicFramePr/>
          <p:nvPr/>
        </p:nvGraphicFramePr>
        <p:xfrm>
          <a:off x="179512" y="188640"/>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pPr>
              <a:defRPr/>
            </a:pPr>
            <a:fld id="{4C053113-7689-48C1-BDB6-532EC94A3FCF}" type="slidenum">
              <a:rPr lang="it-IT"/>
              <a:pPr>
                <a:defRPr/>
              </a:pPr>
              <a:t>3</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1000"/>
                                        <p:tgtEl>
                                          <p:spTgt spid="6"/>
                                        </p:tgtEl>
                                      </p:cBhvr>
                                    </p:animEffect>
                                  </p:childTnLst>
                                </p:cTn>
                              </p:par>
                            </p:childTnLst>
                          </p:cTn>
                        </p:par>
                        <p:par>
                          <p:cTn id="12" fill="hold">
                            <p:stCondLst>
                              <p:cond delay="20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981075"/>
            <a:ext cx="5832475"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9.5.</a:t>
            </a:r>
            <a:r>
              <a:rPr lang="it-IT" sz="1400" b="1" dirty="0"/>
              <a:t> Riduzione della marginalità estrema e interventi di inclusione a favore delle persone senza dimora e delle popolazioni Rom, </a:t>
            </a:r>
            <a:r>
              <a:rPr lang="it-IT" sz="1400" b="1" dirty="0" err="1"/>
              <a:t>Sinti</a:t>
            </a:r>
            <a:r>
              <a:rPr lang="it-IT" sz="1400" b="1" dirty="0"/>
              <a:t> e Camminanti </a:t>
            </a:r>
            <a:endParaRPr lang="it-IT" sz="1400" b="1" dirty="0">
              <a:solidFill>
                <a:schemeClr val="bg1"/>
              </a:solidFill>
              <a:cs typeface="Arial" pitchFamily="34" charset="0"/>
            </a:endParaRPr>
          </a:p>
        </p:txBody>
      </p:sp>
      <p:sp>
        <p:nvSpPr>
          <p:cNvPr id="54" name="Parentesi graffa aperta 53"/>
          <p:cNvSpPr/>
          <p:nvPr/>
        </p:nvSpPr>
        <p:spPr>
          <a:xfrm>
            <a:off x="468313" y="1700213"/>
            <a:ext cx="358775" cy="39608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8132" name="CasellaDiTesto 55"/>
          <p:cNvSpPr txBox="1">
            <a:spLocks noChangeArrowheads="1"/>
          </p:cNvSpPr>
          <p:nvPr/>
        </p:nvSpPr>
        <p:spPr bwMode="auto">
          <a:xfrm rot="-5400000">
            <a:off x="-781843" y="3547269"/>
            <a:ext cx="2160587"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30" name="Rettangolo arrotondato 29"/>
          <p:cNvSpPr/>
          <p:nvPr/>
        </p:nvSpPr>
        <p:spPr>
          <a:xfrm>
            <a:off x="1187450" y="2420938"/>
            <a:ext cx="5797550"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Finanziamento nelle aree urbane e nei sistemi urbani di interventi infrastrutturali di progetti mirati al potenziamento della rete dei servizi per il pronto intervento sociale per i senza dimora </a:t>
            </a:r>
            <a:endParaRPr lang="it-IT" sz="1400" dirty="0"/>
          </a:p>
        </p:txBody>
      </p:sp>
      <p:cxnSp>
        <p:nvCxnSpPr>
          <p:cNvPr id="42" name="Connettore 4 41"/>
          <p:cNvCxnSpPr>
            <a:endCxn id="30" idx="1"/>
          </p:cNvCxnSpPr>
          <p:nvPr/>
        </p:nvCxnSpPr>
        <p:spPr>
          <a:xfrm rot="16200000" flipH="1">
            <a:off x="504031" y="2024857"/>
            <a:ext cx="1150937" cy="2159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9" name="Rettangolo arrotondato 48"/>
          <p:cNvSpPr/>
          <p:nvPr/>
        </p:nvSpPr>
        <p:spPr>
          <a:xfrm>
            <a:off x="8059738" y="981075"/>
            <a:ext cx="760412" cy="50323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Fondo</a:t>
            </a:r>
            <a:endParaRPr lang="it-IT" sz="1400" dirty="0">
              <a:solidFill>
                <a:srgbClr val="FF0000"/>
              </a:solidFill>
            </a:endParaRPr>
          </a:p>
        </p:txBody>
      </p:sp>
      <p:sp>
        <p:nvSpPr>
          <p:cNvPr id="48136" name="CasellaDiTesto 49"/>
          <p:cNvSpPr txBox="1">
            <a:spLocks noChangeArrowheads="1"/>
          </p:cNvSpPr>
          <p:nvPr/>
        </p:nvSpPr>
        <p:spPr bwMode="auto">
          <a:xfrm>
            <a:off x="122238" y="900113"/>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sp>
        <p:nvSpPr>
          <p:cNvPr id="38" name="Rettangolo arrotondato 37"/>
          <p:cNvSpPr/>
          <p:nvPr/>
        </p:nvSpPr>
        <p:spPr>
          <a:xfrm>
            <a:off x="8059738" y="1012825"/>
            <a:ext cx="760412" cy="3587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b="1" dirty="0">
                <a:solidFill>
                  <a:schemeClr val="bg1"/>
                </a:solidFill>
              </a:rPr>
              <a:t>Fondo</a:t>
            </a:r>
            <a:endParaRPr lang="it-IT" sz="1400" b="1" dirty="0">
              <a:solidFill>
                <a:schemeClr val="bg1"/>
              </a:solidFill>
            </a:endParaRPr>
          </a:p>
        </p:txBody>
      </p:sp>
      <p:sp>
        <p:nvSpPr>
          <p:cNvPr id="34" name="Rettangolo arrotondato 33"/>
          <p:cNvSpPr/>
          <p:nvPr/>
        </p:nvSpPr>
        <p:spPr>
          <a:xfrm>
            <a:off x="1187450" y="1773238"/>
            <a:ext cx="5797550"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Azioni di supporto al risanamento e riqualificazione dei campi esistenti e azioni per l’accesso all’alloggio</a:t>
            </a:r>
            <a:endParaRPr lang="it-IT" sz="1400" dirty="0">
              <a:solidFill>
                <a:schemeClr val="bg1"/>
              </a:solidFill>
            </a:endParaRPr>
          </a:p>
        </p:txBody>
      </p:sp>
      <p:sp>
        <p:nvSpPr>
          <p:cNvPr id="43" name="Rettangolo arrotondato 42"/>
          <p:cNvSpPr/>
          <p:nvPr/>
        </p:nvSpPr>
        <p:spPr>
          <a:xfrm>
            <a:off x="1187450" y="3716338"/>
            <a:ext cx="5797550"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infrastrutturali  riguardanti le strutture abitative e socio sanitarie e misure di sostegno alle persone senza dimora nel percorso verso l’autonomia</a:t>
            </a:r>
            <a:endParaRPr lang="it-IT" sz="1400" dirty="0"/>
          </a:p>
        </p:txBody>
      </p:sp>
      <p:sp>
        <p:nvSpPr>
          <p:cNvPr id="44" name="Rettangolo arrotondato 43"/>
          <p:cNvSpPr/>
          <p:nvPr/>
        </p:nvSpPr>
        <p:spPr>
          <a:xfrm>
            <a:off x="1187450" y="3068638"/>
            <a:ext cx="5797550" cy="5762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Finanziamento progetti nelle aree urbane e nei sistemi urbani di interventi per il potenziamento della rete dei servizi per il pronto intervento sociale per i senza dimora.</a:t>
            </a:r>
            <a:endParaRPr lang="it-IT" sz="1400" dirty="0"/>
          </a:p>
        </p:txBody>
      </p:sp>
      <p:sp>
        <p:nvSpPr>
          <p:cNvPr id="48" name="Rettangolo arrotondato 47"/>
          <p:cNvSpPr/>
          <p:nvPr/>
        </p:nvSpPr>
        <p:spPr>
          <a:xfrm>
            <a:off x="8059738" y="3073400"/>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53" name="Rettangolo arrotondato 52"/>
          <p:cNvSpPr/>
          <p:nvPr/>
        </p:nvSpPr>
        <p:spPr>
          <a:xfrm>
            <a:off x="8059738" y="1744663"/>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68" name="Rettangolo arrotondato 67"/>
          <p:cNvSpPr/>
          <p:nvPr/>
        </p:nvSpPr>
        <p:spPr>
          <a:xfrm>
            <a:off x="8059738" y="2457450"/>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69" name="Rettangolo arrotondato 68"/>
          <p:cNvSpPr/>
          <p:nvPr/>
        </p:nvSpPr>
        <p:spPr>
          <a:xfrm>
            <a:off x="7164388" y="3749675"/>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76" name="Rettangolo arrotondato 75"/>
          <p:cNvSpPr/>
          <p:nvPr/>
        </p:nvSpPr>
        <p:spPr>
          <a:xfrm>
            <a:off x="8059738" y="3752850"/>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cxnSp>
        <p:nvCxnSpPr>
          <p:cNvPr id="80" name="Connettore 4 41"/>
          <p:cNvCxnSpPr>
            <a:endCxn id="44" idx="1"/>
          </p:cNvCxnSpPr>
          <p:nvPr/>
        </p:nvCxnSpPr>
        <p:spPr>
          <a:xfrm rot="16200000" flipH="1">
            <a:off x="719137" y="2889251"/>
            <a:ext cx="720725"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2" name="Connettore 4 41"/>
          <p:cNvCxnSpPr/>
          <p:nvPr/>
        </p:nvCxnSpPr>
        <p:spPr>
          <a:xfrm rot="16200000" flipH="1">
            <a:off x="71437" y="4184651"/>
            <a:ext cx="2016125" cy="215900"/>
          </a:xfrm>
          <a:prstGeom prst="bentConnector3">
            <a:avLst>
              <a:gd name="adj1" fmla="val 101967"/>
            </a:avLst>
          </a:prstGeom>
        </p:spPr>
        <p:style>
          <a:lnRef idx="1">
            <a:schemeClr val="accent1"/>
          </a:lnRef>
          <a:fillRef idx="0">
            <a:schemeClr val="accent1"/>
          </a:fillRef>
          <a:effectRef idx="0">
            <a:schemeClr val="accent1"/>
          </a:effectRef>
          <a:fontRef idx="minor">
            <a:schemeClr val="tx1"/>
          </a:fontRef>
        </p:style>
      </p:cxnSp>
      <p:sp>
        <p:nvSpPr>
          <p:cNvPr id="74" name="Rettangolo arrotondato 73"/>
          <p:cNvSpPr/>
          <p:nvPr/>
        </p:nvSpPr>
        <p:spPr>
          <a:xfrm>
            <a:off x="1187450" y="5013325"/>
            <a:ext cx="5797550" cy="647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Progetti personalizzati rivolti alle persone in condizioni di disagio psichico, disabilità o con problemi di salute per la fase di transizione dall’istituto, struttura di detenzione o casa di cura alla vita autonoma, in collaborazione con la istituzione ospitante</a:t>
            </a:r>
            <a:endParaRPr lang="it-IT" sz="1400" dirty="0"/>
          </a:p>
        </p:txBody>
      </p:sp>
      <p:sp>
        <p:nvSpPr>
          <p:cNvPr id="77" name="Rettangolo arrotondato 76"/>
          <p:cNvSpPr/>
          <p:nvPr/>
        </p:nvSpPr>
        <p:spPr>
          <a:xfrm>
            <a:off x="1187450" y="4365625"/>
            <a:ext cx="5797550" cy="5762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Misure di sostegno per l’integrazione tra interventi infrastrutturali riguardanti le strutture abitative e socio sanitarie e misure di sostegno alle persone senza dimora nel percorso verso l’autonomia</a:t>
            </a:r>
            <a:endParaRPr lang="it-IT" sz="1400" dirty="0"/>
          </a:p>
        </p:txBody>
      </p:sp>
      <p:sp>
        <p:nvSpPr>
          <p:cNvPr id="78" name="Rettangolo arrotondato 77"/>
          <p:cNvSpPr/>
          <p:nvPr/>
        </p:nvSpPr>
        <p:spPr>
          <a:xfrm>
            <a:off x="7205663" y="4397375"/>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POR</a:t>
            </a:r>
            <a:endParaRPr lang="it-IT" sz="1400" dirty="0">
              <a:solidFill>
                <a:srgbClr val="FF0000"/>
              </a:solidFill>
            </a:endParaRPr>
          </a:p>
        </p:txBody>
      </p:sp>
      <p:sp>
        <p:nvSpPr>
          <p:cNvPr id="79" name="Rettangolo arrotondato 78"/>
          <p:cNvSpPr/>
          <p:nvPr/>
        </p:nvSpPr>
        <p:spPr>
          <a:xfrm>
            <a:off x="8027988" y="4365625"/>
            <a:ext cx="762000"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81" name="Rettangolo arrotondato 80"/>
          <p:cNvSpPr/>
          <p:nvPr/>
        </p:nvSpPr>
        <p:spPr>
          <a:xfrm>
            <a:off x="7205663" y="5081588"/>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a:solidFill>
                  <a:srgbClr val="FF0000"/>
                </a:solidFill>
              </a:rPr>
              <a:t>PON Legalità</a:t>
            </a:r>
          </a:p>
          <a:p>
            <a:pPr algn="ctr" fontAlgn="auto">
              <a:spcBef>
                <a:spcPts val="0"/>
              </a:spcBef>
              <a:spcAft>
                <a:spcPts val="0"/>
              </a:spcAft>
              <a:defRPr/>
            </a:pPr>
            <a:r>
              <a:rPr lang="it-IT" sz="1050" dirty="0">
                <a:solidFill>
                  <a:srgbClr val="FF0000"/>
                </a:solidFill>
              </a:rPr>
              <a:t>POR</a:t>
            </a:r>
            <a:endParaRPr lang="it-IT" sz="1050" dirty="0">
              <a:solidFill>
                <a:srgbClr val="FF0000"/>
              </a:solidFill>
            </a:endParaRPr>
          </a:p>
        </p:txBody>
      </p:sp>
      <p:sp>
        <p:nvSpPr>
          <p:cNvPr id="83" name="Rettangolo arrotondato 82"/>
          <p:cNvSpPr/>
          <p:nvPr/>
        </p:nvSpPr>
        <p:spPr>
          <a:xfrm>
            <a:off x="8101013" y="5084763"/>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cxnSp>
        <p:nvCxnSpPr>
          <p:cNvPr id="94" name="Connettore 4 41"/>
          <p:cNvCxnSpPr/>
          <p:nvPr/>
        </p:nvCxnSpPr>
        <p:spPr>
          <a:xfrm rot="16200000" flipH="1">
            <a:off x="719931" y="3609182"/>
            <a:ext cx="719137"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5" name="Connettore 4 41"/>
          <p:cNvCxnSpPr/>
          <p:nvPr/>
        </p:nvCxnSpPr>
        <p:spPr>
          <a:xfrm rot="16200000" flipH="1">
            <a:off x="719931" y="4256882"/>
            <a:ext cx="719137"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7" name="Connettore 4 41"/>
          <p:cNvCxnSpPr/>
          <p:nvPr/>
        </p:nvCxnSpPr>
        <p:spPr>
          <a:xfrm rot="16200000" flipH="1">
            <a:off x="754856" y="1701007"/>
            <a:ext cx="649287" cy="215900"/>
          </a:xfrm>
          <a:prstGeom prst="bentConnector3">
            <a:avLst>
              <a:gd name="adj1" fmla="val 97034"/>
            </a:avLst>
          </a:prstGeom>
        </p:spPr>
        <p:style>
          <a:lnRef idx="1">
            <a:schemeClr val="accent1"/>
          </a:lnRef>
          <a:fillRef idx="0">
            <a:schemeClr val="accent1"/>
          </a:fillRef>
          <a:effectRef idx="0">
            <a:schemeClr val="accent1"/>
          </a:effectRef>
          <a:fontRef idx="minor">
            <a:schemeClr val="tx1"/>
          </a:fontRef>
        </p:style>
      </p:cxnSp>
      <p:sp>
        <p:nvSpPr>
          <p:cNvPr id="48157" name="CasellaDiTesto 99"/>
          <p:cNvSpPr txBox="1">
            <a:spLocks noChangeArrowheads="1"/>
          </p:cNvSpPr>
          <p:nvPr/>
        </p:nvSpPr>
        <p:spPr bwMode="auto">
          <a:xfrm>
            <a:off x="8604250" y="6381750"/>
            <a:ext cx="504825" cy="338138"/>
          </a:xfrm>
          <a:prstGeom prst="rect">
            <a:avLst/>
          </a:prstGeom>
          <a:noFill/>
          <a:ln w="9525">
            <a:noFill/>
            <a:miter lim="800000"/>
            <a:headEnd/>
            <a:tailEnd/>
          </a:ln>
        </p:spPr>
        <p:txBody>
          <a:bodyPr>
            <a:spAutoFit/>
          </a:bodyPr>
          <a:lstStyle/>
          <a:p>
            <a:pPr algn="ctr"/>
            <a:r>
              <a:rPr lang="it-IT" sz="1600" b="1">
                <a:solidFill>
                  <a:schemeClr val="tx2"/>
                </a:solidFill>
                <a:latin typeface="Calibri" pitchFamily="34" charset="0"/>
              </a:rPr>
              <a:t>2/2</a:t>
            </a:r>
          </a:p>
        </p:txBody>
      </p:sp>
      <p:pic>
        <p:nvPicPr>
          <p:cNvPr id="48158" name="Picture 2"/>
          <p:cNvPicPr>
            <a:picLocks noChangeAspect="1" noChangeArrowheads="1"/>
          </p:cNvPicPr>
          <p:nvPr/>
        </p:nvPicPr>
        <p:blipFill>
          <a:blip r:embed="rId2"/>
          <a:srcRect/>
          <a:stretch>
            <a:fillRect/>
          </a:stretch>
        </p:blipFill>
        <p:spPr bwMode="auto">
          <a:xfrm>
            <a:off x="7162800" y="981075"/>
            <a:ext cx="762000" cy="585788"/>
          </a:xfrm>
          <a:prstGeom prst="rect">
            <a:avLst/>
          </a:prstGeom>
          <a:noFill/>
          <a:ln w="9525">
            <a:noFill/>
            <a:miter lim="800000"/>
            <a:headEnd/>
            <a:tailEnd/>
          </a:ln>
        </p:spPr>
      </p:pic>
      <p:sp>
        <p:nvSpPr>
          <p:cNvPr id="36" name="Rettangolo arrotondato 35"/>
          <p:cNvSpPr/>
          <p:nvPr/>
        </p:nvSpPr>
        <p:spPr>
          <a:xfrm>
            <a:off x="7162800" y="1728788"/>
            <a:ext cx="762000" cy="5730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
        <p:nvSpPr>
          <p:cNvPr id="37" name="Rettangolo arrotondato 36"/>
          <p:cNvSpPr/>
          <p:nvPr/>
        </p:nvSpPr>
        <p:spPr>
          <a:xfrm>
            <a:off x="7164388" y="24257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
        <p:nvSpPr>
          <p:cNvPr id="39" name="Rettangolo arrotondato 38"/>
          <p:cNvSpPr/>
          <p:nvPr/>
        </p:nvSpPr>
        <p:spPr>
          <a:xfrm>
            <a:off x="7164388" y="307340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rgbClr val="FF0000"/>
                </a:solidFill>
              </a:rPr>
              <a:t>PON Città metropolitane POR</a:t>
            </a:r>
            <a:endParaRPr lang="it-IT" sz="10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7"/>
          <p:cNvSpPr txBox="1">
            <a:spLocks noChangeArrowheads="1"/>
          </p:cNvSpPr>
          <p:nvPr/>
        </p:nvSpPr>
        <p:spPr bwMode="auto">
          <a:xfrm>
            <a:off x="623888" y="188913"/>
            <a:ext cx="7777162" cy="646112"/>
          </a:xfrm>
          <a:prstGeom prst="rect">
            <a:avLst/>
          </a:prstGeom>
          <a:noFill/>
          <a:ln w="9525">
            <a:noFill/>
            <a:miter lim="800000"/>
            <a:headEnd/>
            <a:tailEnd/>
          </a:ln>
        </p:spPr>
        <p:txBody>
          <a:bodyPr>
            <a:spAutoFit/>
          </a:bodyPr>
          <a:lstStyle/>
          <a:p>
            <a:pPr algn="ctr"/>
            <a:r>
              <a:rPr lang="it-IT" b="1">
                <a:solidFill>
                  <a:schemeClr val="tx2"/>
                </a:solidFill>
                <a:latin typeface="Calibri" pitchFamily="34" charset="0"/>
              </a:rPr>
              <a:t>OT 9 -  Promuovere l’inclusione sociale, combattere la povertà e ogni forma di discriminazione</a:t>
            </a:r>
          </a:p>
        </p:txBody>
      </p:sp>
      <p:sp>
        <p:nvSpPr>
          <p:cNvPr id="5" name="Rettangolo arrotondato 4"/>
          <p:cNvSpPr/>
          <p:nvPr/>
        </p:nvSpPr>
        <p:spPr>
          <a:xfrm>
            <a:off x="755650" y="981075"/>
            <a:ext cx="5616575" cy="57626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1200"/>
              </a:lnSpc>
              <a:spcBef>
                <a:spcPts val="0"/>
              </a:spcBef>
              <a:spcAft>
                <a:spcPts val="0"/>
              </a:spcAft>
              <a:defRPr/>
            </a:pPr>
            <a:r>
              <a:rPr lang="it-IT" sz="1400" b="1" dirty="0">
                <a:solidFill>
                  <a:schemeClr val="bg1"/>
                </a:solidFill>
                <a:cs typeface="Arial" pitchFamily="34" charset="0"/>
              </a:rPr>
              <a:t>9.6.</a:t>
            </a:r>
            <a:r>
              <a:rPr lang="it-IT" sz="1400" b="1" dirty="0"/>
              <a:t> Aumento della legalità nelle aree ad alta esclusione sociale e miglioramento del tessuto urbano nelle aree a basso tasso di legalità</a:t>
            </a:r>
            <a:endParaRPr lang="it-IT" sz="1400" b="1" dirty="0">
              <a:solidFill>
                <a:schemeClr val="bg1"/>
              </a:solidFill>
              <a:cs typeface="Arial" pitchFamily="34" charset="0"/>
            </a:endParaRPr>
          </a:p>
        </p:txBody>
      </p:sp>
      <p:sp>
        <p:nvSpPr>
          <p:cNvPr id="8" name="Rettangolo arrotondato 7"/>
          <p:cNvSpPr/>
          <p:nvPr/>
        </p:nvSpPr>
        <p:spPr>
          <a:xfrm>
            <a:off x="1116013" y="1844675"/>
            <a:ext cx="5795962" cy="5762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per il sostegno di aziende confiscate alle mafie per salvaguardare i posti di lavoro in collegamento con azioni di aggregazione e promozione sociale ed economica</a:t>
            </a:r>
            <a:endParaRPr lang="it-IT" sz="1400" dirty="0"/>
          </a:p>
        </p:txBody>
      </p:sp>
      <p:sp>
        <p:nvSpPr>
          <p:cNvPr id="9" name="Rettangolo arrotondato 8"/>
          <p:cNvSpPr/>
          <p:nvPr/>
        </p:nvSpPr>
        <p:spPr>
          <a:xfrm>
            <a:off x="1139825" y="2492375"/>
            <a:ext cx="5795963" cy="5762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Azioni integrate di prevenzione e contrasto ai fenomeni del racket e dell’usura</a:t>
            </a:r>
            <a:endParaRPr lang="it-IT" sz="1400" dirty="0">
              <a:solidFill>
                <a:schemeClr val="bg1"/>
              </a:solidFill>
            </a:endParaRPr>
          </a:p>
        </p:txBody>
      </p:sp>
      <p:cxnSp>
        <p:nvCxnSpPr>
          <p:cNvPr id="14" name="Connettore 4 13"/>
          <p:cNvCxnSpPr>
            <a:endCxn id="8" idx="1"/>
          </p:cNvCxnSpPr>
          <p:nvPr/>
        </p:nvCxnSpPr>
        <p:spPr>
          <a:xfrm rot="16200000" flipH="1">
            <a:off x="755651" y="1773237"/>
            <a:ext cx="576262" cy="144463"/>
          </a:xfrm>
          <a:prstGeom prst="bentConnector2">
            <a:avLst/>
          </a:prstGeom>
          <a:ln w="9525" cap="flat">
            <a:solidFill>
              <a:schemeClr val="tx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4" name="Parentesi graffa aperta 53"/>
          <p:cNvSpPr/>
          <p:nvPr/>
        </p:nvSpPr>
        <p:spPr>
          <a:xfrm>
            <a:off x="468313" y="1700213"/>
            <a:ext cx="358775" cy="4465637"/>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49159" name="CasellaDiTesto 55"/>
          <p:cNvSpPr txBox="1">
            <a:spLocks noChangeArrowheads="1"/>
          </p:cNvSpPr>
          <p:nvPr/>
        </p:nvSpPr>
        <p:spPr bwMode="auto">
          <a:xfrm rot="-5400000">
            <a:off x="-788193" y="3763169"/>
            <a:ext cx="2160587" cy="339725"/>
          </a:xfrm>
          <a:prstGeom prst="rect">
            <a:avLst/>
          </a:prstGeom>
          <a:noFill/>
          <a:ln w="9525">
            <a:noFill/>
            <a:miter lim="800000"/>
            <a:headEnd/>
            <a:tailEnd/>
          </a:ln>
        </p:spPr>
        <p:txBody>
          <a:bodyPr>
            <a:spAutoFit/>
          </a:bodyPr>
          <a:lstStyle/>
          <a:p>
            <a:pPr algn="ctr"/>
            <a:r>
              <a:rPr lang="it-IT" sz="1600" b="1">
                <a:solidFill>
                  <a:srgbClr val="FF0000"/>
                </a:solidFill>
                <a:latin typeface="Calibri" pitchFamily="34" charset="0"/>
              </a:rPr>
              <a:t>Azioni </a:t>
            </a:r>
          </a:p>
        </p:txBody>
      </p:sp>
      <p:sp>
        <p:nvSpPr>
          <p:cNvPr id="25" name="Rettangolo arrotondato 24"/>
          <p:cNvSpPr/>
          <p:nvPr/>
        </p:nvSpPr>
        <p:spPr>
          <a:xfrm>
            <a:off x="1139825" y="3141663"/>
            <a:ext cx="5795963" cy="5746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Azioni di aggregazione e promozione sociale ed economica in collegamento con interventi per il sostegno di aziende confiscate alle mafie</a:t>
            </a:r>
            <a:endParaRPr lang="it-IT" sz="1400" dirty="0">
              <a:solidFill>
                <a:schemeClr val="bg1"/>
              </a:solidFill>
            </a:endParaRPr>
          </a:p>
        </p:txBody>
      </p:sp>
      <p:sp>
        <p:nvSpPr>
          <p:cNvPr id="27" name="Rettangolo arrotondato 26"/>
          <p:cNvSpPr/>
          <p:nvPr/>
        </p:nvSpPr>
        <p:spPr>
          <a:xfrm>
            <a:off x="1139825" y="3789363"/>
            <a:ext cx="5795963"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Promozione di </a:t>
            </a:r>
            <a:r>
              <a:rPr lang="it-IT" sz="1400" dirty="0" err="1"/>
              <a:t>networking</a:t>
            </a:r>
            <a:r>
              <a:rPr lang="it-IT" sz="1400" dirty="0"/>
              <a:t>, servizi e azioni di supporto destinate a organizzazioni del terzo settore e amministrazioni pubbliche per la gestione di beni confiscati alle mafie</a:t>
            </a:r>
            <a:endParaRPr lang="it-IT" sz="1400" dirty="0">
              <a:solidFill>
                <a:schemeClr val="bg1"/>
              </a:solidFill>
            </a:endParaRPr>
          </a:p>
        </p:txBody>
      </p:sp>
      <p:sp>
        <p:nvSpPr>
          <p:cNvPr id="49162" name="CasellaDiTesto 49"/>
          <p:cNvSpPr txBox="1">
            <a:spLocks noChangeArrowheads="1"/>
          </p:cNvSpPr>
          <p:nvPr/>
        </p:nvSpPr>
        <p:spPr bwMode="auto">
          <a:xfrm>
            <a:off x="122238" y="1012825"/>
            <a:ext cx="596900" cy="584200"/>
          </a:xfrm>
          <a:prstGeom prst="rect">
            <a:avLst/>
          </a:prstGeom>
          <a:noFill/>
          <a:ln w="9525">
            <a:noFill/>
            <a:miter lim="800000"/>
            <a:headEnd/>
            <a:tailEnd/>
          </a:ln>
        </p:spPr>
        <p:txBody>
          <a:bodyPr anchor="ctr"/>
          <a:lstStyle/>
          <a:p>
            <a:pPr algn="ctr"/>
            <a:r>
              <a:rPr lang="it-IT" sz="1600" b="1">
                <a:solidFill>
                  <a:srgbClr val="FF0000"/>
                </a:solidFill>
                <a:latin typeface="Calibri" pitchFamily="34" charset="0"/>
              </a:rPr>
              <a:t>R.A.</a:t>
            </a:r>
          </a:p>
        </p:txBody>
      </p:sp>
      <p:cxnSp>
        <p:nvCxnSpPr>
          <p:cNvPr id="46" name="Connettore 4 45"/>
          <p:cNvCxnSpPr>
            <a:endCxn id="9" idx="1"/>
          </p:cNvCxnSpPr>
          <p:nvPr/>
        </p:nvCxnSpPr>
        <p:spPr>
          <a:xfrm rot="16200000" flipH="1">
            <a:off x="573088" y="2214562"/>
            <a:ext cx="965200"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7" name="Connettore 4 56"/>
          <p:cNvCxnSpPr/>
          <p:nvPr/>
        </p:nvCxnSpPr>
        <p:spPr>
          <a:xfrm rot="16200000" flipH="1">
            <a:off x="269081" y="2763044"/>
            <a:ext cx="1573213" cy="16827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ttore 4 58"/>
          <p:cNvCxnSpPr/>
          <p:nvPr/>
        </p:nvCxnSpPr>
        <p:spPr>
          <a:xfrm rot="16200000" flipH="1">
            <a:off x="-35718" y="2923381"/>
            <a:ext cx="2182812"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3" name="Rettangolo arrotondato 72"/>
          <p:cNvSpPr/>
          <p:nvPr/>
        </p:nvSpPr>
        <p:spPr>
          <a:xfrm>
            <a:off x="8059738" y="5081588"/>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sp>
        <p:nvSpPr>
          <p:cNvPr id="33" name="Rettangolo arrotondato 32"/>
          <p:cNvSpPr/>
          <p:nvPr/>
        </p:nvSpPr>
        <p:spPr>
          <a:xfrm>
            <a:off x="1150938" y="4437063"/>
            <a:ext cx="5797550"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Sostegno alla funzione educativa della famiglia; azioni di educazione alla legalità presso scuole, istituzioni educative, comunità locali, ed educativa di strada anche con il coinvolgimento del terzo settore</a:t>
            </a:r>
            <a:endParaRPr lang="it-IT" sz="1400" dirty="0">
              <a:solidFill>
                <a:schemeClr val="bg1"/>
              </a:solidFill>
            </a:endParaRPr>
          </a:p>
        </p:txBody>
      </p:sp>
      <p:sp>
        <p:nvSpPr>
          <p:cNvPr id="34" name="Rettangolo arrotondato 33"/>
          <p:cNvSpPr/>
          <p:nvPr/>
        </p:nvSpPr>
        <p:spPr>
          <a:xfrm>
            <a:off x="1187450" y="5734050"/>
            <a:ext cx="5797550"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Attività di animazione sociale e partecipazione collettiva di ricostruzione della identità dei luoghi e delle comunità, connessi al recupero funzionale e al riuso di vecchi immobili, compresi i beni confiscati alle mafie</a:t>
            </a:r>
            <a:endParaRPr lang="it-IT" sz="1400" dirty="0">
              <a:solidFill>
                <a:schemeClr val="bg1"/>
              </a:solidFill>
            </a:endParaRPr>
          </a:p>
        </p:txBody>
      </p:sp>
      <p:sp>
        <p:nvSpPr>
          <p:cNvPr id="35" name="Rettangolo arrotondato 34"/>
          <p:cNvSpPr/>
          <p:nvPr/>
        </p:nvSpPr>
        <p:spPr>
          <a:xfrm>
            <a:off x="1187450" y="5084763"/>
            <a:ext cx="5797550" cy="5762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1200"/>
              </a:lnSpc>
              <a:spcBef>
                <a:spcPts val="0"/>
              </a:spcBef>
              <a:spcAft>
                <a:spcPts val="0"/>
              </a:spcAft>
              <a:defRPr/>
            </a:pPr>
            <a:r>
              <a:rPr lang="it-IT" sz="1400" dirty="0"/>
              <a:t>Interventi di recupero funzionale e riuso di vecchi immobili in collegamento con attività di animazione sociale e partecipazione collettiva, inclusi interventi per il riuso e la </a:t>
            </a:r>
            <a:r>
              <a:rPr lang="it-IT" sz="1400" dirty="0" err="1"/>
              <a:t>rifunzionalizzazione</a:t>
            </a:r>
            <a:r>
              <a:rPr lang="it-IT" sz="1400" dirty="0"/>
              <a:t> dei beni confiscati alle mafie</a:t>
            </a:r>
            <a:endParaRPr lang="it-IT" sz="1400" dirty="0">
              <a:solidFill>
                <a:schemeClr val="bg1"/>
              </a:solidFill>
            </a:endParaRPr>
          </a:p>
        </p:txBody>
      </p:sp>
      <p:cxnSp>
        <p:nvCxnSpPr>
          <p:cNvPr id="55" name="Connettore 4 58"/>
          <p:cNvCxnSpPr>
            <a:endCxn id="34" idx="1"/>
          </p:cNvCxnSpPr>
          <p:nvPr/>
        </p:nvCxnSpPr>
        <p:spPr>
          <a:xfrm rot="16200000" flipH="1">
            <a:off x="-5557" y="4828382"/>
            <a:ext cx="2170113"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0" name="Connettore 4 56"/>
          <p:cNvCxnSpPr>
            <a:endCxn id="35" idx="1"/>
          </p:cNvCxnSpPr>
          <p:nvPr/>
        </p:nvCxnSpPr>
        <p:spPr>
          <a:xfrm rot="16200000" flipH="1">
            <a:off x="282575" y="4468813"/>
            <a:ext cx="1593850" cy="2159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61" name="Connettore 4 56"/>
          <p:cNvCxnSpPr/>
          <p:nvPr/>
        </p:nvCxnSpPr>
        <p:spPr>
          <a:xfrm rot="16200000" flipH="1">
            <a:off x="305594" y="3807619"/>
            <a:ext cx="1500187" cy="168275"/>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88" name="Rettangolo arrotondato 87"/>
          <p:cNvSpPr/>
          <p:nvPr/>
        </p:nvSpPr>
        <p:spPr>
          <a:xfrm>
            <a:off x="8059738" y="5734050"/>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0" name="Rettangolo arrotondato 89"/>
          <p:cNvSpPr/>
          <p:nvPr/>
        </p:nvSpPr>
        <p:spPr>
          <a:xfrm>
            <a:off x="8059738" y="4432300"/>
            <a:ext cx="760412" cy="573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2" name="Rettangolo arrotondato 91"/>
          <p:cNvSpPr/>
          <p:nvPr/>
        </p:nvSpPr>
        <p:spPr>
          <a:xfrm>
            <a:off x="8059738" y="378936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4" name="Rettangolo arrotondato 93"/>
          <p:cNvSpPr/>
          <p:nvPr/>
        </p:nvSpPr>
        <p:spPr>
          <a:xfrm>
            <a:off x="8059738" y="2492375"/>
            <a:ext cx="760412" cy="573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6" name="Rettangolo arrotondato 95"/>
          <p:cNvSpPr/>
          <p:nvPr/>
        </p:nvSpPr>
        <p:spPr>
          <a:xfrm>
            <a:off x="8059738" y="3141663"/>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FSE</a:t>
            </a:r>
            <a:endParaRPr lang="it-IT" sz="1400" dirty="0">
              <a:solidFill>
                <a:srgbClr val="FF0000"/>
              </a:solidFill>
            </a:endParaRPr>
          </a:p>
        </p:txBody>
      </p:sp>
      <p:sp>
        <p:nvSpPr>
          <p:cNvPr id="98" name="Rettangolo arrotondato 97"/>
          <p:cNvSpPr/>
          <p:nvPr/>
        </p:nvSpPr>
        <p:spPr>
          <a:xfrm>
            <a:off x="8059738" y="1844675"/>
            <a:ext cx="760412"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400" dirty="0">
                <a:solidFill>
                  <a:srgbClr val="FF0000"/>
                </a:solidFill>
              </a:rPr>
              <a:t>FESR</a:t>
            </a:r>
            <a:endParaRPr lang="it-IT" sz="1400" dirty="0">
              <a:solidFill>
                <a:srgbClr val="FF0000"/>
              </a:solidFill>
            </a:endParaRPr>
          </a:p>
        </p:txBody>
      </p:sp>
      <p:pic>
        <p:nvPicPr>
          <p:cNvPr id="49179" name="Picture 2"/>
          <p:cNvPicPr>
            <a:picLocks noChangeAspect="1" noChangeArrowheads="1"/>
          </p:cNvPicPr>
          <p:nvPr/>
        </p:nvPicPr>
        <p:blipFill>
          <a:blip r:embed="rId2"/>
          <a:srcRect/>
          <a:stretch>
            <a:fillRect/>
          </a:stretch>
        </p:blipFill>
        <p:spPr bwMode="auto">
          <a:xfrm>
            <a:off x="7162800" y="981075"/>
            <a:ext cx="762000" cy="585788"/>
          </a:xfrm>
          <a:prstGeom prst="rect">
            <a:avLst/>
          </a:prstGeom>
          <a:noFill/>
          <a:ln w="9525">
            <a:noFill/>
            <a:miter lim="800000"/>
            <a:headEnd/>
            <a:tailEnd/>
          </a:ln>
        </p:spPr>
      </p:pic>
      <p:sp>
        <p:nvSpPr>
          <p:cNvPr id="40" name="Rettangolo arrotondato 39"/>
          <p:cNvSpPr/>
          <p:nvPr/>
        </p:nvSpPr>
        <p:spPr>
          <a:xfrm>
            <a:off x="7162800" y="1844675"/>
            <a:ext cx="762000"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a:solidFill>
                  <a:srgbClr val="FF0000"/>
                </a:solidFill>
              </a:rPr>
              <a:t>PON Legalità</a:t>
            </a:r>
          </a:p>
          <a:p>
            <a:pPr algn="ctr" fontAlgn="auto">
              <a:spcBef>
                <a:spcPts val="0"/>
              </a:spcBef>
              <a:spcAft>
                <a:spcPts val="0"/>
              </a:spcAft>
              <a:defRPr/>
            </a:pPr>
            <a:r>
              <a:rPr lang="it-IT" sz="1050" dirty="0">
                <a:solidFill>
                  <a:srgbClr val="FF0000"/>
                </a:solidFill>
              </a:rPr>
              <a:t>POR</a:t>
            </a:r>
            <a:endParaRPr lang="it-IT" sz="1050" dirty="0">
              <a:solidFill>
                <a:srgbClr val="FF0000"/>
              </a:solidFill>
            </a:endParaRPr>
          </a:p>
        </p:txBody>
      </p:sp>
      <p:sp>
        <p:nvSpPr>
          <p:cNvPr id="41" name="Rettangolo arrotondato 40"/>
          <p:cNvSpPr/>
          <p:nvPr/>
        </p:nvSpPr>
        <p:spPr>
          <a:xfrm>
            <a:off x="7196138" y="2492375"/>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a:solidFill>
                  <a:srgbClr val="FF0000"/>
                </a:solidFill>
              </a:rPr>
              <a:t>PON Legalità</a:t>
            </a:r>
          </a:p>
          <a:p>
            <a:pPr algn="ctr" fontAlgn="auto">
              <a:spcBef>
                <a:spcPts val="0"/>
              </a:spcBef>
              <a:spcAft>
                <a:spcPts val="0"/>
              </a:spcAft>
              <a:defRPr/>
            </a:pPr>
            <a:r>
              <a:rPr lang="it-IT" sz="1050" dirty="0">
                <a:solidFill>
                  <a:srgbClr val="FF0000"/>
                </a:solidFill>
              </a:rPr>
              <a:t>POR</a:t>
            </a:r>
            <a:endParaRPr lang="it-IT" sz="1050" dirty="0">
              <a:solidFill>
                <a:srgbClr val="FF0000"/>
              </a:solidFill>
            </a:endParaRPr>
          </a:p>
        </p:txBody>
      </p:sp>
      <p:sp>
        <p:nvSpPr>
          <p:cNvPr id="42" name="Rettangolo arrotondato 41"/>
          <p:cNvSpPr/>
          <p:nvPr/>
        </p:nvSpPr>
        <p:spPr>
          <a:xfrm>
            <a:off x="7164388" y="3141663"/>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a:solidFill>
                  <a:srgbClr val="FF0000"/>
                </a:solidFill>
              </a:rPr>
              <a:t>PON Legalità</a:t>
            </a:r>
          </a:p>
          <a:p>
            <a:pPr algn="ctr" fontAlgn="auto">
              <a:spcBef>
                <a:spcPts val="0"/>
              </a:spcBef>
              <a:spcAft>
                <a:spcPts val="0"/>
              </a:spcAft>
              <a:defRPr/>
            </a:pPr>
            <a:r>
              <a:rPr lang="it-IT" sz="1050" dirty="0">
                <a:solidFill>
                  <a:srgbClr val="FF0000"/>
                </a:solidFill>
              </a:rPr>
              <a:t>POR</a:t>
            </a:r>
            <a:endParaRPr lang="it-IT" sz="1050" dirty="0">
              <a:solidFill>
                <a:srgbClr val="FF0000"/>
              </a:solidFill>
            </a:endParaRPr>
          </a:p>
        </p:txBody>
      </p:sp>
      <p:sp>
        <p:nvSpPr>
          <p:cNvPr id="43" name="Rettangolo arrotondato 42"/>
          <p:cNvSpPr/>
          <p:nvPr/>
        </p:nvSpPr>
        <p:spPr>
          <a:xfrm>
            <a:off x="7164388" y="3752850"/>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a:solidFill>
                  <a:srgbClr val="FF0000"/>
                </a:solidFill>
              </a:rPr>
              <a:t>PON Legalità</a:t>
            </a:r>
          </a:p>
          <a:p>
            <a:pPr algn="ctr" fontAlgn="auto">
              <a:spcBef>
                <a:spcPts val="0"/>
              </a:spcBef>
              <a:spcAft>
                <a:spcPts val="0"/>
              </a:spcAft>
              <a:defRPr/>
            </a:pPr>
            <a:r>
              <a:rPr lang="it-IT" sz="1050" dirty="0">
                <a:solidFill>
                  <a:srgbClr val="FF0000"/>
                </a:solidFill>
              </a:rPr>
              <a:t>POR</a:t>
            </a:r>
            <a:endParaRPr lang="it-IT" sz="1050" dirty="0">
              <a:solidFill>
                <a:srgbClr val="FF0000"/>
              </a:solidFill>
            </a:endParaRPr>
          </a:p>
        </p:txBody>
      </p:sp>
      <p:sp>
        <p:nvSpPr>
          <p:cNvPr id="44" name="Rettangolo arrotondato 43"/>
          <p:cNvSpPr/>
          <p:nvPr/>
        </p:nvSpPr>
        <p:spPr>
          <a:xfrm>
            <a:off x="7164388" y="4402138"/>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50" dirty="0">
                <a:solidFill>
                  <a:srgbClr val="FF0000"/>
                </a:solidFill>
              </a:rPr>
              <a:t>PON Legalità</a:t>
            </a:r>
          </a:p>
          <a:p>
            <a:pPr algn="ctr" fontAlgn="auto">
              <a:spcBef>
                <a:spcPts val="0"/>
              </a:spcBef>
              <a:spcAft>
                <a:spcPts val="0"/>
              </a:spcAft>
              <a:defRPr/>
            </a:pPr>
            <a:r>
              <a:rPr lang="it-IT" sz="1050" dirty="0">
                <a:solidFill>
                  <a:srgbClr val="FF0000"/>
                </a:solidFill>
              </a:rPr>
              <a:t>POR</a:t>
            </a:r>
            <a:endParaRPr lang="it-IT" sz="1050" dirty="0">
              <a:solidFill>
                <a:srgbClr val="FF0000"/>
              </a:solidFill>
            </a:endParaRPr>
          </a:p>
        </p:txBody>
      </p:sp>
      <p:sp>
        <p:nvSpPr>
          <p:cNvPr id="45" name="Rettangolo arrotondato 44"/>
          <p:cNvSpPr/>
          <p:nvPr/>
        </p:nvSpPr>
        <p:spPr>
          <a:xfrm>
            <a:off x="7164388" y="5049838"/>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900" dirty="0">
                <a:solidFill>
                  <a:srgbClr val="FF0000"/>
                </a:solidFill>
              </a:rPr>
              <a:t>PON Legalità/Città metro</a:t>
            </a:r>
          </a:p>
          <a:p>
            <a:pPr algn="ctr" fontAlgn="auto">
              <a:spcBef>
                <a:spcPts val="0"/>
              </a:spcBef>
              <a:spcAft>
                <a:spcPts val="0"/>
              </a:spcAft>
              <a:defRPr/>
            </a:pPr>
            <a:r>
              <a:rPr lang="it-IT" sz="900" dirty="0">
                <a:solidFill>
                  <a:srgbClr val="FF0000"/>
                </a:solidFill>
              </a:rPr>
              <a:t>POR</a:t>
            </a:r>
            <a:endParaRPr lang="it-IT" sz="900" dirty="0">
              <a:solidFill>
                <a:srgbClr val="FF0000"/>
              </a:solidFill>
            </a:endParaRPr>
          </a:p>
        </p:txBody>
      </p:sp>
      <p:sp>
        <p:nvSpPr>
          <p:cNvPr id="48" name="Rettangolo arrotondato 47"/>
          <p:cNvSpPr/>
          <p:nvPr/>
        </p:nvSpPr>
        <p:spPr>
          <a:xfrm>
            <a:off x="7164388" y="5697538"/>
            <a:ext cx="760412" cy="539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900" dirty="0">
                <a:solidFill>
                  <a:srgbClr val="FF0000"/>
                </a:solidFill>
              </a:rPr>
              <a:t>PON Legalità/Città metro</a:t>
            </a:r>
          </a:p>
          <a:p>
            <a:pPr algn="ctr" fontAlgn="auto">
              <a:spcBef>
                <a:spcPts val="0"/>
              </a:spcBef>
              <a:spcAft>
                <a:spcPts val="0"/>
              </a:spcAft>
              <a:defRPr/>
            </a:pPr>
            <a:r>
              <a:rPr lang="it-IT" sz="900" dirty="0">
                <a:solidFill>
                  <a:srgbClr val="FF0000"/>
                </a:solidFill>
              </a:rPr>
              <a:t>POR</a:t>
            </a:r>
            <a:endParaRPr lang="it-IT" sz="900" dirty="0">
              <a:solidFill>
                <a:srgbClr val="FF0000"/>
              </a:solidFill>
            </a:endParaRPr>
          </a:p>
        </p:txBody>
      </p:sp>
      <p:pic>
        <p:nvPicPr>
          <p:cNvPr id="49187" name="Picture 2"/>
          <p:cNvPicPr>
            <a:picLocks noChangeAspect="1" noChangeArrowheads="1"/>
          </p:cNvPicPr>
          <p:nvPr/>
        </p:nvPicPr>
        <p:blipFill>
          <a:blip r:embed="rId2"/>
          <a:srcRect/>
          <a:stretch>
            <a:fillRect/>
          </a:stretch>
        </p:blipFill>
        <p:spPr bwMode="auto">
          <a:xfrm>
            <a:off x="8058150" y="981075"/>
            <a:ext cx="762000" cy="58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2"/>
          <p:cNvSpPr>
            <a:spLocks noGrp="1"/>
          </p:cNvSpPr>
          <p:nvPr>
            <p:ph type="title"/>
          </p:nvPr>
        </p:nvSpPr>
        <p:spPr>
          <a:xfrm>
            <a:off x="179388" y="260350"/>
            <a:ext cx="8785225" cy="706438"/>
          </a:xfrm>
          <a:solidFill>
            <a:schemeClr val="bg1"/>
          </a:solidFill>
        </p:spPr>
        <p:style>
          <a:lnRef idx="3">
            <a:schemeClr val="lt1"/>
          </a:lnRef>
          <a:fillRef idx="1">
            <a:schemeClr val="accent1"/>
          </a:fillRef>
          <a:effectRef idx="1">
            <a:schemeClr val="accent1"/>
          </a:effectRef>
          <a:fontRef idx="minor">
            <a:schemeClr val="lt1"/>
          </a:fontRef>
        </p:style>
        <p:txBody>
          <a:bodyPr rtlCol="0">
            <a:normAutofit/>
          </a:bodyPr>
          <a:lstStyle/>
          <a:p>
            <a:pPr fontAlgn="auto">
              <a:spcAft>
                <a:spcPts val="0"/>
              </a:spcAft>
              <a:defRPr/>
            </a:pPr>
            <a:r>
              <a:rPr lang="it-IT" sz="3200" dirty="0" smtClean="0">
                <a:solidFill>
                  <a:schemeClr val="tx2"/>
                </a:solidFill>
                <a:latin typeface="Tahoma" pitchFamily="34" charset="0"/>
                <a:ea typeface="Tahoma" pitchFamily="34" charset="0"/>
                <a:cs typeface="Tahoma" pitchFamily="34" charset="0"/>
              </a:rPr>
              <a:t>La proposta strategica in sintesi</a:t>
            </a:r>
          </a:p>
        </p:txBody>
      </p:sp>
      <p:sp>
        <p:nvSpPr>
          <p:cNvPr id="11" name="Rettangolo 10"/>
          <p:cNvSpPr/>
          <p:nvPr/>
        </p:nvSpPr>
        <p:spPr>
          <a:xfrm>
            <a:off x="684213" y="1106488"/>
            <a:ext cx="7848600" cy="5937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2000" dirty="0">
                <a:solidFill>
                  <a:srgbClr val="C00000"/>
                </a:solidFill>
                <a:latin typeface="Arial Narrow" pitchFamily="34" charset="0"/>
              </a:rPr>
              <a:t>OT </a:t>
            </a:r>
            <a:r>
              <a:rPr lang="it-IT" sz="2000" dirty="0">
                <a:solidFill>
                  <a:srgbClr val="C00000"/>
                </a:solidFill>
                <a:latin typeface="Arial Narrow" pitchFamily="34" charset="0"/>
              </a:rPr>
              <a:t>9 </a:t>
            </a:r>
            <a:r>
              <a:rPr lang="it-IT" sz="2000" dirty="0">
                <a:solidFill>
                  <a:srgbClr val="C00000"/>
                </a:solidFill>
                <a:latin typeface="Arial Narrow" pitchFamily="34" charset="0"/>
              </a:rPr>
              <a:t>– </a:t>
            </a:r>
            <a:r>
              <a:rPr lang="it-IT" sz="2000" dirty="0">
                <a:solidFill>
                  <a:srgbClr val="C00000"/>
                </a:solidFill>
                <a:latin typeface="Arial Narrow" pitchFamily="34" charset="0"/>
              </a:rPr>
              <a:t>Inclusione sociale e lotta alla povertà</a:t>
            </a:r>
            <a:endParaRPr lang="it-IT" sz="2000" dirty="0">
              <a:solidFill>
                <a:srgbClr val="C00000"/>
              </a:solidFill>
              <a:latin typeface="Arial Narrow" pitchFamily="34" charset="0"/>
            </a:endParaRPr>
          </a:p>
        </p:txBody>
      </p:sp>
      <p:sp>
        <p:nvSpPr>
          <p:cNvPr id="5017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atin typeface="Calibri" pitchFamily="34" charset="0"/>
            </a:endParaRPr>
          </a:p>
        </p:txBody>
      </p:sp>
      <p:pic>
        <p:nvPicPr>
          <p:cNvPr id="50180" name="Picture 4"/>
          <p:cNvPicPr>
            <a:picLocks noChangeAspect="1" noChangeArrowheads="1"/>
          </p:cNvPicPr>
          <p:nvPr/>
        </p:nvPicPr>
        <p:blipFill>
          <a:blip r:embed="rId2"/>
          <a:srcRect/>
          <a:stretch>
            <a:fillRect/>
          </a:stretch>
        </p:blipFill>
        <p:spPr bwMode="auto">
          <a:xfrm>
            <a:off x="250825" y="1898650"/>
            <a:ext cx="8642350" cy="4494213"/>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defRPr/>
            </a:pPr>
            <a:fld id="{BA79D7DE-057E-4757-999D-A3012ED0822E}" type="slidenum">
              <a:rPr lang="it-IT"/>
              <a:pPr>
                <a:defRPr/>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 name="Diagramma 1145"/>
          <p:cNvGraphicFramePr/>
          <p:nvPr/>
        </p:nvGraphicFramePr>
        <p:xfrm>
          <a:off x="179512" y="260648"/>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p:cNvPicPr>
            <a:picLocks noChangeAspect="1" noChangeArrowheads="1"/>
          </p:cNvPicPr>
          <p:nvPr/>
        </p:nvPicPr>
        <p:blipFill>
          <a:blip r:embed="rId7"/>
          <a:srcRect/>
          <a:stretch>
            <a:fillRect/>
          </a:stretch>
        </p:blipFill>
        <p:spPr bwMode="auto">
          <a:xfrm>
            <a:off x="107950" y="1484313"/>
            <a:ext cx="8712200" cy="4665662"/>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defRPr/>
            </a:pPr>
            <a:fld id="{9A70D8DE-76EA-4300-A95D-67BC64069DEC}" type="slidenum">
              <a:rPr lang="it-IT"/>
              <a:pPr>
                <a:defRPr/>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179512" y="260648"/>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6" name="Picture 2"/>
          <p:cNvPicPr>
            <a:picLocks noChangeAspect="1" noChangeArrowheads="1"/>
          </p:cNvPicPr>
          <p:nvPr/>
        </p:nvPicPr>
        <p:blipFill>
          <a:blip r:embed="rId7"/>
          <a:srcRect/>
          <a:stretch>
            <a:fillRect/>
          </a:stretch>
        </p:blipFill>
        <p:spPr bwMode="auto">
          <a:xfrm>
            <a:off x="468313" y="1341438"/>
            <a:ext cx="8415337" cy="5184775"/>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pPr>
              <a:defRPr/>
            </a:pPr>
            <a:fld id="{3FEDDBA2-0CF9-4720-93CA-1693691827C5}" type="slidenum">
              <a:rPr lang="it-IT"/>
              <a:pPr>
                <a:defRPr/>
              </a:pPr>
              <a:t>34</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Segnaposto numero diapositiva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solidFill>
                  <a:schemeClr val="tx2"/>
                </a:solidFill>
                <a:latin typeface="Arial" charset="0"/>
                <a:cs typeface="Arial" charset="0"/>
              </a:rPr>
              <a:t>│</a:t>
            </a:r>
            <a:r>
              <a:rPr lang="fr-FR" sz="1800">
                <a:solidFill>
                  <a:schemeClr val="tx1"/>
                </a:solidFill>
                <a:latin typeface="Arial" charset="0"/>
                <a:cs typeface="Arial" charset="0"/>
              </a:rPr>
              <a:t> </a:t>
            </a:r>
            <a:fld id="{222D9FED-3DB0-4329-B7AF-543E54DB480A}" type="slidenum">
              <a:rPr lang="fr-FR" baseline="30000">
                <a:solidFill>
                  <a:schemeClr val="tx1"/>
                </a:solidFill>
                <a:latin typeface="Arial" charset="0"/>
                <a:cs typeface="Arial" charset="0"/>
              </a:rPr>
              <a:pPr fontAlgn="base">
                <a:spcBef>
                  <a:spcPct val="0"/>
                </a:spcBef>
                <a:spcAft>
                  <a:spcPct val="0"/>
                </a:spcAft>
              </a:pPr>
              <a:t>4</a:t>
            </a:fld>
            <a:endParaRPr lang="fr-FR" baseline="30000">
              <a:solidFill>
                <a:schemeClr val="tx1"/>
              </a:solidFill>
              <a:latin typeface="Arial" charset="0"/>
              <a:cs typeface="Arial" charset="0"/>
            </a:endParaRPr>
          </a:p>
        </p:txBody>
      </p:sp>
      <p:sp>
        <p:nvSpPr>
          <p:cNvPr id="18434" name="Rectangle 11"/>
          <p:cNvSpPr>
            <a:spLocks noGrp="1" noChangeArrowheads="1"/>
          </p:cNvSpPr>
          <p:nvPr>
            <p:ph type="body" idx="4294967295"/>
          </p:nvPr>
        </p:nvSpPr>
        <p:spPr>
          <a:xfrm>
            <a:off x="250825" y="692150"/>
            <a:ext cx="8748713" cy="5949950"/>
          </a:xfrm>
        </p:spPr>
        <p:txBody>
          <a:bodyPr/>
          <a:lstStyle/>
          <a:p>
            <a:pPr marL="0" indent="0">
              <a:lnSpc>
                <a:spcPct val="150000"/>
              </a:lnSpc>
              <a:spcBef>
                <a:spcPts val="600"/>
              </a:spcBef>
              <a:spcAft>
                <a:spcPts val="600"/>
              </a:spcAft>
              <a:buFont typeface="Arial" charset="0"/>
              <a:buNone/>
            </a:pPr>
            <a:r>
              <a:rPr lang="it-IT" sz="1600" smtClean="0"/>
              <a:t>OT 1. Ricerca, sviluppo tecnologico e innovazione</a:t>
            </a:r>
          </a:p>
          <a:p>
            <a:pPr marL="0" indent="0">
              <a:lnSpc>
                <a:spcPct val="150000"/>
              </a:lnSpc>
              <a:spcBef>
                <a:spcPts val="600"/>
              </a:spcBef>
              <a:spcAft>
                <a:spcPts val="600"/>
              </a:spcAft>
              <a:buFont typeface="Arial" charset="0"/>
              <a:buNone/>
            </a:pPr>
            <a:r>
              <a:rPr lang="it-IT" sz="1600" smtClean="0"/>
              <a:t>OT 2 Agenda digitale </a:t>
            </a:r>
          </a:p>
          <a:p>
            <a:pPr marL="0" indent="0">
              <a:lnSpc>
                <a:spcPct val="150000"/>
              </a:lnSpc>
              <a:spcBef>
                <a:spcPts val="600"/>
              </a:spcBef>
              <a:spcAft>
                <a:spcPts val="600"/>
              </a:spcAft>
              <a:buFont typeface="Arial" charset="0"/>
              <a:buNone/>
            </a:pPr>
            <a:r>
              <a:rPr lang="it-IT" sz="1600" smtClean="0"/>
              <a:t>OT 3 Competitività delle Piccole e Medie Imprese (PMI) </a:t>
            </a:r>
          </a:p>
          <a:p>
            <a:pPr marL="0" indent="0">
              <a:lnSpc>
                <a:spcPct val="150000"/>
              </a:lnSpc>
              <a:spcBef>
                <a:spcPts val="600"/>
              </a:spcBef>
              <a:spcAft>
                <a:spcPts val="600"/>
              </a:spcAft>
              <a:buFont typeface="Arial" charset="0"/>
              <a:buNone/>
            </a:pPr>
            <a:r>
              <a:rPr lang="it-IT" sz="1600" smtClean="0"/>
              <a:t>OT 4 Energia e trasporti urbani sostenibili</a:t>
            </a:r>
          </a:p>
          <a:p>
            <a:pPr marL="0" indent="0">
              <a:lnSpc>
                <a:spcPct val="150000"/>
              </a:lnSpc>
              <a:spcBef>
                <a:spcPts val="600"/>
              </a:spcBef>
              <a:spcAft>
                <a:spcPts val="600"/>
              </a:spcAft>
              <a:buFont typeface="Arial" charset="0"/>
              <a:buNone/>
            </a:pPr>
            <a:r>
              <a:rPr lang="it-IT" sz="1600" smtClean="0"/>
              <a:t>OT 5 Clima e rischi ambientali </a:t>
            </a:r>
          </a:p>
          <a:p>
            <a:pPr marL="0" indent="0">
              <a:lnSpc>
                <a:spcPct val="150000"/>
              </a:lnSpc>
              <a:spcBef>
                <a:spcPts val="600"/>
              </a:spcBef>
              <a:spcAft>
                <a:spcPts val="600"/>
              </a:spcAft>
              <a:buFont typeface="Arial" charset="0"/>
              <a:buNone/>
            </a:pPr>
            <a:r>
              <a:rPr lang="it-IT" sz="1600" smtClean="0"/>
              <a:t>OT 6 Tutela dell’ambiente e promozione dell’uso efficiente delle risorse</a:t>
            </a:r>
          </a:p>
          <a:p>
            <a:pPr marL="0" indent="0">
              <a:lnSpc>
                <a:spcPct val="150000"/>
              </a:lnSpc>
              <a:spcBef>
                <a:spcPts val="600"/>
              </a:spcBef>
              <a:spcAft>
                <a:spcPts val="600"/>
              </a:spcAft>
              <a:buFont typeface="Arial" charset="0"/>
              <a:buNone/>
            </a:pPr>
            <a:r>
              <a:rPr lang="it-IT" sz="1600" smtClean="0"/>
              <a:t>OT 7 Trasporto sostenibile </a:t>
            </a:r>
          </a:p>
          <a:p>
            <a:pPr marL="0" indent="0">
              <a:lnSpc>
                <a:spcPct val="150000"/>
              </a:lnSpc>
              <a:spcBef>
                <a:spcPts val="600"/>
              </a:spcBef>
              <a:spcAft>
                <a:spcPts val="600"/>
              </a:spcAft>
              <a:buFont typeface="Arial" charset="0"/>
              <a:buNone/>
            </a:pPr>
            <a:r>
              <a:rPr lang="it-IT" sz="1600" smtClean="0"/>
              <a:t>OT 8 Occupazione e sostegno alla mobilità dei lavoratori</a:t>
            </a:r>
          </a:p>
          <a:p>
            <a:pPr marL="0" indent="0">
              <a:lnSpc>
                <a:spcPct val="150000"/>
              </a:lnSpc>
              <a:spcBef>
                <a:spcPts val="600"/>
              </a:spcBef>
              <a:spcAft>
                <a:spcPts val="600"/>
              </a:spcAft>
              <a:buFont typeface="Arial" charset="0"/>
              <a:buNone/>
            </a:pPr>
            <a:r>
              <a:rPr lang="it-IT" sz="1600" smtClean="0"/>
              <a:t>OT 9 Inclusione sociale e lotta alla povertà</a:t>
            </a:r>
          </a:p>
          <a:p>
            <a:pPr marL="0" indent="0">
              <a:lnSpc>
                <a:spcPct val="150000"/>
              </a:lnSpc>
              <a:spcBef>
                <a:spcPts val="600"/>
              </a:spcBef>
              <a:spcAft>
                <a:spcPts val="600"/>
              </a:spcAft>
              <a:buFont typeface="Arial" charset="0"/>
              <a:buNone/>
            </a:pPr>
            <a:r>
              <a:rPr lang="it-IT" sz="1600" smtClean="0"/>
              <a:t>OT 10 Istruzione, competenze e apprendimento permanente</a:t>
            </a:r>
          </a:p>
          <a:p>
            <a:pPr marL="0" indent="0">
              <a:lnSpc>
                <a:spcPct val="150000"/>
              </a:lnSpc>
              <a:spcBef>
                <a:spcPts val="600"/>
              </a:spcBef>
              <a:spcAft>
                <a:spcPts val="600"/>
              </a:spcAft>
              <a:buFont typeface="Arial" charset="0"/>
              <a:buNone/>
            </a:pPr>
            <a:r>
              <a:rPr lang="it-IT" sz="1600" smtClean="0"/>
              <a:t>OT 11 Rafforzamento della capacità istituzionale delle Autorità pubbliche e delle parti interessate e un’amministrazioni pubblica efficiente</a:t>
            </a:r>
          </a:p>
        </p:txBody>
      </p:sp>
      <p:graphicFrame>
        <p:nvGraphicFramePr>
          <p:cNvPr id="5" name="Diagramma 4"/>
          <p:cNvGraphicFramePr/>
          <p:nvPr/>
        </p:nvGraphicFramePr>
        <p:xfrm>
          <a:off x="179512" y="188640"/>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o 30"/>
          <p:cNvSpPr/>
          <p:nvPr/>
        </p:nvSpPr>
        <p:spPr>
          <a:xfrm rot="5400000">
            <a:off x="1507714" y="444615"/>
            <a:ext cx="1304037" cy="1080120"/>
          </a:xfrm>
          <a:prstGeom prst="homePlate">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it-IT" sz="1400" b="1" dirty="0"/>
              <a:t>Quadro strategico comune</a:t>
            </a:r>
            <a:endParaRPr lang="it-IT" sz="1400" b="1" dirty="0"/>
          </a:p>
        </p:txBody>
      </p:sp>
      <p:sp>
        <p:nvSpPr>
          <p:cNvPr id="32" name="Pentagono 31"/>
          <p:cNvSpPr/>
          <p:nvPr/>
        </p:nvSpPr>
        <p:spPr>
          <a:xfrm rot="5400000">
            <a:off x="287524" y="3032956"/>
            <a:ext cx="3744416" cy="1080120"/>
          </a:xfrm>
          <a:prstGeom prst="homePlat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it-IT" sz="1400" b="1" dirty="0"/>
              <a:t>Accordo di Partenariato</a:t>
            </a:r>
            <a:endParaRPr lang="it-IT" sz="1400" b="1" dirty="0"/>
          </a:p>
        </p:txBody>
      </p:sp>
      <p:sp>
        <p:nvSpPr>
          <p:cNvPr id="33" name="Pentagono 32"/>
          <p:cNvSpPr/>
          <p:nvPr/>
        </p:nvSpPr>
        <p:spPr>
          <a:xfrm rot="5400000">
            <a:off x="1551611" y="5709819"/>
            <a:ext cx="1216242" cy="108012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it-IT" sz="1400" b="1" dirty="0"/>
              <a:t>Programmi Operativi</a:t>
            </a:r>
            <a:endParaRPr lang="it-IT" sz="1400" b="1" dirty="0"/>
          </a:p>
        </p:txBody>
      </p:sp>
      <p:sp>
        <p:nvSpPr>
          <p:cNvPr id="37" name="Pentagono 36"/>
          <p:cNvSpPr/>
          <p:nvPr/>
        </p:nvSpPr>
        <p:spPr>
          <a:xfrm rot="5400000">
            <a:off x="2627784" y="1916832"/>
            <a:ext cx="1800200" cy="1080120"/>
          </a:xfrm>
          <a:prstGeom prst="homePlate">
            <a:avLst/>
          </a:prstGeom>
          <a:solidFill>
            <a:srgbClr val="0070C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it-IT" sz="1400" b="1" dirty="0"/>
              <a:t>Dialogo informale </a:t>
            </a:r>
            <a:r>
              <a:rPr lang="it-IT" sz="1400" b="1" dirty="0" err="1"/>
              <a:t>CE-Italia</a:t>
            </a:r>
            <a:endParaRPr lang="it-IT" sz="1400" b="1" dirty="0"/>
          </a:p>
        </p:txBody>
      </p:sp>
      <p:sp>
        <p:nvSpPr>
          <p:cNvPr id="19461" name="Rettangolo 41"/>
          <p:cNvSpPr>
            <a:spLocks noChangeArrowheads="1"/>
          </p:cNvSpPr>
          <p:nvPr/>
        </p:nvSpPr>
        <p:spPr bwMode="auto">
          <a:xfrm>
            <a:off x="2916238" y="3716338"/>
            <a:ext cx="5994400" cy="307975"/>
          </a:xfrm>
          <a:prstGeom prst="rect">
            <a:avLst/>
          </a:prstGeom>
          <a:solidFill>
            <a:srgbClr val="0070C0"/>
          </a:solidFill>
          <a:ln w="9525">
            <a:noFill/>
            <a:miter lim="800000"/>
            <a:headEnd/>
            <a:tailEnd/>
          </a:ln>
        </p:spPr>
        <p:txBody>
          <a:bodyPr>
            <a:spAutoFit/>
          </a:bodyPr>
          <a:lstStyle/>
          <a:p>
            <a:pPr algn="ctr"/>
            <a:r>
              <a:rPr lang="it-IT" sz="1400" b="1">
                <a:solidFill>
                  <a:schemeClr val="bg1"/>
                </a:solidFill>
                <a:latin typeface="Calibri" pitchFamily="34" charset="0"/>
              </a:rPr>
              <a:t>Con l’approvazione dei Regolamenti prende avvio il negoziato formale CE-Italia</a:t>
            </a:r>
          </a:p>
        </p:txBody>
      </p:sp>
      <p:sp>
        <p:nvSpPr>
          <p:cNvPr id="43" name="Pentagono 42"/>
          <p:cNvSpPr/>
          <p:nvPr/>
        </p:nvSpPr>
        <p:spPr>
          <a:xfrm rot="5400000">
            <a:off x="2807804" y="4545124"/>
            <a:ext cx="1296144" cy="1080120"/>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it-IT" sz="1400" b="1" dirty="0"/>
              <a:t>Negoziato formale </a:t>
            </a:r>
          </a:p>
          <a:p>
            <a:pPr algn="ctr" fontAlgn="auto">
              <a:spcBef>
                <a:spcPts val="0"/>
              </a:spcBef>
              <a:spcAft>
                <a:spcPts val="0"/>
              </a:spcAft>
              <a:defRPr/>
            </a:pPr>
            <a:r>
              <a:rPr lang="it-IT" sz="1400" b="1" dirty="0" err="1"/>
              <a:t>CE-Italia</a:t>
            </a:r>
            <a:endParaRPr lang="it-IT" sz="1400" b="1" dirty="0"/>
          </a:p>
        </p:txBody>
      </p:sp>
      <p:sp>
        <p:nvSpPr>
          <p:cNvPr id="19463" name="Rettangolo 45"/>
          <p:cNvSpPr>
            <a:spLocks noChangeArrowheads="1"/>
          </p:cNvSpPr>
          <p:nvPr/>
        </p:nvSpPr>
        <p:spPr bwMode="auto">
          <a:xfrm>
            <a:off x="4356100" y="1557338"/>
            <a:ext cx="4554538" cy="276225"/>
          </a:xfrm>
          <a:prstGeom prst="rect">
            <a:avLst/>
          </a:prstGeom>
          <a:solidFill>
            <a:srgbClr val="0070C0">
              <a:alpha val="50195"/>
            </a:srgbClr>
          </a:solidFill>
          <a:ln w="9525">
            <a:noFill/>
            <a:miter lim="800000"/>
            <a:headEnd/>
            <a:tailEnd/>
          </a:ln>
        </p:spPr>
        <p:txBody>
          <a:bodyPr>
            <a:spAutoFit/>
          </a:bodyPr>
          <a:lstStyle/>
          <a:p>
            <a:pPr algn="ctr"/>
            <a:r>
              <a:rPr lang="it-IT" sz="1200" b="1">
                <a:solidFill>
                  <a:schemeClr val="bg1"/>
                </a:solidFill>
                <a:latin typeface="Calibri" pitchFamily="34" charset="0"/>
              </a:rPr>
              <a:t>Avvio del dialogo informale </a:t>
            </a:r>
            <a:r>
              <a:rPr lang="it-IT" sz="1200">
                <a:solidFill>
                  <a:schemeClr val="bg1"/>
                </a:solidFill>
                <a:latin typeface="Calibri" pitchFamily="34" charset="0"/>
              </a:rPr>
              <a:t>(gennaio 2013)</a:t>
            </a:r>
          </a:p>
        </p:txBody>
      </p:sp>
      <p:sp>
        <p:nvSpPr>
          <p:cNvPr id="19464" name="Rettangolo 46"/>
          <p:cNvSpPr>
            <a:spLocks noChangeArrowheads="1"/>
          </p:cNvSpPr>
          <p:nvPr/>
        </p:nvSpPr>
        <p:spPr bwMode="auto">
          <a:xfrm>
            <a:off x="4356100" y="2276475"/>
            <a:ext cx="4554538" cy="461963"/>
          </a:xfrm>
          <a:prstGeom prst="rect">
            <a:avLst/>
          </a:prstGeom>
          <a:solidFill>
            <a:srgbClr val="0070C0">
              <a:alpha val="50195"/>
            </a:srgbClr>
          </a:solidFill>
          <a:ln w="9525">
            <a:noFill/>
            <a:miter lim="800000"/>
            <a:headEnd/>
            <a:tailEnd/>
          </a:ln>
        </p:spPr>
        <p:txBody>
          <a:bodyPr>
            <a:spAutoFit/>
          </a:bodyPr>
          <a:lstStyle/>
          <a:p>
            <a:pPr algn="ctr"/>
            <a:r>
              <a:rPr lang="it-IT" sz="1200" b="1">
                <a:solidFill>
                  <a:schemeClr val="bg1"/>
                </a:solidFill>
                <a:latin typeface="Calibri" pitchFamily="34" charset="0"/>
              </a:rPr>
              <a:t>Trasmissione alla CE delle bozze di AP </a:t>
            </a:r>
          </a:p>
          <a:p>
            <a:pPr algn="ctr"/>
            <a:r>
              <a:rPr lang="it-IT" sz="1200">
                <a:solidFill>
                  <a:schemeClr val="bg1"/>
                </a:solidFill>
                <a:latin typeface="Calibri" pitchFamily="34" charset="0"/>
              </a:rPr>
              <a:t>(aprile 2013; dicembre 2013)</a:t>
            </a:r>
          </a:p>
        </p:txBody>
      </p:sp>
      <p:sp>
        <p:nvSpPr>
          <p:cNvPr id="19465" name="Rettangolo 47"/>
          <p:cNvSpPr>
            <a:spLocks noChangeArrowheads="1"/>
          </p:cNvSpPr>
          <p:nvPr/>
        </p:nvSpPr>
        <p:spPr bwMode="auto">
          <a:xfrm>
            <a:off x="4356100" y="3141663"/>
            <a:ext cx="4554538" cy="276225"/>
          </a:xfrm>
          <a:prstGeom prst="rect">
            <a:avLst/>
          </a:prstGeom>
          <a:solidFill>
            <a:srgbClr val="0070C0">
              <a:alpha val="50195"/>
            </a:srgbClr>
          </a:solidFill>
          <a:ln w="9525">
            <a:noFill/>
            <a:miter lim="800000"/>
            <a:headEnd/>
            <a:tailEnd/>
          </a:ln>
        </p:spPr>
        <p:txBody>
          <a:bodyPr>
            <a:spAutoFit/>
          </a:bodyPr>
          <a:lstStyle/>
          <a:p>
            <a:pPr algn="ctr"/>
            <a:r>
              <a:rPr lang="it-IT" sz="1200" b="1">
                <a:solidFill>
                  <a:schemeClr val="bg1"/>
                </a:solidFill>
                <a:latin typeface="Calibri" pitchFamily="34" charset="0"/>
              </a:rPr>
              <a:t>Osservazioni informali CE </a:t>
            </a:r>
            <a:endParaRPr lang="it-IT" sz="1200">
              <a:solidFill>
                <a:schemeClr val="bg1"/>
              </a:solidFill>
              <a:latin typeface="Calibri" pitchFamily="34" charset="0"/>
            </a:endParaRPr>
          </a:p>
        </p:txBody>
      </p:sp>
      <p:sp>
        <p:nvSpPr>
          <p:cNvPr id="19466" name="Rettangolo 48"/>
          <p:cNvSpPr>
            <a:spLocks noChangeArrowheads="1"/>
          </p:cNvSpPr>
          <p:nvPr/>
        </p:nvSpPr>
        <p:spPr bwMode="auto">
          <a:xfrm>
            <a:off x="4427538" y="4365625"/>
            <a:ext cx="4483100" cy="276225"/>
          </a:xfrm>
          <a:prstGeom prst="rect">
            <a:avLst/>
          </a:prstGeom>
          <a:solidFill>
            <a:srgbClr val="0070C0"/>
          </a:solidFill>
          <a:ln w="9525">
            <a:noFill/>
            <a:miter lim="800000"/>
            <a:headEnd/>
            <a:tailEnd/>
          </a:ln>
        </p:spPr>
        <p:txBody>
          <a:bodyPr>
            <a:spAutoFit/>
          </a:bodyPr>
          <a:lstStyle/>
          <a:p>
            <a:pPr algn="ctr"/>
            <a:r>
              <a:rPr lang="it-IT" sz="1200" b="1">
                <a:solidFill>
                  <a:schemeClr val="bg1"/>
                </a:solidFill>
                <a:latin typeface="Calibri" pitchFamily="34" charset="0"/>
              </a:rPr>
              <a:t>L’Italia trasmette ufficialmente AP alla CE </a:t>
            </a:r>
            <a:r>
              <a:rPr lang="it-IT" sz="1200">
                <a:solidFill>
                  <a:schemeClr val="bg1"/>
                </a:solidFill>
                <a:latin typeface="Calibri" pitchFamily="34" charset="0"/>
              </a:rPr>
              <a:t>(22 aprile).  </a:t>
            </a:r>
          </a:p>
        </p:txBody>
      </p:sp>
      <p:sp>
        <p:nvSpPr>
          <p:cNvPr id="19467" name="Rettangolo 49"/>
          <p:cNvSpPr>
            <a:spLocks noChangeArrowheads="1"/>
          </p:cNvSpPr>
          <p:nvPr/>
        </p:nvSpPr>
        <p:spPr bwMode="auto">
          <a:xfrm>
            <a:off x="4572000" y="4941888"/>
            <a:ext cx="4321175" cy="276225"/>
          </a:xfrm>
          <a:prstGeom prst="rect">
            <a:avLst/>
          </a:prstGeom>
          <a:solidFill>
            <a:srgbClr val="0070C0"/>
          </a:solidFill>
          <a:ln w="9525">
            <a:noFill/>
            <a:miter lim="800000"/>
            <a:headEnd/>
            <a:tailEnd/>
          </a:ln>
        </p:spPr>
        <p:txBody>
          <a:bodyPr>
            <a:spAutoFit/>
          </a:bodyPr>
          <a:lstStyle/>
          <a:p>
            <a:pPr algn="ctr"/>
            <a:r>
              <a:rPr lang="it-IT" sz="1200" b="1">
                <a:solidFill>
                  <a:schemeClr val="bg1"/>
                </a:solidFill>
                <a:latin typeface="Calibri" pitchFamily="34" charset="0"/>
              </a:rPr>
              <a:t>Osservazioni CE all’AP </a:t>
            </a:r>
            <a:r>
              <a:rPr lang="it-IT" sz="1200">
                <a:solidFill>
                  <a:schemeClr val="bg1"/>
                </a:solidFill>
                <a:latin typeface="Calibri" pitchFamily="34" charset="0"/>
              </a:rPr>
              <a:t>(entro il 22 luglio)</a:t>
            </a:r>
            <a:r>
              <a:rPr lang="it-IT" sz="1200" b="1">
                <a:solidFill>
                  <a:schemeClr val="bg1"/>
                </a:solidFill>
                <a:latin typeface="Calibri" pitchFamily="34" charset="0"/>
              </a:rPr>
              <a:t> </a:t>
            </a:r>
          </a:p>
        </p:txBody>
      </p:sp>
      <p:sp>
        <p:nvSpPr>
          <p:cNvPr id="51" name="Freccia in giù 50"/>
          <p:cNvSpPr/>
          <p:nvPr/>
        </p:nvSpPr>
        <p:spPr>
          <a:xfrm>
            <a:off x="6659563" y="1916113"/>
            <a:ext cx="288925" cy="288925"/>
          </a:xfrm>
          <a:prstGeom prst="downArrow">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2" name="Freccia in giù 51"/>
          <p:cNvSpPr/>
          <p:nvPr/>
        </p:nvSpPr>
        <p:spPr>
          <a:xfrm>
            <a:off x="6659563" y="2781300"/>
            <a:ext cx="288925" cy="287338"/>
          </a:xfrm>
          <a:prstGeom prst="downArrow">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3" name="Freccia in giù 52"/>
          <p:cNvSpPr/>
          <p:nvPr/>
        </p:nvSpPr>
        <p:spPr>
          <a:xfrm>
            <a:off x="4140200" y="5030788"/>
            <a:ext cx="287338" cy="414337"/>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9471" name="Titolo 1"/>
          <p:cNvSpPr txBox="1">
            <a:spLocks/>
          </p:cNvSpPr>
          <p:nvPr/>
        </p:nvSpPr>
        <p:spPr bwMode="auto">
          <a:xfrm>
            <a:off x="3059113" y="188913"/>
            <a:ext cx="5865812" cy="819150"/>
          </a:xfrm>
          <a:prstGeom prst="rect">
            <a:avLst/>
          </a:prstGeom>
          <a:noFill/>
          <a:ln w="9525">
            <a:noFill/>
            <a:miter lim="800000"/>
            <a:headEnd/>
            <a:tailEnd/>
          </a:ln>
        </p:spPr>
        <p:txBody>
          <a:bodyPr anchor="ctr"/>
          <a:lstStyle/>
          <a:p>
            <a:pPr algn="ctr" eaLnBrk="0" hangingPunct="0"/>
            <a:r>
              <a:rPr lang="it-IT" sz="2800">
                <a:solidFill>
                  <a:schemeClr val="tx2"/>
                </a:solidFill>
                <a:latin typeface="Tahoma" pitchFamily="34" charset="0"/>
                <a:cs typeface="Tahoma" pitchFamily="34" charset="0"/>
              </a:rPr>
              <a:t>NEGOZIATO PER L’AVVIO DELLA PROGRAMMAZIONE 2014-2020</a:t>
            </a:r>
          </a:p>
        </p:txBody>
      </p:sp>
      <p:graphicFrame>
        <p:nvGraphicFramePr>
          <p:cNvPr id="3" name="Diagramma 2"/>
          <p:cNvGraphicFramePr/>
          <p:nvPr/>
        </p:nvGraphicFramePr>
        <p:xfrm>
          <a:off x="0" y="1636694"/>
          <a:ext cx="1619672" cy="2893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nvGraphicFramePr>
        <p:xfrm>
          <a:off x="251520" y="4797152"/>
          <a:ext cx="1152128" cy="5232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474" name="Rettangolo 19"/>
          <p:cNvSpPr>
            <a:spLocks noChangeArrowheads="1"/>
          </p:cNvSpPr>
          <p:nvPr/>
        </p:nvSpPr>
        <p:spPr bwMode="auto">
          <a:xfrm>
            <a:off x="4572000" y="5384800"/>
            <a:ext cx="4392613" cy="276225"/>
          </a:xfrm>
          <a:prstGeom prst="rect">
            <a:avLst/>
          </a:prstGeom>
          <a:solidFill>
            <a:srgbClr val="0070C0"/>
          </a:solidFill>
          <a:ln w="9525">
            <a:noFill/>
            <a:miter lim="800000"/>
            <a:headEnd/>
            <a:tailEnd/>
          </a:ln>
        </p:spPr>
        <p:txBody>
          <a:bodyPr>
            <a:spAutoFit/>
          </a:bodyPr>
          <a:lstStyle/>
          <a:p>
            <a:pPr algn="ctr"/>
            <a:r>
              <a:rPr lang="it-IT" sz="1200" b="1">
                <a:solidFill>
                  <a:schemeClr val="bg1"/>
                </a:solidFill>
                <a:latin typeface="Calibri" pitchFamily="34" charset="0"/>
              </a:rPr>
              <a:t>Decisione comunitaria di approvazione dell’AP </a:t>
            </a:r>
            <a:r>
              <a:rPr lang="it-IT" sz="1200">
                <a:solidFill>
                  <a:schemeClr val="bg1"/>
                </a:solidFill>
                <a:latin typeface="Calibri" pitchFamily="34" charset="0"/>
              </a:rPr>
              <a:t>(entro il 22 agosto)</a:t>
            </a:r>
          </a:p>
        </p:txBody>
      </p:sp>
      <p:sp>
        <p:nvSpPr>
          <p:cNvPr id="19475" name="Rettangolo 20"/>
          <p:cNvSpPr>
            <a:spLocks noChangeArrowheads="1"/>
          </p:cNvSpPr>
          <p:nvPr/>
        </p:nvSpPr>
        <p:spPr bwMode="auto">
          <a:xfrm>
            <a:off x="4572000" y="5949950"/>
            <a:ext cx="4464050" cy="276225"/>
          </a:xfrm>
          <a:prstGeom prst="rect">
            <a:avLst/>
          </a:prstGeom>
          <a:solidFill>
            <a:srgbClr val="0070C0"/>
          </a:solidFill>
          <a:ln w="9525">
            <a:noFill/>
            <a:miter lim="800000"/>
            <a:headEnd/>
            <a:tailEnd/>
          </a:ln>
        </p:spPr>
        <p:txBody>
          <a:bodyPr>
            <a:spAutoFit/>
          </a:bodyPr>
          <a:lstStyle/>
          <a:p>
            <a:pPr algn="ctr"/>
            <a:r>
              <a:rPr lang="it-IT" sz="1200" b="1">
                <a:solidFill>
                  <a:schemeClr val="bg1"/>
                </a:solidFill>
                <a:latin typeface="Calibri" pitchFamily="34" charset="0"/>
              </a:rPr>
              <a:t>Trasmissione PO </a:t>
            </a:r>
            <a:r>
              <a:rPr lang="it-IT" sz="1200">
                <a:solidFill>
                  <a:schemeClr val="bg1"/>
                </a:solidFill>
                <a:latin typeface="Calibri" pitchFamily="34" charset="0"/>
              </a:rPr>
              <a:t>(entro il 22 luglio)</a:t>
            </a:r>
          </a:p>
        </p:txBody>
      </p:sp>
      <p:sp>
        <p:nvSpPr>
          <p:cNvPr id="19476" name="Rettangolo 21"/>
          <p:cNvSpPr>
            <a:spLocks noChangeArrowheads="1"/>
          </p:cNvSpPr>
          <p:nvPr/>
        </p:nvSpPr>
        <p:spPr bwMode="auto">
          <a:xfrm>
            <a:off x="4572000" y="6381750"/>
            <a:ext cx="4572000" cy="276225"/>
          </a:xfrm>
          <a:prstGeom prst="rect">
            <a:avLst/>
          </a:prstGeom>
          <a:solidFill>
            <a:srgbClr val="0070C0"/>
          </a:solidFill>
          <a:ln w="9525">
            <a:noFill/>
            <a:miter lim="800000"/>
            <a:headEnd/>
            <a:tailEnd/>
          </a:ln>
        </p:spPr>
        <p:txBody>
          <a:bodyPr>
            <a:spAutoFit/>
          </a:bodyPr>
          <a:lstStyle/>
          <a:p>
            <a:pPr algn="ctr"/>
            <a:r>
              <a:rPr lang="it-IT" sz="1200" b="1">
                <a:solidFill>
                  <a:schemeClr val="bg1"/>
                </a:solidFill>
                <a:latin typeface="Calibri" pitchFamily="34" charset="0"/>
              </a:rPr>
              <a:t>Decisione comunitaria di approvazione PO </a:t>
            </a:r>
            <a:r>
              <a:rPr lang="it-IT" sz="1200">
                <a:solidFill>
                  <a:schemeClr val="bg1"/>
                </a:solidFill>
                <a:latin typeface="Calibri" pitchFamily="34" charset="0"/>
              </a:rPr>
              <a:t>(entro  i successivi 6  mesi) </a:t>
            </a:r>
          </a:p>
        </p:txBody>
      </p:sp>
      <p:sp>
        <p:nvSpPr>
          <p:cNvPr id="23" name="Freccia in giù 22"/>
          <p:cNvSpPr/>
          <p:nvPr/>
        </p:nvSpPr>
        <p:spPr>
          <a:xfrm>
            <a:off x="4140200" y="6042025"/>
            <a:ext cx="287338" cy="414338"/>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 name="Segnaposto numero diapositiva 1"/>
          <p:cNvSpPr>
            <a:spLocks noGrp="1"/>
          </p:cNvSpPr>
          <p:nvPr>
            <p:ph type="sldNum" sz="quarter" idx="12"/>
          </p:nvPr>
        </p:nvSpPr>
        <p:spPr/>
        <p:txBody>
          <a:bodyPr/>
          <a:lstStyle/>
          <a:p>
            <a:pPr>
              <a:defRPr/>
            </a:pPr>
            <a:fld id="{CB2E2267-39D4-4CC2-9848-F2FC73550EA0}" type="slidenum">
              <a:rPr lang="it-IT"/>
              <a:pPr>
                <a:defRPr/>
              </a:pPr>
              <a:t>5</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l="853" t="26872"/>
          <a:stretch>
            <a:fillRect/>
          </a:stretch>
        </p:blipFill>
        <p:spPr bwMode="auto">
          <a:xfrm>
            <a:off x="827088" y="1244600"/>
            <a:ext cx="7867650" cy="4271963"/>
          </a:xfrm>
          <a:prstGeom prst="rect">
            <a:avLst/>
          </a:prstGeom>
          <a:solidFill>
            <a:schemeClr val="bg1"/>
          </a:solidFill>
          <a:ln w="9525">
            <a:noFill/>
            <a:miter lim="800000"/>
            <a:headEnd/>
            <a:tailEnd/>
          </a:ln>
        </p:spPr>
      </p:pic>
      <p:sp>
        <p:nvSpPr>
          <p:cNvPr id="2" name="Rettangolo arrotondato 1"/>
          <p:cNvSpPr/>
          <p:nvPr/>
        </p:nvSpPr>
        <p:spPr>
          <a:xfrm>
            <a:off x="1116013" y="1268413"/>
            <a:ext cx="7488237" cy="6715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Rettangolo 3"/>
          <p:cNvSpPr/>
          <p:nvPr/>
        </p:nvSpPr>
        <p:spPr>
          <a:xfrm>
            <a:off x="935038" y="1196975"/>
            <a:ext cx="7651750" cy="671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graphicFrame>
        <p:nvGraphicFramePr>
          <p:cNvPr id="6" name="Diagramma 5"/>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egnaposto numero diapositiva 2"/>
          <p:cNvSpPr>
            <a:spLocks noGrp="1"/>
          </p:cNvSpPr>
          <p:nvPr>
            <p:ph type="sldNum" sz="quarter" idx="12"/>
          </p:nvPr>
        </p:nvSpPr>
        <p:spPr/>
        <p:txBody>
          <a:bodyPr/>
          <a:lstStyle/>
          <a:p>
            <a:pPr>
              <a:defRPr/>
            </a:pPr>
            <a:fld id="{B905D2A3-F763-4136-9660-88CB85C0B137}" type="slidenum">
              <a:rPr lang="it-IT"/>
              <a:pPr>
                <a:defRPr/>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asellaDiTesto 1"/>
          <p:cNvSpPr txBox="1">
            <a:spLocks noChangeArrowheads="1"/>
          </p:cNvSpPr>
          <p:nvPr/>
        </p:nvSpPr>
        <p:spPr bwMode="auto">
          <a:xfrm>
            <a:off x="1187450" y="1196975"/>
            <a:ext cx="7129463" cy="954088"/>
          </a:xfrm>
          <a:prstGeom prst="rect">
            <a:avLst/>
          </a:prstGeom>
          <a:noFill/>
          <a:ln w="9525">
            <a:noFill/>
            <a:miter lim="800000"/>
            <a:headEnd/>
            <a:tailEnd/>
          </a:ln>
        </p:spPr>
        <p:txBody>
          <a:bodyPr>
            <a:spAutoFit/>
          </a:bodyPr>
          <a:lstStyle/>
          <a:p>
            <a:pPr algn="ctr"/>
            <a:r>
              <a:rPr lang="it-IT" sz="2800">
                <a:solidFill>
                  <a:srgbClr val="C00000"/>
                </a:solidFill>
                <a:latin typeface="Arial Narrow" pitchFamily="34" charset="0"/>
              </a:rPr>
              <a:t>Si basa su un’analisi del contesto che tiene conto di: </a:t>
            </a:r>
          </a:p>
          <a:p>
            <a:pPr algn="ctr"/>
            <a:endParaRPr lang="it-IT" sz="2800">
              <a:solidFill>
                <a:schemeClr val="tx2"/>
              </a:solidFill>
              <a:latin typeface="Arial Narrow" pitchFamily="34" charset="0"/>
            </a:endParaRPr>
          </a:p>
        </p:txBody>
      </p:sp>
      <p:sp>
        <p:nvSpPr>
          <p:cNvPr id="22530" name="CasellaDiTesto 8"/>
          <p:cNvSpPr txBox="1">
            <a:spLocks noChangeArrowheads="1"/>
          </p:cNvSpPr>
          <p:nvPr/>
        </p:nvSpPr>
        <p:spPr bwMode="auto">
          <a:xfrm>
            <a:off x="900113" y="1989138"/>
            <a:ext cx="7559675" cy="4186237"/>
          </a:xfrm>
          <a:prstGeom prst="rect">
            <a:avLst/>
          </a:prstGeom>
          <a:noFill/>
          <a:ln w="9525">
            <a:noFill/>
            <a:miter lim="800000"/>
            <a:headEnd/>
            <a:tailEnd/>
          </a:ln>
        </p:spPr>
        <p:txBody>
          <a:bodyPr>
            <a:spAutoFit/>
          </a:bodyPr>
          <a:lstStyle/>
          <a:p>
            <a:pPr marL="0" lvl="1" algn="ctr">
              <a:spcBef>
                <a:spcPts val="1200"/>
              </a:spcBef>
              <a:spcAft>
                <a:spcPts val="1200"/>
              </a:spcAft>
            </a:pPr>
            <a:r>
              <a:rPr lang="it-IT" sz="2400">
                <a:solidFill>
                  <a:srgbClr val="002060"/>
                </a:solidFill>
                <a:latin typeface="Arial Narrow" pitchFamily="34" charset="0"/>
              </a:rPr>
              <a:t>Obiettivi della strategia Europa 2020 su ricerca e innovazione, ambiente e energia, istruzione, inclusione sociale </a:t>
            </a:r>
          </a:p>
          <a:p>
            <a:pPr marL="0" lvl="1" algn="ctr">
              <a:spcBef>
                <a:spcPts val="1200"/>
              </a:spcBef>
              <a:spcAft>
                <a:spcPts val="1200"/>
              </a:spcAft>
            </a:pPr>
            <a:r>
              <a:rPr lang="it-IT" sz="2400">
                <a:solidFill>
                  <a:srgbClr val="002060"/>
                </a:solidFill>
                <a:latin typeface="Arial Narrow" pitchFamily="34" charset="0"/>
              </a:rPr>
              <a:t>Raccomandazioni specifiche «rilevanti» del Consiglio europeo all’Italia sui principali nodi strutturali del Paese a cui i fondi europei possono dare un contributo essenziale</a:t>
            </a:r>
          </a:p>
          <a:p>
            <a:pPr marL="0" lvl="1" algn="ctr">
              <a:spcBef>
                <a:spcPts val="1200"/>
              </a:spcBef>
              <a:spcAft>
                <a:spcPts val="1200"/>
              </a:spcAft>
            </a:pPr>
            <a:r>
              <a:rPr lang="it-IT" sz="2400">
                <a:solidFill>
                  <a:srgbClr val="002060"/>
                </a:solidFill>
                <a:latin typeface="Arial Narrow" pitchFamily="34" charset="0"/>
              </a:rPr>
              <a:t>Analisi delle fragilità delle diverse aree del Paese e degli squilibri territoriali e individuazione delle leve su cui è opportuno agire nei vari territori rispetto ai diversi Obiettivi tematici</a:t>
            </a:r>
          </a:p>
          <a:p>
            <a:pPr algn="ctr"/>
            <a:endParaRPr lang="it-IT" sz="2400">
              <a:latin typeface="Calibri" pitchFamily="34" charset="0"/>
            </a:endParaRPr>
          </a:p>
        </p:txBody>
      </p:sp>
      <p:graphicFrame>
        <p:nvGraphicFramePr>
          <p:cNvPr id="5" name="Diagramma 4"/>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p:cNvSpPr>
            <a:spLocks noGrp="1"/>
          </p:cNvSpPr>
          <p:nvPr>
            <p:ph type="sldNum" sz="quarter" idx="12"/>
          </p:nvPr>
        </p:nvSpPr>
        <p:spPr/>
        <p:txBody>
          <a:bodyPr/>
          <a:lstStyle/>
          <a:p>
            <a:pPr>
              <a:defRPr/>
            </a:pPr>
            <a:fld id="{F3F24330-19FA-4FBC-BCB6-19407A4E0E90}" type="slidenum">
              <a:rPr lang="it-IT"/>
              <a:pPr>
                <a:defRPr/>
              </a:pPr>
              <a:t>7</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asellaDiTesto 1"/>
          <p:cNvSpPr txBox="1">
            <a:spLocks noChangeArrowheads="1"/>
          </p:cNvSpPr>
          <p:nvPr/>
        </p:nvSpPr>
        <p:spPr bwMode="auto">
          <a:xfrm>
            <a:off x="1187450" y="1104900"/>
            <a:ext cx="7129463" cy="523875"/>
          </a:xfrm>
          <a:prstGeom prst="rect">
            <a:avLst/>
          </a:prstGeom>
          <a:noFill/>
          <a:ln w="9525">
            <a:noFill/>
            <a:miter lim="800000"/>
            <a:headEnd/>
            <a:tailEnd/>
          </a:ln>
        </p:spPr>
        <p:txBody>
          <a:bodyPr>
            <a:spAutoFit/>
          </a:bodyPr>
          <a:lstStyle/>
          <a:p>
            <a:pPr algn="ctr"/>
            <a:r>
              <a:rPr lang="it-IT" sz="2800">
                <a:solidFill>
                  <a:srgbClr val="C00000"/>
                </a:solidFill>
                <a:latin typeface="Arial Narrow" pitchFamily="34" charset="0"/>
              </a:rPr>
              <a:t>Grandi obiettivi condivisi (contributo dei diversi OT)</a:t>
            </a:r>
            <a:endParaRPr lang="it-IT" sz="2800">
              <a:solidFill>
                <a:schemeClr val="tx2"/>
              </a:solidFill>
              <a:latin typeface="Arial Narrow" pitchFamily="34" charset="0"/>
            </a:endParaRPr>
          </a:p>
        </p:txBody>
      </p:sp>
      <p:sp>
        <p:nvSpPr>
          <p:cNvPr id="23554" name="Rettangolo 5"/>
          <p:cNvSpPr>
            <a:spLocks noChangeArrowheads="1"/>
          </p:cNvSpPr>
          <p:nvPr/>
        </p:nvSpPr>
        <p:spPr bwMode="auto">
          <a:xfrm>
            <a:off x="468313" y="1844675"/>
            <a:ext cx="8424862" cy="4897438"/>
          </a:xfrm>
          <a:prstGeom prst="rect">
            <a:avLst/>
          </a:prstGeom>
          <a:noFill/>
          <a:ln w="9525">
            <a:noFill/>
            <a:miter lim="800000"/>
            <a:headEnd/>
            <a:tailEnd/>
          </a:ln>
        </p:spPr>
        <p:txBody>
          <a:bodyPr/>
          <a:lstStyle/>
          <a:p>
            <a:pPr algn="ctr">
              <a:spcBef>
                <a:spcPts val="1200"/>
              </a:spcBef>
              <a:spcAft>
                <a:spcPts val="1200"/>
              </a:spcAft>
            </a:pPr>
            <a:r>
              <a:rPr lang="it-IT">
                <a:solidFill>
                  <a:schemeClr val="tx2"/>
                </a:solidFill>
                <a:latin typeface="Arial Narrow" pitchFamily="34" charset="0"/>
              </a:rPr>
              <a:t>Rafforzare la competitività delle piccole e medie imprese attraverso sviluppo di innovazione, digitalizzazione e internazionalizzazione. </a:t>
            </a:r>
          </a:p>
          <a:p>
            <a:pPr algn="ctr">
              <a:spcBef>
                <a:spcPts val="1200"/>
              </a:spcBef>
              <a:spcAft>
                <a:spcPts val="1200"/>
              </a:spcAft>
            </a:pPr>
            <a:r>
              <a:rPr lang="it-IT">
                <a:solidFill>
                  <a:schemeClr val="tx2"/>
                </a:solidFill>
                <a:latin typeface="Arial Narrow" pitchFamily="34" charset="0"/>
              </a:rPr>
              <a:t>Ampliare la partecipazione al mercato del lavoro per i diversi target di popolazione e per i gruppi svantaggiati; promuovere l’occupazione giovanile, dando attuazione all’iniziativa europea per l’occupazione giovanile (YEI), migliorare la qualità del capitale umano, anche in chiave di accrescimento della capacità competitiva del sistema</a:t>
            </a:r>
          </a:p>
          <a:p>
            <a:pPr algn="ctr">
              <a:spcBef>
                <a:spcPts val="1200"/>
              </a:spcBef>
              <a:spcAft>
                <a:spcPts val="1200"/>
              </a:spcAft>
            </a:pPr>
            <a:r>
              <a:rPr lang="it-IT">
                <a:solidFill>
                  <a:schemeClr val="tx2"/>
                </a:solidFill>
                <a:latin typeface="Arial Narrow" pitchFamily="34" charset="0"/>
              </a:rPr>
              <a:t>Accrescere la coesione sociale, contrastando la povertà con misure attive e riconducendo in un quadro più organico gli interventi nel campo delle politiche sociali a livello territoriale</a:t>
            </a:r>
          </a:p>
          <a:p>
            <a:pPr algn="ctr">
              <a:spcBef>
                <a:spcPts val="1200"/>
              </a:spcBef>
              <a:spcAft>
                <a:spcPts val="1200"/>
              </a:spcAft>
            </a:pPr>
            <a:r>
              <a:rPr lang="it-IT">
                <a:solidFill>
                  <a:schemeClr val="tx2"/>
                </a:solidFill>
                <a:latin typeface="Arial Narrow" pitchFamily="34" charset="0"/>
              </a:rPr>
              <a:t>Valorizzare i beni culturali e ambientali, anche in chiave economica</a:t>
            </a:r>
          </a:p>
          <a:p>
            <a:pPr algn="ctr">
              <a:spcBef>
                <a:spcPts val="1200"/>
              </a:spcBef>
              <a:spcAft>
                <a:spcPts val="1200"/>
              </a:spcAft>
            </a:pPr>
            <a:r>
              <a:rPr lang="it-IT">
                <a:solidFill>
                  <a:schemeClr val="tx2"/>
                </a:solidFill>
                <a:latin typeface="Arial Narrow" pitchFamily="34" charset="0"/>
              </a:rPr>
              <a:t>Crescita e cittadinanza nelle Aree interne e nelle Città (affondo strategico sulla dimensione urbana e valorizzazione del ruolo delle Città nella politica di coesione, come previsto dai regolamenti)</a:t>
            </a:r>
          </a:p>
        </p:txBody>
      </p:sp>
      <p:sp>
        <p:nvSpPr>
          <p:cNvPr id="8" name="Rettangolo 7"/>
          <p:cNvSpPr/>
          <p:nvPr/>
        </p:nvSpPr>
        <p:spPr>
          <a:xfrm>
            <a:off x="215900" y="2781300"/>
            <a:ext cx="8712200" cy="1295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10" name="Diagramma 9"/>
          <p:cNvGraphicFramePr/>
          <p:nvPr/>
        </p:nvGraphicFramePr>
        <p:xfrm>
          <a:off x="179512" y="332656"/>
          <a:ext cx="8712968"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numero diapositiva 2"/>
          <p:cNvSpPr>
            <a:spLocks noGrp="1"/>
          </p:cNvSpPr>
          <p:nvPr>
            <p:ph type="sldNum" sz="quarter" idx="12"/>
          </p:nvPr>
        </p:nvSpPr>
        <p:spPr/>
        <p:txBody>
          <a:bodyPr/>
          <a:lstStyle/>
          <a:p>
            <a:pPr>
              <a:defRPr/>
            </a:pPr>
            <a:fld id="{98FA7F2D-88D6-4440-89E8-A5E4FCB70959}" type="slidenum">
              <a:rPr lang="it-IT"/>
              <a:pPr>
                <a:defRPr/>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Text Box 2"/>
          <p:cNvSpPr txBox="1">
            <a:spLocks noChangeArrowheads="1"/>
          </p:cNvSpPr>
          <p:nvPr/>
        </p:nvSpPr>
        <p:spPr bwMode="gray">
          <a:xfrm>
            <a:off x="6516688" y="5229225"/>
            <a:ext cx="2519362" cy="360363"/>
          </a:xfrm>
          <a:prstGeom prst="rect">
            <a:avLst/>
          </a:prstGeom>
          <a:solidFill>
            <a:srgbClr val="006699"/>
          </a:solidFill>
          <a:ln w="9525">
            <a:noFill/>
            <a:miter lim="800000"/>
            <a:headEnd/>
            <a:tailEnd/>
          </a:ln>
        </p:spPr>
        <p:txBody>
          <a:bodyPr anchor="ctr"/>
          <a:lstStyle/>
          <a:p>
            <a:pPr algn="ctr"/>
            <a:r>
              <a:rPr lang="it-IT" sz="1600">
                <a:solidFill>
                  <a:schemeClr val="bg1"/>
                </a:solidFill>
                <a:latin typeface="Calibri" pitchFamily="34" charset="0"/>
                <a:ea typeface="Geneva"/>
                <a:cs typeface="Geneva"/>
              </a:rPr>
              <a:t>Regioni meno sviluppate</a:t>
            </a:r>
          </a:p>
        </p:txBody>
      </p:sp>
      <p:sp>
        <p:nvSpPr>
          <p:cNvPr id="24578" name="Text Box 3"/>
          <p:cNvSpPr txBox="1">
            <a:spLocks noChangeArrowheads="1"/>
          </p:cNvSpPr>
          <p:nvPr/>
        </p:nvSpPr>
        <p:spPr bwMode="gray">
          <a:xfrm>
            <a:off x="827088" y="4941888"/>
            <a:ext cx="2449512" cy="358775"/>
          </a:xfrm>
          <a:prstGeom prst="rect">
            <a:avLst/>
          </a:prstGeom>
          <a:solidFill>
            <a:srgbClr val="006699"/>
          </a:solidFill>
          <a:ln w="9525">
            <a:noFill/>
            <a:miter lim="800000"/>
            <a:headEnd/>
            <a:tailEnd/>
          </a:ln>
        </p:spPr>
        <p:txBody>
          <a:bodyPr anchor="ctr"/>
          <a:lstStyle/>
          <a:p>
            <a:pPr algn="ctr"/>
            <a:r>
              <a:rPr lang="it-IT" sz="1600">
                <a:solidFill>
                  <a:schemeClr val="bg1"/>
                </a:solidFill>
                <a:latin typeface="Calibri" pitchFamily="34" charset="0"/>
                <a:ea typeface="Geneva"/>
                <a:cs typeface="Geneva"/>
              </a:rPr>
              <a:t>Regioni più sviluppate</a:t>
            </a:r>
          </a:p>
        </p:txBody>
      </p:sp>
      <p:grpSp>
        <p:nvGrpSpPr>
          <p:cNvPr id="24579" name="Group 4"/>
          <p:cNvGrpSpPr>
            <a:grpSpLocks noChangeAspect="1"/>
          </p:cNvGrpSpPr>
          <p:nvPr/>
        </p:nvGrpSpPr>
        <p:grpSpPr bwMode="auto">
          <a:xfrm>
            <a:off x="827088" y="2790825"/>
            <a:ext cx="2698750" cy="1955800"/>
            <a:chOff x="670" y="1660"/>
            <a:chExt cx="2061" cy="1494"/>
          </a:xfrm>
        </p:grpSpPr>
        <p:graphicFrame>
          <p:nvGraphicFramePr>
            <p:cNvPr id="24659" name="Object 5"/>
            <p:cNvGraphicFramePr>
              <a:graphicFrameLocks noChangeAspect="1"/>
            </p:cNvGraphicFramePr>
            <p:nvPr/>
          </p:nvGraphicFramePr>
          <p:xfrm>
            <a:off x="631" y="1621"/>
            <a:ext cx="2139" cy="1572"/>
          </p:xfrm>
          <a:graphic>
            <a:graphicData uri="http://schemas.openxmlformats.org/presentationml/2006/ole">
              <p:oleObj spid="_x0000_s24659" r:id="rId4" imgW="2804403" imgH="2060627" progId="Excel.Chart.8">
                <p:embed/>
              </p:oleObj>
            </a:graphicData>
          </a:graphic>
        </p:graphicFrame>
        <p:sp>
          <p:nvSpPr>
            <p:cNvPr id="24660" name="Oval 6"/>
            <p:cNvSpPr>
              <a:spLocks noChangeAspect="1" noChangeArrowheads="1"/>
            </p:cNvSpPr>
            <p:nvPr/>
          </p:nvSpPr>
          <p:spPr bwMode="gray">
            <a:xfrm>
              <a:off x="1577" y="2271"/>
              <a:ext cx="272" cy="272"/>
            </a:xfrm>
            <a:prstGeom prst="ellipse">
              <a:avLst/>
            </a:prstGeom>
            <a:solidFill>
              <a:schemeClr val="bg1"/>
            </a:solidFill>
            <a:ln w="9525">
              <a:noFill/>
              <a:round/>
              <a:headEnd/>
              <a:tailEnd/>
            </a:ln>
          </p:spPr>
          <p:txBody>
            <a:bodyPr wrap="none" anchor="ctr"/>
            <a:lstStyle/>
            <a:p>
              <a:endParaRPr lang="fr-BE">
                <a:latin typeface="Calibri" pitchFamily="34" charset="0"/>
                <a:ea typeface="Geneva"/>
                <a:cs typeface="Geneva"/>
              </a:endParaRPr>
            </a:p>
          </p:txBody>
        </p:sp>
      </p:grpSp>
      <p:grpSp>
        <p:nvGrpSpPr>
          <p:cNvPr id="24580" name="Group 7"/>
          <p:cNvGrpSpPr>
            <a:grpSpLocks noChangeAspect="1"/>
          </p:cNvGrpSpPr>
          <p:nvPr/>
        </p:nvGrpSpPr>
        <p:grpSpPr bwMode="auto">
          <a:xfrm>
            <a:off x="6156325" y="2997200"/>
            <a:ext cx="2894013" cy="2097088"/>
            <a:chOff x="3024" y="1660"/>
            <a:chExt cx="2061" cy="1494"/>
          </a:xfrm>
        </p:grpSpPr>
        <p:graphicFrame>
          <p:nvGraphicFramePr>
            <p:cNvPr id="24657" name="Object 8"/>
            <p:cNvGraphicFramePr>
              <a:graphicFrameLocks noChangeAspect="1"/>
            </p:cNvGraphicFramePr>
            <p:nvPr/>
          </p:nvGraphicFramePr>
          <p:xfrm>
            <a:off x="2988" y="1624"/>
            <a:ext cx="2133" cy="1566"/>
          </p:xfrm>
          <a:graphic>
            <a:graphicData uri="http://schemas.openxmlformats.org/presentationml/2006/ole">
              <p:oleObj spid="_x0000_s24657" r:id="rId5" imgW="2993395" imgH="2200847" progId="Excel.Chart.8">
                <p:embed/>
              </p:oleObj>
            </a:graphicData>
          </a:graphic>
        </p:graphicFrame>
        <p:sp>
          <p:nvSpPr>
            <p:cNvPr id="24658" name="Oval 9"/>
            <p:cNvSpPr>
              <a:spLocks noChangeAspect="1" noChangeArrowheads="1"/>
            </p:cNvSpPr>
            <p:nvPr/>
          </p:nvSpPr>
          <p:spPr bwMode="gray">
            <a:xfrm>
              <a:off x="3932" y="2271"/>
              <a:ext cx="272" cy="272"/>
            </a:xfrm>
            <a:prstGeom prst="ellipse">
              <a:avLst/>
            </a:prstGeom>
            <a:solidFill>
              <a:schemeClr val="bg1"/>
            </a:solidFill>
            <a:ln w="9525">
              <a:noFill/>
              <a:round/>
              <a:headEnd/>
              <a:tailEnd/>
            </a:ln>
          </p:spPr>
          <p:txBody>
            <a:bodyPr wrap="none" anchor="ctr"/>
            <a:lstStyle/>
            <a:p>
              <a:endParaRPr lang="fr-BE">
                <a:latin typeface="Calibri" pitchFamily="34" charset="0"/>
                <a:ea typeface="Geneva"/>
                <a:cs typeface="Geneva"/>
              </a:endParaRPr>
            </a:p>
          </p:txBody>
        </p:sp>
      </p:grpSp>
      <p:grpSp>
        <p:nvGrpSpPr>
          <p:cNvPr id="24581" name="Group 29"/>
          <p:cNvGrpSpPr>
            <a:grpSpLocks noChangeAspect="1"/>
          </p:cNvGrpSpPr>
          <p:nvPr/>
        </p:nvGrpSpPr>
        <p:grpSpPr bwMode="auto">
          <a:xfrm>
            <a:off x="1835150" y="4292600"/>
            <a:ext cx="360363" cy="300038"/>
            <a:chOff x="2514" y="1978"/>
            <a:chExt cx="680" cy="680"/>
          </a:xfrm>
        </p:grpSpPr>
        <p:sp>
          <p:nvSpPr>
            <p:cNvPr id="24653" name="Oval 30"/>
            <p:cNvSpPr>
              <a:spLocks noChangeAspect="1" noChangeArrowheads="1"/>
            </p:cNvSpPr>
            <p:nvPr/>
          </p:nvSpPr>
          <p:spPr bwMode="gray">
            <a:xfrm>
              <a:off x="2514" y="1978"/>
              <a:ext cx="680" cy="68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54" name="Group 31"/>
            <p:cNvGrpSpPr>
              <a:grpSpLocks noChangeAspect="1"/>
            </p:cNvGrpSpPr>
            <p:nvPr/>
          </p:nvGrpSpPr>
          <p:grpSpPr bwMode="auto">
            <a:xfrm>
              <a:off x="2695" y="2091"/>
              <a:ext cx="317" cy="453"/>
              <a:chOff x="5874" y="1614"/>
              <a:chExt cx="763" cy="1089"/>
            </a:xfrm>
          </p:grpSpPr>
          <p:sp>
            <p:nvSpPr>
              <p:cNvPr id="24655" name="Freeform 32"/>
              <p:cNvSpPr>
                <a:spLocks noChangeAspect="1"/>
              </p:cNvSpPr>
              <p:nvPr/>
            </p:nvSpPr>
            <p:spPr bwMode="gray">
              <a:xfrm>
                <a:off x="5874" y="1614"/>
                <a:ext cx="763" cy="1089"/>
              </a:xfrm>
              <a:custGeom>
                <a:avLst/>
                <a:gdLst>
                  <a:gd name="T0" fmla="*/ 380 w 323"/>
                  <a:gd name="T1" fmla="*/ 1089 h 461"/>
                  <a:gd name="T2" fmla="*/ 305 w 323"/>
                  <a:gd name="T3" fmla="*/ 1061 h 461"/>
                  <a:gd name="T4" fmla="*/ 281 w 323"/>
                  <a:gd name="T5" fmla="*/ 1061 h 461"/>
                  <a:gd name="T6" fmla="*/ 142 w 323"/>
                  <a:gd name="T7" fmla="*/ 921 h 461"/>
                  <a:gd name="T8" fmla="*/ 151 w 323"/>
                  <a:gd name="T9" fmla="*/ 872 h 461"/>
                  <a:gd name="T10" fmla="*/ 142 w 323"/>
                  <a:gd name="T11" fmla="*/ 822 h 461"/>
                  <a:gd name="T12" fmla="*/ 161 w 323"/>
                  <a:gd name="T13" fmla="*/ 754 h 461"/>
                  <a:gd name="T14" fmla="*/ 161 w 323"/>
                  <a:gd name="T15" fmla="*/ 737 h 461"/>
                  <a:gd name="T16" fmla="*/ 130 w 323"/>
                  <a:gd name="T17" fmla="*/ 680 h 461"/>
                  <a:gd name="T18" fmla="*/ 0 w 323"/>
                  <a:gd name="T19" fmla="*/ 380 h 461"/>
                  <a:gd name="T20" fmla="*/ 380 w 323"/>
                  <a:gd name="T21" fmla="*/ 0 h 461"/>
                  <a:gd name="T22" fmla="*/ 763 w 323"/>
                  <a:gd name="T23" fmla="*/ 380 h 461"/>
                  <a:gd name="T24" fmla="*/ 631 w 323"/>
                  <a:gd name="T25" fmla="*/ 680 h 461"/>
                  <a:gd name="T26" fmla="*/ 602 w 323"/>
                  <a:gd name="T27" fmla="*/ 737 h 461"/>
                  <a:gd name="T28" fmla="*/ 602 w 323"/>
                  <a:gd name="T29" fmla="*/ 754 h 461"/>
                  <a:gd name="T30" fmla="*/ 621 w 323"/>
                  <a:gd name="T31" fmla="*/ 822 h 461"/>
                  <a:gd name="T32" fmla="*/ 612 w 323"/>
                  <a:gd name="T33" fmla="*/ 872 h 461"/>
                  <a:gd name="T34" fmla="*/ 621 w 323"/>
                  <a:gd name="T35" fmla="*/ 921 h 461"/>
                  <a:gd name="T36" fmla="*/ 480 w 323"/>
                  <a:gd name="T37" fmla="*/ 1061 h 461"/>
                  <a:gd name="T38" fmla="*/ 458 w 323"/>
                  <a:gd name="T39" fmla="*/ 1061 h 461"/>
                  <a:gd name="T40" fmla="*/ 380 w 323"/>
                  <a:gd name="T41" fmla="*/ 1089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3"/>
                  <a:gd name="T64" fmla="*/ 0 h 461"/>
                  <a:gd name="T65" fmla="*/ 323 w 323"/>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3" h="461">
                    <a:moveTo>
                      <a:pt x="161" y="461"/>
                    </a:moveTo>
                    <a:cubicBezTo>
                      <a:pt x="149" y="461"/>
                      <a:pt x="138" y="457"/>
                      <a:pt x="129" y="449"/>
                    </a:cubicBezTo>
                    <a:cubicBezTo>
                      <a:pt x="119" y="449"/>
                      <a:pt x="119" y="449"/>
                      <a:pt x="119" y="449"/>
                    </a:cubicBezTo>
                    <a:cubicBezTo>
                      <a:pt x="87" y="449"/>
                      <a:pt x="60" y="422"/>
                      <a:pt x="60" y="390"/>
                    </a:cubicBezTo>
                    <a:cubicBezTo>
                      <a:pt x="60" y="382"/>
                      <a:pt x="61" y="375"/>
                      <a:pt x="64" y="369"/>
                    </a:cubicBezTo>
                    <a:cubicBezTo>
                      <a:pt x="61" y="362"/>
                      <a:pt x="60" y="355"/>
                      <a:pt x="60" y="348"/>
                    </a:cubicBezTo>
                    <a:cubicBezTo>
                      <a:pt x="60" y="337"/>
                      <a:pt x="62" y="328"/>
                      <a:pt x="68" y="319"/>
                    </a:cubicBezTo>
                    <a:cubicBezTo>
                      <a:pt x="68" y="312"/>
                      <a:pt x="68" y="312"/>
                      <a:pt x="68" y="312"/>
                    </a:cubicBezTo>
                    <a:cubicBezTo>
                      <a:pt x="68" y="299"/>
                      <a:pt x="68" y="299"/>
                      <a:pt x="55" y="288"/>
                    </a:cubicBezTo>
                    <a:cubicBezTo>
                      <a:pt x="39" y="273"/>
                      <a:pt x="0" y="230"/>
                      <a:pt x="0" y="161"/>
                    </a:cubicBezTo>
                    <a:cubicBezTo>
                      <a:pt x="0" y="82"/>
                      <a:pt x="60" y="0"/>
                      <a:pt x="161" y="0"/>
                    </a:cubicBezTo>
                    <a:cubicBezTo>
                      <a:pt x="262" y="0"/>
                      <a:pt x="323" y="82"/>
                      <a:pt x="323" y="161"/>
                    </a:cubicBezTo>
                    <a:cubicBezTo>
                      <a:pt x="323" y="230"/>
                      <a:pt x="284" y="273"/>
                      <a:pt x="267" y="288"/>
                    </a:cubicBezTo>
                    <a:cubicBezTo>
                      <a:pt x="255" y="299"/>
                      <a:pt x="255" y="299"/>
                      <a:pt x="255" y="312"/>
                    </a:cubicBezTo>
                    <a:cubicBezTo>
                      <a:pt x="255" y="319"/>
                      <a:pt x="255" y="319"/>
                      <a:pt x="255" y="319"/>
                    </a:cubicBezTo>
                    <a:cubicBezTo>
                      <a:pt x="260" y="328"/>
                      <a:pt x="263" y="338"/>
                      <a:pt x="263" y="348"/>
                    </a:cubicBezTo>
                    <a:cubicBezTo>
                      <a:pt x="263" y="355"/>
                      <a:pt x="261" y="362"/>
                      <a:pt x="259" y="369"/>
                    </a:cubicBezTo>
                    <a:cubicBezTo>
                      <a:pt x="261" y="375"/>
                      <a:pt x="263" y="382"/>
                      <a:pt x="263" y="390"/>
                    </a:cubicBezTo>
                    <a:cubicBezTo>
                      <a:pt x="263" y="422"/>
                      <a:pt x="236" y="449"/>
                      <a:pt x="203" y="449"/>
                    </a:cubicBezTo>
                    <a:cubicBezTo>
                      <a:pt x="194" y="449"/>
                      <a:pt x="194" y="449"/>
                      <a:pt x="194" y="449"/>
                    </a:cubicBezTo>
                    <a:cubicBezTo>
                      <a:pt x="185" y="457"/>
                      <a:pt x="173" y="461"/>
                      <a:pt x="161" y="461"/>
                    </a:cubicBezTo>
                    <a:close/>
                  </a:path>
                </a:pathLst>
              </a:custGeom>
              <a:solidFill>
                <a:schemeClr val="hlink"/>
              </a:solidFill>
              <a:ln w="9525">
                <a:noFill/>
                <a:round/>
                <a:headEnd/>
                <a:tailEnd/>
              </a:ln>
            </p:spPr>
            <p:txBody>
              <a:bodyPr/>
              <a:lstStyle/>
              <a:p>
                <a:endParaRPr lang="it-IT"/>
              </a:p>
            </p:txBody>
          </p:sp>
          <p:sp>
            <p:nvSpPr>
              <p:cNvPr id="24656" name="Freeform 33"/>
              <p:cNvSpPr>
                <a:spLocks noChangeAspect="1" noEditPoints="1"/>
              </p:cNvSpPr>
              <p:nvPr/>
            </p:nvSpPr>
            <p:spPr bwMode="gray">
              <a:xfrm>
                <a:off x="5931" y="1670"/>
                <a:ext cx="649" cy="976"/>
              </a:xfrm>
              <a:custGeom>
                <a:avLst/>
                <a:gdLst>
                  <a:gd name="T0" fmla="*/ 323 w 275"/>
                  <a:gd name="T1" fmla="*/ 0 h 413"/>
                  <a:gd name="T2" fmla="*/ 0 w 275"/>
                  <a:gd name="T3" fmla="*/ 324 h 413"/>
                  <a:gd name="T4" fmla="*/ 113 w 275"/>
                  <a:gd name="T5" fmla="*/ 581 h 413"/>
                  <a:gd name="T6" fmla="*/ 160 w 275"/>
                  <a:gd name="T7" fmla="*/ 683 h 413"/>
                  <a:gd name="T8" fmla="*/ 160 w 275"/>
                  <a:gd name="T9" fmla="*/ 702 h 413"/>
                  <a:gd name="T10" fmla="*/ 160 w 275"/>
                  <a:gd name="T11" fmla="*/ 714 h 413"/>
                  <a:gd name="T12" fmla="*/ 142 w 275"/>
                  <a:gd name="T13" fmla="*/ 766 h 413"/>
                  <a:gd name="T14" fmla="*/ 158 w 275"/>
                  <a:gd name="T15" fmla="*/ 815 h 413"/>
                  <a:gd name="T16" fmla="*/ 142 w 275"/>
                  <a:gd name="T17" fmla="*/ 865 h 413"/>
                  <a:gd name="T18" fmla="*/ 224 w 275"/>
                  <a:gd name="T19" fmla="*/ 948 h 413"/>
                  <a:gd name="T20" fmla="*/ 271 w 275"/>
                  <a:gd name="T21" fmla="*/ 948 h 413"/>
                  <a:gd name="T22" fmla="*/ 323 w 275"/>
                  <a:gd name="T23" fmla="*/ 976 h 413"/>
                  <a:gd name="T24" fmla="*/ 375 w 275"/>
                  <a:gd name="T25" fmla="*/ 948 h 413"/>
                  <a:gd name="T26" fmla="*/ 422 w 275"/>
                  <a:gd name="T27" fmla="*/ 948 h 413"/>
                  <a:gd name="T28" fmla="*/ 507 w 275"/>
                  <a:gd name="T29" fmla="*/ 865 h 413"/>
                  <a:gd name="T30" fmla="*/ 491 w 275"/>
                  <a:gd name="T31" fmla="*/ 815 h 413"/>
                  <a:gd name="T32" fmla="*/ 507 w 275"/>
                  <a:gd name="T33" fmla="*/ 766 h 413"/>
                  <a:gd name="T34" fmla="*/ 486 w 275"/>
                  <a:gd name="T35" fmla="*/ 711 h 413"/>
                  <a:gd name="T36" fmla="*/ 489 w 275"/>
                  <a:gd name="T37" fmla="*/ 702 h 413"/>
                  <a:gd name="T38" fmla="*/ 489 w 275"/>
                  <a:gd name="T39" fmla="*/ 683 h 413"/>
                  <a:gd name="T40" fmla="*/ 536 w 275"/>
                  <a:gd name="T41" fmla="*/ 581 h 413"/>
                  <a:gd name="T42" fmla="*/ 649 w 275"/>
                  <a:gd name="T43" fmla="*/ 324 h 413"/>
                  <a:gd name="T44" fmla="*/ 323 w 275"/>
                  <a:gd name="T45" fmla="*/ 0 h 413"/>
                  <a:gd name="T46" fmla="*/ 422 w 275"/>
                  <a:gd name="T47" fmla="*/ 879 h 413"/>
                  <a:gd name="T48" fmla="*/ 224 w 275"/>
                  <a:gd name="T49" fmla="*/ 879 h 413"/>
                  <a:gd name="T50" fmla="*/ 205 w 275"/>
                  <a:gd name="T51" fmla="*/ 858 h 413"/>
                  <a:gd name="T52" fmla="*/ 224 w 275"/>
                  <a:gd name="T53" fmla="*/ 837 h 413"/>
                  <a:gd name="T54" fmla="*/ 422 w 275"/>
                  <a:gd name="T55" fmla="*/ 837 h 413"/>
                  <a:gd name="T56" fmla="*/ 444 w 275"/>
                  <a:gd name="T57" fmla="*/ 858 h 413"/>
                  <a:gd name="T58" fmla="*/ 422 w 275"/>
                  <a:gd name="T59" fmla="*/ 879 h 413"/>
                  <a:gd name="T60" fmla="*/ 422 w 275"/>
                  <a:gd name="T61" fmla="*/ 792 h 413"/>
                  <a:gd name="T62" fmla="*/ 224 w 275"/>
                  <a:gd name="T63" fmla="*/ 792 h 413"/>
                  <a:gd name="T64" fmla="*/ 205 w 275"/>
                  <a:gd name="T65" fmla="*/ 770 h 413"/>
                  <a:gd name="T66" fmla="*/ 224 w 275"/>
                  <a:gd name="T67" fmla="*/ 749 h 413"/>
                  <a:gd name="T68" fmla="*/ 422 w 275"/>
                  <a:gd name="T69" fmla="*/ 749 h 413"/>
                  <a:gd name="T70" fmla="*/ 444 w 275"/>
                  <a:gd name="T71" fmla="*/ 770 h 413"/>
                  <a:gd name="T72" fmla="*/ 422 w 275"/>
                  <a:gd name="T73" fmla="*/ 792 h 413"/>
                  <a:gd name="T74" fmla="*/ 489 w 275"/>
                  <a:gd name="T75" fmla="*/ 532 h 413"/>
                  <a:gd name="T76" fmla="*/ 420 w 275"/>
                  <a:gd name="T77" fmla="*/ 692 h 413"/>
                  <a:gd name="T78" fmla="*/ 227 w 275"/>
                  <a:gd name="T79" fmla="*/ 692 h 413"/>
                  <a:gd name="T80" fmla="*/ 158 w 275"/>
                  <a:gd name="T81" fmla="*/ 532 h 413"/>
                  <a:gd name="T82" fmla="*/ 68 w 275"/>
                  <a:gd name="T83" fmla="*/ 324 h 413"/>
                  <a:gd name="T84" fmla="*/ 323 w 275"/>
                  <a:gd name="T85" fmla="*/ 69 h 413"/>
                  <a:gd name="T86" fmla="*/ 581 w 275"/>
                  <a:gd name="T87" fmla="*/ 324 h 413"/>
                  <a:gd name="T88" fmla="*/ 489 w 275"/>
                  <a:gd name="T89" fmla="*/ 53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5"/>
                  <a:gd name="T136" fmla="*/ 0 h 413"/>
                  <a:gd name="T137" fmla="*/ 275 w 275"/>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5" h="413">
                    <a:moveTo>
                      <a:pt x="137" y="0"/>
                    </a:moveTo>
                    <a:cubicBezTo>
                      <a:pt x="51" y="0"/>
                      <a:pt x="0" y="70"/>
                      <a:pt x="0" y="137"/>
                    </a:cubicBezTo>
                    <a:cubicBezTo>
                      <a:pt x="0" y="196"/>
                      <a:pt x="33" y="233"/>
                      <a:pt x="48" y="246"/>
                    </a:cubicBezTo>
                    <a:cubicBezTo>
                      <a:pt x="68" y="265"/>
                      <a:pt x="68" y="273"/>
                      <a:pt x="68" y="289"/>
                    </a:cubicBezTo>
                    <a:cubicBezTo>
                      <a:pt x="68" y="297"/>
                      <a:pt x="68" y="297"/>
                      <a:pt x="68" y="297"/>
                    </a:cubicBezTo>
                    <a:cubicBezTo>
                      <a:pt x="68" y="302"/>
                      <a:pt x="68" y="302"/>
                      <a:pt x="68" y="302"/>
                    </a:cubicBezTo>
                    <a:cubicBezTo>
                      <a:pt x="63" y="308"/>
                      <a:pt x="60" y="316"/>
                      <a:pt x="60" y="324"/>
                    </a:cubicBezTo>
                    <a:cubicBezTo>
                      <a:pt x="60" y="332"/>
                      <a:pt x="63" y="339"/>
                      <a:pt x="67" y="345"/>
                    </a:cubicBezTo>
                    <a:cubicBezTo>
                      <a:pt x="63" y="351"/>
                      <a:pt x="60" y="358"/>
                      <a:pt x="60" y="366"/>
                    </a:cubicBezTo>
                    <a:cubicBezTo>
                      <a:pt x="60" y="385"/>
                      <a:pt x="76" y="401"/>
                      <a:pt x="95" y="401"/>
                    </a:cubicBezTo>
                    <a:cubicBezTo>
                      <a:pt x="115" y="401"/>
                      <a:pt x="115" y="401"/>
                      <a:pt x="115" y="401"/>
                    </a:cubicBezTo>
                    <a:cubicBezTo>
                      <a:pt x="120" y="408"/>
                      <a:pt x="128" y="413"/>
                      <a:pt x="137" y="413"/>
                    </a:cubicBezTo>
                    <a:cubicBezTo>
                      <a:pt x="146" y="413"/>
                      <a:pt x="155" y="408"/>
                      <a:pt x="159" y="401"/>
                    </a:cubicBezTo>
                    <a:cubicBezTo>
                      <a:pt x="179" y="401"/>
                      <a:pt x="179" y="401"/>
                      <a:pt x="179" y="401"/>
                    </a:cubicBezTo>
                    <a:cubicBezTo>
                      <a:pt x="199" y="401"/>
                      <a:pt x="215" y="385"/>
                      <a:pt x="215" y="366"/>
                    </a:cubicBezTo>
                    <a:cubicBezTo>
                      <a:pt x="215" y="358"/>
                      <a:pt x="212" y="351"/>
                      <a:pt x="208" y="345"/>
                    </a:cubicBezTo>
                    <a:cubicBezTo>
                      <a:pt x="212" y="339"/>
                      <a:pt x="215" y="332"/>
                      <a:pt x="215" y="324"/>
                    </a:cubicBezTo>
                    <a:cubicBezTo>
                      <a:pt x="215" y="315"/>
                      <a:pt x="211" y="307"/>
                      <a:pt x="206" y="301"/>
                    </a:cubicBezTo>
                    <a:cubicBezTo>
                      <a:pt x="207" y="300"/>
                      <a:pt x="207" y="298"/>
                      <a:pt x="207" y="297"/>
                    </a:cubicBezTo>
                    <a:cubicBezTo>
                      <a:pt x="207" y="289"/>
                      <a:pt x="207" y="289"/>
                      <a:pt x="207" y="289"/>
                    </a:cubicBezTo>
                    <a:cubicBezTo>
                      <a:pt x="206" y="273"/>
                      <a:pt x="206" y="265"/>
                      <a:pt x="227" y="246"/>
                    </a:cubicBezTo>
                    <a:cubicBezTo>
                      <a:pt x="241" y="233"/>
                      <a:pt x="275" y="196"/>
                      <a:pt x="275" y="137"/>
                    </a:cubicBezTo>
                    <a:cubicBezTo>
                      <a:pt x="275" y="70"/>
                      <a:pt x="223" y="0"/>
                      <a:pt x="137" y="0"/>
                    </a:cubicBezTo>
                    <a:close/>
                    <a:moveTo>
                      <a:pt x="179" y="372"/>
                    </a:moveTo>
                    <a:cubicBezTo>
                      <a:pt x="95" y="372"/>
                      <a:pt x="95" y="372"/>
                      <a:pt x="95" y="372"/>
                    </a:cubicBezTo>
                    <a:cubicBezTo>
                      <a:pt x="91" y="372"/>
                      <a:pt x="87" y="368"/>
                      <a:pt x="87" y="363"/>
                    </a:cubicBezTo>
                    <a:cubicBezTo>
                      <a:pt x="87" y="358"/>
                      <a:pt x="91" y="354"/>
                      <a:pt x="95" y="354"/>
                    </a:cubicBezTo>
                    <a:cubicBezTo>
                      <a:pt x="179" y="354"/>
                      <a:pt x="179" y="354"/>
                      <a:pt x="179" y="354"/>
                    </a:cubicBezTo>
                    <a:cubicBezTo>
                      <a:pt x="184" y="354"/>
                      <a:pt x="188" y="358"/>
                      <a:pt x="188" y="363"/>
                    </a:cubicBezTo>
                    <a:cubicBezTo>
                      <a:pt x="188" y="368"/>
                      <a:pt x="184" y="372"/>
                      <a:pt x="179" y="372"/>
                    </a:cubicBezTo>
                    <a:close/>
                    <a:moveTo>
                      <a:pt x="179" y="335"/>
                    </a:moveTo>
                    <a:cubicBezTo>
                      <a:pt x="95" y="335"/>
                      <a:pt x="95" y="335"/>
                      <a:pt x="95" y="335"/>
                    </a:cubicBezTo>
                    <a:cubicBezTo>
                      <a:pt x="91" y="335"/>
                      <a:pt x="87" y="331"/>
                      <a:pt x="87" y="326"/>
                    </a:cubicBezTo>
                    <a:cubicBezTo>
                      <a:pt x="87" y="321"/>
                      <a:pt x="91" y="317"/>
                      <a:pt x="95" y="317"/>
                    </a:cubicBezTo>
                    <a:cubicBezTo>
                      <a:pt x="179" y="317"/>
                      <a:pt x="179" y="317"/>
                      <a:pt x="179" y="317"/>
                    </a:cubicBezTo>
                    <a:cubicBezTo>
                      <a:pt x="184" y="317"/>
                      <a:pt x="188" y="321"/>
                      <a:pt x="188" y="326"/>
                    </a:cubicBezTo>
                    <a:cubicBezTo>
                      <a:pt x="188" y="331"/>
                      <a:pt x="184" y="335"/>
                      <a:pt x="179" y="335"/>
                    </a:cubicBezTo>
                    <a:close/>
                    <a:moveTo>
                      <a:pt x="207" y="225"/>
                    </a:moveTo>
                    <a:cubicBezTo>
                      <a:pt x="180" y="251"/>
                      <a:pt x="178" y="266"/>
                      <a:pt x="178" y="293"/>
                    </a:cubicBezTo>
                    <a:cubicBezTo>
                      <a:pt x="96" y="293"/>
                      <a:pt x="96" y="293"/>
                      <a:pt x="96" y="293"/>
                    </a:cubicBezTo>
                    <a:cubicBezTo>
                      <a:pt x="97" y="266"/>
                      <a:pt x="95" y="251"/>
                      <a:pt x="67" y="225"/>
                    </a:cubicBezTo>
                    <a:cubicBezTo>
                      <a:pt x="56" y="214"/>
                      <a:pt x="29" y="185"/>
                      <a:pt x="29" y="137"/>
                    </a:cubicBezTo>
                    <a:cubicBezTo>
                      <a:pt x="29" y="84"/>
                      <a:pt x="69" y="29"/>
                      <a:pt x="137" y="29"/>
                    </a:cubicBezTo>
                    <a:cubicBezTo>
                      <a:pt x="205" y="29"/>
                      <a:pt x="246" y="84"/>
                      <a:pt x="246" y="137"/>
                    </a:cubicBezTo>
                    <a:cubicBezTo>
                      <a:pt x="246" y="185"/>
                      <a:pt x="219" y="214"/>
                      <a:pt x="207" y="225"/>
                    </a:cubicBezTo>
                    <a:close/>
                  </a:path>
                </a:pathLst>
              </a:custGeom>
              <a:solidFill>
                <a:srgbClr val="FFFFFF"/>
              </a:solidFill>
              <a:ln w="9525">
                <a:noFill/>
                <a:round/>
                <a:headEnd/>
                <a:tailEnd/>
              </a:ln>
            </p:spPr>
            <p:txBody>
              <a:bodyPr/>
              <a:lstStyle/>
              <a:p>
                <a:endParaRPr lang="it-IT"/>
              </a:p>
            </p:txBody>
          </p:sp>
        </p:grpSp>
      </p:grpSp>
      <p:grpSp>
        <p:nvGrpSpPr>
          <p:cNvPr id="24582" name="Group 39"/>
          <p:cNvGrpSpPr>
            <a:grpSpLocks noChangeAspect="1"/>
          </p:cNvGrpSpPr>
          <p:nvPr/>
        </p:nvGrpSpPr>
        <p:grpSpPr bwMode="auto">
          <a:xfrm>
            <a:off x="1692275" y="3213100"/>
            <a:ext cx="287338" cy="288925"/>
            <a:chOff x="2517" y="2019"/>
            <a:chExt cx="340" cy="340"/>
          </a:xfrm>
        </p:grpSpPr>
        <p:sp>
          <p:nvSpPr>
            <p:cNvPr id="24649" name="Oval 40"/>
            <p:cNvSpPr>
              <a:spLocks noChangeAspect="1" noChangeArrowheads="1"/>
            </p:cNvSpPr>
            <p:nvPr/>
          </p:nvSpPr>
          <p:spPr bwMode="gray">
            <a:xfrm>
              <a:off x="2517" y="2019"/>
              <a:ext cx="340" cy="34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50" name="Group 41"/>
            <p:cNvGrpSpPr>
              <a:grpSpLocks noChangeAspect="1"/>
            </p:cNvGrpSpPr>
            <p:nvPr/>
          </p:nvGrpSpPr>
          <p:grpSpPr bwMode="auto">
            <a:xfrm>
              <a:off x="2573" y="2120"/>
              <a:ext cx="227" cy="137"/>
              <a:chOff x="2336" y="1832"/>
              <a:chExt cx="1089" cy="657"/>
            </a:xfrm>
          </p:grpSpPr>
          <p:sp>
            <p:nvSpPr>
              <p:cNvPr id="24651" name="Freeform 42"/>
              <p:cNvSpPr>
                <a:spLocks noChangeAspect="1"/>
              </p:cNvSpPr>
              <p:nvPr/>
            </p:nvSpPr>
            <p:spPr bwMode="gray">
              <a:xfrm>
                <a:off x="2336" y="1832"/>
                <a:ext cx="1089" cy="657"/>
              </a:xfrm>
              <a:custGeom>
                <a:avLst/>
                <a:gdLst>
                  <a:gd name="T0" fmla="*/ 302 w 461"/>
                  <a:gd name="T1" fmla="*/ 0 h 278"/>
                  <a:gd name="T2" fmla="*/ 340 w 461"/>
                  <a:gd name="T3" fmla="*/ 69 h 278"/>
                  <a:gd name="T4" fmla="*/ 343 w 461"/>
                  <a:gd name="T5" fmla="*/ 149 h 278"/>
                  <a:gd name="T6" fmla="*/ 645 w 461"/>
                  <a:gd name="T7" fmla="*/ 149 h 278"/>
                  <a:gd name="T8" fmla="*/ 735 w 461"/>
                  <a:gd name="T9" fmla="*/ 241 h 278"/>
                  <a:gd name="T10" fmla="*/ 735 w 461"/>
                  <a:gd name="T11" fmla="*/ 262 h 278"/>
                  <a:gd name="T12" fmla="*/ 997 w 461"/>
                  <a:gd name="T13" fmla="*/ 262 h 278"/>
                  <a:gd name="T14" fmla="*/ 1089 w 461"/>
                  <a:gd name="T15" fmla="*/ 354 h 278"/>
                  <a:gd name="T16" fmla="*/ 1089 w 461"/>
                  <a:gd name="T17" fmla="*/ 567 h 278"/>
                  <a:gd name="T18" fmla="*/ 997 w 461"/>
                  <a:gd name="T19" fmla="*/ 657 h 278"/>
                  <a:gd name="T20" fmla="*/ 90 w 461"/>
                  <a:gd name="T21" fmla="*/ 657 h 278"/>
                  <a:gd name="T22" fmla="*/ 26 w 461"/>
                  <a:gd name="T23" fmla="*/ 629 h 278"/>
                  <a:gd name="T24" fmla="*/ 0 w 461"/>
                  <a:gd name="T25" fmla="*/ 562 h 278"/>
                  <a:gd name="T26" fmla="*/ 17 w 461"/>
                  <a:gd name="T27" fmla="*/ 66 h 278"/>
                  <a:gd name="T28" fmla="*/ 54 w 461"/>
                  <a:gd name="T29" fmla="*/ 0 h 278"/>
                  <a:gd name="T30" fmla="*/ 302 w 461"/>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1"/>
                  <a:gd name="T49" fmla="*/ 0 h 278"/>
                  <a:gd name="T50" fmla="*/ 461 w 461"/>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1" h="278">
                    <a:moveTo>
                      <a:pt x="128" y="0"/>
                    </a:moveTo>
                    <a:cubicBezTo>
                      <a:pt x="145" y="0"/>
                      <a:pt x="144" y="28"/>
                      <a:pt x="144" y="29"/>
                    </a:cubicBezTo>
                    <a:cubicBezTo>
                      <a:pt x="145" y="63"/>
                      <a:pt x="145" y="63"/>
                      <a:pt x="145" y="63"/>
                    </a:cubicBezTo>
                    <a:cubicBezTo>
                      <a:pt x="273" y="63"/>
                      <a:pt x="273" y="63"/>
                      <a:pt x="273" y="63"/>
                    </a:cubicBezTo>
                    <a:cubicBezTo>
                      <a:pt x="294" y="63"/>
                      <a:pt x="311" y="81"/>
                      <a:pt x="311" y="102"/>
                    </a:cubicBezTo>
                    <a:cubicBezTo>
                      <a:pt x="311" y="111"/>
                      <a:pt x="311" y="111"/>
                      <a:pt x="311" y="111"/>
                    </a:cubicBezTo>
                    <a:cubicBezTo>
                      <a:pt x="422" y="111"/>
                      <a:pt x="422" y="111"/>
                      <a:pt x="422" y="111"/>
                    </a:cubicBezTo>
                    <a:cubicBezTo>
                      <a:pt x="444" y="111"/>
                      <a:pt x="461" y="129"/>
                      <a:pt x="461" y="150"/>
                    </a:cubicBezTo>
                    <a:cubicBezTo>
                      <a:pt x="461" y="240"/>
                      <a:pt x="461" y="240"/>
                      <a:pt x="461" y="240"/>
                    </a:cubicBezTo>
                    <a:cubicBezTo>
                      <a:pt x="461" y="261"/>
                      <a:pt x="444" y="278"/>
                      <a:pt x="422" y="278"/>
                    </a:cubicBezTo>
                    <a:cubicBezTo>
                      <a:pt x="38" y="278"/>
                      <a:pt x="38" y="278"/>
                      <a:pt x="38" y="278"/>
                    </a:cubicBezTo>
                    <a:cubicBezTo>
                      <a:pt x="28" y="278"/>
                      <a:pt x="18" y="274"/>
                      <a:pt x="11" y="266"/>
                    </a:cubicBezTo>
                    <a:cubicBezTo>
                      <a:pt x="4" y="259"/>
                      <a:pt x="0" y="249"/>
                      <a:pt x="0" y="238"/>
                    </a:cubicBezTo>
                    <a:cubicBezTo>
                      <a:pt x="7" y="28"/>
                      <a:pt x="7" y="28"/>
                      <a:pt x="7" y="28"/>
                    </a:cubicBezTo>
                    <a:cubicBezTo>
                      <a:pt x="8" y="23"/>
                      <a:pt x="6" y="0"/>
                      <a:pt x="23" y="0"/>
                    </a:cubicBezTo>
                    <a:cubicBezTo>
                      <a:pt x="40" y="0"/>
                      <a:pt x="111" y="0"/>
                      <a:pt x="128" y="0"/>
                    </a:cubicBezTo>
                    <a:close/>
                  </a:path>
                </a:pathLst>
              </a:custGeom>
              <a:solidFill>
                <a:schemeClr val="hlink"/>
              </a:solidFill>
              <a:ln w="9525">
                <a:noFill/>
                <a:round/>
                <a:headEnd/>
                <a:tailEnd/>
              </a:ln>
            </p:spPr>
            <p:txBody>
              <a:bodyPr/>
              <a:lstStyle/>
              <a:p>
                <a:endParaRPr lang="it-IT"/>
              </a:p>
            </p:txBody>
          </p:sp>
          <p:sp>
            <p:nvSpPr>
              <p:cNvPr id="24652" name="Freeform 43"/>
              <p:cNvSpPr>
                <a:spLocks noChangeAspect="1" noEditPoints="1"/>
              </p:cNvSpPr>
              <p:nvPr/>
            </p:nvSpPr>
            <p:spPr bwMode="gray">
              <a:xfrm>
                <a:off x="2393" y="1875"/>
                <a:ext cx="975" cy="557"/>
              </a:xfrm>
              <a:custGeom>
                <a:avLst/>
                <a:gdLst>
                  <a:gd name="T0" fmla="*/ 17 w 413"/>
                  <a:gd name="T1" fmla="*/ 26 h 236"/>
                  <a:gd name="T2" fmla="*/ 9 w 413"/>
                  <a:gd name="T3" fmla="*/ 548 h 236"/>
                  <a:gd name="T4" fmla="*/ 940 w 413"/>
                  <a:gd name="T5" fmla="*/ 557 h 236"/>
                  <a:gd name="T6" fmla="*/ 975 w 413"/>
                  <a:gd name="T7" fmla="*/ 312 h 236"/>
                  <a:gd name="T8" fmla="*/ 621 w 413"/>
                  <a:gd name="T9" fmla="*/ 276 h 236"/>
                  <a:gd name="T10" fmla="*/ 585 w 413"/>
                  <a:gd name="T11" fmla="*/ 163 h 236"/>
                  <a:gd name="T12" fmla="*/ 227 w 413"/>
                  <a:gd name="T13" fmla="*/ 26 h 236"/>
                  <a:gd name="T14" fmla="*/ 28 w 413"/>
                  <a:gd name="T15" fmla="*/ 2 h 236"/>
                  <a:gd name="T16" fmla="*/ 85 w 413"/>
                  <a:gd name="T17" fmla="*/ 61 h 236"/>
                  <a:gd name="T18" fmla="*/ 175 w 413"/>
                  <a:gd name="T19" fmla="*/ 489 h 236"/>
                  <a:gd name="T20" fmla="*/ 552 w 413"/>
                  <a:gd name="T21" fmla="*/ 489 h 236"/>
                  <a:gd name="T22" fmla="*/ 212 w 413"/>
                  <a:gd name="T23" fmla="*/ 231 h 236"/>
                  <a:gd name="T24" fmla="*/ 552 w 413"/>
                  <a:gd name="T25" fmla="*/ 489 h 236"/>
                  <a:gd name="T26" fmla="*/ 597 w 413"/>
                  <a:gd name="T27" fmla="*/ 489 h 236"/>
                  <a:gd name="T28" fmla="*/ 907 w 413"/>
                  <a:gd name="T29" fmla="*/ 345 h 236"/>
                  <a:gd name="T30" fmla="*/ 300 w 413"/>
                  <a:gd name="T31" fmla="*/ 262 h 236"/>
                  <a:gd name="T32" fmla="*/ 276 w 413"/>
                  <a:gd name="T33" fmla="*/ 323 h 236"/>
                  <a:gd name="T34" fmla="*/ 321 w 413"/>
                  <a:gd name="T35" fmla="*/ 323 h 236"/>
                  <a:gd name="T36" fmla="*/ 300 w 413"/>
                  <a:gd name="T37" fmla="*/ 262 h 236"/>
                  <a:gd name="T38" fmla="*/ 361 w 413"/>
                  <a:gd name="T39" fmla="*/ 286 h 236"/>
                  <a:gd name="T40" fmla="*/ 382 w 413"/>
                  <a:gd name="T41" fmla="*/ 345 h 236"/>
                  <a:gd name="T42" fmla="*/ 406 w 413"/>
                  <a:gd name="T43" fmla="*/ 286 h 236"/>
                  <a:gd name="T44" fmla="*/ 467 w 413"/>
                  <a:gd name="T45" fmla="*/ 262 h 236"/>
                  <a:gd name="T46" fmla="*/ 446 w 413"/>
                  <a:gd name="T47" fmla="*/ 323 h 236"/>
                  <a:gd name="T48" fmla="*/ 491 w 413"/>
                  <a:gd name="T49" fmla="*/ 323 h 236"/>
                  <a:gd name="T50" fmla="*/ 467 w 413"/>
                  <a:gd name="T51" fmla="*/ 262 h 236"/>
                  <a:gd name="T52" fmla="*/ 276 w 413"/>
                  <a:gd name="T53" fmla="*/ 399 h 236"/>
                  <a:gd name="T54" fmla="*/ 300 w 413"/>
                  <a:gd name="T55" fmla="*/ 458 h 236"/>
                  <a:gd name="T56" fmla="*/ 321 w 413"/>
                  <a:gd name="T57" fmla="*/ 399 h 236"/>
                  <a:gd name="T58" fmla="*/ 382 w 413"/>
                  <a:gd name="T59" fmla="*/ 375 h 236"/>
                  <a:gd name="T60" fmla="*/ 361 w 413"/>
                  <a:gd name="T61" fmla="*/ 434 h 236"/>
                  <a:gd name="T62" fmla="*/ 406 w 413"/>
                  <a:gd name="T63" fmla="*/ 434 h 236"/>
                  <a:gd name="T64" fmla="*/ 382 w 413"/>
                  <a:gd name="T65" fmla="*/ 375 h 236"/>
                  <a:gd name="T66" fmla="*/ 446 w 413"/>
                  <a:gd name="T67" fmla="*/ 399 h 236"/>
                  <a:gd name="T68" fmla="*/ 467 w 413"/>
                  <a:gd name="T69" fmla="*/ 458 h 236"/>
                  <a:gd name="T70" fmla="*/ 491 w 413"/>
                  <a:gd name="T71" fmla="*/ 399 h 236"/>
                  <a:gd name="T72" fmla="*/ 668 w 413"/>
                  <a:gd name="T73" fmla="*/ 458 h 236"/>
                  <a:gd name="T74" fmla="*/ 689 w 413"/>
                  <a:gd name="T75" fmla="*/ 399 h 236"/>
                  <a:gd name="T76" fmla="*/ 644 w 413"/>
                  <a:gd name="T77" fmla="*/ 399 h 236"/>
                  <a:gd name="T78" fmla="*/ 668 w 413"/>
                  <a:gd name="T79" fmla="*/ 458 h 236"/>
                  <a:gd name="T80" fmla="*/ 774 w 413"/>
                  <a:gd name="T81" fmla="*/ 434 h 236"/>
                  <a:gd name="T82" fmla="*/ 751 w 413"/>
                  <a:gd name="T83" fmla="*/ 375 h 236"/>
                  <a:gd name="T84" fmla="*/ 729 w 413"/>
                  <a:gd name="T85" fmla="*/ 434 h 236"/>
                  <a:gd name="T86" fmla="*/ 836 w 413"/>
                  <a:gd name="T87" fmla="*/ 458 h 236"/>
                  <a:gd name="T88" fmla="*/ 859 w 413"/>
                  <a:gd name="T89" fmla="*/ 399 h 236"/>
                  <a:gd name="T90" fmla="*/ 814 w 413"/>
                  <a:gd name="T91" fmla="*/ 399 h 236"/>
                  <a:gd name="T92" fmla="*/ 836 w 413"/>
                  <a:gd name="T93" fmla="*/ 458 h 2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236"/>
                  <a:gd name="T143" fmla="*/ 413 w 413"/>
                  <a:gd name="T144" fmla="*/ 236 h 2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236">
                    <a:moveTo>
                      <a:pt x="12" y="1"/>
                    </a:moveTo>
                    <a:cubicBezTo>
                      <a:pt x="9" y="4"/>
                      <a:pt x="7" y="7"/>
                      <a:pt x="7" y="11"/>
                    </a:cubicBezTo>
                    <a:cubicBezTo>
                      <a:pt x="0" y="221"/>
                      <a:pt x="0" y="221"/>
                      <a:pt x="0" y="221"/>
                    </a:cubicBezTo>
                    <a:cubicBezTo>
                      <a:pt x="0" y="225"/>
                      <a:pt x="1" y="229"/>
                      <a:pt x="4" y="232"/>
                    </a:cubicBezTo>
                    <a:cubicBezTo>
                      <a:pt x="7" y="235"/>
                      <a:pt x="11" y="236"/>
                      <a:pt x="14" y="236"/>
                    </a:cubicBezTo>
                    <a:cubicBezTo>
                      <a:pt x="398" y="236"/>
                      <a:pt x="398" y="236"/>
                      <a:pt x="398" y="236"/>
                    </a:cubicBezTo>
                    <a:cubicBezTo>
                      <a:pt x="406" y="236"/>
                      <a:pt x="413" y="230"/>
                      <a:pt x="413" y="222"/>
                    </a:cubicBezTo>
                    <a:cubicBezTo>
                      <a:pt x="413" y="132"/>
                      <a:pt x="413" y="132"/>
                      <a:pt x="413" y="132"/>
                    </a:cubicBezTo>
                    <a:cubicBezTo>
                      <a:pt x="413" y="124"/>
                      <a:pt x="406" y="117"/>
                      <a:pt x="398" y="117"/>
                    </a:cubicBezTo>
                    <a:cubicBezTo>
                      <a:pt x="398" y="117"/>
                      <a:pt x="286" y="117"/>
                      <a:pt x="263" y="117"/>
                    </a:cubicBezTo>
                    <a:cubicBezTo>
                      <a:pt x="263" y="103"/>
                      <a:pt x="263" y="84"/>
                      <a:pt x="263" y="84"/>
                    </a:cubicBezTo>
                    <a:cubicBezTo>
                      <a:pt x="263" y="76"/>
                      <a:pt x="256" y="69"/>
                      <a:pt x="248" y="69"/>
                    </a:cubicBezTo>
                    <a:cubicBezTo>
                      <a:pt x="248" y="69"/>
                      <a:pt x="121" y="69"/>
                      <a:pt x="98" y="69"/>
                    </a:cubicBezTo>
                    <a:cubicBezTo>
                      <a:pt x="97" y="51"/>
                      <a:pt x="96" y="11"/>
                      <a:pt x="96" y="11"/>
                    </a:cubicBezTo>
                    <a:cubicBezTo>
                      <a:pt x="96" y="7"/>
                      <a:pt x="94" y="3"/>
                      <a:pt x="90" y="0"/>
                    </a:cubicBezTo>
                    <a:lnTo>
                      <a:pt x="12" y="1"/>
                    </a:lnTo>
                    <a:close/>
                    <a:moveTo>
                      <a:pt x="29" y="207"/>
                    </a:moveTo>
                    <a:cubicBezTo>
                      <a:pt x="30" y="184"/>
                      <a:pt x="35" y="49"/>
                      <a:pt x="36" y="26"/>
                    </a:cubicBezTo>
                    <a:cubicBezTo>
                      <a:pt x="68" y="26"/>
                      <a:pt x="68" y="26"/>
                      <a:pt x="68" y="26"/>
                    </a:cubicBezTo>
                    <a:cubicBezTo>
                      <a:pt x="68" y="45"/>
                      <a:pt x="74" y="207"/>
                      <a:pt x="74" y="207"/>
                    </a:cubicBezTo>
                    <a:lnTo>
                      <a:pt x="29" y="207"/>
                    </a:lnTo>
                    <a:close/>
                    <a:moveTo>
                      <a:pt x="234" y="207"/>
                    </a:moveTo>
                    <a:cubicBezTo>
                      <a:pt x="93" y="207"/>
                      <a:pt x="93" y="207"/>
                      <a:pt x="93" y="207"/>
                    </a:cubicBezTo>
                    <a:cubicBezTo>
                      <a:pt x="90" y="98"/>
                      <a:pt x="90" y="98"/>
                      <a:pt x="90" y="98"/>
                    </a:cubicBezTo>
                    <a:cubicBezTo>
                      <a:pt x="115" y="98"/>
                      <a:pt x="213" y="98"/>
                      <a:pt x="234" y="98"/>
                    </a:cubicBezTo>
                    <a:cubicBezTo>
                      <a:pt x="234" y="112"/>
                      <a:pt x="234" y="207"/>
                      <a:pt x="234" y="207"/>
                    </a:cubicBezTo>
                    <a:close/>
                    <a:moveTo>
                      <a:pt x="384" y="207"/>
                    </a:moveTo>
                    <a:cubicBezTo>
                      <a:pt x="253" y="207"/>
                      <a:pt x="253" y="207"/>
                      <a:pt x="253" y="207"/>
                    </a:cubicBezTo>
                    <a:cubicBezTo>
                      <a:pt x="253" y="146"/>
                      <a:pt x="253" y="146"/>
                      <a:pt x="253" y="146"/>
                    </a:cubicBezTo>
                    <a:cubicBezTo>
                      <a:pt x="384" y="146"/>
                      <a:pt x="384" y="146"/>
                      <a:pt x="384" y="146"/>
                    </a:cubicBezTo>
                    <a:lnTo>
                      <a:pt x="384" y="207"/>
                    </a:lnTo>
                    <a:close/>
                    <a:moveTo>
                      <a:pt x="127" y="111"/>
                    </a:moveTo>
                    <a:cubicBezTo>
                      <a:pt x="121" y="111"/>
                      <a:pt x="117" y="116"/>
                      <a:pt x="117" y="121"/>
                    </a:cubicBezTo>
                    <a:cubicBezTo>
                      <a:pt x="117" y="137"/>
                      <a:pt x="117" y="137"/>
                      <a:pt x="117" y="137"/>
                    </a:cubicBezTo>
                    <a:cubicBezTo>
                      <a:pt x="117" y="142"/>
                      <a:pt x="121" y="146"/>
                      <a:pt x="127" y="146"/>
                    </a:cubicBezTo>
                    <a:cubicBezTo>
                      <a:pt x="132" y="146"/>
                      <a:pt x="136" y="142"/>
                      <a:pt x="136" y="137"/>
                    </a:cubicBezTo>
                    <a:cubicBezTo>
                      <a:pt x="136" y="121"/>
                      <a:pt x="136" y="121"/>
                      <a:pt x="136" y="121"/>
                    </a:cubicBezTo>
                    <a:cubicBezTo>
                      <a:pt x="136" y="116"/>
                      <a:pt x="132" y="111"/>
                      <a:pt x="127" y="111"/>
                    </a:cubicBezTo>
                    <a:close/>
                    <a:moveTo>
                      <a:pt x="162" y="111"/>
                    </a:moveTo>
                    <a:cubicBezTo>
                      <a:pt x="157" y="111"/>
                      <a:pt x="153" y="116"/>
                      <a:pt x="153" y="121"/>
                    </a:cubicBezTo>
                    <a:cubicBezTo>
                      <a:pt x="153" y="137"/>
                      <a:pt x="153" y="137"/>
                      <a:pt x="153" y="137"/>
                    </a:cubicBezTo>
                    <a:cubicBezTo>
                      <a:pt x="153" y="142"/>
                      <a:pt x="157" y="146"/>
                      <a:pt x="162" y="146"/>
                    </a:cubicBezTo>
                    <a:cubicBezTo>
                      <a:pt x="168" y="146"/>
                      <a:pt x="172" y="142"/>
                      <a:pt x="172" y="137"/>
                    </a:cubicBezTo>
                    <a:cubicBezTo>
                      <a:pt x="172" y="121"/>
                      <a:pt x="172" y="121"/>
                      <a:pt x="172" y="121"/>
                    </a:cubicBezTo>
                    <a:cubicBezTo>
                      <a:pt x="172" y="116"/>
                      <a:pt x="168" y="111"/>
                      <a:pt x="162" y="111"/>
                    </a:cubicBezTo>
                    <a:close/>
                    <a:moveTo>
                      <a:pt x="198" y="111"/>
                    </a:moveTo>
                    <a:cubicBezTo>
                      <a:pt x="193" y="111"/>
                      <a:pt x="189" y="116"/>
                      <a:pt x="189" y="121"/>
                    </a:cubicBezTo>
                    <a:cubicBezTo>
                      <a:pt x="189" y="137"/>
                      <a:pt x="189" y="137"/>
                      <a:pt x="189" y="137"/>
                    </a:cubicBezTo>
                    <a:cubicBezTo>
                      <a:pt x="189" y="142"/>
                      <a:pt x="193" y="146"/>
                      <a:pt x="198" y="146"/>
                    </a:cubicBezTo>
                    <a:cubicBezTo>
                      <a:pt x="203" y="146"/>
                      <a:pt x="208" y="142"/>
                      <a:pt x="208" y="137"/>
                    </a:cubicBezTo>
                    <a:cubicBezTo>
                      <a:pt x="208" y="121"/>
                      <a:pt x="208" y="121"/>
                      <a:pt x="208" y="121"/>
                    </a:cubicBezTo>
                    <a:cubicBezTo>
                      <a:pt x="208" y="116"/>
                      <a:pt x="203" y="111"/>
                      <a:pt x="198" y="111"/>
                    </a:cubicBezTo>
                    <a:close/>
                    <a:moveTo>
                      <a:pt x="127" y="159"/>
                    </a:moveTo>
                    <a:cubicBezTo>
                      <a:pt x="121" y="159"/>
                      <a:pt x="117" y="164"/>
                      <a:pt x="117" y="169"/>
                    </a:cubicBezTo>
                    <a:cubicBezTo>
                      <a:pt x="117" y="184"/>
                      <a:pt x="117" y="184"/>
                      <a:pt x="117" y="184"/>
                    </a:cubicBezTo>
                    <a:cubicBezTo>
                      <a:pt x="117" y="190"/>
                      <a:pt x="121" y="194"/>
                      <a:pt x="127" y="194"/>
                    </a:cubicBezTo>
                    <a:cubicBezTo>
                      <a:pt x="132" y="194"/>
                      <a:pt x="136" y="190"/>
                      <a:pt x="136" y="184"/>
                    </a:cubicBezTo>
                    <a:cubicBezTo>
                      <a:pt x="136" y="169"/>
                      <a:pt x="136" y="169"/>
                      <a:pt x="136" y="169"/>
                    </a:cubicBezTo>
                    <a:cubicBezTo>
                      <a:pt x="136" y="164"/>
                      <a:pt x="132" y="159"/>
                      <a:pt x="127" y="159"/>
                    </a:cubicBezTo>
                    <a:close/>
                    <a:moveTo>
                      <a:pt x="162" y="159"/>
                    </a:moveTo>
                    <a:cubicBezTo>
                      <a:pt x="157" y="159"/>
                      <a:pt x="153" y="164"/>
                      <a:pt x="153" y="169"/>
                    </a:cubicBezTo>
                    <a:cubicBezTo>
                      <a:pt x="153" y="184"/>
                      <a:pt x="153" y="184"/>
                      <a:pt x="153" y="184"/>
                    </a:cubicBezTo>
                    <a:cubicBezTo>
                      <a:pt x="153" y="190"/>
                      <a:pt x="157" y="194"/>
                      <a:pt x="162" y="194"/>
                    </a:cubicBezTo>
                    <a:cubicBezTo>
                      <a:pt x="168" y="194"/>
                      <a:pt x="172" y="190"/>
                      <a:pt x="172" y="184"/>
                    </a:cubicBezTo>
                    <a:cubicBezTo>
                      <a:pt x="172" y="169"/>
                      <a:pt x="172" y="169"/>
                      <a:pt x="172" y="169"/>
                    </a:cubicBezTo>
                    <a:cubicBezTo>
                      <a:pt x="172" y="164"/>
                      <a:pt x="168" y="159"/>
                      <a:pt x="162" y="159"/>
                    </a:cubicBezTo>
                    <a:close/>
                    <a:moveTo>
                      <a:pt x="198" y="159"/>
                    </a:moveTo>
                    <a:cubicBezTo>
                      <a:pt x="193" y="159"/>
                      <a:pt x="189" y="164"/>
                      <a:pt x="189" y="169"/>
                    </a:cubicBezTo>
                    <a:cubicBezTo>
                      <a:pt x="189" y="184"/>
                      <a:pt x="189" y="184"/>
                      <a:pt x="189" y="184"/>
                    </a:cubicBezTo>
                    <a:cubicBezTo>
                      <a:pt x="189" y="190"/>
                      <a:pt x="193" y="194"/>
                      <a:pt x="198" y="194"/>
                    </a:cubicBezTo>
                    <a:cubicBezTo>
                      <a:pt x="203" y="194"/>
                      <a:pt x="208" y="190"/>
                      <a:pt x="208" y="184"/>
                    </a:cubicBezTo>
                    <a:cubicBezTo>
                      <a:pt x="208" y="169"/>
                      <a:pt x="208" y="169"/>
                      <a:pt x="208" y="169"/>
                    </a:cubicBezTo>
                    <a:cubicBezTo>
                      <a:pt x="208" y="164"/>
                      <a:pt x="203" y="159"/>
                      <a:pt x="198" y="159"/>
                    </a:cubicBezTo>
                    <a:close/>
                    <a:moveTo>
                      <a:pt x="283" y="194"/>
                    </a:moveTo>
                    <a:cubicBezTo>
                      <a:pt x="288" y="194"/>
                      <a:pt x="292" y="190"/>
                      <a:pt x="292" y="184"/>
                    </a:cubicBezTo>
                    <a:cubicBezTo>
                      <a:pt x="292" y="169"/>
                      <a:pt x="292" y="169"/>
                      <a:pt x="292" y="169"/>
                    </a:cubicBezTo>
                    <a:cubicBezTo>
                      <a:pt x="292" y="164"/>
                      <a:pt x="288" y="159"/>
                      <a:pt x="283" y="159"/>
                    </a:cubicBezTo>
                    <a:cubicBezTo>
                      <a:pt x="277" y="159"/>
                      <a:pt x="273" y="164"/>
                      <a:pt x="273" y="169"/>
                    </a:cubicBezTo>
                    <a:cubicBezTo>
                      <a:pt x="273" y="184"/>
                      <a:pt x="273" y="184"/>
                      <a:pt x="273" y="184"/>
                    </a:cubicBezTo>
                    <a:cubicBezTo>
                      <a:pt x="273" y="190"/>
                      <a:pt x="277" y="194"/>
                      <a:pt x="283" y="194"/>
                    </a:cubicBezTo>
                    <a:close/>
                    <a:moveTo>
                      <a:pt x="318" y="194"/>
                    </a:moveTo>
                    <a:cubicBezTo>
                      <a:pt x="324" y="194"/>
                      <a:pt x="328" y="190"/>
                      <a:pt x="328" y="184"/>
                    </a:cubicBezTo>
                    <a:cubicBezTo>
                      <a:pt x="328" y="169"/>
                      <a:pt x="328" y="169"/>
                      <a:pt x="328" y="169"/>
                    </a:cubicBezTo>
                    <a:cubicBezTo>
                      <a:pt x="328" y="164"/>
                      <a:pt x="324" y="159"/>
                      <a:pt x="318" y="159"/>
                    </a:cubicBezTo>
                    <a:cubicBezTo>
                      <a:pt x="313" y="159"/>
                      <a:pt x="309" y="164"/>
                      <a:pt x="309" y="169"/>
                    </a:cubicBezTo>
                    <a:cubicBezTo>
                      <a:pt x="309" y="184"/>
                      <a:pt x="309" y="184"/>
                      <a:pt x="309" y="184"/>
                    </a:cubicBezTo>
                    <a:cubicBezTo>
                      <a:pt x="309" y="190"/>
                      <a:pt x="313" y="194"/>
                      <a:pt x="318" y="194"/>
                    </a:cubicBezTo>
                    <a:close/>
                    <a:moveTo>
                      <a:pt x="354" y="194"/>
                    </a:moveTo>
                    <a:cubicBezTo>
                      <a:pt x="359" y="194"/>
                      <a:pt x="364" y="190"/>
                      <a:pt x="364" y="184"/>
                    </a:cubicBezTo>
                    <a:cubicBezTo>
                      <a:pt x="364" y="169"/>
                      <a:pt x="364" y="169"/>
                      <a:pt x="364" y="169"/>
                    </a:cubicBezTo>
                    <a:cubicBezTo>
                      <a:pt x="364" y="164"/>
                      <a:pt x="359" y="159"/>
                      <a:pt x="354" y="159"/>
                    </a:cubicBezTo>
                    <a:cubicBezTo>
                      <a:pt x="349" y="159"/>
                      <a:pt x="345" y="164"/>
                      <a:pt x="345" y="169"/>
                    </a:cubicBezTo>
                    <a:cubicBezTo>
                      <a:pt x="345" y="184"/>
                      <a:pt x="345" y="184"/>
                      <a:pt x="345" y="184"/>
                    </a:cubicBezTo>
                    <a:cubicBezTo>
                      <a:pt x="345" y="190"/>
                      <a:pt x="349" y="194"/>
                      <a:pt x="354" y="194"/>
                    </a:cubicBezTo>
                    <a:close/>
                  </a:path>
                </a:pathLst>
              </a:custGeom>
              <a:solidFill>
                <a:schemeClr val="bg1"/>
              </a:solidFill>
              <a:ln w="9525">
                <a:noFill/>
                <a:round/>
                <a:headEnd/>
                <a:tailEnd/>
              </a:ln>
            </p:spPr>
            <p:txBody>
              <a:bodyPr/>
              <a:lstStyle/>
              <a:p>
                <a:endParaRPr lang="it-IT"/>
              </a:p>
            </p:txBody>
          </p:sp>
        </p:grpSp>
      </p:grpSp>
      <p:grpSp>
        <p:nvGrpSpPr>
          <p:cNvPr id="24583" name="Group 90"/>
          <p:cNvGrpSpPr>
            <a:grpSpLocks/>
          </p:cNvGrpSpPr>
          <p:nvPr/>
        </p:nvGrpSpPr>
        <p:grpSpPr bwMode="auto">
          <a:xfrm>
            <a:off x="3635375" y="2535238"/>
            <a:ext cx="3228975" cy="360362"/>
            <a:chOff x="2290" y="844"/>
            <a:chExt cx="2034" cy="227"/>
          </a:xfrm>
        </p:grpSpPr>
        <p:grpSp>
          <p:nvGrpSpPr>
            <p:cNvPr id="24643" name="Group 74"/>
            <p:cNvGrpSpPr>
              <a:grpSpLocks noChangeAspect="1"/>
            </p:cNvGrpSpPr>
            <p:nvPr/>
          </p:nvGrpSpPr>
          <p:grpSpPr bwMode="auto">
            <a:xfrm>
              <a:off x="2290" y="844"/>
              <a:ext cx="227" cy="227"/>
              <a:chOff x="2514" y="1978"/>
              <a:chExt cx="680" cy="680"/>
            </a:xfrm>
          </p:grpSpPr>
          <p:sp>
            <p:nvSpPr>
              <p:cNvPr id="24645" name="Oval 75"/>
              <p:cNvSpPr>
                <a:spLocks noChangeAspect="1" noChangeArrowheads="1"/>
              </p:cNvSpPr>
              <p:nvPr/>
            </p:nvSpPr>
            <p:spPr bwMode="gray">
              <a:xfrm>
                <a:off x="2514" y="1978"/>
                <a:ext cx="680" cy="680"/>
              </a:xfrm>
              <a:prstGeom prst="ellipse">
                <a:avLst/>
              </a:prstGeom>
              <a:solidFill>
                <a:schemeClr val="bg1">
                  <a:alpha val="25098"/>
                </a:schemeClr>
              </a:solidFill>
              <a:ln w="25400">
                <a:noFill/>
                <a:round/>
                <a:headEnd/>
                <a:tailEnd/>
              </a:ln>
            </p:spPr>
            <p:txBody>
              <a:bodyPr wrap="none" anchor="ctr"/>
              <a:lstStyle/>
              <a:p>
                <a:endParaRPr lang="fr-BE">
                  <a:latin typeface="Calibri" pitchFamily="34" charset="0"/>
                  <a:ea typeface="Geneva"/>
                  <a:cs typeface="Geneva"/>
                </a:endParaRPr>
              </a:p>
            </p:txBody>
          </p:sp>
          <p:grpSp>
            <p:nvGrpSpPr>
              <p:cNvPr id="24646" name="Group 76"/>
              <p:cNvGrpSpPr>
                <a:grpSpLocks noChangeAspect="1"/>
              </p:cNvGrpSpPr>
              <p:nvPr/>
            </p:nvGrpSpPr>
            <p:grpSpPr bwMode="auto">
              <a:xfrm>
                <a:off x="2695" y="2091"/>
                <a:ext cx="317" cy="453"/>
                <a:chOff x="5874" y="1614"/>
                <a:chExt cx="763" cy="1089"/>
              </a:xfrm>
            </p:grpSpPr>
            <p:sp>
              <p:nvSpPr>
                <p:cNvPr id="24647" name="Freeform 77"/>
                <p:cNvSpPr>
                  <a:spLocks noChangeAspect="1"/>
                </p:cNvSpPr>
                <p:nvPr/>
              </p:nvSpPr>
              <p:spPr bwMode="gray">
                <a:xfrm>
                  <a:off x="5874" y="1614"/>
                  <a:ext cx="763" cy="1089"/>
                </a:xfrm>
                <a:custGeom>
                  <a:avLst/>
                  <a:gdLst>
                    <a:gd name="T0" fmla="*/ 380 w 323"/>
                    <a:gd name="T1" fmla="*/ 1089 h 461"/>
                    <a:gd name="T2" fmla="*/ 305 w 323"/>
                    <a:gd name="T3" fmla="*/ 1061 h 461"/>
                    <a:gd name="T4" fmla="*/ 281 w 323"/>
                    <a:gd name="T5" fmla="*/ 1061 h 461"/>
                    <a:gd name="T6" fmla="*/ 142 w 323"/>
                    <a:gd name="T7" fmla="*/ 921 h 461"/>
                    <a:gd name="T8" fmla="*/ 151 w 323"/>
                    <a:gd name="T9" fmla="*/ 872 h 461"/>
                    <a:gd name="T10" fmla="*/ 142 w 323"/>
                    <a:gd name="T11" fmla="*/ 822 h 461"/>
                    <a:gd name="T12" fmla="*/ 161 w 323"/>
                    <a:gd name="T13" fmla="*/ 754 h 461"/>
                    <a:gd name="T14" fmla="*/ 161 w 323"/>
                    <a:gd name="T15" fmla="*/ 737 h 461"/>
                    <a:gd name="T16" fmla="*/ 130 w 323"/>
                    <a:gd name="T17" fmla="*/ 680 h 461"/>
                    <a:gd name="T18" fmla="*/ 0 w 323"/>
                    <a:gd name="T19" fmla="*/ 380 h 461"/>
                    <a:gd name="T20" fmla="*/ 380 w 323"/>
                    <a:gd name="T21" fmla="*/ 0 h 461"/>
                    <a:gd name="T22" fmla="*/ 763 w 323"/>
                    <a:gd name="T23" fmla="*/ 380 h 461"/>
                    <a:gd name="T24" fmla="*/ 631 w 323"/>
                    <a:gd name="T25" fmla="*/ 680 h 461"/>
                    <a:gd name="T26" fmla="*/ 602 w 323"/>
                    <a:gd name="T27" fmla="*/ 737 h 461"/>
                    <a:gd name="T28" fmla="*/ 602 w 323"/>
                    <a:gd name="T29" fmla="*/ 754 h 461"/>
                    <a:gd name="T30" fmla="*/ 621 w 323"/>
                    <a:gd name="T31" fmla="*/ 822 h 461"/>
                    <a:gd name="T32" fmla="*/ 612 w 323"/>
                    <a:gd name="T33" fmla="*/ 872 h 461"/>
                    <a:gd name="T34" fmla="*/ 621 w 323"/>
                    <a:gd name="T35" fmla="*/ 921 h 461"/>
                    <a:gd name="T36" fmla="*/ 480 w 323"/>
                    <a:gd name="T37" fmla="*/ 1061 h 461"/>
                    <a:gd name="T38" fmla="*/ 458 w 323"/>
                    <a:gd name="T39" fmla="*/ 1061 h 461"/>
                    <a:gd name="T40" fmla="*/ 380 w 323"/>
                    <a:gd name="T41" fmla="*/ 1089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3"/>
                    <a:gd name="T64" fmla="*/ 0 h 461"/>
                    <a:gd name="T65" fmla="*/ 323 w 323"/>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3" h="461">
                      <a:moveTo>
                        <a:pt x="161" y="461"/>
                      </a:moveTo>
                      <a:cubicBezTo>
                        <a:pt x="149" y="461"/>
                        <a:pt x="138" y="457"/>
                        <a:pt x="129" y="449"/>
                      </a:cubicBezTo>
                      <a:cubicBezTo>
                        <a:pt x="119" y="449"/>
                        <a:pt x="119" y="449"/>
                        <a:pt x="119" y="449"/>
                      </a:cubicBezTo>
                      <a:cubicBezTo>
                        <a:pt x="87" y="449"/>
                        <a:pt x="60" y="422"/>
                        <a:pt x="60" y="390"/>
                      </a:cubicBezTo>
                      <a:cubicBezTo>
                        <a:pt x="60" y="382"/>
                        <a:pt x="61" y="375"/>
                        <a:pt x="64" y="369"/>
                      </a:cubicBezTo>
                      <a:cubicBezTo>
                        <a:pt x="61" y="362"/>
                        <a:pt x="60" y="355"/>
                        <a:pt x="60" y="348"/>
                      </a:cubicBezTo>
                      <a:cubicBezTo>
                        <a:pt x="60" y="337"/>
                        <a:pt x="62" y="328"/>
                        <a:pt x="68" y="319"/>
                      </a:cubicBezTo>
                      <a:cubicBezTo>
                        <a:pt x="68" y="312"/>
                        <a:pt x="68" y="312"/>
                        <a:pt x="68" y="312"/>
                      </a:cubicBezTo>
                      <a:cubicBezTo>
                        <a:pt x="68" y="299"/>
                        <a:pt x="68" y="299"/>
                        <a:pt x="55" y="288"/>
                      </a:cubicBezTo>
                      <a:cubicBezTo>
                        <a:pt x="39" y="273"/>
                        <a:pt x="0" y="230"/>
                        <a:pt x="0" y="161"/>
                      </a:cubicBezTo>
                      <a:cubicBezTo>
                        <a:pt x="0" y="82"/>
                        <a:pt x="60" y="0"/>
                        <a:pt x="161" y="0"/>
                      </a:cubicBezTo>
                      <a:cubicBezTo>
                        <a:pt x="262" y="0"/>
                        <a:pt x="323" y="82"/>
                        <a:pt x="323" y="161"/>
                      </a:cubicBezTo>
                      <a:cubicBezTo>
                        <a:pt x="323" y="230"/>
                        <a:pt x="284" y="273"/>
                        <a:pt x="267" y="288"/>
                      </a:cubicBezTo>
                      <a:cubicBezTo>
                        <a:pt x="255" y="299"/>
                        <a:pt x="255" y="299"/>
                        <a:pt x="255" y="312"/>
                      </a:cubicBezTo>
                      <a:cubicBezTo>
                        <a:pt x="255" y="319"/>
                        <a:pt x="255" y="319"/>
                        <a:pt x="255" y="319"/>
                      </a:cubicBezTo>
                      <a:cubicBezTo>
                        <a:pt x="260" y="328"/>
                        <a:pt x="263" y="338"/>
                        <a:pt x="263" y="348"/>
                      </a:cubicBezTo>
                      <a:cubicBezTo>
                        <a:pt x="263" y="355"/>
                        <a:pt x="261" y="362"/>
                        <a:pt x="259" y="369"/>
                      </a:cubicBezTo>
                      <a:cubicBezTo>
                        <a:pt x="261" y="375"/>
                        <a:pt x="263" y="382"/>
                        <a:pt x="263" y="390"/>
                      </a:cubicBezTo>
                      <a:cubicBezTo>
                        <a:pt x="263" y="422"/>
                        <a:pt x="236" y="449"/>
                        <a:pt x="203" y="449"/>
                      </a:cubicBezTo>
                      <a:cubicBezTo>
                        <a:pt x="194" y="449"/>
                        <a:pt x="194" y="449"/>
                        <a:pt x="194" y="449"/>
                      </a:cubicBezTo>
                      <a:cubicBezTo>
                        <a:pt x="185" y="457"/>
                        <a:pt x="173" y="461"/>
                        <a:pt x="161" y="461"/>
                      </a:cubicBezTo>
                      <a:close/>
                    </a:path>
                  </a:pathLst>
                </a:custGeom>
                <a:solidFill>
                  <a:schemeClr val="hlink"/>
                </a:solidFill>
                <a:ln w="9525">
                  <a:solidFill>
                    <a:schemeClr val="tx1"/>
                  </a:solidFill>
                  <a:round/>
                  <a:headEnd/>
                  <a:tailEnd/>
                </a:ln>
              </p:spPr>
              <p:txBody>
                <a:bodyPr/>
                <a:lstStyle/>
                <a:p>
                  <a:endParaRPr lang="it-IT"/>
                </a:p>
              </p:txBody>
            </p:sp>
            <p:sp>
              <p:nvSpPr>
                <p:cNvPr id="24648" name="Freeform 78"/>
                <p:cNvSpPr>
                  <a:spLocks noChangeAspect="1" noEditPoints="1"/>
                </p:cNvSpPr>
                <p:nvPr/>
              </p:nvSpPr>
              <p:spPr bwMode="gray">
                <a:xfrm>
                  <a:off x="5933" y="1670"/>
                  <a:ext cx="649" cy="977"/>
                </a:xfrm>
                <a:custGeom>
                  <a:avLst/>
                  <a:gdLst>
                    <a:gd name="T0" fmla="*/ 323 w 275"/>
                    <a:gd name="T1" fmla="*/ 0 h 413"/>
                    <a:gd name="T2" fmla="*/ 0 w 275"/>
                    <a:gd name="T3" fmla="*/ 324 h 413"/>
                    <a:gd name="T4" fmla="*/ 113 w 275"/>
                    <a:gd name="T5" fmla="*/ 582 h 413"/>
                    <a:gd name="T6" fmla="*/ 160 w 275"/>
                    <a:gd name="T7" fmla="*/ 684 h 413"/>
                    <a:gd name="T8" fmla="*/ 160 w 275"/>
                    <a:gd name="T9" fmla="*/ 703 h 413"/>
                    <a:gd name="T10" fmla="*/ 160 w 275"/>
                    <a:gd name="T11" fmla="*/ 714 h 413"/>
                    <a:gd name="T12" fmla="*/ 142 w 275"/>
                    <a:gd name="T13" fmla="*/ 766 h 413"/>
                    <a:gd name="T14" fmla="*/ 158 w 275"/>
                    <a:gd name="T15" fmla="*/ 816 h 413"/>
                    <a:gd name="T16" fmla="*/ 142 w 275"/>
                    <a:gd name="T17" fmla="*/ 866 h 413"/>
                    <a:gd name="T18" fmla="*/ 224 w 275"/>
                    <a:gd name="T19" fmla="*/ 949 h 413"/>
                    <a:gd name="T20" fmla="*/ 271 w 275"/>
                    <a:gd name="T21" fmla="*/ 949 h 413"/>
                    <a:gd name="T22" fmla="*/ 323 w 275"/>
                    <a:gd name="T23" fmla="*/ 977 h 413"/>
                    <a:gd name="T24" fmla="*/ 375 w 275"/>
                    <a:gd name="T25" fmla="*/ 949 h 413"/>
                    <a:gd name="T26" fmla="*/ 422 w 275"/>
                    <a:gd name="T27" fmla="*/ 949 h 413"/>
                    <a:gd name="T28" fmla="*/ 507 w 275"/>
                    <a:gd name="T29" fmla="*/ 866 h 413"/>
                    <a:gd name="T30" fmla="*/ 491 w 275"/>
                    <a:gd name="T31" fmla="*/ 816 h 413"/>
                    <a:gd name="T32" fmla="*/ 507 w 275"/>
                    <a:gd name="T33" fmla="*/ 766 h 413"/>
                    <a:gd name="T34" fmla="*/ 486 w 275"/>
                    <a:gd name="T35" fmla="*/ 712 h 413"/>
                    <a:gd name="T36" fmla="*/ 489 w 275"/>
                    <a:gd name="T37" fmla="*/ 703 h 413"/>
                    <a:gd name="T38" fmla="*/ 489 w 275"/>
                    <a:gd name="T39" fmla="*/ 684 h 413"/>
                    <a:gd name="T40" fmla="*/ 536 w 275"/>
                    <a:gd name="T41" fmla="*/ 582 h 413"/>
                    <a:gd name="T42" fmla="*/ 649 w 275"/>
                    <a:gd name="T43" fmla="*/ 324 h 413"/>
                    <a:gd name="T44" fmla="*/ 323 w 275"/>
                    <a:gd name="T45" fmla="*/ 0 h 413"/>
                    <a:gd name="T46" fmla="*/ 422 w 275"/>
                    <a:gd name="T47" fmla="*/ 880 h 413"/>
                    <a:gd name="T48" fmla="*/ 224 w 275"/>
                    <a:gd name="T49" fmla="*/ 880 h 413"/>
                    <a:gd name="T50" fmla="*/ 205 w 275"/>
                    <a:gd name="T51" fmla="*/ 859 h 413"/>
                    <a:gd name="T52" fmla="*/ 224 w 275"/>
                    <a:gd name="T53" fmla="*/ 837 h 413"/>
                    <a:gd name="T54" fmla="*/ 422 w 275"/>
                    <a:gd name="T55" fmla="*/ 837 h 413"/>
                    <a:gd name="T56" fmla="*/ 444 w 275"/>
                    <a:gd name="T57" fmla="*/ 859 h 413"/>
                    <a:gd name="T58" fmla="*/ 422 w 275"/>
                    <a:gd name="T59" fmla="*/ 880 h 413"/>
                    <a:gd name="T60" fmla="*/ 422 w 275"/>
                    <a:gd name="T61" fmla="*/ 792 h 413"/>
                    <a:gd name="T62" fmla="*/ 224 w 275"/>
                    <a:gd name="T63" fmla="*/ 792 h 413"/>
                    <a:gd name="T64" fmla="*/ 205 w 275"/>
                    <a:gd name="T65" fmla="*/ 771 h 413"/>
                    <a:gd name="T66" fmla="*/ 224 w 275"/>
                    <a:gd name="T67" fmla="*/ 750 h 413"/>
                    <a:gd name="T68" fmla="*/ 422 w 275"/>
                    <a:gd name="T69" fmla="*/ 750 h 413"/>
                    <a:gd name="T70" fmla="*/ 444 w 275"/>
                    <a:gd name="T71" fmla="*/ 771 h 413"/>
                    <a:gd name="T72" fmla="*/ 422 w 275"/>
                    <a:gd name="T73" fmla="*/ 792 h 413"/>
                    <a:gd name="T74" fmla="*/ 489 w 275"/>
                    <a:gd name="T75" fmla="*/ 532 h 413"/>
                    <a:gd name="T76" fmla="*/ 420 w 275"/>
                    <a:gd name="T77" fmla="*/ 693 h 413"/>
                    <a:gd name="T78" fmla="*/ 227 w 275"/>
                    <a:gd name="T79" fmla="*/ 693 h 413"/>
                    <a:gd name="T80" fmla="*/ 158 w 275"/>
                    <a:gd name="T81" fmla="*/ 532 h 413"/>
                    <a:gd name="T82" fmla="*/ 68 w 275"/>
                    <a:gd name="T83" fmla="*/ 324 h 413"/>
                    <a:gd name="T84" fmla="*/ 323 w 275"/>
                    <a:gd name="T85" fmla="*/ 69 h 413"/>
                    <a:gd name="T86" fmla="*/ 581 w 275"/>
                    <a:gd name="T87" fmla="*/ 324 h 413"/>
                    <a:gd name="T88" fmla="*/ 489 w 275"/>
                    <a:gd name="T89" fmla="*/ 53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5"/>
                    <a:gd name="T136" fmla="*/ 0 h 413"/>
                    <a:gd name="T137" fmla="*/ 275 w 275"/>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5" h="413">
                      <a:moveTo>
                        <a:pt x="137" y="0"/>
                      </a:moveTo>
                      <a:cubicBezTo>
                        <a:pt x="51" y="0"/>
                        <a:pt x="0" y="70"/>
                        <a:pt x="0" y="137"/>
                      </a:cubicBezTo>
                      <a:cubicBezTo>
                        <a:pt x="0" y="196"/>
                        <a:pt x="33" y="233"/>
                        <a:pt x="48" y="246"/>
                      </a:cubicBezTo>
                      <a:cubicBezTo>
                        <a:pt x="68" y="265"/>
                        <a:pt x="68" y="273"/>
                        <a:pt x="68" y="289"/>
                      </a:cubicBezTo>
                      <a:cubicBezTo>
                        <a:pt x="68" y="297"/>
                        <a:pt x="68" y="297"/>
                        <a:pt x="68" y="297"/>
                      </a:cubicBezTo>
                      <a:cubicBezTo>
                        <a:pt x="68" y="302"/>
                        <a:pt x="68" y="302"/>
                        <a:pt x="68" y="302"/>
                      </a:cubicBezTo>
                      <a:cubicBezTo>
                        <a:pt x="63" y="308"/>
                        <a:pt x="60" y="316"/>
                        <a:pt x="60" y="324"/>
                      </a:cubicBezTo>
                      <a:cubicBezTo>
                        <a:pt x="60" y="332"/>
                        <a:pt x="63" y="339"/>
                        <a:pt x="67" y="345"/>
                      </a:cubicBezTo>
                      <a:cubicBezTo>
                        <a:pt x="63" y="351"/>
                        <a:pt x="60" y="358"/>
                        <a:pt x="60" y="366"/>
                      </a:cubicBezTo>
                      <a:cubicBezTo>
                        <a:pt x="60" y="385"/>
                        <a:pt x="76" y="401"/>
                        <a:pt x="95" y="401"/>
                      </a:cubicBezTo>
                      <a:cubicBezTo>
                        <a:pt x="115" y="401"/>
                        <a:pt x="115" y="401"/>
                        <a:pt x="115" y="401"/>
                      </a:cubicBezTo>
                      <a:cubicBezTo>
                        <a:pt x="120" y="408"/>
                        <a:pt x="128" y="413"/>
                        <a:pt x="137" y="413"/>
                      </a:cubicBezTo>
                      <a:cubicBezTo>
                        <a:pt x="146" y="413"/>
                        <a:pt x="155" y="408"/>
                        <a:pt x="159" y="401"/>
                      </a:cubicBezTo>
                      <a:cubicBezTo>
                        <a:pt x="179" y="401"/>
                        <a:pt x="179" y="401"/>
                        <a:pt x="179" y="401"/>
                      </a:cubicBezTo>
                      <a:cubicBezTo>
                        <a:pt x="199" y="401"/>
                        <a:pt x="215" y="385"/>
                        <a:pt x="215" y="366"/>
                      </a:cubicBezTo>
                      <a:cubicBezTo>
                        <a:pt x="215" y="358"/>
                        <a:pt x="212" y="351"/>
                        <a:pt x="208" y="345"/>
                      </a:cubicBezTo>
                      <a:cubicBezTo>
                        <a:pt x="212" y="339"/>
                        <a:pt x="215" y="332"/>
                        <a:pt x="215" y="324"/>
                      </a:cubicBezTo>
                      <a:cubicBezTo>
                        <a:pt x="215" y="315"/>
                        <a:pt x="211" y="307"/>
                        <a:pt x="206" y="301"/>
                      </a:cubicBezTo>
                      <a:cubicBezTo>
                        <a:pt x="207" y="300"/>
                        <a:pt x="207" y="298"/>
                        <a:pt x="207" y="297"/>
                      </a:cubicBezTo>
                      <a:cubicBezTo>
                        <a:pt x="207" y="289"/>
                        <a:pt x="207" y="289"/>
                        <a:pt x="207" y="289"/>
                      </a:cubicBezTo>
                      <a:cubicBezTo>
                        <a:pt x="206" y="273"/>
                        <a:pt x="206" y="265"/>
                        <a:pt x="227" y="246"/>
                      </a:cubicBezTo>
                      <a:cubicBezTo>
                        <a:pt x="241" y="233"/>
                        <a:pt x="275" y="196"/>
                        <a:pt x="275" y="137"/>
                      </a:cubicBezTo>
                      <a:cubicBezTo>
                        <a:pt x="275" y="70"/>
                        <a:pt x="223" y="0"/>
                        <a:pt x="137" y="0"/>
                      </a:cubicBezTo>
                      <a:close/>
                      <a:moveTo>
                        <a:pt x="179" y="372"/>
                      </a:moveTo>
                      <a:cubicBezTo>
                        <a:pt x="95" y="372"/>
                        <a:pt x="95" y="372"/>
                        <a:pt x="95" y="372"/>
                      </a:cubicBezTo>
                      <a:cubicBezTo>
                        <a:pt x="91" y="372"/>
                        <a:pt x="87" y="368"/>
                        <a:pt x="87" y="363"/>
                      </a:cubicBezTo>
                      <a:cubicBezTo>
                        <a:pt x="87" y="358"/>
                        <a:pt x="91" y="354"/>
                        <a:pt x="95" y="354"/>
                      </a:cubicBezTo>
                      <a:cubicBezTo>
                        <a:pt x="179" y="354"/>
                        <a:pt x="179" y="354"/>
                        <a:pt x="179" y="354"/>
                      </a:cubicBezTo>
                      <a:cubicBezTo>
                        <a:pt x="184" y="354"/>
                        <a:pt x="188" y="358"/>
                        <a:pt x="188" y="363"/>
                      </a:cubicBezTo>
                      <a:cubicBezTo>
                        <a:pt x="188" y="368"/>
                        <a:pt x="184" y="372"/>
                        <a:pt x="179" y="372"/>
                      </a:cubicBezTo>
                      <a:close/>
                      <a:moveTo>
                        <a:pt x="179" y="335"/>
                      </a:moveTo>
                      <a:cubicBezTo>
                        <a:pt x="95" y="335"/>
                        <a:pt x="95" y="335"/>
                        <a:pt x="95" y="335"/>
                      </a:cubicBezTo>
                      <a:cubicBezTo>
                        <a:pt x="91" y="335"/>
                        <a:pt x="87" y="331"/>
                        <a:pt x="87" y="326"/>
                      </a:cubicBezTo>
                      <a:cubicBezTo>
                        <a:pt x="87" y="321"/>
                        <a:pt x="91" y="317"/>
                        <a:pt x="95" y="317"/>
                      </a:cubicBezTo>
                      <a:cubicBezTo>
                        <a:pt x="179" y="317"/>
                        <a:pt x="179" y="317"/>
                        <a:pt x="179" y="317"/>
                      </a:cubicBezTo>
                      <a:cubicBezTo>
                        <a:pt x="184" y="317"/>
                        <a:pt x="188" y="321"/>
                        <a:pt x="188" y="326"/>
                      </a:cubicBezTo>
                      <a:cubicBezTo>
                        <a:pt x="188" y="331"/>
                        <a:pt x="184" y="335"/>
                        <a:pt x="179" y="335"/>
                      </a:cubicBezTo>
                      <a:close/>
                      <a:moveTo>
                        <a:pt x="207" y="225"/>
                      </a:moveTo>
                      <a:cubicBezTo>
                        <a:pt x="180" y="251"/>
                        <a:pt x="178" y="266"/>
                        <a:pt x="178" y="293"/>
                      </a:cubicBezTo>
                      <a:cubicBezTo>
                        <a:pt x="96" y="293"/>
                        <a:pt x="96" y="293"/>
                        <a:pt x="96" y="293"/>
                      </a:cubicBezTo>
                      <a:cubicBezTo>
                        <a:pt x="97" y="266"/>
                        <a:pt x="95" y="251"/>
                        <a:pt x="67" y="225"/>
                      </a:cubicBezTo>
                      <a:cubicBezTo>
                        <a:pt x="56" y="214"/>
                        <a:pt x="29" y="185"/>
                        <a:pt x="29" y="137"/>
                      </a:cubicBezTo>
                      <a:cubicBezTo>
                        <a:pt x="29" y="84"/>
                        <a:pt x="69" y="29"/>
                        <a:pt x="137" y="29"/>
                      </a:cubicBezTo>
                      <a:cubicBezTo>
                        <a:pt x="205" y="29"/>
                        <a:pt x="246" y="84"/>
                        <a:pt x="246" y="137"/>
                      </a:cubicBezTo>
                      <a:cubicBezTo>
                        <a:pt x="246" y="185"/>
                        <a:pt x="219" y="214"/>
                        <a:pt x="207" y="225"/>
                      </a:cubicBezTo>
                      <a:close/>
                    </a:path>
                  </a:pathLst>
                </a:custGeom>
                <a:solidFill>
                  <a:srgbClr val="FFFFFF"/>
                </a:solidFill>
                <a:ln w="9525">
                  <a:noFill/>
                  <a:round/>
                  <a:headEnd/>
                  <a:tailEnd/>
                </a:ln>
              </p:spPr>
              <p:txBody>
                <a:bodyPr/>
                <a:lstStyle/>
                <a:p>
                  <a:endParaRPr lang="it-IT"/>
                </a:p>
              </p:txBody>
            </p:sp>
          </p:grpSp>
        </p:grpSp>
        <p:sp>
          <p:nvSpPr>
            <p:cNvPr id="24644" name="Rectangle 50"/>
            <p:cNvSpPr>
              <a:spLocks noChangeArrowheads="1"/>
            </p:cNvSpPr>
            <p:nvPr/>
          </p:nvSpPr>
          <p:spPr bwMode="gray">
            <a:xfrm>
              <a:off x="2526" y="892"/>
              <a:ext cx="1798" cy="136"/>
            </a:xfrm>
            <a:prstGeom prst="rect">
              <a:avLst/>
            </a:prstGeom>
            <a:noFill/>
            <a:ln w="9525">
              <a:noFill/>
              <a:miter lim="800000"/>
              <a:headEnd/>
              <a:tailEnd/>
            </a:ln>
          </p:spPr>
          <p:txBody>
            <a:bodyPr wrap="none" lIns="0" tIns="0" rIns="0" bIns="0">
              <a:spAutoFit/>
            </a:bodyPr>
            <a:lstStyle/>
            <a:p>
              <a:r>
                <a:rPr lang="it-IT" sz="1400">
                  <a:latin typeface="Calibri" pitchFamily="34" charset="0"/>
                  <a:ea typeface="Geneva"/>
                  <a:cs typeface="Geneva"/>
                </a:rPr>
                <a:t>Ricerca e innovazione e digitalizzazione</a:t>
              </a:r>
            </a:p>
          </p:txBody>
        </p:sp>
      </p:grpSp>
      <p:grpSp>
        <p:nvGrpSpPr>
          <p:cNvPr id="24584" name="Group 91"/>
          <p:cNvGrpSpPr>
            <a:grpSpLocks/>
          </p:cNvGrpSpPr>
          <p:nvPr/>
        </p:nvGrpSpPr>
        <p:grpSpPr bwMode="auto">
          <a:xfrm>
            <a:off x="990600" y="2103438"/>
            <a:ext cx="3392488" cy="360362"/>
            <a:chOff x="521" y="844"/>
            <a:chExt cx="2137" cy="227"/>
          </a:xfrm>
        </p:grpSpPr>
        <p:grpSp>
          <p:nvGrpSpPr>
            <p:cNvPr id="24637" name="Group 84"/>
            <p:cNvGrpSpPr>
              <a:grpSpLocks noChangeAspect="1"/>
            </p:cNvGrpSpPr>
            <p:nvPr/>
          </p:nvGrpSpPr>
          <p:grpSpPr bwMode="auto">
            <a:xfrm>
              <a:off x="521" y="844"/>
              <a:ext cx="227" cy="227"/>
              <a:chOff x="2514" y="1162"/>
              <a:chExt cx="680" cy="680"/>
            </a:xfrm>
          </p:grpSpPr>
          <p:sp>
            <p:nvSpPr>
              <p:cNvPr id="1776674" name="Oval 85"/>
              <p:cNvSpPr>
                <a:spLocks noChangeAspect="1" noChangeArrowheads="1"/>
              </p:cNvSpPr>
              <p:nvPr/>
            </p:nvSpPr>
            <p:spPr bwMode="gray">
              <a:xfrm>
                <a:off x="2514" y="1162"/>
                <a:ext cx="680" cy="680"/>
              </a:xfrm>
              <a:prstGeom prst="ellipse">
                <a:avLst/>
              </a:prstGeom>
              <a:solidFill>
                <a:schemeClr val="bg1">
                  <a:alpha val="25098"/>
                </a:schemeClr>
              </a:solidFill>
              <a:ln w="25400">
                <a:noFill/>
                <a:round/>
                <a:headEnd/>
                <a:tailEnd/>
              </a:ln>
            </p:spPr>
            <p:txBody>
              <a:bodyPr wrap="none" anchor="ctr"/>
              <a:lstStyle/>
              <a:p>
                <a:pPr fontAlgn="auto">
                  <a:spcBef>
                    <a:spcPts val="0"/>
                  </a:spcBef>
                  <a:spcAft>
                    <a:spcPts val="0"/>
                  </a:spcAft>
                  <a:defRPr/>
                </a:pPr>
                <a:endParaRPr lang="fr-BE">
                  <a:solidFill>
                    <a:schemeClr val="accent1">
                      <a:lumMod val="50000"/>
                    </a:schemeClr>
                  </a:solidFill>
                  <a:latin typeface="+mn-lt"/>
                  <a:ea typeface="Geneva" charset="-128"/>
                  <a:cs typeface="+mn-cs"/>
                </a:endParaRPr>
              </a:p>
            </p:txBody>
          </p:sp>
          <p:grpSp>
            <p:nvGrpSpPr>
              <p:cNvPr id="24640" name="Group 86"/>
              <p:cNvGrpSpPr>
                <a:grpSpLocks noChangeAspect="1"/>
              </p:cNvGrpSpPr>
              <p:nvPr/>
            </p:nvGrpSpPr>
            <p:grpSpPr bwMode="auto">
              <a:xfrm>
                <a:off x="2678" y="1276"/>
                <a:ext cx="351" cy="452"/>
                <a:chOff x="8817" y="1559"/>
                <a:chExt cx="933" cy="1201"/>
              </a:xfrm>
            </p:grpSpPr>
            <p:sp>
              <p:nvSpPr>
                <p:cNvPr id="24641" name="Freeform 87"/>
                <p:cNvSpPr>
                  <a:spLocks noChangeAspect="1"/>
                </p:cNvSpPr>
                <p:nvPr/>
              </p:nvSpPr>
              <p:spPr bwMode="gray">
                <a:xfrm>
                  <a:off x="8867" y="1607"/>
                  <a:ext cx="836" cy="1105"/>
                </a:xfrm>
                <a:custGeom>
                  <a:avLst/>
                  <a:gdLst>
                    <a:gd name="T0" fmla="*/ 834 w 354"/>
                    <a:gd name="T1" fmla="*/ 269 h 468"/>
                    <a:gd name="T2" fmla="*/ 742 w 354"/>
                    <a:gd name="T3" fmla="*/ 210 h 468"/>
                    <a:gd name="T4" fmla="*/ 411 w 354"/>
                    <a:gd name="T5" fmla="*/ 307 h 468"/>
                    <a:gd name="T6" fmla="*/ 411 w 354"/>
                    <a:gd name="T7" fmla="*/ 307 h 468"/>
                    <a:gd name="T8" fmla="*/ 406 w 354"/>
                    <a:gd name="T9" fmla="*/ 307 h 468"/>
                    <a:gd name="T10" fmla="*/ 404 w 354"/>
                    <a:gd name="T11" fmla="*/ 302 h 468"/>
                    <a:gd name="T12" fmla="*/ 262 w 354"/>
                    <a:gd name="T13" fmla="*/ 0 h 468"/>
                    <a:gd name="T14" fmla="*/ 236 w 354"/>
                    <a:gd name="T15" fmla="*/ 5 h 468"/>
                    <a:gd name="T16" fmla="*/ 208 w 354"/>
                    <a:gd name="T17" fmla="*/ 43 h 468"/>
                    <a:gd name="T18" fmla="*/ 368 w 354"/>
                    <a:gd name="T19" fmla="*/ 319 h 468"/>
                    <a:gd name="T20" fmla="*/ 7 w 354"/>
                    <a:gd name="T21" fmla="*/ 505 h 468"/>
                    <a:gd name="T22" fmla="*/ 14 w 354"/>
                    <a:gd name="T23" fmla="*/ 564 h 468"/>
                    <a:gd name="T24" fmla="*/ 68 w 354"/>
                    <a:gd name="T25" fmla="*/ 595 h 468"/>
                    <a:gd name="T26" fmla="*/ 371 w 354"/>
                    <a:gd name="T27" fmla="*/ 375 h 468"/>
                    <a:gd name="T28" fmla="*/ 326 w 354"/>
                    <a:gd name="T29" fmla="*/ 1091 h 468"/>
                    <a:gd name="T30" fmla="*/ 354 w 354"/>
                    <a:gd name="T31" fmla="*/ 1105 h 468"/>
                    <a:gd name="T32" fmla="*/ 458 w 354"/>
                    <a:gd name="T33" fmla="*/ 1105 h 468"/>
                    <a:gd name="T34" fmla="*/ 484 w 354"/>
                    <a:gd name="T35" fmla="*/ 1093 h 468"/>
                    <a:gd name="T36" fmla="*/ 439 w 354"/>
                    <a:gd name="T37" fmla="*/ 434 h 468"/>
                    <a:gd name="T38" fmla="*/ 465 w 354"/>
                    <a:gd name="T39" fmla="*/ 434 h 468"/>
                    <a:gd name="T40" fmla="*/ 446 w 354"/>
                    <a:gd name="T41" fmla="*/ 366 h 468"/>
                    <a:gd name="T42" fmla="*/ 425 w 354"/>
                    <a:gd name="T43" fmla="*/ 347 h 468"/>
                    <a:gd name="T44" fmla="*/ 635 w 354"/>
                    <a:gd name="T45" fmla="*/ 364 h 468"/>
                    <a:gd name="T46" fmla="*/ 817 w 354"/>
                    <a:gd name="T47" fmla="*/ 319 h 468"/>
                    <a:gd name="T48" fmla="*/ 834 w 354"/>
                    <a:gd name="T49" fmla="*/ 26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4"/>
                    <a:gd name="T76" fmla="*/ 0 h 468"/>
                    <a:gd name="T77" fmla="*/ 354 w 354"/>
                    <a:gd name="T78" fmla="*/ 468 h 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4" h="468">
                      <a:moveTo>
                        <a:pt x="353" y="114"/>
                      </a:moveTo>
                      <a:cubicBezTo>
                        <a:pt x="351" y="104"/>
                        <a:pt x="345" y="89"/>
                        <a:pt x="314" y="89"/>
                      </a:cubicBezTo>
                      <a:cubicBezTo>
                        <a:pt x="265" y="89"/>
                        <a:pt x="178" y="128"/>
                        <a:pt x="174" y="130"/>
                      </a:cubicBezTo>
                      <a:cubicBezTo>
                        <a:pt x="174" y="130"/>
                        <a:pt x="174" y="130"/>
                        <a:pt x="174" y="130"/>
                      </a:cubicBezTo>
                      <a:cubicBezTo>
                        <a:pt x="172" y="130"/>
                        <a:pt x="172" y="130"/>
                        <a:pt x="172" y="130"/>
                      </a:cubicBezTo>
                      <a:cubicBezTo>
                        <a:pt x="171" y="128"/>
                        <a:pt x="171" y="128"/>
                        <a:pt x="171" y="128"/>
                      </a:cubicBezTo>
                      <a:cubicBezTo>
                        <a:pt x="167" y="98"/>
                        <a:pt x="148" y="0"/>
                        <a:pt x="111" y="0"/>
                      </a:cubicBezTo>
                      <a:cubicBezTo>
                        <a:pt x="107" y="0"/>
                        <a:pt x="104" y="0"/>
                        <a:pt x="100" y="2"/>
                      </a:cubicBezTo>
                      <a:cubicBezTo>
                        <a:pt x="94" y="5"/>
                        <a:pt x="89" y="11"/>
                        <a:pt x="88" y="18"/>
                      </a:cubicBezTo>
                      <a:cubicBezTo>
                        <a:pt x="82" y="51"/>
                        <a:pt x="142" y="120"/>
                        <a:pt x="156" y="135"/>
                      </a:cubicBezTo>
                      <a:cubicBezTo>
                        <a:pt x="138" y="139"/>
                        <a:pt x="19" y="174"/>
                        <a:pt x="3" y="214"/>
                      </a:cubicBezTo>
                      <a:cubicBezTo>
                        <a:pt x="0" y="223"/>
                        <a:pt x="1" y="231"/>
                        <a:pt x="6" y="239"/>
                      </a:cubicBezTo>
                      <a:cubicBezTo>
                        <a:pt x="11" y="247"/>
                        <a:pt x="19" y="252"/>
                        <a:pt x="29" y="252"/>
                      </a:cubicBezTo>
                      <a:cubicBezTo>
                        <a:pt x="67" y="252"/>
                        <a:pt x="132" y="185"/>
                        <a:pt x="157" y="159"/>
                      </a:cubicBezTo>
                      <a:cubicBezTo>
                        <a:pt x="144" y="234"/>
                        <a:pt x="114" y="433"/>
                        <a:pt x="138" y="462"/>
                      </a:cubicBezTo>
                      <a:cubicBezTo>
                        <a:pt x="142" y="467"/>
                        <a:pt x="147" y="468"/>
                        <a:pt x="150" y="468"/>
                      </a:cubicBezTo>
                      <a:cubicBezTo>
                        <a:pt x="194" y="468"/>
                        <a:pt x="194" y="468"/>
                        <a:pt x="194" y="468"/>
                      </a:cubicBezTo>
                      <a:cubicBezTo>
                        <a:pt x="198" y="468"/>
                        <a:pt x="202" y="466"/>
                        <a:pt x="205" y="463"/>
                      </a:cubicBezTo>
                      <a:cubicBezTo>
                        <a:pt x="224" y="439"/>
                        <a:pt x="201" y="277"/>
                        <a:pt x="186" y="184"/>
                      </a:cubicBezTo>
                      <a:cubicBezTo>
                        <a:pt x="190" y="186"/>
                        <a:pt x="194" y="186"/>
                        <a:pt x="197" y="184"/>
                      </a:cubicBezTo>
                      <a:cubicBezTo>
                        <a:pt x="202" y="180"/>
                        <a:pt x="198" y="167"/>
                        <a:pt x="189" y="155"/>
                      </a:cubicBezTo>
                      <a:cubicBezTo>
                        <a:pt x="186" y="152"/>
                        <a:pt x="183" y="149"/>
                        <a:pt x="180" y="147"/>
                      </a:cubicBezTo>
                      <a:cubicBezTo>
                        <a:pt x="192" y="149"/>
                        <a:pt x="231" y="154"/>
                        <a:pt x="269" y="154"/>
                      </a:cubicBezTo>
                      <a:cubicBezTo>
                        <a:pt x="310" y="154"/>
                        <a:pt x="335" y="148"/>
                        <a:pt x="346" y="135"/>
                      </a:cubicBezTo>
                      <a:cubicBezTo>
                        <a:pt x="352" y="129"/>
                        <a:pt x="354" y="122"/>
                        <a:pt x="353" y="114"/>
                      </a:cubicBezTo>
                      <a:close/>
                    </a:path>
                  </a:pathLst>
                </a:custGeom>
                <a:solidFill>
                  <a:srgbClr val="FFFFFF"/>
                </a:solidFill>
                <a:ln w="9525">
                  <a:noFill/>
                  <a:round/>
                  <a:headEnd/>
                  <a:tailEnd/>
                </a:ln>
              </p:spPr>
              <p:txBody>
                <a:bodyPr/>
                <a:lstStyle/>
                <a:p>
                  <a:endParaRPr lang="it-IT"/>
                </a:p>
              </p:txBody>
            </p:sp>
            <p:sp>
              <p:nvSpPr>
                <p:cNvPr id="24642" name="Freeform 88"/>
                <p:cNvSpPr>
                  <a:spLocks noChangeAspect="1" noEditPoints="1"/>
                </p:cNvSpPr>
                <p:nvPr/>
              </p:nvSpPr>
              <p:spPr bwMode="gray">
                <a:xfrm>
                  <a:off x="8817" y="1559"/>
                  <a:ext cx="933" cy="1201"/>
                </a:xfrm>
                <a:custGeom>
                  <a:avLst/>
                  <a:gdLst>
                    <a:gd name="T0" fmla="*/ 791 w 395"/>
                    <a:gd name="T1" fmla="*/ 210 h 508"/>
                    <a:gd name="T2" fmla="*/ 456 w 395"/>
                    <a:gd name="T3" fmla="*/ 156 h 508"/>
                    <a:gd name="T4" fmla="*/ 265 w 395"/>
                    <a:gd name="T5" fmla="*/ 9 h 508"/>
                    <a:gd name="T6" fmla="*/ 281 w 395"/>
                    <a:gd name="T7" fmla="*/ 272 h 508"/>
                    <a:gd name="T8" fmla="*/ 217 w 395"/>
                    <a:gd name="T9" fmla="*/ 385 h 508"/>
                    <a:gd name="T10" fmla="*/ 24 w 395"/>
                    <a:gd name="T11" fmla="*/ 638 h 508"/>
                    <a:gd name="T12" fmla="*/ 350 w 395"/>
                    <a:gd name="T13" fmla="*/ 558 h 508"/>
                    <a:gd name="T14" fmla="*/ 340 w 395"/>
                    <a:gd name="T15" fmla="*/ 1170 h 508"/>
                    <a:gd name="T16" fmla="*/ 508 w 395"/>
                    <a:gd name="T17" fmla="*/ 1201 h 508"/>
                    <a:gd name="T18" fmla="*/ 543 w 395"/>
                    <a:gd name="T19" fmla="*/ 522 h 508"/>
                    <a:gd name="T20" fmla="*/ 567 w 395"/>
                    <a:gd name="T21" fmla="*/ 475 h 508"/>
                    <a:gd name="T22" fmla="*/ 685 w 395"/>
                    <a:gd name="T23" fmla="*/ 459 h 508"/>
                    <a:gd name="T24" fmla="*/ 928 w 395"/>
                    <a:gd name="T25" fmla="*/ 310 h 508"/>
                    <a:gd name="T26" fmla="*/ 685 w 395"/>
                    <a:gd name="T27" fmla="*/ 411 h 508"/>
                    <a:gd name="T28" fmla="*/ 496 w 395"/>
                    <a:gd name="T29" fmla="*/ 414 h 508"/>
                    <a:gd name="T30" fmla="*/ 503 w 395"/>
                    <a:gd name="T31" fmla="*/ 487 h 508"/>
                    <a:gd name="T32" fmla="*/ 534 w 395"/>
                    <a:gd name="T33" fmla="*/ 1142 h 508"/>
                    <a:gd name="T34" fmla="*/ 404 w 395"/>
                    <a:gd name="T35" fmla="*/ 1154 h 508"/>
                    <a:gd name="T36" fmla="*/ 420 w 395"/>
                    <a:gd name="T37" fmla="*/ 423 h 508"/>
                    <a:gd name="T38" fmla="*/ 64 w 395"/>
                    <a:gd name="T39" fmla="*/ 612 h 508"/>
                    <a:gd name="T40" fmla="*/ 418 w 395"/>
                    <a:gd name="T41" fmla="*/ 366 h 508"/>
                    <a:gd name="T42" fmla="*/ 286 w 395"/>
                    <a:gd name="T43" fmla="*/ 52 h 508"/>
                    <a:gd name="T44" fmla="*/ 454 w 395"/>
                    <a:gd name="T45" fmla="*/ 350 h 508"/>
                    <a:gd name="T46" fmla="*/ 461 w 395"/>
                    <a:gd name="T47" fmla="*/ 355 h 508"/>
                    <a:gd name="T48" fmla="*/ 791 w 395"/>
                    <a:gd name="T49" fmla="*/ 258 h 508"/>
                    <a:gd name="T50" fmla="*/ 867 w 395"/>
                    <a:gd name="T51" fmla="*/ 366 h 508"/>
                    <a:gd name="T52" fmla="*/ 99 w 395"/>
                    <a:gd name="T53" fmla="*/ 591 h 508"/>
                    <a:gd name="T54" fmla="*/ 357 w 395"/>
                    <a:gd name="T55" fmla="*/ 428 h 508"/>
                    <a:gd name="T56" fmla="*/ 312 w 395"/>
                    <a:gd name="T57" fmla="*/ 87 h 508"/>
                    <a:gd name="T58" fmla="*/ 298 w 395"/>
                    <a:gd name="T59" fmla="*/ 99 h 508"/>
                    <a:gd name="T60" fmla="*/ 312 w 395"/>
                    <a:gd name="T61" fmla="*/ 87 h 508"/>
                    <a:gd name="T62" fmla="*/ 503 w 395"/>
                    <a:gd name="T63" fmla="*/ 1111 h 508"/>
                    <a:gd name="T64" fmla="*/ 406 w 395"/>
                    <a:gd name="T65" fmla="*/ 1111 h 508"/>
                    <a:gd name="T66" fmla="*/ 550 w 395"/>
                    <a:gd name="T67" fmla="*/ 362 h 508"/>
                    <a:gd name="T68" fmla="*/ 836 w 395"/>
                    <a:gd name="T69" fmla="*/ 338 h 508"/>
                    <a:gd name="T70" fmla="*/ 791 w 395"/>
                    <a:gd name="T71" fmla="*/ 300 h 5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5"/>
                    <a:gd name="T109" fmla="*/ 0 h 508"/>
                    <a:gd name="T110" fmla="*/ 395 w 395"/>
                    <a:gd name="T111" fmla="*/ 508 h 5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5" h="508">
                      <a:moveTo>
                        <a:pt x="393" y="131"/>
                      </a:moveTo>
                      <a:cubicBezTo>
                        <a:pt x="392" y="121"/>
                        <a:pt x="384" y="89"/>
                        <a:pt x="335" y="89"/>
                      </a:cubicBezTo>
                      <a:cubicBezTo>
                        <a:pt x="297" y="89"/>
                        <a:pt x="241" y="109"/>
                        <a:pt x="208" y="122"/>
                      </a:cubicBezTo>
                      <a:cubicBezTo>
                        <a:pt x="205" y="106"/>
                        <a:pt x="200" y="85"/>
                        <a:pt x="193" y="66"/>
                      </a:cubicBezTo>
                      <a:cubicBezTo>
                        <a:pt x="187" y="49"/>
                        <a:pt x="170" y="0"/>
                        <a:pt x="132" y="0"/>
                      </a:cubicBezTo>
                      <a:cubicBezTo>
                        <a:pt x="125" y="0"/>
                        <a:pt x="119" y="1"/>
                        <a:pt x="112" y="4"/>
                      </a:cubicBezTo>
                      <a:cubicBezTo>
                        <a:pt x="100" y="10"/>
                        <a:pt x="92" y="21"/>
                        <a:pt x="89" y="35"/>
                      </a:cubicBezTo>
                      <a:cubicBezTo>
                        <a:pt x="85" y="55"/>
                        <a:pt x="95" y="80"/>
                        <a:pt x="119" y="115"/>
                      </a:cubicBezTo>
                      <a:cubicBezTo>
                        <a:pt x="126" y="126"/>
                        <a:pt x="134" y="136"/>
                        <a:pt x="141" y="145"/>
                      </a:cubicBezTo>
                      <a:cubicBezTo>
                        <a:pt x="127" y="149"/>
                        <a:pt x="110" y="155"/>
                        <a:pt x="92" y="163"/>
                      </a:cubicBezTo>
                      <a:cubicBezTo>
                        <a:pt x="43" y="183"/>
                        <a:pt x="15" y="204"/>
                        <a:pt x="6" y="227"/>
                      </a:cubicBezTo>
                      <a:cubicBezTo>
                        <a:pt x="0" y="242"/>
                        <a:pt x="2" y="257"/>
                        <a:pt x="10" y="270"/>
                      </a:cubicBezTo>
                      <a:cubicBezTo>
                        <a:pt x="19" y="284"/>
                        <a:pt x="33" y="292"/>
                        <a:pt x="50" y="292"/>
                      </a:cubicBezTo>
                      <a:cubicBezTo>
                        <a:pt x="78" y="292"/>
                        <a:pt x="115" y="266"/>
                        <a:pt x="148" y="236"/>
                      </a:cubicBezTo>
                      <a:cubicBezTo>
                        <a:pt x="144" y="269"/>
                        <a:pt x="138" y="309"/>
                        <a:pt x="135" y="346"/>
                      </a:cubicBezTo>
                      <a:cubicBezTo>
                        <a:pt x="124" y="455"/>
                        <a:pt x="133" y="483"/>
                        <a:pt x="144" y="495"/>
                      </a:cubicBezTo>
                      <a:cubicBezTo>
                        <a:pt x="151" y="503"/>
                        <a:pt x="161" y="508"/>
                        <a:pt x="171" y="508"/>
                      </a:cubicBezTo>
                      <a:cubicBezTo>
                        <a:pt x="215" y="508"/>
                        <a:pt x="215" y="508"/>
                        <a:pt x="215" y="508"/>
                      </a:cubicBezTo>
                      <a:cubicBezTo>
                        <a:pt x="225" y="508"/>
                        <a:pt x="234" y="503"/>
                        <a:pt x="241" y="496"/>
                      </a:cubicBezTo>
                      <a:cubicBezTo>
                        <a:pt x="249" y="485"/>
                        <a:pt x="269" y="462"/>
                        <a:pt x="230" y="221"/>
                      </a:cubicBezTo>
                      <a:cubicBezTo>
                        <a:pt x="230" y="220"/>
                        <a:pt x="230" y="220"/>
                        <a:pt x="231" y="220"/>
                      </a:cubicBezTo>
                      <a:cubicBezTo>
                        <a:pt x="236" y="215"/>
                        <a:pt x="239" y="208"/>
                        <a:pt x="240" y="201"/>
                      </a:cubicBezTo>
                      <a:cubicBezTo>
                        <a:pt x="240" y="198"/>
                        <a:pt x="240" y="195"/>
                        <a:pt x="240" y="192"/>
                      </a:cubicBezTo>
                      <a:cubicBezTo>
                        <a:pt x="255" y="193"/>
                        <a:pt x="272" y="194"/>
                        <a:pt x="290" y="194"/>
                      </a:cubicBezTo>
                      <a:cubicBezTo>
                        <a:pt x="338" y="194"/>
                        <a:pt x="367" y="186"/>
                        <a:pt x="382" y="168"/>
                      </a:cubicBezTo>
                      <a:cubicBezTo>
                        <a:pt x="391" y="158"/>
                        <a:pt x="395" y="145"/>
                        <a:pt x="393" y="131"/>
                      </a:cubicBezTo>
                      <a:close/>
                      <a:moveTo>
                        <a:pt x="367" y="155"/>
                      </a:moveTo>
                      <a:cubicBezTo>
                        <a:pt x="356" y="168"/>
                        <a:pt x="331" y="174"/>
                        <a:pt x="290" y="174"/>
                      </a:cubicBezTo>
                      <a:cubicBezTo>
                        <a:pt x="252" y="174"/>
                        <a:pt x="213" y="169"/>
                        <a:pt x="201" y="167"/>
                      </a:cubicBezTo>
                      <a:cubicBezTo>
                        <a:pt x="204" y="169"/>
                        <a:pt x="207" y="172"/>
                        <a:pt x="210" y="175"/>
                      </a:cubicBezTo>
                      <a:cubicBezTo>
                        <a:pt x="219" y="187"/>
                        <a:pt x="223" y="200"/>
                        <a:pt x="218" y="204"/>
                      </a:cubicBezTo>
                      <a:cubicBezTo>
                        <a:pt x="217" y="205"/>
                        <a:pt x="215" y="206"/>
                        <a:pt x="213" y="206"/>
                      </a:cubicBezTo>
                      <a:cubicBezTo>
                        <a:pt x="211" y="206"/>
                        <a:pt x="209" y="205"/>
                        <a:pt x="207" y="204"/>
                      </a:cubicBezTo>
                      <a:cubicBezTo>
                        <a:pt x="222" y="297"/>
                        <a:pt x="245" y="459"/>
                        <a:pt x="226" y="483"/>
                      </a:cubicBezTo>
                      <a:cubicBezTo>
                        <a:pt x="223" y="486"/>
                        <a:pt x="219" y="488"/>
                        <a:pt x="215" y="488"/>
                      </a:cubicBezTo>
                      <a:cubicBezTo>
                        <a:pt x="171" y="488"/>
                        <a:pt x="171" y="488"/>
                        <a:pt x="171" y="488"/>
                      </a:cubicBezTo>
                      <a:cubicBezTo>
                        <a:pt x="168" y="488"/>
                        <a:pt x="163" y="487"/>
                        <a:pt x="159" y="482"/>
                      </a:cubicBezTo>
                      <a:cubicBezTo>
                        <a:pt x="135" y="453"/>
                        <a:pt x="165" y="254"/>
                        <a:pt x="178" y="179"/>
                      </a:cubicBezTo>
                      <a:cubicBezTo>
                        <a:pt x="153" y="205"/>
                        <a:pt x="88" y="272"/>
                        <a:pt x="50" y="272"/>
                      </a:cubicBezTo>
                      <a:cubicBezTo>
                        <a:pt x="40" y="272"/>
                        <a:pt x="32" y="267"/>
                        <a:pt x="27" y="259"/>
                      </a:cubicBezTo>
                      <a:cubicBezTo>
                        <a:pt x="22" y="251"/>
                        <a:pt x="21" y="243"/>
                        <a:pt x="24" y="234"/>
                      </a:cubicBezTo>
                      <a:cubicBezTo>
                        <a:pt x="40" y="194"/>
                        <a:pt x="159" y="159"/>
                        <a:pt x="177" y="155"/>
                      </a:cubicBezTo>
                      <a:cubicBezTo>
                        <a:pt x="163" y="140"/>
                        <a:pt x="103" y="71"/>
                        <a:pt x="109" y="38"/>
                      </a:cubicBezTo>
                      <a:cubicBezTo>
                        <a:pt x="110" y="31"/>
                        <a:pt x="115" y="25"/>
                        <a:pt x="121" y="22"/>
                      </a:cubicBezTo>
                      <a:cubicBezTo>
                        <a:pt x="125" y="20"/>
                        <a:pt x="128" y="20"/>
                        <a:pt x="132" y="20"/>
                      </a:cubicBezTo>
                      <a:cubicBezTo>
                        <a:pt x="169" y="20"/>
                        <a:pt x="188" y="118"/>
                        <a:pt x="192" y="148"/>
                      </a:cubicBezTo>
                      <a:cubicBezTo>
                        <a:pt x="193" y="150"/>
                        <a:pt x="193" y="150"/>
                        <a:pt x="193" y="150"/>
                      </a:cubicBezTo>
                      <a:cubicBezTo>
                        <a:pt x="195" y="150"/>
                        <a:pt x="195" y="150"/>
                        <a:pt x="195" y="150"/>
                      </a:cubicBezTo>
                      <a:cubicBezTo>
                        <a:pt x="195" y="150"/>
                        <a:pt x="195" y="150"/>
                        <a:pt x="195" y="150"/>
                      </a:cubicBezTo>
                      <a:cubicBezTo>
                        <a:pt x="199" y="148"/>
                        <a:pt x="286" y="109"/>
                        <a:pt x="335" y="109"/>
                      </a:cubicBezTo>
                      <a:cubicBezTo>
                        <a:pt x="366" y="109"/>
                        <a:pt x="372" y="124"/>
                        <a:pt x="374" y="134"/>
                      </a:cubicBezTo>
                      <a:cubicBezTo>
                        <a:pt x="375" y="142"/>
                        <a:pt x="373" y="149"/>
                        <a:pt x="367" y="155"/>
                      </a:cubicBezTo>
                      <a:close/>
                      <a:moveTo>
                        <a:pt x="41" y="241"/>
                      </a:moveTo>
                      <a:cubicBezTo>
                        <a:pt x="40" y="244"/>
                        <a:pt x="40" y="247"/>
                        <a:pt x="42" y="250"/>
                      </a:cubicBezTo>
                      <a:cubicBezTo>
                        <a:pt x="44" y="253"/>
                        <a:pt x="46" y="254"/>
                        <a:pt x="50" y="254"/>
                      </a:cubicBezTo>
                      <a:cubicBezTo>
                        <a:pt x="72" y="254"/>
                        <a:pt x="117" y="216"/>
                        <a:pt x="151" y="181"/>
                      </a:cubicBezTo>
                      <a:cubicBezTo>
                        <a:pt x="104" y="197"/>
                        <a:pt x="49" y="221"/>
                        <a:pt x="41" y="241"/>
                      </a:cubicBezTo>
                      <a:close/>
                      <a:moveTo>
                        <a:pt x="132" y="37"/>
                      </a:moveTo>
                      <a:cubicBezTo>
                        <a:pt x="131" y="37"/>
                        <a:pt x="130" y="37"/>
                        <a:pt x="129" y="38"/>
                      </a:cubicBezTo>
                      <a:cubicBezTo>
                        <a:pt x="127" y="39"/>
                        <a:pt x="127" y="40"/>
                        <a:pt x="126" y="42"/>
                      </a:cubicBezTo>
                      <a:cubicBezTo>
                        <a:pt x="124" y="56"/>
                        <a:pt x="145" y="89"/>
                        <a:pt x="169" y="118"/>
                      </a:cubicBezTo>
                      <a:cubicBezTo>
                        <a:pt x="158" y="75"/>
                        <a:pt x="143" y="37"/>
                        <a:pt x="132" y="37"/>
                      </a:cubicBezTo>
                      <a:close/>
                      <a:moveTo>
                        <a:pt x="172" y="470"/>
                      </a:moveTo>
                      <a:cubicBezTo>
                        <a:pt x="213" y="470"/>
                        <a:pt x="213" y="470"/>
                        <a:pt x="213" y="470"/>
                      </a:cubicBezTo>
                      <a:cubicBezTo>
                        <a:pt x="223" y="452"/>
                        <a:pt x="210" y="334"/>
                        <a:pt x="190" y="212"/>
                      </a:cubicBezTo>
                      <a:cubicBezTo>
                        <a:pt x="171" y="334"/>
                        <a:pt x="160" y="455"/>
                        <a:pt x="172" y="470"/>
                      </a:cubicBezTo>
                      <a:close/>
                      <a:moveTo>
                        <a:pt x="335" y="127"/>
                      </a:moveTo>
                      <a:cubicBezTo>
                        <a:pt x="307" y="127"/>
                        <a:pt x="263" y="142"/>
                        <a:pt x="233" y="153"/>
                      </a:cubicBezTo>
                      <a:cubicBezTo>
                        <a:pt x="249" y="155"/>
                        <a:pt x="270" y="156"/>
                        <a:pt x="290" y="156"/>
                      </a:cubicBezTo>
                      <a:cubicBezTo>
                        <a:pt x="336" y="156"/>
                        <a:pt x="350" y="148"/>
                        <a:pt x="354" y="143"/>
                      </a:cubicBezTo>
                      <a:cubicBezTo>
                        <a:pt x="356" y="141"/>
                        <a:pt x="357" y="139"/>
                        <a:pt x="356" y="136"/>
                      </a:cubicBezTo>
                      <a:cubicBezTo>
                        <a:pt x="356" y="134"/>
                        <a:pt x="355" y="127"/>
                        <a:pt x="335" y="127"/>
                      </a:cubicBezTo>
                      <a:close/>
                    </a:path>
                  </a:pathLst>
                </a:custGeom>
                <a:solidFill>
                  <a:schemeClr val="hlink"/>
                </a:solidFill>
                <a:ln w="9525">
                  <a:solidFill>
                    <a:schemeClr val="tx1"/>
                  </a:solidFill>
                  <a:round/>
                  <a:headEnd/>
                  <a:tailEnd/>
                </a:ln>
              </p:spPr>
              <p:txBody>
                <a:bodyPr/>
                <a:lstStyle/>
                <a:p>
                  <a:endParaRPr lang="it-IT"/>
                </a:p>
              </p:txBody>
            </p:sp>
          </p:grpSp>
        </p:grpSp>
        <p:sp>
          <p:nvSpPr>
            <p:cNvPr id="24638" name="Rectangle 53"/>
            <p:cNvSpPr>
              <a:spLocks noChangeArrowheads="1"/>
            </p:cNvSpPr>
            <p:nvPr/>
          </p:nvSpPr>
          <p:spPr bwMode="gray">
            <a:xfrm>
              <a:off x="721" y="892"/>
              <a:ext cx="1937" cy="136"/>
            </a:xfrm>
            <a:prstGeom prst="rect">
              <a:avLst/>
            </a:prstGeom>
            <a:noFill/>
            <a:ln w="9525">
              <a:noFill/>
              <a:miter lim="800000"/>
              <a:headEnd/>
              <a:tailEnd/>
            </a:ln>
          </p:spPr>
          <p:txBody>
            <a:bodyPr wrap="none" lIns="0" tIns="0" rIns="0" bIns="0">
              <a:spAutoFit/>
            </a:bodyPr>
            <a:lstStyle/>
            <a:p>
              <a:r>
                <a:rPr lang="it-IT" sz="1400">
                  <a:solidFill>
                    <a:srgbClr val="000000"/>
                  </a:solidFill>
                  <a:latin typeface="Calibri" pitchFamily="34" charset="0"/>
                  <a:ea typeface="Geneva"/>
                  <a:cs typeface="Geneva"/>
                </a:rPr>
                <a:t>Efficienza energetica e energia rinnovabile</a:t>
              </a:r>
            </a:p>
          </p:txBody>
        </p:sp>
      </p:grpSp>
      <p:grpSp>
        <p:nvGrpSpPr>
          <p:cNvPr id="24585" name="Group 89"/>
          <p:cNvGrpSpPr>
            <a:grpSpLocks/>
          </p:cNvGrpSpPr>
          <p:nvPr/>
        </p:nvGrpSpPr>
        <p:grpSpPr bwMode="auto">
          <a:xfrm>
            <a:off x="6084888" y="2103438"/>
            <a:ext cx="2105025" cy="360362"/>
            <a:chOff x="3651" y="844"/>
            <a:chExt cx="1326" cy="227"/>
          </a:xfrm>
        </p:grpSpPr>
        <p:grpSp>
          <p:nvGrpSpPr>
            <p:cNvPr id="24631" name="Group 79"/>
            <p:cNvGrpSpPr>
              <a:grpSpLocks noChangeAspect="1"/>
            </p:cNvGrpSpPr>
            <p:nvPr/>
          </p:nvGrpSpPr>
          <p:grpSpPr bwMode="auto">
            <a:xfrm>
              <a:off x="3651" y="844"/>
              <a:ext cx="227" cy="227"/>
              <a:chOff x="2517" y="2019"/>
              <a:chExt cx="340" cy="340"/>
            </a:xfrm>
          </p:grpSpPr>
          <p:sp>
            <p:nvSpPr>
              <p:cNvPr id="24633" name="Oval 80"/>
              <p:cNvSpPr>
                <a:spLocks noChangeAspect="1" noChangeArrowheads="1"/>
              </p:cNvSpPr>
              <p:nvPr/>
            </p:nvSpPr>
            <p:spPr bwMode="gray">
              <a:xfrm>
                <a:off x="2517" y="2019"/>
                <a:ext cx="340" cy="340"/>
              </a:xfrm>
              <a:prstGeom prst="ellipse">
                <a:avLst/>
              </a:prstGeom>
              <a:solidFill>
                <a:schemeClr val="bg1">
                  <a:alpha val="25098"/>
                </a:schemeClr>
              </a:solidFill>
              <a:ln w="25400">
                <a:noFill/>
                <a:round/>
                <a:headEnd/>
                <a:tailEnd/>
              </a:ln>
            </p:spPr>
            <p:txBody>
              <a:bodyPr wrap="none" anchor="ctr"/>
              <a:lstStyle/>
              <a:p>
                <a:endParaRPr lang="fr-BE">
                  <a:latin typeface="Calibri" pitchFamily="34" charset="0"/>
                  <a:ea typeface="Geneva"/>
                  <a:cs typeface="Geneva"/>
                </a:endParaRPr>
              </a:p>
            </p:txBody>
          </p:sp>
          <p:grpSp>
            <p:nvGrpSpPr>
              <p:cNvPr id="24634" name="Group 81"/>
              <p:cNvGrpSpPr>
                <a:grpSpLocks noChangeAspect="1"/>
              </p:cNvGrpSpPr>
              <p:nvPr/>
            </p:nvGrpSpPr>
            <p:grpSpPr bwMode="auto">
              <a:xfrm>
                <a:off x="2573" y="2120"/>
                <a:ext cx="227" cy="137"/>
                <a:chOff x="2336" y="1832"/>
                <a:chExt cx="1089" cy="657"/>
              </a:xfrm>
            </p:grpSpPr>
            <p:sp>
              <p:nvSpPr>
                <p:cNvPr id="24635" name="Freeform 82"/>
                <p:cNvSpPr>
                  <a:spLocks noChangeAspect="1"/>
                </p:cNvSpPr>
                <p:nvPr/>
              </p:nvSpPr>
              <p:spPr bwMode="gray">
                <a:xfrm>
                  <a:off x="2336" y="1832"/>
                  <a:ext cx="1089" cy="657"/>
                </a:xfrm>
                <a:custGeom>
                  <a:avLst/>
                  <a:gdLst>
                    <a:gd name="T0" fmla="*/ 302 w 461"/>
                    <a:gd name="T1" fmla="*/ 0 h 278"/>
                    <a:gd name="T2" fmla="*/ 340 w 461"/>
                    <a:gd name="T3" fmla="*/ 69 h 278"/>
                    <a:gd name="T4" fmla="*/ 343 w 461"/>
                    <a:gd name="T5" fmla="*/ 149 h 278"/>
                    <a:gd name="T6" fmla="*/ 645 w 461"/>
                    <a:gd name="T7" fmla="*/ 149 h 278"/>
                    <a:gd name="T8" fmla="*/ 735 w 461"/>
                    <a:gd name="T9" fmla="*/ 241 h 278"/>
                    <a:gd name="T10" fmla="*/ 735 w 461"/>
                    <a:gd name="T11" fmla="*/ 262 h 278"/>
                    <a:gd name="T12" fmla="*/ 997 w 461"/>
                    <a:gd name="T13" fmla="*/ 262 h 278"/>
                    <a:gd name="T14" fmla="*/ 1089 w 461"/>
                    <a:gd name="T15" fmla="*/ 354 h 278"/>
                    <a:gd name="T16" fmla="*/ 1089 w 461"/>
                    <a:gd name="T17" fmla="*/ 567 h 278"/>
                    <a:gd name="T18" fmla="*/ 997 w 461"/>
                    <a:gd name="T19" fmla="*/ 657 h 278"/>
                    <a:gd name="T20" fmla="*/ 90 w 461"/>
                    <a:gd name="T21" fmla="*/ 657 h 278"/>
                    <a:gd name="T22" fmla="*/ 26 w 461"/>
                    <a:gd name="T23" fmla="*/ 629 h 278"/>
                    <a:gd name="T24" fmla="*/ 0 w 461"/>
                    <a:gd name="T25" fmla="*/ 562 h 278"/>
                    <a:gd name="T26" fmla="*/ 17 w 461"/>
                    <a:gd name="T27" fmla="*/ 66 h 278"/>
                    <a:gd name="T28" fmla="*/ 54 w 461"/>
                    <a:gd name="T29" fmla="*/ 0 h 278"/>
                    <a:gd name="T30" fmla="*/ 302 w 461"/>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1"/>
                    <a:gd name="T49" fmla="*/ 0 h 278"/>
                    <a:gd name="T50" fmla="*/ 461 w 461"/>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1" h="278">
                      <a:moveTo>
                        <a:pt x="128" y="0"/>
                      </a:moveTo>
                      <a:cubicBezTo>
                        <a:pt x="145" y="0"/>
                        <a:pt x="144" y="28"/>
                        <a:pt x="144" y="29"/>
                      </a:cubicBezTo>
                      <a:cubicBezTo>
                        <a:pt x="145" y="63"/>
                        <a:pt x="145" y="63"/>
                        <a:pt x="145" y="63"/>
                      </a:cubicBezTo>
                      <a:cubicBezTo>
                        <a:pt x="273" y="63"/>
                        <a:pt x="273" y="63"/>
                        <a:pt x="273" y="63"/>
                      </a:cubicBezTo>
                      <a:cubicBezTo>
                        <a:pt x="294" y="63"/>
                        <a:pt x="311" y="81"/>
                        <a:pt x="311" y="102"/>
                      </a:cubicBezTo>
                      <a:cubicBezTo>
                        <a:pt x="311" y="111"/>
                        <a:pt x="311" y="111"/>
                        <a:pt x="311" y="111"/>
                      </a:cubicBezTo>
                      <a:cubicBezTo>
                        <a:pt x="422" y="111"/>
                        <a:pt x="422" y="111"/>
                        <a:pt x="422" y="111"/>
                      </a:cubicBezTo>
                      <a:cubicBezTo>
                        <a:pt x="444" y="111"/>
                        <a:pt x="461" y="129"/>
                        <a:pt x="461" y="150"/>
                      </a:cubicBezTo>
                      <a:cubicBezTo>
                        <a:pt x="461" y="240"/>
                        <a:pt x="461" y="240"/>
                        <a:pt x="461" y="240"/>
                      </a:cubicBezTo>
                      <a:cubicBezTo>
                        <a:pt x="461" y="261"/>
                        <a:pt x="444" y="278"/>
                        <a:pt x="422" y="278"/>
                      </a:cubicBezTo>
                      <a:cubicBezTo>
                        <a:pt x="38" y="278"/>
                        <a:pt x="38" y="278"/>
                        <a:pt x="38" y="278"/>
                      </a:cubicBezTo>
                      <a:cubicBezTo>
                        <a:pt x="28" y="278"/>
                        <a:pt x="18" y="274"/>
                        <a:pt x="11" y="266"/>
                      </a:cubicBezTo>
                      <a:cubicBezTo>
                        <a:pt x="4" y="259"/>
                        <a:pt x="0" y="249"/>
                        <a:pt x="0" y="238"/>
                      </a:cubicBezTo>
                      <a:cubicBezTo>
                        <a:pt x="7" y="28"/>
                        <a:pt x="7" y="28"/>
                        <a:pt x="7" y="28"/>
                      </a:cubicBezTo>
                      <a:cubicBezTo>
                        <a:pt x="8" y="23"/>
                        <a:pt x="6" y="0"/>
                        <a:pt x="23" y="0"/>
                      </a:cubicBezTo>
                      <a:cubicBezTo>
                        <a:pt x="40" y="0"/>
                        <a:pt x="111" y="0"/>
                        <a:pt x="128" y="0"/>
                      </a:cubicBezTo>
                      <a:close/>
                    </a:path>
                  </a:pathLst>
                </a:custGeom>
                <a:solidFill>
                  <a:schemeClr val="hlink"/>
                </a:solidFill>
                <a:ln w="9525">
                  <a:noFill/>
                  <a:round/>
                  <a:headEnd/>
                  <a:tailEnd/>
                </a:ln>
              </p:spPr>
              <p:txBody>
                <a:bodyPr/>
                <a:lstStyle/>
                <a:p>
                  <a:endParaRPr lang="it-IT"/>
                </a:p>
              </p:txBody>
            </p:sp>
            <p:sp>
              <p:nvSpPr>
                <p:cNvPr id="24636" name="Freeform 83"/>
                <p:cNvSpPr>
                  <a:spLocks noChangeAspect="1" noEditPoints="1"/>
                </p:cNvSpPr>
                <p:nvPr/>
              </p:nvSpPr>
              <p:spPr bwMode="gray">
                <a:xfrm>
                  <a:off x="2393" y="1875"/>
                  <a:ext cx="975" cy="557"/>
                </a:xfrm>
                <a:custGeom>
                  <a:avLst/>
                  <a:gdLst>
                    <a:gd name="T0" fmla="*/ 17 w 413"/>
                    <a:gd name="T1" fmla="*/ 26 h 236"/>
                    <a:gd name="T2" fmla="*/ 9 w 413"/>
                    <a:gd name="T3" fmla="*/ 548 h 236"/>
                    <a:gd name="T4" fmla="*/ 940 w 413"/>
                    <a:gd name="T5" fmla="*/ 557 h 236"/>
                    <a:gd name="T6" fmla="*/ 975 w 413"/>
                    <a:gd name="T7" fmla="*/ 312 h 236"/>
                    <a:gd name="T8" fmla="*/ 621 w 413"/>
                    <a:gd name="T9" fmla="*/ 276 h 236"/>
                    <a:gd name="T10" fmla="*/ 585 w 413"/>
                    <a:gd name="T11" fmla="*/ 163 h 236"/>
                    <a:gd name="T12" fmla="*/ 227 w 413"/>
                    <a:gd name="T13" fmla="*/ 26 h 236"/>
                    <a:gd name="T14" fmla="*/ 28 w 413"/>
                    <a:gd name="T15" fmla="*/ 2 h 236"/>
                    <a:gd name="T16" fmla="*/ 85 w 413"/>
                    <a:gd name="T17" fmla="*/ 61 h 236"/>
                    <a:gd name="T18" fmla="*/ 175 w 413"/>
                    <a:gd name="T19" fmla="*/ 489 h 236"/>
                    <a:gd name="T20" fmla="*/ 552 w 413"/>
                    <a:gd name="T21" fmla="*/ 489 h 236"/>
                    <a:gd name="T22" fmla="*/ 212 w 413"/>
                    <a:gd name="T23" fmla="*/ 231 h 236"/>
                    <a:gd name="T24" fmla="*/ 552 w 413"/>
                    <a:gd name="T25" fmla="*/ 489 h 236"/>
                    <a:gd name="T26" fmla="*/ 597 w 413"/>
                    <a:gd name="T27" fmla="*/ 489 h 236"/>
                    <a:gd name="T28" fmla="*/ 907 w 413"/>
                    <a:gd name="T29" fmla="*/ 345 h 236"/>
                    <a:gd name="T30" fmla="*/ 300 w 413"/>
                    <a:gd name="T31" fmla="*/ 262 h 236"/>
                    <a:gd name="T32" fmla="*/ 276 w 413"/>
                    <a:gd name="T33" fmla="*/ 323 h 236"/>
                    <a:gd name="T34" fmla="*/ 321 w 413"/>
                    <a:gd name="T35" fmla="*/ 323 h 236"/>
                    <a:gd name="T36" fmla="*/ 300 w 413"/>
                    <a:gd name="T37" fmla="*/ 262 h 236"/>
                    <a:gd name="T38" fmla="*/ 361 w 413"/>
                    <a:gd name="T39" fmla="*/ 286 h 236"/>
                    <a:gd name="T40" fmla="*/ 382 w 413"/>
                    <a:gd name="T41" fmla="*/ 345 h 236"/>
                    <a:gd name="T42" fmla="*/ 406 w 413"/>
                    <a:gd name="T43" fmla="*/ 286 h 236"/>
                    <a:gd name="T44" fmla="*/ 467 w 413"/>
                    <a:gd name="T45" fmla="*/ 262 h 236"/>
                    <a:gd name="T46" fmla="*/ 446 w 413"/>
                    <a:gd name="T47" fmla="*/ 323 h 236"/>
                    <a:gd name="T48" fmla="*/ 491 w 413"/>
                    <a:gd name="T49" fmla="*/ 323 h 236"/>
                    <a:gd name="T50" fmla="*/ 467 w 413"/>
                    <a:gd name="T51" fmla="*/ 262 h 236"/>
                    <a:gd name="T52" fmla="*/ 276 w 413"/>
                    <a:gd name="T53" fmla="*/ 399 h 236"/>
                    <a:gd name="T54" fmla="*/ 300 w 413"/>
                    <a:gd name="T55" fmla="*/ 458 h 236"/>
                    <a:gd name="T56" fmla="*/ 321 w 413"/>
                    <a:gd name="T57" fmla="*/ 399 h 236"/>
                    <a:gd name="T58" fmla="*/ 382 w 413"/>
                    <a:gd name="T59" fmla="*/ 375 h 236"/>
                    <a:gd name="T60" fmla="*/ 361 w 413"/>
                    <a:gd name="T61" fmla="*/ 434 h 236"/>
                    <a:gd name="T62" fmla="*/ 406 w 413"/>
                    <a:gd name="T63" fmla="*/ 434 h 236"/>
                    <a:gd name="T64" fmla="*/ 382 w 413"/>
                    <a:gd name="T65" fmla="*/ 375 h 236"/>
                    <a:gd name="T66" fmla="*/ 446 w 413"/>
                    <a:gd name="T67" fmla="*/ 399 h 236"/>
                    <a:gd name="T68" fmla="*/ 467 w 413"/>
                    <a:gd name="T69" fmla="*/ 458 h 236"/>
                    <a:gd name="T70" fmla="*/ 491 w 413"/>
                    <a:gd name="T71" fmla="*/ 399 h 236"/>
                    <a:gd name="T72" fmla="*/ 668 w 413"/>
                    <a:gd name="T73" fmla="*/ 458 h 236"/>
                    <a:gd name="T74" fmla="*/ 689 w 413"/>
                    <a:gd name="T75" fmla="*/ 399 h 236"/>
                    <a:gd name="T76" fmla="*/ 644 w 413"/>
                    <a:gd name="T77" fmla="*/ 399 h 236"/>
                    <a:gd name="T78" fmla="*/ 668 w 413"/>
                    <a:gd name="T79" fmla="*/ 458 h 236"/>
                    <a:gd name="T80" fmla="*/ 774 w 413"/>
                    <a:gd name="T81" fmla="*/ 434 h 236"/>
                    <a:gd name="T82" fmla="*/ 751 w 413"/>
                    <a:gd name="T83" fmla="*/ 375 h 236"/>
                    <a:gd name="T84" fmla="*/ 729 w 413"/>
                    <a:gd name="T85" fmla="*/ 434 h 236"/>
                    <a:gd name="T86" fmla="*/ 836 w 413"/>
                    <a:gd name="T87" fmla="*/ 458 h 236"/>
                    <a:gd name="T88" fmla="*/ 859 w 413"/>
                    <a:gd name="T89" fmla="*/ 399 h 236"/>
                    <a:gd name="T90" fmla="*/ 814 w 413"/>
                    <a:gd name="T91" fmla="*/ 399 h 236"/>
                    <a:gd name="T92" fmla="*/ 836 w 413"/>
                    <a:gd name="T93" fmla="*/ 458 h 2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236"/>
                    <a:gd name="T143" fmla="*/ 413 w 413"/>
                    <a:gd name="T144" fmla="*/ 236 h 2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236">
                      <a:moveTo>
                        <a:pt x="12" y="1"/>
                      </a:moveTo>
                      <a:cubicBezTo>
                        <a:pt x="9" y="4"/>
                        <a:pt x="7" y="7"/>
                        <a:pt x="7" y="11"/>
                      </a:cubicBezTo>
                      <a:cubicBezTo>
                        <a:pt x="0" y="221"/>
                        <a:pt x="0" y="221"/>
                        <a:pt x="0" y="221"/>
                      </a:cubicBezTo>
                      <a:cubicBezTo>
                        <a:pt x="0" y="225"/>
                        <a:pt x="1" y="229"/>
                        <a:pt x="4" y="232"/>
                      </a:cubicBezTo>
                      <a:cubicBezTo>
                        <a:pt x="7" y="235"/>
                        <a:pt x="11" y="236"/>
                        <a:pt x="14" y="236"/>
                      </a:cubicBezTo>
                      <a:cubicBezTo>
                        <a:pt x="398" y="236"/>
                        <a:pt x="398" y="236"/>
                        <a:pt x="398" y="236"/>
                      </a:cubicBezTo>
                      <a:cubicBezTo>
                        <a:pt x="406" y="236"/>
                        <a:pt x="413" y="230"/>
                        <a:pt x="413" y="222"/>
                      </a:cubicBezTo>
                      <a:cubicBezTo>
                        <a:pt x="413" y="132"/>
                        <a:pt x="413" y="132"/>
                        <a:pt x="413" y="132"/>
                      </a:cubicBezTo>
                      <a:cubicBezTo>
                        <a:pt x="413" y="124"/>
                        <a:pt x="406" y="117"/>
                        <a:pt x="398" y="117"/>
                      </a:cubicBezTo>
                      <a:cubicBezTo>
                        <a:pt x="398" y="117"/>
                        <a:pt x="286" y="117"/>
                        <a:pt x="263" y="117"/>
                      </a:cubicBezTo>
                      <a:cubicBezTo>
                        <a:pt x="263" y="103"/>
                        <a:pt x="263" y="84"/>
                        <a:pt x="263" y="84"/>
                      </a:cubicBezTo>
                      <a:cubicBezTo>
                        <a:pt x="263" y="76"/>
                        <a:pt x="256" y="69"/>
                        <a:pt x="248" y="69"/>
                      </a:cubicBezTo>
                      <a:cubicBezTo>
                        <a:pt x="248" y="69"/>
                        <a:pt x="121" y="69"/>
                        <a:pt x="98" y="69"/>
                      </a:cubicBezTo>
                      <a:cubicBezTo>
                        <a:pt x="97" y="51"/>
                        <a:pt x="96" y="11"/>
                        <a:pt x="96" y="11"/>
                      </a:cubicBezTo>
                      <a:cubicBezTo>
                        <a:pt x="96" y="7"/>
                        <a:pt x="94" y="3"/>
                        <a:pt x="90" y="0"/>
                      </a:cubicBezTo>
                      <a:lnTo>
                        <a:pt x="12" y="1"/>
                      </a:lnTo>
                      <a:close/>
                      <a:moveTo>
                        <a:pt x="29" y="207"/>
                      </a:moveTo>
                      <a:cubicBezTo>
                        <a:pt x="30" y="184"/>
                        <a:pt x="35" y="49"/>
                        <a:pt x="36" y="26"/>
                      </a:cubicBezTo>
                      <a:cubicBezTo>
                        <a:pt x="68" y="26"/>
                        <a:pt x="68" y="26"/>
                        <a:pt x="68" y="26"/>
                      </a:cubicBezTo>
                      <a:cubicBezTo>
                        <a:pt x="68" y="45"/>
                        <a:pt x="74" y="207"/>
                        <a:pt x="74" y="207"/>
                      </a:cubicBezTo>
                      <a:lnTo>
                        <a:pt x="29" y="207"/>
                      </a:lnTo>
                      <a:close/>
                      <a:moveTo>
                        <a:pt x="234" y="207"/>
                      </a:moveTo>
                      <a:cubicBezTo>
                        <a:pt x="93" y="207"/>
                        <a:pt x="93" y="207"/>
                        <a:pt x="93" y="207"/>
                      </a:cubicBezTo>
                      <a:cubicBezTo>
                        <a:pt x="90" y="98"/>
                        <a:pt x="90" y="98"/>
                        <a:pt x="90" y="98"/>
                      </a:cubicBezTo>
                      <a:cubicBezTo>
                        <a:pt x="115" y="98"/>
                        <a:pt x="213" y="98"/>
                        <a:pt x="234" y="98"/>
                      </a:cubicBezTo>
                      <a:cubicBezTo>
                        <a:pt x="234" y="112"/>
                        <a:pt x="234" y="207"/>
                        <a:pt x="234" y="207"/>
                      </a:cubicBezTo>
                      <a:close/>
                      <a:moveTo>
                        <a:pt x="384" y="207"/>
                      </a:moveTo>
                      <a:cubicBezTo>
                        <a:pt x="253" y="207"/>
                        <a:pt x="253" y="207"/>
                        <a:pt x="253" y="207"/>
                      </a:cubicBezTo>
                      <a:cubicBezTo>
                        <a:pt x="253" y="146"/>
                        <a:pt x="253" y="146"/>
                        <a:pt x="253" y="146"/>
                      </a:cubicBezTo>
                      <a:cubicBezTo>
                        <a:pt x="384" y="146"/>
                        <a:pt x="384" y="146"/>
                        <a:pt x="384" y="146"/>
                      </a:cubicBezTo>
                      <a:lnTo>
                        <a:pt x="384" y="207"/>
                      </a:lnTo>
                      <a:close/>
                      <a:moveTo>
                        <a:pt x="127" y="111"/>
                      </a:moveTo>
                      <a:cubicBezTo>
                        <a:pt x="121" y="111"/>
                        <a:pt x="117" y="116"/>
                        <a:pt x="117" y="121"/>
                      </a:cubicBezTo>
                      <a:cubicBezTo>
                        <a:pt x="117" y="137"/>
                        <a:pt x="117" y="137"/>
                        <a:pt x="117" y="137"/>
                      </a:cubicBezTo>
                      <a:cubicBezTo>
                        <a:pt x="117" y="142"/>
                        <a:pt x="121" y="146"/>
                        <a:pt x="127" y="146"/>
                      </a:cubicBezTo>
                      <a:cubicBezTo>
                        <a:pt x="132" y="146"/>
                        <a:pt x="136" y="142"/>
                        <a:pt x="136" y="137"/>
                      </a:cubicBezTo>
                      <a:cubicBezTo>
                        <a:pt x="136" y="121"/>
                        <a:pt x="136" y="121"/>
                        <a:pt x="136" y="121"/>
                      </a:cubicBezTo>
                      <a:cubicBezTo>
                        <a:pt x="136" y="116"/>
                        <a:pt x="132" y="111"/>
                        <a:pt x="127" y="111"/>
                      </a:cubicBezTo>
                      <a:close/>
                      <a:moveTo>
                        <a:pt x="162" y="111"/>
                      </a:moveTo>
                      <a:cubicBezTo>
                        <a:pt x="157" y="111"/>
                        <a:pt x="153" y="116"/>
                        <a:pt x="153" y="121"/>
                      </a:cubicBezTo>
                      <a:cubicBezTo>
                        <a:pt x="153" y="137"/>
                        <a:pt x="153" y="137"/>
                        <a:pt x="153" y="137"/>
                      </a:cubicBezTo>
                      <a:cubicBezTo>
                        <a:pt x="153" y="142"/>
                        <a:pt x="157" y="146"/>
                        <a:pt x="162" y="146"/>
                      </a:cubicBezTo>
                      <a:cubicBezTo>
                        <a:pt x="168" y="146"/>
                        <a:pt x="172" y="142"/>
                        <a:pt x="172" y="137"/>
                      </a:cubicBezTo>
                      <a:cubicBezTo>
                        <a:pt x="172" y="121"/>
                        <a:pt x="172" y="121"/>
                        <a:pt x="172" y="121"/>
                      </a:cubicBezTo>
                      <a:cubicBezTo>
                        <a:pt x="172" y="116"/>
                        <a:pt x="168" y="111"/>
                        <a:pt x="162" y="111"/>
                      </a:cubicBezTo>
                      <a:close/>
                      <a:moveTo>
                        <a:pt x="198" y="111"/>
                      </a:moveTo>
                      <a:cubicBezTo>
                        <a:pt x="193" y="111"/>
                        <a:pt x="189" y="116"/>
                        <a:pt x="189" y="121"/>
                      </a:cubicBezTo>
                      <a:cubicBezTo>
                        <a:pt x="189" y="137"/>
                        <a:pt x="189" y="137"/>
                        <a:pt x="189" y="137"/>
                      </a:cubicBezTo>
                      <a:cubicBezTo>
                        <a:pt x="189" y="142"/>
                        <a:pt x="193" y="146"/>
                        <a:pt x="198" y="146"/>
                      </a:cubicBezTo>
                      <a:cubicBezTo>
                        <a:pt x="203" y="146"/>
                        <a:pt x="208" y="142"/>
                        <a:pt x="208" y="137"/>
                      </a:cubicBezTo>
                      <a:cubicBezTo>
                        <a:pt x="208" y="121"/>
                        <a:pt x="208" y="121"/>
                        <a:pt x="208" y="121"/>
                      </a:cubicBezTo>
                      <a:cubicBezTo>
                        <a:pt x="208" y="116"/>
                        <a:pt x="203" y="111"/>
                        <a:pt x="198" y="111"/>
                      </a:cubicBezTo>
                      <a:close/>
                      <a:moveTo>
                        <a:pt x="127" y="159"/>
                      </a:moveTo>
                      <a:cubicBezTo>
                        <a:pt x="121" y="159"/>
                        <a:pt x="117" y="164"/>
                        <a:pt x="117" y="169"/>
                      </a:cubicBezTo>
                      <a:cubicBezTo>
                        <a:pt x="117" y="184"/>
                        <a:pt x="117" y="184"/>
                        <a:pt x="117" y="184"/>
                      </a:cubicBezTo>
                      <a:cubicBezTo>
                        <a:pt x="117" y="190"/>
                        <a:pt x="121" y="194"/>
                        <a:pt x="127" y="194"/>
                      </a:cubicBezTo>
                      <a:cubicBezTo>
                        <a:pt x="132" y="194"/>
                        <a:pt x="136" y="190"/>
                        <a:pt x="136" y="184"/>
                      </a:cubicBezTo>
                      <a:cubicBezTo>
                        <a:pt x="136" y="169"/>
                        <a:pt x="136" y="169"/>
                        <a:pt x="136" y="169"/>
                      </a:cubicBezTo>
                      <a:cubicBezTo>
                        <a:pt x="136" y="164"/>
                        <a:pt x="132" y="159"/>
                        <a:pt x="127" y="159"/>
                      </a:cubicBezTo>
                      <a:close/>
                      <a:moveTo>
                        <a:pt x="162" y="159"/>
                      </a:moveTo>
                      <a:cubicBezTo>
                        <a:pt x="157" y="159"/>
                        <a:pt x="153" y="164"/>
                        <a:pt x="153" y="169"/>
                      </a:cubicBezTo>
                      <a:cubicBezTo>
                        <a:pt x="153" y="184"/>
                        <a:pt x="153" y="184"/>
                        <a:pt x="153" y="184"/>
                      </a:cubicBezTo>
                      <a:cubicBezTo>
                        <a:pt x="153" y="190"/>
                        <a:pt x="157" y="194"/>
                        <a:pt x="162" y="194"/>
                      </a:cubicBezTo>
                      <a:cubicBezTo>
                        <a:pt x="168" y="194"/>
                        <a:pt x="172" y="190"/>
                        <a:pt x="172" y="184"/>
                      </a:cubicBezTo>
                      <a:cubicBezTo>
                        <a:pt x="172" y="169"/>
                        <a:pt x="172" y="169"/>
                        <a:pt x="172" y="169"/>
                      </a:cubicBezTo>
                      <a:cubicBezTo>
                        <a:pt x="172" y="164"/>
                        <a:pt x="168" y="159"/>
                        <a:pt x="162" y="159"/>
                      </a:cubicBezTo>
                      <a:close/>
                      <a:moveTo>
                        <a:pt x="198" y="159"/>
                      </a:moveTo>
                      <a:cubicBezTo>
                        <a:pt x="193" y="159"/>
                        <a:pt x="189" y="164"/>
                        <a:pt x="189" y="169"/>
                      </a:cubicBezTo>
                      <a:cubicBezTo>
                        <a:pt x="189" y="184"/>
                        <a:pt x="189" y="184"/>
                        <a:pt x="189" y="184"/>
                      </a:cubicBezTo>
                      <a:cubicBezTo>
                        <a:pt x="189" y="190"/>
                        <a:pt x="193" y="194"/>
                        <a:pt x="198" y="194"/>
                      </a:cubicBezTo>
                      <a:cubicBezTo>
                        <a:pt x="203" y="194"/>
                        <a:pt x="208" y="190"/>
                        <a:pt x="208" y="184"/>
                      </a:cubicBezTo>
                      <a:cubicBezTo>
                        <a:pt x="208" y="169"/>
                        <a:pt x="208" y="169"/>
                        <a:pt x="208" y="169"/>
                      </a:cubicBezTo>
                      <a:cubicBezTo>
                        <a:pt x="208" y="164"/>
                        <a:pt x="203" y="159"/>
                        <a:pt x="198" y="159"/>
                      </a:cubicBezTo>
                      <a:close/>
                      <a:moveTo>
                        <a:pt x="283" y="194"/>
                      </a:moveTo>
                      <a:cubicBezTo>
                        <a:pt x="288" y="194"/>
                        <a:pt x="292" y="190"/>
                        <a:pt x="292" y="184"/>
                      </a:cubicBezTo>
                      <a:cubicBezTo>
                        <a:pt x="292" y="169"/>
                        <a:pt x="292" y="169"/>
                        <a:pt x="292" y="169"/>
                      </a:cubicBezTo>
                      <a:cubicBezTo>
                        <a:pt x="292" y="164"/>
                        <a:pt x="288" y="159"/>
                        <a:pt x="283" y="159"/>
                      </a:cubicBezTo>
                      <a:cubicBezTo>
                        <a:pt x="277" y="159"/>
                        <a:pt x="273" y="164"/>
                        <a:pt x="273" y="169"/>
                      </a:cubicBezTo>
                      <a:cubicBezTo>
                        <a:pt x="273" y="184"/>
                        <a:pt x="273" y="184"/>
                        <a:pt x="273" y="184"/>
                      </a:cubicBezTo>
                      <a:cubicBezTo>
                        <a:pt x="273" y="190"/>
                        <a:pt x="277" y="194"/>
                        <a:pt x="283" y="194"/>
                      </a:cubicBezTo>
                      <a:close/>
                      <a:moveTo>
                        <a:pt x="318" y="194"/>
                      </a:moveTo>
                      <a:cubicBezTo>
                        <a:pt x="324" y="194"/>
                        <a:pt x="328" y="190"/>
                        <a:pt x="328" y="184"/>
                      </a:cubicBezTo>
                      <a:cubicBezTo>
                        <a:pt x="328" y="169"/>
                        <a:pt x="328" y="169"/>
                        <a:pt x="328" y="169"/>
                      </a:cubicBezTo>
                      <a:cubicBezTo>
                        <a:pt x="328" y="164"/>
                        <a:pt x="324" y="159"/>
                        <a:pt x="318" y="159"/>
                      </a:cubicBezTo>
                      <a:cubicBezTo>
                        <a:pt x="313" y="159"/>
                        <a:pt x="309" y="164"/>
                        <a:pt x="309" y="169"/>
                      </a:cubicBezTo>
                      <a:cubicBezTo>
                        <a:pt x="309" y="184"/>
                        <a:pt x="309" y="184"/>
                        <a:pt x="309" y="184"/>
                      </a:cubicBezTo>
                      <a:cubicBezTo>
                        <a:pt x="309" y="190"/>
                        <a:pt x="313" y="194"/>
                        <a:pt x="318" y="194"/>
                      </a:cubicBezTo>
                      <a:close/>
                      <a:moveTo>
                        <a:pt x="354" y="194"/>
                      </a:moveTo>
                      <a:cubicBezTo>
                        <a:pt x="359" y="194"/>
                        <a:pt x="364" y="190"/>
                        <a:pt x="364" y="184"/>
                      </a:cubicBezTo>
                      <a:cubicBezTo>
                        <a:pt x="364" y="169"/>
                        <a:pt x="364" y="169"/>
                        <a:pt x="364" y="169"/>
                      </a:cubicBezTo>
                      <a:cubicBezTo>
                        <a:pt x="364" y="164"/>
                        <a:pt x="359" y="159"/>
                        <a:pt x="354" y="159"/>
                      </a:cubicBezTo>
                      <a:cubicBezTo>
                        <a:pt x="349" y="159"/>
                        <a:pt x="345" y="164"/>
                        <a:pt x="345" y="169"/>
                      </a:cubicBezTo>
                      <a:cubicBezTo>
                        <a:pt x="345" y="184"/>
                        <a:pt x="345" y="184"/>
                        <a:pt x="345" y="184"/>
                      </a:cubicBezTo>
                      <a:cubicBezTo>
                        <a:pt x="345" y="190"/>
                        <a:pt x="349" y="194"/>
                        <a:pt x="354" y="194"/>
                      </a:cubicBezTo>
                      <a:close/>
                    </a:path>
                  </a:pathLst>
                </a:custGeom>
                <a:solidFill>
                  <a:schemeClr val="bg1"/>
                </a:solidFill>
                <a:ln w="9525">
                  <a:solidFill>
                    <a:schemeClr val="tx1"/>
                  </a:solidFill>
                  <a:round/>
                  <a:headEnd/>
                  <a:tailEnd/>
                </a:ln>
              </p:spPr>
              <p:txBody>
                <a:bodyPr/>
                <a:lstStyle/>
                <a:p>
                  <a:endParaRPr lang="it-IT"/>
                </a:p>
              </p:txBody>
            </p:sp>
          </p:grpSp>
        </p:grpSp>
        <p:sp>
          <p:nvSpPr>
            <p:cNvPr id="24632" name="Rectangle 56"/>
            <p:cNvSpPr>
              <a:spLocks noChangeArrowheads="1"/>
            </p:cNvSpPr>
            <p:nvPr/>
          </p:nvSpPr>
          <p:spPr bwMode="gray">
            <a:xfrm>
              <a:off x="3893" y="892"/>
              <a:ext cx="1084" cy="136"/>
            </a:xfrm>
            <a:prstGeom prst="rect">
              <a:avLst/>
            </a:prstGeom>
            <a:noFill/>
            <a:ln w="9525">
              <a:noFill/>
              <a:miter lim="800000"/>
              <a:headEnd/>
              <a:tailEnd/>
            </a:ln>
          </p:spPr>
          <p:txBody>
            <a:bodyPr wrap="none" lIns="0" tIns="0" rIns="0" bIns="0">
              <a:spAutoFit/>
            </a:bodyPr>
            <a:lstStyle/>
            <a:p>
              <a:r>
                <a:rPr lang="it-IT" sz="1400">
                  <a:latin typeface="Calibri" pitchFamily="34" charset="0"/>
                  <a:ea typeface="Geneva"/>
                  <a:cs typeface="Geneva"/>
                </a:rPr>
                <a:t>Competitività delle PMI</a:t>
              </a:r>
            </a:p>
          </p:txBody>
        </p:sp>
      </p:grpSp>
      <p:grpSp>
        <p:nvGrpSpPr>
          <p:cNvPr id="24586" name="Group 34"/>
          <p:cNvGrpSpPr>
            <a:grpSpLocks noChangeAspect="1"/>
          </p:cNvGrpSpPr>
          <p:nvPr/>
        </p:nvGrpSpPr>
        <p:grpSpPr bwMode="auto">
          <a:xfrm>
            <a:off x="2555875" y="4005263"/>
            <a:ext cx="360363" cy="360362"/>
            <a:chOff x="2514" y="1162"/>
            <a:chExt cx="680" cy="680"/>
          </a:xfrm>
        </p:grpSpPr>
        <p:sp>
          <p:nvSpPr>
            <p:cNvPr id="24627" name="Oval 35"/>
            <p:cNvSpPr>
              <a:spLocks noChangeAspect="1" noChangeArrowheads="1"/>
            </p:cNvSpPr>
            <p:nvPr/>
          </p:nvSpPr>
          <p:spPr bwMode="gray">
            <a:xfrm>
              <a:off x="2514" y="1162"/>
              <a:ext cx="680" cy="68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28" name="Group 36"/>
            <p:cNvGrpSpPr>
              <a:grpSpLocks noChangeAspect="1"/>
            </p:cNvGrpSpPr>
            <p:nvPr/>
          </p:nvGrpSpPr>
          <p:grpSpPr bwMode="auto">
            <a:xfrm>
              <a:off x="2678" y="1276"/>
              <a:ext cx="351" cy="452"/>
              <a:chOff x="8817" y="1559"/>
              <a:chExt cx="933" cy="1201"/>
            </a:xfrm>
          </p:grpSpPr>
          <p:sp>
            <p:nvSpPr>
              <p:cNvPr id="24629" name="Freeform 37"/>
              <p:cNvSpPr>
                <a:spLocks noChangeAspect="1"/>
              </p:cNvSpPr>
              <p:nvPr/>
            </p:nvSpPr>
            <p:spPr bwMode="gray">
              <a:xfrm>
                <a:off x="8867" y="1607"/>
                <a:ext cx="836" cy="1105"/>
              </a:xfrm>
              <a:custGeom>
                <a:avLst/>
                <a:gdLst>
                  <a:gd name="T0" fmla="*/ 834 w 354"/>
                  <a:gd name="T1" fmla="*/ 269 h 468"/>
                  <a:gd name="T2" fmla="*/ 742 w 354"/>
                  <a:gd name="T3" fmla="*/ 210 h 468"/>
                  <a:gd name="T4" fmla="*/ 411 w 354"/>
                  <a:gd name="T5" fmla="*/ 307 h 468"/>
                  <a:gd name="T6" fmla="*/ 411 w 354"/>
                  <a:gd name="T7" fmla="*/ 307 h 468"/>
                  <a:gd name="T8" fmla="*/ 406 w 354"/>
                  <a:gd name="T9" fmla="*/ 307 h 468"/>
                  <a:gd name="T10" fmla="*/ 404 w 354"/>
                  <a:gd name="T11" fmla="*/ 302 h 468"/>
                  <a:gd name="T12" fmla="*/ 262 w 354"/>
                  <a:gd name="T13" fmla="*/ 0 h 468"/>
                  <a:gd name="T14" fmla="*/ 236 w 354"/>
                  <a:gd name="T15" fmla="*/ 5 h 468"/>
                  <a:gd name="T16" fmla="*/ 208 w 354"/>
                  <a:gd name="T17" fmla="*/ 43 h 468"/>
                  <a:gd name="T18" fmla="*/ 368 w 354"/>
                  <a:gd name="T19" fmla="*/ 319 h 468"/>
                  <a:gd name="T20" fmla="*/ 7 w 354"/>
                  <a:gd name="T21" fmla="*/ 505 h 468"/>
                  <a:gd name="T22" fmla="*/ 14 w 354"/>
                  <a:gd name="T23" fmla="*/ 564 h 468"/>
                  <a:gd name="T24" fmla="*/ 68 w 354"/>
                  <a:gd name="T25" fmla="*/ 595 h 468"/>
                  <a:gd name="T26" fmla="*/ 371 w 354"/>
                  <a:gd name="T27" fmla="*/ 375 h 468"/>
                  <a:gd name="T28" fmla="*/ 326 w 354"/>
                  <a:gd name="T29" fmla="*/ 1091 h 468"/>
                  <a:gd name="T30" fmla="*/ 354 w 354"/>
                  <a:gd name="T31" fmla="*/ 1105 h 468"/>
                  <a:gd name="T32" fmla="*/ 458 w 354"/>
                  <a:gd name="T33" fmla="*/ 1105 h 468"/>
                  <a:gd name="T34" fmla="*/ 484 w 354"/>
                  <a:gd name="T35" fmla="*/ 1093 h 468"/>
                  <a:gd name="T36" fmla="*/ 439 w 354"/>
                  <a:gd name="T37" fmla="*/ 434 h 468"/>
                  <a:gd name="T38" fmla="*/ 465 w 354"/>
                  <a:gd name="T39" fmla="*/ 434 h 468"/>
                  <a:gd name="T40" fmla="*/ 446 w 354"/>
                  <a:gd name="T41" fmla="*/ 366 h 468"/>
                  <a:gd name="T42" fmla="*/ 425 w 354"/>
                  <a:gd name="T43" fmla="*/ 347 h 468"/>
                  <a:gd name="T44" fmla="*/ 635 w 354"/>
                  <a:gd name="T45" fmla="*/ 364 h 468"/>
                  <a:gd name="T46" fmla="*/ 817 w 354"/>
                  <a:gd name="T47" fmla="*/ 319 h 468"/>
                  <a:gd name="T48" fmla="*/ 834 w 354"/>
                  <a:gd name="T49" fmla="*/ 26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4"/>
                  <a:gd name="T76" fmla="*/ 0 h 468"/>
                  <a:gd name="T77" fmla="*/ 354 w 354"/>
                  <a:gd name="T78" fmla="*/ 468 h 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4" h="468">
                    <a:moveTo>
                      <a:pt x="353" y="114"/>
                    </a:moveTo>
                    <a:cubicBezTo>
                      <a:pt x="351" y="104"/>
                      <a:pt x="345" y="89"/>
                      <a:pt x="314" y="89"/>
                    </a:cubicBezTo>
                    <a:cubicBezTo>
                      <a:pt x="265" y="89"/>
                      <a:pt x="178" y="128"/>
                      <a:pt x="174" y="130"/>
                    </a:cubicBezTo>
                    <a:cubicBezTo>
                      <a:pt x="174" y="130"/>
                      <a:pt x="174" y="130"/>
                      <a:pt x="174" y="130"/>
                    </a:cubicBezTo>
                    <a:cubicBezTo>
                      <a:pt x="172" y="130"/>
                      <a:pt x="172" y="130"/>
                      <a:pt x="172" y="130"/>
                    </a:cubicBezTo>
                    <a:cubicBezTo>
                      <a:pt x="171" y="128"/>
                      <a:pt x="171" y="128"/>
                      <a:pt x="171" y="128"/>
                    </a:cubicBezTo>
                    <a:cubicBezTo>
                      <a:pt x="167" y="98"/>
                      <a:pt x="148" y="0"/>
                      <a:pt x="111" y="0"/>
                    </a:cubicBezTo>
                    <a:cubicBezTo>
                      <a:pt x="107" y="0"/>
                      <a:pt x="104" y="0"/>
                      <a:pt x="100" y="2"/>
                    </a:cubicBezTo>
                    <a:cubicBezTo>
                      <a:pt x="94" y="5"/>
                      <a:pt x="89" y="11"/>
                      <a:pt x="88" y="18"/>
                    </a:cubicBezTo>
                    <a:cubicBezTo>
                      <a:pt x="82" y="51"/>
                      <a:pt x="142" y="120"/>
                      <a:pt x="156" y="135"/>
                    </a:cubicBezTo>
                    <a:cubicBezTo>
                      <a:pt x="138" y="139"/>
                      <a:pt x="19" y="174"/>
                      <a:pt x="3" y="214"/>
                    </a:cubicBezTo>
                    <a:cubicBezTo>
                      <a:pt x="0" y="223"/>
                      <a:pt x="1" y="231"/>
                      <a:pt x="6" y="239"/>
                    </a:cubicBezTo>
                    <a:cubicBezTo>
                      <a:pt x="11" y="247"/>
                      <a:pt x="19" y="252"/>
                      <a:pt x="29" y="252"/>
                    </a:cubicBezTo>
                    <a:cubicBezTo>
                      <a:pt x="67" y="252"/>
                      <a:pt x="132" y="185"/>
                      <a:pt x="157" y="159"/>
                    </a:cubicBezTo>
                    <a:cubicBezTo>
                      <a:pt x="144" y="234"/>
                      <a:pt x="114" y="433"/>
                      <a:pt x="138" y="462"/>
                    </a:cubicBezTo>
                    <a:cubicBezTo>
                      <a:pt x="142" y="467"/>
                      <a:pt x="147" y="468"/>
                      <a:pt x="150" y="468"/>
                    </a:cubicBezTo>
                    <a:cubicBezTo>
                      <a:pt x="194" y="468"/>
                      <a:pt x="194" y="468"/>
                      <a:pt x="194" y="468"/>
                    </a:cubicBezTo>
                    <a:cubicBezTo>
                      <a:pt x="198" y="468"/>
                      <a:pt x="202" y="466"/>
                      <a:pt x="205" y="463"/>
                    </a:cubicBezTo>
                    <a:cubicBezTo>
                      <a:pt x="224" y="439"/>
                      <a:pt x="201" y="277"/>
                      <a:pt x="186" y="184"/>
                    </a:cubicBezTo>
                    <a:cubicBezTo>
                      <a:pt x="190" y="186"/>
                      <a:pt x="194" y="186"/>
                      <a:pt x="197" y="184"/>
                    </a:cubicBezTo>
                    <a:cubicBezTo>
                      <a:pt x="202" y="180"/>
                      <a:pt x="198" y="167"/>
                      <a:pt x="189" y="155"/>
                    </a:cubicBezTo>
                    <a:cubicBezTo>
                      <a:pt x="186" y="152"/>
                      <a:pt x="183" y="149"/>
                      <a:pt x="180" y="147"/>
                    </a:cubicBezTo>
                    <a:cubicBezTo>
                      <a:pt x="192" y="149"/>
                      <a:pt x="231" y="154"/>
                      <a:pt x="269" y="154"/>
                    </a:cubicBezTo>
                    <a:cubicBezTo>
                      <a:pt x="310" y="154"/>
                      <a:pt x="335" y="148"/>
                      <a:pt x="346" y="135"/>
                    </a:cubicBezTo>
                    <a:cubicBezTo>
                      <a:pt x="352" y="129"/>
                      <a:pt x="354" y="122"/>
                      <a:pt x="353" y="114"/>
                    </a:cubicBezTo>
                    <a:close/>
                  </a:path>
                </a:pathLst>
              </a:custGeom>
              <a:solidFill>
                <a:srgbClr val="FFFFFF"/>
              </a:solidFill>
              <a:ln w="9525">
                <a:noFill/>
                <a:round/>
                <a:headEnd/>
                <a:tailEnd/>
              </a:ln>
            </p:spPr>
            <p:txBody>
              <a:bodyPr/>
              <a:lstStyle/>
              <a:p>
                <a:endParaRPr lang="it-IT"/>
              </a:p>
            </p:txBody>
          </p:sp>
          <p:sp>
            <p:nvSpPr>
              <p:cNvPr id="24630" name="Freeform 38"/>
              <p:cNvSpPr>
                <a:spLocks noChangeAspect="1" noEditPoints="1"/>
              </p:cNvSpPr>
              <p:nvPr/>
            </p:nvSpPr>
            <p:spPr bwMode="gray">
              <a:xfrm>
                <a:off x="8817" y="1559"/>
                <a:ext cx="933" cy="1201"/>
              </a:xfrm>
              <a:custGeom>
                <a:avLst/>
                <a:gdLst>
                  <a:gd name="T0" fmla="*/ 791 w 395"/>
                  <a:gd name="T1" fmla="*/ 210 h 508"/>
                  <a:gd name="T2" fmla="*/ 456 w 395"/>
                  <a:gd name="T3" fmla="*/ 156 h 508"/>
                  <a:gd name="T4" fmla="*/ 265 w 395"/>
                  <a:gd name="T5" fmla="*/ 9 h 508"/>
                  <a:gd name="T6" fmla="*/ 281 w 395"/>
                  <a:gd name="T7" fmla="*/ 272 h 508"/>
                  <a:gd name="T8" fmla="*/ 217 w 395"/>
                  <a:gd name="T9" fmla="*/ 385 h 508"/>
                  <a:gd name="T10" fmla="*/ 24 w 395"/>
                  <a:gd name="T11" fmla="*/ 638 h 508"/>
                  <a:gd name="T12" fmla="*/ 350 w 395"/>
                  <a:gd name="T13" fmla="*/ 558 h 508"/>
                  <a:gd name="T14" fmla="*/ 340 w 395"/>
                  <a:gd name="T15" fmla="*/ 1170 h 508"/>
                  <a:gd name="T16" fmla="*/ 508 w 395"/>
                  <a:gd name="T17" fmla="*/ 1201 h 508"/>
                  <a:gd name="T18" fmla="*/ 543 w 395"/>
                  <a:gd name="T19" fmla="*/ 522 h 508"/>
                  <a:gd name="T20" fmla="*/ 567 w 395"/>
                  <a:gd name="T21" fmla="*/ 475 h 508"/>
                  <a:gd name="T22" fmla="*/ 685 w 395"/>
                  <a:gd name="T23" fmla="*/ 459 h 508"/>
                  <a:gd name="T24" fmla="*/ 928 w 395"/>
                  <a:gd name="T25" fmla="*/ 310 h 508"/>
                  <a:gd name="T26" fmla="*/ 685 w 395"/>
                  <a:gd name="T27" fmla="*/ 411 h 508"/>
                  <a:gd name="T28" fmla="*/ 496 w 395"/>
                  <a:gd name="T29" fmla="*/ 414 h 508"/>
                  <a:gd name="T30" fmla="*/ 503 w 395"/>
                  <a:gd name="T31" fmla="*/ 487 h 508"/>
                  <a:gd name="T32" fmla="*/ 534 w 395"/>
                  <a:gd name="T33" fmla="*/ 1142 h 508"/>
                  <a:gd name="T34" fmla="*/ 404 w 395"/>
                  <a:gd name="T35" fmla="*/ 1154 h 508"/>
                  <a:gd name="T36" fmla="*/ 420 w 395"/>
                  <a:gd name="T37" fmla="*/ 423 h 508"/>
                  <a:gd name="T38" fmla="*/ 64 w 395"/>
                  <a:gd name="T39" fmla="*/ 612 h 508"/>
                  <a:gd name="T40" fmla="*/ 418 w 395"/>
                  <a:gd name="T41" fmla="*/ 366 h 508"/>
                  <a:gd name="T42" fmla="*/ 286 w 395"/>
                  <a:gd name="T43" fmla="*/ 52 h 508"/>
                  <a:gd name="T44" fmla="*/ 454 w 395"/>
                  <a:gd name="T45" fmla="*/ 350 h 508"/>
                  <a:gd name="T46" fmla="*/ 461 w 395"/>
                  <a:gd name="T47" fmla="*/ 355 h 508"/>
                  <a:gd name="T48" fmla="*/ 791 w 395"/>
                  <a:gd name="T49" fmla="*/ 258 h 508"/>
                  <a:gd name="T50" fmla="*/ 867 w 395"/>
                  <a:gd name="T51" fmla="*/ 366 h 508"/>
                  <a:gd name="T52" fmla="*/ 99 w 395"/>
                  <a:gd name="T53" fmla="*/ 591 h 508"/>
                  <a:gd name="T54" fmla="*/ 357 w 395"/>
                  <a:gd name="T55" fmla="*/ 428 h 508"/>
                  <a:gd name="T56" fmla="*/ 312 w 395"/>
                  <a:gd name="T57" fmla="*/ 87 h 508"/>
                  <a:gd name="T58" fmla="*/ 298 w 395"/>
                  <a:gd name="T59" fmla="*/ 99 h 508"/>
                  <a:gd name="T60" fmla="*/ 312 w 395"/>
                  <a:gd name="T61" fmla="*/ 87 h 508"/>
                  <a:gd name="T62" fmla="*/ 503 w 395"/>
                  <a:gd name="T63" fmla="*/ 1111 h 508"/>
                  <a:gd name="T64" fmla="*/ 406 w 395"/>
                  <a:gd name="T65" fmla="*/ 1111 h 508"/>
                  <a:gd name="T66" fmla="*/ 550 w 395"/>
                  <a:gd name="T67" fmla="*/ 362 h 508"/>
                  <a:gd name="T68" fmla="*/ 836 w 395"/>
                  <a:gd name="T69" fmla="*/ 338 h 508"/>
                  <a:gd name="T70" fmla="*/ 791 w 395"/>
                  <a:gd name="T71" fmla="*/ 300 h 5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5"/>
                  <a:gd name="T109" fmla="*/ 0 h 508"/>
                  <a:gd name="T110" fmla="*/ 395 w 395"/>
                  <a:gd name="T111" fmla="*/ 508 h 5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5" h="508">
                    <a:moveTo>
                      <a:pt x="393" y="131"/>
                    </a:moveTo>
                    <a:cubicBezTo>
                      <a:pt x="392" y="121"/>
                      <a:pt x="384" y="89"/>
                      <a:pt x="335" y="89"/>
                    </a:cubicBezTo>
                    <a:cubicBezTo>
                      <a:pt x="297" y="89"/>
                      <a:pt x="241" y="109"/>
                      <a:pt x="208" y="122"/>
                    </a:cubicBezTo>
                    <a:cubicBezTo>
                      <a:pt x="205" y="106"/>
                      <a:pt x="200" y="85"/>
                      <a:pt x="193" y="66"/>
                    </a:cubicBezTo>
                    <a:cubicBezTo>
                      <a:pt x="187" y="49"/>
                      <a:pt x="170" y="0"/>
                      <a:pt x="132" y="0"/>
                    </a:cubicBezTo>
                    <a:cubicBezTo>
                      <a:pt x="125" y="0"/>
                      <a:pt x="119" y="1"/>
                      <a:pt x="112" y="4"/>
                    </a:cubicBezTo>
                    <a:cubicBezTo>
                      <a:pt x="100" y="10"/>
                      <a:pt x="92" y="21"/>
                      <a:pt x="89" y="35"/>
                    </a:cubicBezTo>
                    <a:cubicBezTo>
                      <a:pt x="85" y="55"/>
                      <a:pt x="95" y="80"/>
                      <a:pt x="119" y="115"/>
                    </a:cubicBezTo>
                    <a:cubicBezTo>
                      <a:pt x="126" y="126"/>
                      <a:pt x="134" y="136"/>
                      <a:pt x="141" y="145"/>
                    </a:cubicBezTo>
                    <a:cubicBezTo>
                      <a:pt x="127" y="149"/>
                      <a:pt x="110" y="155"/>
                      <a:pt x="92" y="163"/>
                    </a:cubicBezTo>
                    <a:cubicBezTo>
                      <a:pt x="43" y="183"/>
                      <a:pt x="15" y="204"/>
                      <a:pt x="6" y="227"/>
                    </a:cubicBezTo>
                    <a:cubicBezTo>
                      <a:pt x="0" y="242"/>
                      <a:pt x="2" y="257"/>
                      <a:pt x="10" y="270"/>
                    </a:cubicBezTo>
                    <a:cubicBezTo>
                      <a:pt x="19" y="284"/>
                      <a:pt x="33" y="292"/>
                      <a:pt x="50" y="292"/>
                    </a:cubicBezTo>
                    <a:cubicBezTo>
                      <a:pt x="78" y="292"/>
                      <a:pt x="115" y="266"/>
                      <a:pt x="148" y="236"/>
                    </a:cubicBezTo>
                    <a:cubicBezTo>
                      <a:pt x="144" y="269"/>
                      <a:pt x="138" y="309"/>
                      <a:pt x="135" y="346"/>
                    </a:cubicBezTo>
                    <a:cubicBezTo>
                      <a:pt x="124" y="455"/>
                      <a:pt x="133" y="483"/>
                      <a:pt x="144" y="495"/>
                    </a:cubicBezTo>
                    <a:cubicBezTo>
                      <a:pt x="151" y="503"/>
                      <a:pt x="161" y="508"/>
                      <a:pt x="171" y="508"/>
                    </a:cubicBezTo>
                    <a:cubicBezTo>
                      <a:pt x="215" y="508"/>
                      <a:pt x="215" y="508"/>
                      <a:pt x="215" y="508"/>
                    </a:cubicBezTo>
                    <a:cubicBezTo>
                      <a:pt x="225" y="508"/>
                      <a:pt x="234" y="503"/>
                      <a:pt x="241" y="496"/>
                    </a:cubicBezTo>
                    <a:cubicBezTo>
                      <a:pt x="249" y="485"/>
                      <a:pt x="269" y="462"/>
                      <a:pt x="230" y="221"/>
                    </a:cubicBezTo>
                    <a:cubicBezTo>
                      <a:pt x="230" y="220"/>
                      <a:pt x="230" y="220"/>
                      <a:pt x="231" y="220"/>
                    </a:cubicBezTo>
                    <a:cubicBezTo>
                      <a:pt x="236" y="215"/>
                      <a:pt x="239" y="208"/>
                      <a:pt x="240" y="201"/>
                    </a:cubicBezTo>
                    <a:cubicBezTo>
                      <a:pt x="240" y="198"/>
                      <a:pt x="240" y="195"/>
                      <a:pt x="240" y="192"/>
                    </a:cubicBezTo>
                    <a:cubicBezTo>
                      <a:pt x="255" y="193"/>
                      <a:pt x="272" y="194"/>
                      <a:pt x="290" y="194"/>
                    </a:cubicBezTo>
                    <a:cubicBezTo>
                      <a:pt x="338" y="194"/>
                      <a:pt x="367" y="186"/>
                      <a:pt x="382" y="168"/>
                    </a:cubicBezTo>
                    <a:cubicBezTo>
                      <a:pt x="391" y="158"/>
                      <a:pt x="395" y="145"/>
                      <a:pt x="393" y="131"/>
                    </a:cubicBezTo>
                    <a:close/>
                    <a:moveTo>
                      <a:pt x="367" y="155"/>
                    </a:moveTo>
                    <a:cubicBezTo>
                      <a:pt x="356" y="168"/>
                      <a:pt x="331" y="174"/>
                      <a:pt x="290" y="174"/>
                    </a:cubicBezTo>
                    <a:cubicBezTo>
                      <a:pt x="252" y="174"/>
                      <a:pt x="213" y="169"/>
                      <a:pt x="201" y="167"/>
                    </a:cubicBezTo>
                    <a:cubicBezTo>
                      <a:pt x="204" y="169"/>
                      <a:pt x="207" y="172"/>
                      <a:pt x="210" y="175"/>
                    </a:cubicBezTo>
                    <a:cubicBezTo>
                      <a:pt x="219" y="187"/>
                      <a:pt x="223" y="200"/>
                      <a:pt x="218" y="204"/>
                    </a:cubicBezTo>
                    <a:cubicBezTo>
                      <a:pt x="217" y="205"/>
                      <a:pt x="215" y="206"/>
                      <a:pt x="213" y="206"/>
                    </a:cubicBezTo>
                    <a:cubicBezTo>
                      <a:pt x="211" y="206"/>
                      <a:pt x="209" y="205"/>
                      <a:pt x="207" y="204"/>
                    </a:cubicBezTo>
                    <a:cubicBezTo>
                      <a:pt x="222" y="297"/>
                      <a:pt x="245" y="459"/>
                      <a:pt x="226" y="483"/>
                    </a:cubicBezTo>
                    <a:cubicBezTo>
                      <a:pt x="223" y="486"/>
                      <a:pt x="219" y="488"/>
                      <a:pt x="215" y="488"/>
                    </a:cubicBezTo>
                    <a:cubicBezTo>
                      <a:pt x="171" y="488"/>
                      <a:pt x="171" y="488"/>
                      <a:pt x="171" y="488"/>
                    </a:cubicBezTo>
                    <a:cubicBezTo>
                      <a:pt x="168" y="488"/>
                      <a:pt x="163" y="487"/>
                      <a:pt x="159" y="482"/>
                    </a:cubicBezTo>
                    <a:cubicBezTo>
                      <a:pt x="135" y="453"/>
                      <a:pt x="165" y="254"/>
                      <a:pt x="178" y="179"/>
                    </a:cubicBezTo>
                    <a:cubicBezTo>
                      <a:pt x="153" y="205"/>
                      <a:pt x="88" y="272"/>
                      <a:pt x="50" y="272"/>
                    </a:cubicBezTo>
                    <a:cubicBezTo>
                      <a:pt x="40" y="272"/>
                      <a:pt x="32" y="267"/>
                      <a:pt x="27" y="259"/>
                    </a:cubicBezTo>
                    <a:cubicBezTo>
                      <a:pt x="22" y="251"/>
                      <a:pt x="21" y="243"/>
                      <a:pt x="24" y="234"/>
                    </a:cubicBezTo>
                    <a:cubicBezTo>
                      <a:pt x="40" y="194"/>
                      <a:pt x="159" y="159"/>
                      <a:pt x="177" y="155"/>
                    </a:cubicBezTo>
                    <a:cubicBezTo>
                      <a:pt x="163" y="140"/>
                      <a:pt x="103" y="71"/>
                      <a:pt x="109" y="38"/>
                    </a:cubicBezTo>
                    <a:cubicBezTo>
                      <a:pt x="110" y="31"/>
                      <a:pt x="115" y="25"/>
                      <a:pt x="121" y="22"/>
                    </a:cubicBezTo>
                    <a:cubicBezTo>
                      <a:pt x="125" y="20"/>
                      <a:pt x="128" y="20"/>
                      <a:pt x="132" y="20"/>
                    </a:cubicBezTo>
                    <a:cubicBezTo>
                      <a:pt x="169" y="20"/>
                      <a:pt x="188" y="118"/>
                      <a:pt x="192" y="148"/>
                    </a:cubicBezTo>
                    <a:cubicBezTo>
                      <a:pt x="193" y="150"/>
                      <a:pt x="193" y="150"/>
                      <a:pt x="193" y="150"/>
                    </a:cubicBezTo>
                    <a:cubicBezTo>
                      <a:pt x="195" y="150"/>
                      <a:pt x="195" y="150"/>
                      <a:pt x="195" y="150"/>
                    </a:cubicBezTo>
                    <a:cubicBezTo>
                      <a:pt x="195" y="150"/>
                      <a:pt x="195" y="150"/>
                      <a:pt x="195" y="150"/>
                    </a:cubicBezTo>
                    <a:cubicBezTo>
                      <a:pt x="199" y="148"/>
                      <a:pt x="286" y="109"/>
                      <a:pt x="335" y="109"/>
                    </a:cubicBezTo>
                    <a:cubicBezTo>
                      <a:pt x="366" y="109"/>
                      <a:pt x="372" y="124"/>
                      <a:pt x="374" y="134"/>
                    </a:cubicBezTo>
                    <a:cubicBezTo>
                      <a:pt x="375" y="142"/>
                      <a:pt x="373" y="149"/>
                      <a:pt x="367" y="155"/>
                    </a:cubicBezTo>
                    <a:close/>
                    <a:moveTo>
                      <a:pt x="41" y="241"/>
                    </a:moveTo>
                    <a:cubicBezTo>
                      <a:pt x="40" y="244"/>
                      <a:pt x="40" y="247"/>
                      <a:pt x="42" y="250"/>
                    </a:cubicBezTo>
                    <a:cubicBezTo>
                      <a:pt x="44" y="253"/>
                      <a:pt x="46" y="254"/>
                      <a:pt x="50" y="254"/>
                    </a:cubicBezTo>
                    <a:cubicBezTo>
                      <a:pt x="72" y="254"/>
                      <a:pt x="117" y="216"/>
                      <a:pt x="151" y="181"/>
                    </a:cubicBezTo>
                    <a:cubicBezTo>
                      <a:pt x="104" y="197"/>
                      <a:pt x="49" y="221"/>
                      <a:pt x="41" y="241"/>
                    </a:cubicBezTo>
                    <a:close/>
                    <a:moveTo>
                      <a:pt x="132" y="37"/>
                    </a:moveTo>
                    <a:cubicBezTo>
                      <a:pt x="131" y="37"/>
                      <a:pt x="130" y="37"/>
                      <a:pt x="129" y="38"/>
                    </a:cubicBezTo>
                    <a:cubicBezTo>
                      <a:pt x="127" y="39"/>
                      <a:pt x="127" y="40"/>
                      <a:pt x="126" y="42"/>
                    </a:cubicBezTo>
                    <a:cubicBezTo>
                      <a:pt x="124" y="56"/>
                      <a:pt x="145" y="89"/>
                      <a:pt x="169" y="118"/>
                    </a:cubicBezTo>
                    <a:cubicBezTo>
                      <a:pt x="158" y="75"/>
                      <a:pt x="143" y="37"/>
                      <a:pt x="132" y="37"/>
                    </a:cubicBezTo>
                    <a:close/>
                    <a:moveTo>
                      <a:pt x="172" y="470"/>
                    </a:moveTo>
                    <a:cubicBezTo>
                      <a:pt x="213" y="470"/>
                      <a:pt x="213" y="470"/>
                      <a:pt x="213" y="470"/>
                    </a:cubicBezTo>
                    <a:cubicBezTo>
                      <a:pt x="223" y="452"/>
                      <a:pt x="210" y="334"/>
                      <a:pt x="190" y="212"/>
                    </a:cubicBezTo>
                    <a:cubicBezTo>
                      <a:pt x="171" y="334"/>
                      <a:pt x="160" y="455"/>
                      <a:pt x="172" y="470"/>
                    </a:cubicBezTo>
                    <a:close/>
                    <a:moveTo>
                      <a:pt x="335" y="127"/>
                    </a:moveTo>
                    <a:cubicBezTo>
                      <a:pt x="307" y="127"/>
                      <a:pt x="263" y="142"/>
                      <a:pt x="233" y="153"/>
                    </a:cubicBezTo>
                    <a:cubicBezTo>
                      <a:pt x="249" y="155"/>
                      <a:pt x="270" y="156"/>
                      <a:pt x="290" y="156"/>
                    </a:cubicBezTo>
                    <a:cubicBezTo>
                      <a:pt x="336" y="156"/>
                      <a:pt x="350" y="148"/>
                      <a:pt x="354" y="143"/>
                    </a:cubicBezTo>
                    <a:cubicBezTo>
                      <a:pt x="356" y="141"/>
                      <a:pt x="357" y="139"/>
                      <a:pt x="356" y="136"/>
                    </a:cubicBezTo>
                    <a:cubicBezTo>
                      <a:pt x="356" y="134"/>
                      <a:pt x="355" y="127"/>
                      <a:pt x="335" y="127"/>
                    </a:cubicBezTo>
                    <a:close/>
                  </a:path>
                </a:pathLst>
              </a:custGeom>
              <a:solidFill>
                <a:schemeClr val="hlink"/>
              </a:solidFill>
              <a:ln w="9525">
                <a:noFill/>
                <a:round/>
                <a:headEnd/>
                <a:tailEnd/>
              </a:ln>
            </p:spPr>
            <p:txBody>
              <a:bodyPr/>
              <a:lstStyle/>
              <a:p>
                <a:endParaRPr lang="it-IT"/>
              </a:p>
            </p:txBody>
          </p:sp>
        </p:grpSp>
      </p:grpSp>
      <p:grpSp>
        <p:nvGrpSpPr>
          <p:cNvPr id="24587" name="Group 59"/>
          <p:cNvGrpSpPr>
            <a:grpSpLocks noChangeAspect="1"/>
          </p:cNvGrpSpPr>
          <p:nvPr/>
        </p:nvGrpSpPr>
        <p:grpSpPr bwMode="auto">
          <a:xfrm>
            <a:off x="7164388" y="4437063"/>
            <a:ext cx="323850" cy="323850"/>
            <a:chOff x="2514" y="1978"/>
            <a:chExt cx="680" cy="680"/>
          </a:xfrm>
        </p:grpSpPr>
        <p:sp>
          <p:nvSpPr>
            <p:cNvPr id="24623" name="Oval 60"/>
            <p:cNvSpPr>
              <a:spLocks noChangeAspect="1" noChangeArrowheads="1"/>
            </p:cNvSpPr>
            <p:nvPr/>
          </p:nvSpPr>
          <p:spPr bwMode="gray">
            <a:xfrm>
              <a:off x="2514" y="1978"/>
              <a:ext cx="680" cy="68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24" name="Group 61"/>
            <p:cNvGrpSpPr>
              <a:grpSpLocks noChangeAspect="1"/>
            </p:cNvGrpSpPr>
            <p:nvPr/>
          </p:nvGrpSpPr>
          <p:grpSpPr bwMode="auto">
            <a:xfrm>
              <a:off x="2695" y="2091"/>
              <a:ext cx="317" cy="453"/>
              <a:chOff x="5874" y="1614"/>
              <a:chExt cx="763" cy="1089"/>
            </a:xfrm>
          </p:grpSpPr>
          <p:sp>
            <p:nvSpPr>
              <p:cNvPr id="24625" name="Freeform 62"/>
              <p:cNvSpPr>
                <a:spLocks noChangeAspect="1"/>
              </p:cNvSpPr>
              <p:nvPr/>
            </p:nvSpPr>
            <p:spPr bwMode="gray">
              <a:xfrm>
                <a:off x="5874" y="1614"/>
                <a:ext cx="763" cy="1089"/>
              </a:xfrm>
              <a:custGeom>
                <a:avLst/>
                <a:gdLst>
                  <a:gd name="T0" fmla="*/ 380 w 323"/>
                  <a:gd name="T1" fmla="*/ 1089 h 461"/>
                  <a:gd name="T2" fmla="*/ 305 w 323"/>
                  <a:gd name="T3" fmla="*/ 1061 h 461"/>
                  <a:gd name="T4" fmla="*/ 281 w 323"/>
                  <a:gd name="T5" fmla="*/ 1061 h 461"/>
                  <a:gd name="T6" fmla="*/ 142 w 323"/>
                  <a:gd name="T7" fmla="*/ 921 h 461"/>
                  <a:gd name="T8" fmla="*/ 151 w 323"/>
                  <a:gd name="T9" fmla="*/ 872 h 461"/>
                  <a:gd name="T10" fmla="*/ 142 w 323"/>
                  <a:gd name="T11" fmla="*/ 822 h 461"/>
                  <a:gd name="T12" fmla="*/ 161 w 323"/>
                  <a:gd name="T13" fmla="*/ 754 h 461"/>
                  <a:gd name="T14" fmla="*/ 161 w 323"/>
                  <a:gd name="T15" fmla="*/ 737 h 461"/>
                  <a:gd name="T16" fmla="*/ 130 w 323"/>
                  <a:gd name="T17" fmla="*/ 680 h 461"/>
                  <a:gd name="T18" fmla="*/ 0 w 323"/>
                  <a:gd name="T19" fmla="*/ 380 h 461"/>
                  <a:gd name="T20" fmla="*/ 380 w 323"/>
                  <a:gd name="T21" fmla="*/ 0 h 461"/>
                  <a:gd name="T22" fmla="*/ 763 w 323"/>
                  <a:gd name="T23" fmla="*/ 380 h 461"/>
                  <a:gd name="T24" fmla="*/ 631 w 323"/>
                  <a:gd name="T25" fmla="*/ 680 h 461"/>
                  <a:gd name="T26" fmla="*/ 602 w 323"/>
                  <a:gd name="T27" fmla="*/ 737 h 461"/>
                  <a:gd name="T28" fmla="*/ 602 w 323"/>
                  <a:gd name="T29" fmla="*/ 754 h 461"/>
                  <a:gd name="T30" fmla="*/ 621 w 323"/>
                  <a:gd name="T31" fmla="*/ 822 h 461"/>
                  <a:gd name="T32" fmla="*/ 612 w 323"/>
                  <a:gd name="T33" fmla="*/ 872 h 461"/>
                  <a:gd name="T34" fmla="*/ 621 w 323"/>
                  <a:gd name="T35" fmla="*/ 921 h 461"/>
                  <a:gd name="T36" fmla="*/ 480 w 323"/>
                  <a:gd name="T37" fmla="*/ 1061 h 461"/>
                  <a:gd name="T38" fmla="*/ 458 w 323"/>
                  <a:gd name="T39" fmla="*/ 1061 h 461"/>
                  <a:gd name="T40" fmla="*/ 380 w 323"/>
                  <a:gd name="T41" fmla="*/ 1089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3"/>
                  <a:gd name="T64" fmla="*/ 0 h 461"/>
                  <a:gd name="T65" fmla="*/ 323 w 323"/>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3" h="461">
                    <a:moveTo>
                      <a:pt x="161" y="461"/>
                    </a:moveTo>
                    <a:cubicBezTo>
                      <a:pt x="149" y="461"/>
                      <a:pt x="138" y="457"/>
                      <a:pt x="129" y="449"/>
                    </a:cubicBezTo>
                    <a:cubicBezTo>
                      <a:pt x="119" y="449"/>
                      <a:pt x="119" y="449"/>
                      <a:pt x="119" y="449"/>
                    </a:cubicBezTo>
                    <a:cubicBezTo>
                      <a:pt x="87" y="449"/>
                      <a:pt x="60" y="422"/>
                      <a:pt x="60" y="390"/>
                    </a:cubicBezTo>
                    <a:cubicBezTo>
                      <a:pt x="60" y="382"/>
                      <a:pt x="61" y="375"/>
                      <a:pt x="64" y="369"/>
                    </a:cubicBezTo>
                    <a:cubicBezTo>
                      <a:pt x="61" y="362"/>
                      <a:pt x="60" y="355"/>
                      <a:pt x="60" y="348"/>
                    </a:cubicBezTo>
                    <a:cubicBezTo>
                      <a:pt x="60" y="337"/>
                      <a:pt x="62" y="328"/>
                      <a:pt x="68" y="319"/>
                    </a:cubicBezTo>
                    <a:cubicBezTo>
                      <a:pt x="68" y="312"/>
                      <a:pt x="68" y="312"/>
                      <a:pt x="68" y="312"/>
                    </a:cubicBezTo>
                    <a:cubicBezTo>
                      <a:pt x="68" y="299"/>
                      <a:pt x="68" y="299"/>
                      <a:pt x="55" y="288"/>
                    </a:cubicBezTo>
                    <a:cubicBezTo>
                      <a:pt x="39" y="273"/>
                      <a:pt x="0" y="230"/>
                      <a:pt x="0" y="161"/>
                    </a:cubicBezTo>
                    <a:cubicBezTo>
                      <a:pt x="0" y="82"/>
                      <a:pt x="60" y="0"/>
                      <a:pt x="161" y="0"/>
                    </a:cubicBezTo>
                    <a:cubicBezTo>
                      <a:pt x="262" y="0"/>
                      <a:pt x="323" y="82"/>
                      <a:pt x="323" y="161"/>
                    </a:cubicBezTo>
                    <a:cubicBezTo>
                      <a:pt x="323" y="230"/>
                      <a:pt x="284" y="273"/>
                      <a:pt x="267" y="288"/>
                    </a:cubicBezTo>
                    <a:cubicBezTo>
                      <a:pt x="255" y="299"/>
                      <a:pt x="255" y="299"/>
                      <a:pt x="255" y="312"/>
                    </a:cubicBezTo>
                    <a:cubicBezTo>
                      <a:pt x="255" y="319"/>
                      <a:pt x="255" y="319"/>
                      <a:pt x="255" y="319"/>
                    </a:cubicBezTo>
                    <a:cubicBezTo>
                      <a:pt x="260" y="328"/>
                      <a:pt x="263" y="338"/>
                      <a:pt x="263" y="348"/>
                    </a:cubicBezTo>
                    <a:cubicBezTo>
                      <a:pt x="263" y="355"/>
                      <a:pt x="261" y="362"/>
                      <a:pt x="259" y="369"/>
                    </a:cubicBezTo>
                    <a:cubicBezTo>
                      <a:pt x="261" y="375"/>
                      <a:pt x="263" y="382"/>
                      <a:pt x="263" y="390"/>
                    </a:cubicBezTo>
                    <a:cubicBezTo>
                      <a:pt x="263" y="422"/>
                      <a:pt x="236" y="449"/>
                      <a:pt x="203" y="449"/>
                    </a:cubicBezTo>
                    <a:cubicBezTo>
                      <a:pt x="194" y="449"/>
                      <a:pt x="194" y="449"/>
                      <a:pt x="194" y="449"/>
                    </a:cubicBezTo>
                    <a:cubicBezTo>
                      <a:pt x="185" y="457"/>
                      <a:pt x="173" y="461"/>
                      <a:pt x="161" y="461"/>
                    </a:cubicBezTo>
                    <a:close/>
                  </a:path>
                </a:pathLst>
              </a:custGeom>
              <a:solidFill>
                <a:schemeClr val="hlink"/>
              </a:solidFill>
              <a:ln w="9525">
                <a:noFill/>
                <a:round/>
                <a:headEnd/>
                <a:tailEnd/>
              </a:ln>
            </p:spPr>
            <p:txBody>
              <a:bodyPr/>
              <a:lstStyle/>
              <a:p>
                <a:endParaRPr lang="it-IT"/>
              </a:p>
            </p:txBody>
          </p:sp>
          <p:sp>
            <p:nvSpPr>
              <p:cNvPr id="24626" name="Freeform 63"/>
              <p:cNvSpPr>
                <a:spLocks noChangeAspect="1" noEditPoints="1"/>
              </p:cNvSpPr>
              <p:nvPr/>
            </p:nvSpPr>
            <p:spPr bwMode="gray">
              <a:xfrm>
                <a:off x="5931" y="1670"/>
                <a:ext cx="649" cy="976"/>
              </a:xfrm>
              <a:custGeom>
                <a:avLst/>
                <a:gdLst>
                  <a:gd name="T0" fmla="*/ 323 w 275"/>
                  <a:gd name="T1" fmla="*/ 0 h 413"/>
                  <a:gd name="T2" fmla="*/ 0 w 275"/>
                  <a:gd name="T3" fmla="*/ 324 h 413"/>
                  <a:gd name="T4" fmla="*/ 113 w 275"/>
                  <a:gd name="T5" fmla="*/ 581 h 413"/>
                  <a:gd name="T6" fmla="*/ 160 w 275"/>
                  <a:gd name="T7" fmla="*/ 683 h 413"/>
                  <a:gd name="T8" fmla="*/ 160 w 275"/>
                  <a:gd name="T9" fmla="*/ 702 h 413"/>
                  <a:gd name="T10" fmla="*/ 160 w 275"/>
                  <a:gd name="T11" fmla="*/ 714 h 413"/>
                  <a:gd name="T12" fmla="*/ 142 w 275"/>
                  <a:gd name="T13" fmla="*/ 766 h 413"/>
                  <a:gd name="T14" fmla="*/ 158 w 275"/>
                  <a:gd name="T15" fmla="*/ 815 h 413"/>
                  <a:gd name="T16" fmla="*/ 142 w 275"/>
                  <a:gd name="T17" fmla="*/ 865 h 413"/>
                  <a:gd name="T18" fmla="*/ 224 w 275"/>
                  <a:gd name="T19" fmla="*/ 948 h 413"/>
                  <a:gd name="T20" fmla="*/ 271 w 275"/>
                  <a:gd name="T21" fmla="*/ 948 h 413"/>
                  <a:gd name="T22" fmla="*/ 323 w 275"/>
                  <a:gd name="T23" fmla="*/ 976 h 413"/>
                  <a:gd name="T24" fmla="*/ 375 w 275"/>
                  <a:gd name="T25" fmla="*/ 948 h 413"/>
                  <a:gd name="T26" fmla="*/ 422 w 275"/>
                  <a:gd name="T27" fmla="*/ 948 h 413"/>
                  <a:gd name="T28" fmla="*/ 507 w 275"/>
                  <a:gd name="T29" fmla="*/ 865 h 413"/>
                  <a:gd name="T30" fmla="*/ 491 w 275"/>
                  <a:gd name="T31" fmla="*/ 815 h 413"/>
                  <a:gd name="T32" fmla="*/ 507 w 275"/>
                  <a:gd name="T33" fmla="*/ 766 h 413"/>
                  <a:gd name="T34" fmla="*/ 486 w 275"/>
                  <a:gd name="T35" fmla="*/ 711 h 413"/>
                  <a:gd name="T36" fmla="*/ 489 w 275"/>
                  <a:gd name="T37" fmla="*/ 702 h 413"/>
                  <a:gd name="T38" fmla="*/ 489 w 275"/>
                  <a:gd name="T39" fmla="*/ 683 h 413"/>
                  <a:gd name="T40" fmla="*/ 536 w 275"/>
                  <a:gd name="T41" fmla="*/ 581 h 413"/>
                  <a:gd name="T42" fmla="*/ 649 w 275"/>
                  <a:gd name="T43" fmla="*/ 324 h 413"/>
                  <a:gd name="T44" fmla="*/ 323 w 275"/>
                  <a:gd name="T45" fmla="*/ 0 h 413"/>
                  <a:gd name="T46" fmla="*/ 422 w 275"/>
                  <a:gd name="T47" fmla="*/ 879 h 413"/>
                  <a:gd name="T48" fmla="*/ 224 w 275"/>
                  <a:gd name="T49" fmla="*/ 879 h 413"/>
                  <a:gd name="T50" fmla="*/ 205 w 275"/>
                  <a:gd name="T51" fmla="*/ 858 h 413"/>
                  <a:gd name="T52" fmla="*/ 224 w 275"/>
                  <a:gd name="T53" fmla="*/ 837 h 413"/>
                  <a:gd name="T54" fmla="*/ 422 w 275"/>
                  <a:gd name="T55" fmla="*/ 837 h 413"/>
                  <a:gd name="T56" fmla="*/ 444 w 275"/>
                  <a:gd name="T57" fmla="*/ 858 h 413"/>
                  <a:gd name="T58" fmla="*/ 422 w 275"/>
                  <a:gd name="T59" fmla="*/ 879 h 413"/>
                  <a:gd name="T60" fmla="*/ 422 w 275"/>
                  <a:gd name="T61" fmla="*/ 792 h 413"/>
                  <a:gd name="T62" fmla="*/ 224 w 275"/>
                  <a:gd name="T63" fmla="*/ 792 h 413"/>
                  <a:gd name="T64" fmla="*/ 205 w 275"/>
                  <a:gd name="T65" fmla="*/ 770 h 413"/>
                  <a:gd name="T66" fmla="*/ 224 w 275"/>
                  <a:gd name="T67" fmla="*/ 749 h 413"/>
                  <a:gd name="T68" fmla="*/ 422 w 275"/>
                  <a:gd name="T69" fmla="*/ 749 h 413"/>
                  <a:gd name="T70" fmla="*/ 444 w 275"/>
                  <a:gd name="T71" fmla="*/ 770 h 413"/>
                  <a:gd name="T72" fmla="*/ 422 w 275"/>
                  <a:gd name="T73" fmla="*/ 792 h 413"/>
                  <a:gd name="T74" fmla="*/ 489 w 275"/>
                  <a:gd name="T75" fmla="*/ 532 h 413"/>
                  <a:gd name="T76" fmla="*/ 420 w 275"/>
                  <a:gd name="T77" fmla="*/ 692 h 413"/>
                  <a:gd name="T78" fmla="*/ 227 w 275"/>
                  <a:gd name="T79" fmla="*/ 692 h 413"/>
                  <a:gd name="T80" fmla="*/ 158 w 275"/>
                  <a:gd name="T81" fmla="*/ 532 h 413"/>
                  <a:gd name="T82" fmla="*/ 68 w 275"/>
                  <a:gd name="T83" fmla="*/ 324 h 413"/>
                  <a:gd name="T84" fmla="*/ 323 w 275"/>
                  <a:gd name="T85" fmla="*/ 69 h 413"/>
                  <a:gd name="T86" fmla="*/ 581 w 275"/>
                  <a:gd name="T87" fmla="*/ 324 h 413"/>
                  <a:gd name="T88" fmla="*/ 489 w 275"/>
                  <a:gd name="T89" fmla="*/ 53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5"/>
                  <a:gd name="T136" fmla="*/ 0 h 413"/>
                  <a:gd name="T137" fmla="*/ 275 w 275"/>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5" h="413">
                    <a:moveTo>
                      <a:pt x="137" y="0"/>
                    </a:moveTo>
                    <a:cubicBezTo>
                      <a:pt x="51" y="0"/>
                      <a:pt x="0" y="70"/>
                      <a:pt x="0" y="137"/>
                    </a:cubicBezTo>
                    <a:cubicBezTo>
                      <a:pt x="0" y="196"/>
                      <a:pt x="33" y="233"/>
                      <a:pt x="48" y="246"/>
                    </a:cubicBezTo>
                    <a:cubicBezTo>
                      <a:pt x="68" y="265"/>
                      <a:pt x="68" y="273"/>
                      <a:pt x="68" y="289"/>
                    </a:cubicBezTo>
                    <a:cubicBezTo>
                      <a:pt x="68" y="297"/>
                      <a:pt x="68" y="297"/>
                      <a:pt x="68" y="297"/>
                    </a:cubicBezTo>
                    <a:cubicBezTo>
                      <a:pt x="68" y="302"/>
                      <a:pt x="68" y="302"/>
                      <a:pt x="68" y="302"/>
                    </a:cubicBezTo>
                    <a:cubicBezTo>
                      <a:pt x="63" y="308"/>
                      <a:pt x="60" y="316"/>
                      <a:pt x="60" y="324"/>
                    </a:cubicBezTo>
                    <a:cubicBezTo>
                      <a:pt x="60" y="332"/>
                      <a:pt x="63" y="339"/>
                      <a:pt x="67" y="345"/>
                    </a:cubicBezTo>
                    <a:cubicBezTo>
                      <a:pt x="63" y="351"/>
                      <a:pt x="60" y="358"/>
                      <a:pt x="60" y="366"/>
                    </a:cubicBezTo>
                    <a:cubicBezTo>
                      <a:pt x="60" y="385"/>
                      <a:pt x="76" y="401"/>
                      <a:pt x="95" y="401"/>
                    </a:cubicBezTo>
                    <a:cubicBezTo>
                      <a:pt x="115" y="401"/>
                      <a:pt x="115" y="401"/>
                      <a:pt x="115" y="401"/>
                    </a:cubicBezTo>
                    <a:cubicBezTo>
                      <a:pt x="120" y="408"/>
                      <a:pt x="128" y="413"/>
                      <a:pt x="137" y="413"/>
                    </a:cubicBezTo>
                    <a:cubicBezTo>
                      <a:pt x="146" y="413"/>
                      <a:pt x="155" y="408"/>
                      <a:pt x="159" y="401"/>
                    </a:cubicBezTo>
                    <a:cubicBezTo>
                      <a:pt x="179" y="401"/>
                      <a:pt x="179" y="401"/>
                      <a:pt x="179" y="401"/>
                    </a:cubicBezTo>
                    <a:cubicBezTo>
                      <a:pt x="199" y="401"/>
                      <a:pt x="215" y="385"/>
                      <a:pt x="215" y="366"/>
                    </a:cubicBezTo>
                    <a:cubicBezTo>
                      <a:pt x="215" y="358"/>
                      <a:pt x="212" y="351"/>
                      <a:pt x="208" y="345"/>
                    </a:cubicBezTo>
                    <a:cubicBezTo>
                      <a:pt x="212" y="339"/>
                      <a:pt x="215" y="332"/>
                      <a:pt x="215" y="324"/>
                    </a:cubicBezTo>
                    <a:cubicBezTo>
                      <a:pt x="215" y="315"/>
                      <a:pt x="211" y="307"/>
                      <a:pt x="206" y="301"/>
                    </a:cubicBezTo>
                    <a:cubicBezTo>
                      <a:pt x="207" y="300"/>
                      <a:pt x="207" y="298"/>
                      <a:pt x="207" y="297"/>
                    </a:cubicBezTo>
                    <a:cubicBezTo>
                      <a:pt x="207" y="289"/>
                      <a:pt x="207" y="289"/>
                      <a:pt x="207" y="289"/>
                    </a:cubicBezTo>
                    <a:cubicBezTo>
                      <a:pt x="206" y="273"/>
                      <a:pt x="206" y="265"/>
                      <a:pt x="227" y="246"/>
                    </a:cubicBezTo>
                    <a:cubicBezTo>
                      <a:pt x="241" y="233"/>
                      <a:pt x="275" y="196"/>
                      <a:pt x="275" y="137"/>
                    </a:cubicBezTo>
                    <a:cubicBezTo>
                      <a:pt x="275" y="70"/>
                      <a:pt x="223" y="0"/>
                      <a:pt x="137" y="0"/>
                    </a:cubicBezTo>
                    <a:close/>
                    <a:moveTo>
                      <a:pt x="179" y="372"/>
                    </a:moveTo>
                    <a:cubicBezTo>
                      <a:pt x="95" y="372"/>
                      <a:pt x="95" y="372"/>
                      <a:pt x="95" y="372"/>
                    </a:cubicBezTo>
                    <a:cubicBezTo>
                      <a:pt x="91" y="372"/>
                      <a:pt x="87" y="368"/>
                      <a:pt x="87" y="363"/>
                    </a:cubicBezTo>
                    <a:cubicBezTo>
                      <a:pt x="87" y="358"/>
                      <a:pt x="91" y="354"/>
                      <a:pt x="95" y="354"/>
                    </a:cubicBezTo>
                    <a:cubicBezTo>
                      <a:pt x="179" y="354"/>
                      <a:pt x="179" y="354"/>
                      <a:pt x="179" y="354"/>
                    </a:cubicBezTo>
                    <a:cubicBezTo>
                      <a:pt x="184" y="354"/>
                      <a:pt x="188" y="358"/>
                      <a:pt x="188" y="363"/>
                    </a:cubicBezTo>
                    <a:cubicBezTo>
                      <a:pt x="188" y="368"/>
                      <a:pt x="184" y="372"/>
                      <a:pt x="179" y="372"/>
                    </a:cubicBezTo>
                    <a:close/>
                    <a:moveTo>
                      <a:pt x="179" y="335"/>
                    </a:moveTo>
                    <a:cubicBezTo>
                      <a:pt x="95" y="335"/>
                      <a:pt x="95" y="335"/>
                      <a:pt x="95" y="335"/>
                    </a:cubicBezTo>
                    <a:cubicBezTo>
                      <a:pt x="91" y="335"/>
                      <a:pt x="87" y="331"/>
                      <a:pt x="87" y="326"/>
                    </a:cubicBezTo>
                    <a:cubicBezTo>
                      <a:pt x="87" y="321"/>
                      <a:pt x="91" y="317"/>
                      <a:pt x="95" y="317"/>
                    </a:cubicBezTo>
                    <a:cubicBezTo>
                      <a:pt x="179" y="317"/>
                      <a:pt x="179" y="317"/>
                      <a:pt x="179" y="317"/>
                    </a:cubicBezTo>
                    <a:cubicBezTo>
                      <a:pt x="184" y="317"/>
                      <a:pt x="188" y="321"/>
                      <a:pt x="188" y="326"/>
                    </a:cubicBezTo>
                    <a:cubicBezTo>
                      <a:pt x="188" y="331"/>
                      <a:pt x="184" y="335"/>
                      <a:pt x="179" y="335"/>
                    </a:cubicBezTo>
                    <a:close/>
                    <a:moveTo>
                      <a:pt x="207" y="225"/>
                    </a:moveTo>
                    <a:cubicBezTo>
                      <a:pt x="180" y="251"/>
                      <a:pt x="178" y="266"/>
                      <a:pt x="178" y="293"/>
                    </a:cubicBezTo>
                    <a:cubicBezTo>
                      <a:pt x="96" y="293"/>
                      <a:pt x="96" y="293"/>
                      <a:pt x="96" y="293"/>
                    </a:cubicBezTo>
                    <a:cubicBezTo>
                      <a:pt x="97" y="266"/>
                      <a:pt x="95" y="251"/>
                      <a:pt x="67" y="225"/>
                    </a:cubicBezTo>
                    <a:cubicBezTo>
                      <a:pt x="56" y="214"/>
                      <a:pt x="29" y="185"/>
                      <a:pt x="29" y="137"/>
                    </a:cubicBezTo>
                    <a:cubicBezTo>
                      <a:pt x="29" y="84"/>
                      <a:pt x="69" y="29"/>
                      <a:pt x="137" y="29"/>
                    </a:cubicBezTo>
                    <a:cubicBezTo>
                      <a:pt x="205" y="29"/>
                      <a:pt x="246" y="84"/>
                      <a:pt x="246" y="137"/>
                    </a:cubicBezTo>
                    <a:cubicBezTo>
                      <a:pt x="246" y="185"/>
                      <a:pt x="219" y="214"/>
                      <a:pt x="207" y="225"/>
                    </a:cubicBezTo>
                    <a:close/>
                  </a:path>
                </a:pathLst>
              </a:custGeom>
              <a:solidFill>
                <a:srgbClr val="FFFFFF"/>
              </a:solidFill>
              <a:ln w="9525">
                <a:noFill/>
                <a:round/>
                <a:headEnd/>
                <a:tailEnd/>
              </a:ln>
            </p:spPr>
            <p:txBody>
              <a:bodyPr/>
              <a:lstStyle/>
              <a:p>
                <a:endParaRPr lang="it-IT"/>
              </a:p>
            </p:txBody>
          </p:sp>
        </p:grpSp>
      </p:grpSp>
      <p:grpSp>
        <p:nvGrpSpPr>
          <p:cNvPr id="24588" name="Group 64"/>
          <p:cNvGrpSpPr>
            <a:grpSpLocks noChangeAspect="1"/>
          </p:cNvGrpSpPr>
          <p:nvPr/>
        </p:nvGrpSpPr>
        <p:grpSpPr bwMode="auto">
          <a:xfrm>
            <a:off x="6804025" y="3500438"/>
            <a:ext cx="323850" cy="323850"/>
            <a:chOff x="2517" y="2019"/>
            <a:chExt cx="340" cy="340"/>
          </a:xfrm>
        </p:grpSpPr>
        <p:sp>
          <p:nvSpPr>
            <p:cNvPr id="24619" name="Oval 65"/>
            <p:cNvSpPr>
              <a:spLocks noChangeAspect="1" noChangeArrowheads="1"/>
            </p:cNvSpPr>
            <p:nvPr/>
          </p:nvSpPr>
          <p:spPr bwMode="gray">
            <a:xfrm>
              <a:off x="2517" y="2019"/>
              <a:ext cx="340" cy="34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20" name="Group 66"/>
            <p:cNvGrpSpPr>
              <a:grpSpLocks noChangeAspect="1"/>
            </p:cNvGrpSpPr>
            <p:nvPr/>
          </p:nvGrpSpPr>
          <p:grpSpPr bwMode="auto">
            <a:xfrm>
              <a:off x="2573" y="2120"/>
              <a:ext cx="227" cy="137"/>
              <a:chOff x="2336" y="1832"/>
              <a:chExt cx="1089" cy="657"/>
            </a:xfrm>
          </p:grpSpPr>
          <p:sp>
            <p:nvSpPr>
              <p:cNvPr id="24621" name="Freeform 67"/>
              <p:cNvSpPr>
                <a:spLocks noChangeAspect="1"/>
              </p:cNvSpPr>
              <p:nvPr/>
            </p:nvSpPr>
            <p:spPr bwMode="gray">
              <a:xfrm>
                <a:off x="2336" y="1832"/>
                <a:ext cx="1089" cy="657"/>
              </a:xfrm>
              <a:custGeom>
                <a:avLst/>
                <a:gdLst>
                  <a:gd name="T0" fmla="*/ 302 w 461"/>
                  <a:gd name="T1" fmla="*/ 0 h 278"/>
                  <a:gd name="T2" fmla="*/ 340 w 461"/>
                  <a:gd name="T3" fmla="*/ 69 h 278"/>
                  <a:gd name="T4" fmla="*/ 343 w 461"/>
                  <a:gd name="T5" fmla="*/ 149 h 278"/>
                  <a:gd name="T6" fmla="*/ 645 w 461"/>
                  <a:gd name="T7" fmla="*/ 149 h 278"/>
                  <a:gd name="T8" fmla="*/ 735 w 461"/>
                  <a:gd name="T9" fmla="*/ 241 h 278"/>
                  <a:gd name="T10" fmla="*/ 735 w 461"/>
                  <a:gd name="T11" fmla="*/ 262 h 278"/>
                  <a:gd name="T12" fmla="*/ 997 w 461"/>
                  <a:gd name="T13" fmla="*/ 262 h 278"/>
                  <a:gd name="T14" fmla="*/ 1089 w 461"/>
                  <a:gd name="T15" fmla="*/ 354 h 278"/>
                  <a:gd name="T16" fmla="*/ 1089 w 461"/>
                  <a:gd name="T17" fmla="*/ 567 h 278"/>
                  <a:gd name="T18" fmla="*/ 997 w 461"/>
                  <a:gd name="T19" fmla="*/ 657 h 278"/>
                  <a:gd name="T20" fmla="*/ 90 w 461"/>
                  <a:gd name="T21" fmla="*/ 657 h 278"/>
                  <a:gd name="T22" fmla="*/ 26 w 461"/>
                  <a:gd name="T23" fmla="*/ 629 h 278"/>
                  <a:gd name="T24" fmla="*/ 0 w 461"/>
                  <a:gd name="T25" fmla="*/ 562 h 278"/>
                  <a:gd name="T26" fmla="*/ 17 w 461"/>
                  <a:gd name="T27" fmla="*/ 66 h 278"/>
                  <a:gd name="T28" fmla="*/ 54 w 461"/>
                  <a:gd name="T29" fmla="*/ 0 h 278"/>
                  <a:gd name="T30" fmla="*/ 302 w 461"/>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1"/>
                  <a:gd name="T49" fmla="*/ 0 h 278"/>
                  <a:gd name="T50" fmla="*/ 461 w 461"/>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1" h="278">
                    <a:moveTo>
                      <a:pt x="128" y="0"/>
                    </a:moveTo>
                    <a:cubicBezTo>
                      <a:pt x="145" y="0"/>
                      <a:pt x="144" y="28"/>
                      <a:pt x="144" y="29"/>
                    </a:cubicBezTo>
                    <a:cubicBezTo>
                      <a:pt x="145" y="63"/>
                      <a:pt x="145" y="63"/>
                      <a:pt x="145" y="63"/>
                    </a:cubicBezTo>
                    <a:cubicBezTo>
                      <a:pt x="273" y="63"/>
                      <a:pt x="273" y="63"/>
                      <a:pt x="273" y="63"/>
                    </a:cubicBezTo>
                    <a:cubicBezTo>
                      <a:pt x="294" y="63"/>
                      <a:pt x="311" y="81"/>
                      <a:pt x="311" y="102"/>
                    </a:cubicBezTo>
                    <a:cubicBezTo>
                      <a:pt x="311" y="111"/>
                      <a:pt x="311" y="111"/>
                      <a:pt x="311" y="111"/>
                    </a:cubicBezTo>
                    <a:cubicBezTo>
                      <a:pt x="422" y="111"/>
                      <a:pt x="422" y="111"/>
                      <a:pt x="422" y="111"/>
                    </a:cubicBezTo>
                    <a:cubicBezTo>
                      <a:pt x="444" y="111"/>
                      <a:pt x="461" y="129"/>
                      <a:pt x="461" y="150"/>
                    </a:cubicBezTo>
                    <a:cubicBezTo>
                      <a:pt x="461" y="240"/>
                      <a:pt x="461" y="240"/>
                      <a:pt x="461" y="240"/>
                    </a:cubicBezTo>
                    <a:cubicBezTo>
                      <a:pt x="461" y="261"/>
                      <a:pt x="444" y="278"/>
                      <a:pt x="422" y="278"/>
                    </a:cubicBezTo>
                    <a:cubicBezTo>
                      <a:pt x="38" y="278"/>
                      <a:pt x="38" y="278"/>
                      <a:pt x="38" y="278"/>
                    </a:cubicBezTo>
                    <a:cubicBezTo>
                      <a:pt x="28" y="278"/>
                      <a:pt x="18" y="274"/>
                      <a:pt x="11" y="266"/>
                    </a:cubicBezTo>
                    <a:cubicBezTo>
                      <a:pt x="4" y="259"/>
                      <a:pt x="0" y="249"/>
                      <a:pt x="0" y="238"/>
                    </a:cubicBezTo>
                    <a:cubicBezTo>
                      <a:pt x="7" y="28"/>
                      <a:pt x="7" y="28"/>
                      <a:pt x="7" y="28"/>
                    </a:cubicBezTo>
                    <a:cubicBezTo>
                      <a:pt x="8" y="23"/>
                      <a:pt x="6" y="0"/>
                      <a:pt x="23" y="0"/>
                    </a:cubicBezTo>
                    <a:cubicBezTo>
                      <a:pt x="40" y="0"/>
                      <a:pt x="111" y="0"/>
                      <a:pt x="128" y="0"/>
                    </a:cubicBezTo>
                    <a:close/>
                  </a:path>
                </a:pathLst>
              </a:custGeom>
              <a:solidFill>
                <a:schemeClr val="hlink"/>
              </a:solidFill>
              <a:ln w="9525">
                <a:noFill/>
                <a:round/>
                <a:headEnd/>
                <a:tailEnd/>
              </a:ln>
            </p:spPr>
            <p:txBody>
              <a:bodyPr/>
              <a:lstStyle/>
              <a:p>
                <a:endParaRPr lang="it-IT"/>
              </a:p>
            </p:txBody>
          </p:sp>
          <p:sp>
            <p:nvSpPr>
              <p:cNvPr id="24622" name="Freeform 68"/>
              <p:cNvSpPr>
                <a:spLocks noChangeAspect="1" noEditPoints="1"/>
              </p:cNvSpPr>
              <p:nvPr/>
            </p:nvSpPr>
            <p:spPr bwMode="gray">
              <a:xfrm>
                <a:off x="2393" y="1875"/>
                <a:ext cx="975" cy="557"/>
              </a:xfrm>
              <a:custGeom>
                <a:avLst/>
                <a:gdLst>
                  <a:gd name="T0" fmla="*/ 17 w 413"/>
                  <a:gd name="T1" fmla="*/ 26 h 236"/>
                  <a:gd name="T2" fmla="*/ 9 w 413"/>
                  <a:gd name="T3" fmla="*/ 548 h 236"/>
                  <a:gd name="T4" fmla="*/ 940 w 413"/>
                  <a:gd name="T5" fmla="*/ 557 h 236"/>
                  <a:gd name="T6" fmla="*/ 975 w 413"/>
                  <a:gd name="T7" fmla="*/ 312 h 236"/>
                  <a:gd name="T8" fmla="*/ 621 w 413"/>
                  <a:gd name="T9" fmla="*/ 276 h 236"/>
                  <a:gd name="T10" fmla="*/ 585 w 413"/>
                  <a:gd name="T11" fmla="*/ 163 h 236"/>
                  <a:gd name="T12" fmla="*/ 227 w 413"/>
                  <a:gd name="T13" fmla="*/ 26 h 236"/>
                  <a:gd name="T14" fmla="*/ 28 w 413"/>
                  <a:gd name="T15" fmla="*/ 2 h 236"/>
                  <a:gd name="T16" fmla="*/ 85 w 413"/>
                  <a:gd name="T17" fmla="*/ 61 h 236"/>
                  <a:gd name="T18" fmla="*/ 175 w 413"/>
                  <a:gd name="T19" fmla="*/ 489 h 236"/>
                  <a:gd name="T20" fmla="*/ 552 w 413"/>
                  <a:gd name="T21" fmla="*/ 489 h 236"/>
                  <a:gd name="T22" fmla="*/ 212 w 413"/>
                  <a:gd name="T23" fmla="*/ 231 h 236"/>
                  <a:gd name="T24" fmla="*/ 552 w 413"/>
                  <a:gd name="T25" fmla="*/ 489 h 236"/>
                  <a:gd name="T26" fmla="*/ 597 w 413"/>
                  <a:gd name="T27" fmla="*/ 489 h 236"/>
                  <a:gd name="T28" fmla="*/ 907 w 413"/>
                  <a:gd name="T29" fmla="*/ 345 h 236"/>
                  <a:gd name="T30" fmla="*/ 300 w 413"/>
                  <a:gd name="T31" fmla="*/ 262 h 236"/>
                  <a:gd name="T32" fmla="*/ 276 w 413"/>
                  <a:gd name="T33" fmla="*/ 323 h 236"/>
                  <a:gd name="T34" fmla="*/ 321 w 413"/>
                  <a:gd name="T35" fmla="*/ 323 h 236"/>
                  <a:gd name="T36" fmla="*/ 300 w 413"/>
                  <a:gd name="T37" fmla="*/ 262 h 236"/>
                  <a:gd name="T38" fmla="*/ 361 w 413"/>
                  <a:gd name="T39" fmla="*/ 286 h 236"/>
                  <a:gd name="T40" fmla="*/ 382 w 413"/>
                  <a:gd name="T41" fmla="*/ 345 h 236"/>
                  <a:gd name="T42" fmla="*/ 406 w 413"/>
                  <a:gd name="T43" fmla="*/ 286 h 236"/>
                  <a:gd name="T44" fmla="*/ 467 w 413"/>
                  <a:gd name="T45" fmla="*/ 262 h 236"/>
                  <a:gd name="T46" fmla="*/ 446 w 413"/>
                  <a:gd name="T47" fmla="*/ 323 h 236"/>
                  <a:gd name="T48" fmla="*/ 491 w 413"/>
                  <a:gd name="T49" fmla="*/ 323 h 236"/>
                  <a:gd name="T50" fmla="*/ 467 w 413"/>
                  <a:gd name="T51" fmla="*/ 262 h 236"/>
                  <a:gd name="T52" fmla="*/ 276 w 413"/>
                  <a:gd name="T53" fmla="*/ 399 h 236"/>
                  <a:gd name="T54" fmla="*/ 300 w 413"/>
                  <a:gd name="T55" fmla="*/ 458 h 236"/>
                  <a:gd name="T56" fmla="*/ 321 w 413"/>
                  <a:gd name="T57" fmla="*/ 399 h 236"/>
                  <a:gd name="T58" fmla="*/ 382 w 413"/>
                  <a:gd name="T59" fmla="*/ 375 h 236"/>
                  <a:gd name="T60" fmla="*/ 361 w 413"/>
                  <a:gd name="T61" fmla="*/ 434 h 236"/>
                  <a:gd name="T62" fmla="*/ 406 w 413"/>
                  <a:gd name="T63" fmla="*/ 434 h 236"/>
                  <a:gd name="T64" fmla="*/ 382 w 413"/>
                  <a:gd name="T65" fmla="*/ 375 h 236"/>
                  <a:gd name="T66" fmla="*/ 446 w 413"/>
                  <a:gd name="T67" fmla="*/ 399 h 236"/>
                  <a:gd name="T68" fmla="*/ 467 w 413"/>
                  <a:gd name="T69" fmla="*/ 458 h 236"/>
                  <a:gd name="T70" fmla="*/ 491 w 413"/>
                  <a:gd name="T71" fmla="*/ 399 h 236"/>
                  <a:gd name="T72" fmla="*/ 668 w 413"/>
                  <a:gd name="T73" fmla="*/ 458 h 236"/>
                  <a:gd name="T74" fmla="*/ 689 w 413"/>
                  <a:gd name="T75" fmla="*/ 399 h 236"/>
                  <a:gd name="T76" fmla="*/ 644 w 413"/>
                  <a:gd name="T77" fmla="*/ 399 h 236"/>
                  <a:gd name="T78" fmla="*/ 668 w 413"/>
                  <a:gd name="T79" fmla="*/ 458 h 236"/>
                  <a:gd name="T80" fmla="*/ 774 w 413"/>
                  <a:gd name="T81" fmla="*/ 434 h 236"/>
                  <a:gd name="T82" fmla="*/ 751 w 413"/>
                  <a:gd name="T83" fmla="*/ 375 h 236"/>
                  <a:gd name="T84" fmla="*/ 729 w 413"/>
                  <a:gd name="T85" fmla="*/ 434 h 236"/>
                  <a:gd name="T86" fmla="*/ 836 w 413"/>
                  <a:gd name="T87" fmla="*/ 458 h 236"/>
                  <a:gd name="T88" fmla="*/ 859 w 413"/>
                  <a:gd name="T89" fmla="*/ 399 h 236"/>
                  <a:gd name="T90" fmla="*/ 814 w 413"/>
                  <a:gd name="T91" fmla="*/ 399 h 236"/>
                  <a:gd name="T92" fmla="*/ 836 w 413"/>
                  <a:gd name="T93" fmla="*/ 458 h 2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236"/>
                  <a:gd name="T143" fmla="*/ 413 w 413"/>
                  <a:gd name="T144" fmla="*/ 236 h 2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236">
                    <a:moveTo>
                      <a:pt x="12" y="1"/>
                    </a:moveTo>
                    <a:cubicBezTo>
                      <a:pt x="9" y="4"/>
                      <a:pt x="7" y="7"/>
                      <a:pt x="7" y="11"/>
                    </a:cubicBezTo>
                    <a:cubicBezTo>
                      <a:pt x="0" y="221"/>
                      <a:pt x="0" y="221"/>
                      <a:pt x="0" y="221"/>
                    </a:cubicBezTo>
                    <a:cubicBezTo>
                      <a:pt x="0" y="225"/>
                      <a:pt x="1" y="229"/>
                      <a:pt x="4" y="232"/>
                    </a:cubicBezTo>
                    <a:cubicBezTo>
                      <a:pt x="7" y="235"/>
                      <a:pt x="11" y="236"/>
                      <a:pt x="14" y="236"/>
                    </a:cubicBezTo>
                    <a:cubicBezTo>
                      <a:pt x="398" y="236"/>
                      <a:pt x="398" y="236"/>
                      <a:pt x="398" y="236"/>
                    </a:cubicBezTo>
                    <a:cubicBezTo>
                      <a:pt x="406" y="236"/>
                      <a:pt x="413" y="230"/>
                      <a:pt x="413" y="222"/>
                    </a:cubicBezTo>
                    <a:cubicBezTo>
                      <a:pt x="413" y="132"/>
                      <a:pt x="413" y="132"/>
                      <a:pt x="413" y="132"/>
                    </a:cubicBezTo>
                    <a:cubicBezTo>
                      <a:pt x="413" y="124"/>
                      <a:pt x="406" y="117"/>
                      <a:pt x="398" y="117"/>
                    </a:cubicBezTo>
                    <a:cubicBezTo>
                      <a:pt x="398" y="117"/>
                      <a:pt x="286" y="117"/>
                      <a:pt x="263" y="117"/>
                    </a:cubicBezTo>
                    <a:cubicBezTo>
                      <a:pt x="263" y="103"/>
                      <a:pt x="263" y="84"/>
                      <a:pt x="263" y="84"/>
                    </a:cubicBezTo>
                    <a:cubicBezTo>
                      <a:pt x="263" y="76"/>
                      <a:pt x="256" y="69"/>
                      <a:pt x="248" y="69"/>
                    </a:cubicBezTo>
                    <a:cubicBezTo>
                      <a:pt x="248" y="69"/>
                      <a:pt x="121" y="69"/>
                      <a:pt x="98" y="69"/>
                    </a:cubicBezTo>
                    <a:cubicBezTo>
                      <a:pt x="97" y="51"/>
                      <a:pt x="96" y="11"/>
                      <a:pt x="96" y="11"/>
                    </a:cubicBezTo>
                    <a:cubicBezTo>
                      <a:pt x="96" y="7"/>
                      <a:pt x="94" y="3"/>
                      <a:pt x="90" y="0"/>
                    </a:cubicBezTo>
                    <a:lnTo>
                      <a:pt x="12" y="1"/>
                    </a:lnTo>
                    <a:close/>
                    <a:moveTo>
                      <a:pt x="29" y="207"/>
                    </a:moveTo>
                    <a:cubicBezTo>
                      <a:pt x="30" y="184"/>
                      <a:pt x="35" y="49"/>
                      <a:pt x="36" y="26"/>
                    </a:cubicBezTo>
                    <a:cubicBezTo>
                      <a:pt x="68" y="26"/>
                      <a:pt x="68" y="26"/>
                      <a:pt x="68" y="26"/>
                    </a:cubicBezTo>
                    <a:cubicBezTo>
                      <a:pt x="68" y="45"/>
                      <a:pt x="74" y="207"/>
                      <a:pt x="74" y="207"/>
                    </a:cubicBezTo>
                    <a:lnTo>
                      <a:pt x="29" y="207"/>
                    </a:lnTo>
                    <a:close/>
                    <a:moveTo>
                      <a:pt x="234" y="207"/>
                    </a:moveTo>
                    <a:cubicBezTo>
                      <a:pt x="93" y="207"/>
                      <a:pt x="93" y="207"/>
                      <a:pt x="93" y="207"/>
                    </a:cubicBezTo>
                    <a:cubicBezTo>
                      <a:pt x="90" y="98"/>
                      <a:pt x="90" y="98"/>
                      <a:pt x="90" y="98"/>
                    </a:cubicBezTo>
                    <a:cubicBezTo>
                      <a:pt x="115" y="98"/>
                      <a:pt x="213" y="98"/>
                      <a:pt x="234" y="98"/>
                    </a:cubicBezTo>
                    <a:cubicBezTo>
                      <a:pt x="234" y="112"/>
                      <a:pt x="234" y="207"/>
                      <a:pt x="234" y="207"/>
                    </a:cubicBezTo>
                    <a:close/>
                    <a:moveTo>
                      <a:pt x="384" y="207"/>
                    </a:moveTo>
                    <a:cubicBezTo>
                      <a:pt x="253" y="207"/>
                      <a:pt x="253" y="207"/>
                      <a:pt x="253" y="207"/>
                    </a:cubicBezTo>
                    <a:cubicBezTo>
                      <a:pt x="253" y="146"/>
                      <a:pt x="253" y="146"/>
                      <a:pt x="253" y="146"/>
                    </a:cubicBezTo>
                    <a:cubicBezTo>
                      <a:pt x="384" y="146"/>
                      <a:pt x="384" y="146"/>
                      <a:pt x="384" y="146"/>
                    </a:cubicBezTo>
                    <a:lnTo>
                      <a:pt x="384" y="207"/>
                    </a:lnTo>
                    <a:close/>
                    <a:moveTo>
                      <a:pt x="127" y="111"/>
                    </a:moveTo>
                    <a:cubicBezTo>
                      <a:pt x="121" y="111"/>
                      <a:pt x="117" y="116"/>
                      <a:pt x="117" y="121"/>
                    </a:cubicBezTo>
                    <a:cubicBezTo>
                      <a:pt x="117" y="137"/>
                      <a:pt x="117" y="137"/>
                      <a:pt x="117" y="137"/>
                    </a:cubicBezTo>
                    <a:cubicBezTo>
                      <a:pt x="117" y="142"/>
                      <a:pt x="121" y="146"/>
                      <a:pt x="127" y="146"/>
                    </a:cubicBezTo>
                    <a:cubicBezTo>
                      <a:pt x="132" y="146"/>
                      <a:pt x="136" y="142"/>
                      <a:pt x="136" y="137"/>
                    </a:cubicBezTo>
                    <a:cubicBezTo>
                      <a:pt x="136" y="121"/>
                      <a:pt x="136" y="121"/>
                      <a:pt x="136" y="121"/>
                    </a:cubicBezTo>
                    <a:cubicBezTo>
                      <a:pt x="136" y="116"/>
                      <a:pt x="132" y="111"/>
                      <a:pt x="127" y="111"/>
                    </a:cubicBezTo>
                    <a:close/>
                    <a:moveTo>
                      <a:pt x="162" y="111"/>
                    </a:moveTo>
                    <a:cubicBezTo>
                      <a:pt x="157" y="111"/>
                      <a:pt x="153" y="116"/>
                      <a:pt x="153" y="121"/>
                    </a:cubicBezTo>
                    <a:cubicBezTo>
                      <a:pt x="153" y="137"/>
                      <a:pt x="153" y="137"/>
                      <a:pt x="153" y="137"/>
                    </a:cubicBezTo>
                    <a:cubicBezTo>
                      <a:pt x="153" y="142"/>
                      <a:pt x="157" y="146"/>
                      <a:pt x="162" y="146"/>
                    </a:cubicBezTo>
                    <a:cubicBezTo>
                      <a:pt x="168" y="146"/>
                      <a:pt x="172" y="142"/>
                      <a:pt x="172" y="137"/>
                    </a:cubicBezTo>
                    <a:cubicBezTo>
                      <a:pt x="172" y="121"/>
                      <a:pt x="172" y="121"/>
                      <a:pt x="172" y="121"/>
                    </a:cubicBezTo>
                    <a:cubicBezTo>
                      <a:pt x="172" y="116"/>
                      <a:pt x="168" y="111"/>
                      <a:pt x="162" y="111"/>
                    </a:cubicBezTo>
                    <a:close/>
                    <a:moveTo>
                      <a:pt x="198" y="111"/>
                    </a:moveTo>
                    <a:cubicBezTo>
                      <a:pt x="193" y="111"/>
                      <a:pt x="189" y="116"/>
                      <a:pt x="189" y="121"/>
                    </a:cubicBezTo>
                    <a:cubicBezTo>
                      <a:pt x="189" y="137"/>
                      <a:pt x="189" y="137"/>
                      <a:pt x="189" y="137"/>
                    </a:cubicBezTo>
                    <a:cubicBezTo>
                      <a:pt x="189" y="142"/>
                      <a:pt x="193" y="146"/>
                      <a:pt x="198" y="146"/>
                    </a:cubicBezTo>
                    <a:cubicBezTo>
                      <a:pt x="203" y="146"/>
                      <a:pt x="208" y="142"/>
                      <a:pt x="208" y="137"/>
                    </a:cubicBezTo>
                    <a:cubicBezTo>
                      <a:pt x="208" y="121"/>
                      <a:pt x="208" y="121"/>
                      <a:pt x="208" y="121"/>
                    </a:cubicBezTo>
                    <a:cubicBezTo>
                      <a:pt x="208" y="116"/>
                      <a:pt x="203" y="111"/>
                      <a:pt x="198" y="111"/>
                    </a:cubicBezTo>
                    <a:close/>
                    <a:moveTo>
                      <a:pt x="127" y="159"/>
                    </a:moveTo>
                    <a:cubicBezTo>
                      <a:pt x="121" y="159"/>
                      <a:pt x="117" y="164"/>
                      <a:pt x="117" y="169"/>
                    </a:cubicBezTo>
                    <a:cubicBezTo>
                      <a:pt x="117" y="184"/>
                      <a:pt x="117" y="184"/>
                      <a:pt x="117" y="184"/>
                    </a:cubicBezTo>
                    <a:cubicBezTo>
                      <a:pt x="117" y="190"/>
                      <a:pt x="121" y="194"/>
                      <a:pt x="127" y="194"/>
                    </a:cubicBezTo>
                    <a:cubicBezTo>
                      <a:pt x="132" y="194"/>
                      <a:pt x="136" y="190"/>
                      <a:pt x="136" y="184"/>
                    </a:cubicBezTo>
                    <a:cubicBezTo>
                      <a:pt x="136" y="169"/>
                      <a:pt x="136" y="169"/>
                      <a:pt x="136" y="169"/>
                    </a:cubicBezTo>
                    <a:cubicBezTo>
                      <a:pt x="136" y="164"/>
                      <a:pt x="132" y="159"/>
                      <a:pt x="127" y="159"/>
                    </a:cubicBezTo>
                    <a:close/>
                    <a:moveTo>
                      <a:pt x="162" y="159"/>
                    </a:moveTo>
                    <a:cubicBezTo>
                      <a:pt x="157" y="159"/>
                      <a:pt x="153" y="164"/>
                      <a:pt x="153" y="169"/>
                    </a:cubicBezTo>
                    <a:cubicBezTo>
                      <a:pt x="153" y="184"/>
                      <a:pt x="153" y="184"/>
                      <a:pt x="153" y="184"/>
                    </a:cubicBezTo>
                    <a:cubicBezTo>
                      <a:pt x="153" y="190"/>
                      <a:pt x="157" y="194"/>
                      <a:pt x="162" y="194"/>
                    </a:cubicBezTo>
                    <a:cubicBezTo>
                      <a:pt x="168" y="194"/>
                      <a:pt x="172" y="190"/>
                      <a:pt x="172" y="184"/>
                    </a:cubicBezTo>
                    <a:cubicBezTo>
                      <a:pt x="172" y="169"/>
                      <a:pt x="172" y="169"/>
                      <a:pt x="172" y="169"/>
                    </a:cubicBezTo>
                    <a:cubicBezTo>
                      <a:pt x="172" y="164"/>
                      <a:pt x="168" y="159"/>
                      <a:pt x="162" y="159"/>
                    </a:cubicBezTo>
                    <a:close/>
                    <a:moveTo>
                      <a:pt x="198" y="159"/>
                    </a:moveTo>
                    <a:cubicBezTo>
                      <a:pt x="193" y="159"/>
                      <a:pt x="189" y="164"/>
                      <a:pt x="189" y="169"/>
                    </a:cubicBezTo>
                    <a:cubicBezTo>
                      <a:pt x="189" y="184"/>
                      <a:pt x="189" y="184"/>
                      <a:pt x="189" y="184"/>
                    </a:cubicBezTo>
                    <a:cubicBezTo>
                      <a:pt x="189" y="190"/>
                      <a:pt x="193" y="194"/>
                      <a:pt x="198" y="194"/>
                    </a:cubicBezTo>
                    <a:cubicBezTo>
                      <a:pt x="203" y="194"/>
                      <a:pt x="208" y="190"/>
                      <a:pt x="208" y="184"/>
                    </a:cubicBezTo>
                    <a:cubicBezTo>
                      <a:pt x="208" y="169"/>
                      <a:pt x="208" y="169"/>
                      <a:pt x="208" y="169"/>
                    </a:cubicBezTo>
                    <a:cubicBezTo>
                      <a:pt x="208" y="164"/>
                      <a:pt x="203" y="159"/>
                      <a:pt x="198" y="159"/>
                    </a:cubicBezTo>
                    <a:close/>
                    <a:moveTo>
                      <a:pt x="283" y="194"/>
                    </a:moveTo>
                    <a:cubicBezTo>
                      <a:pt x="288" y="194"/>
                      <a:pt x="292" y="190"/>
                      <a:pt x="292" y="184"/>
                    </a:cubicBezTo>
                    <a:cubicBezTo>
                      <a:pt x="292" y="169"/>
                      <a:pt x="292" y="169"/>
                      <a:pt x="292" y="169"/>
                    </a:cubicBezTo>
                    <a:cubicBezTo>
                      <a:pt x="292" y="164"/>
                      <a:pt x="288" y="159"/>
                      <a:pt x="283" y="159"/>
                    </a:cubicBezTo>
                    <a:cubicBezTo>
                      <a:pt x="277" y="159"/>
                      <a:pt x="273" y="164"/>
                      <a:pt x="273" y="169"/>
                    </a:cubicBezTo>
                    <a:cubicBezTo>
                      <a:pt x="273" y="184"/>
                      <a:pt x="273" y="184"/>
                      <a:pt x="273" y="184"/>
                    </a:cubicBezTo>
                    <a:cubicBezTo>
                      <a:pt x="273" y="190"/>
                      <a:pt x="277" y="194"/>
                      <a:pt x="283" y="194"/>
                    </a:cubicBezTo>
                    <a:close/>
                    <a:moveTo>
                      <a:pt x="318" y="194"/>
                    </a:moveTo>
                    <a:cubicBezTo>
                      <a:pt x="324" y="194"/>
                      <a:pt x="328" y="190"/>
                      <a:pt x="328" y="184"/>
                    </a:cubicBezTo>
                    <a:cubicBezTo>
                      <a:pt x="328" y="169"/>
                      <a:pt x="328" y="169"/>
                      <a:pt x="328" y="169"/>
                    </a:cubicBezTo>
                    <a:cubicBezTo>
                      <a:pt x="328" y="164"/>
                      <a:pt x="324" y="159"/>
                      <a:pt x="318" y="159"/>
                    </a:cubicBezTo>
                    <a:cubicBezTo>
                      <a:pt x="313" y="159"/>
                      <a:pt x="309" y="164"/>
                      <a:pt x="309" y="169"/>
                    </a:cubicBezTo>
                    <a:cubicBezTo>
                      <a:pt x="309" y="184"/>
                      <a:pt x="309" y="184"/>
                      <a:pt x="309" y="184"/>
                    </a:cubicBezTo>
                    <a:cubicBezTo>
                      <a:pt x="309" y="190"/>
                      <a:pt x="313" y="194"/>
                      <a:pt x="318" y="194"/>
                    </a:cubicBezTo>
                    <a:close/>
                    <a:moveTo>
                      <a:pt x="354" y="194"/>
                    </a:moveTo>
                    <a:cubicBezTo>
                      <a:pt x="359" y="194"/>
                      <a:pt x="364" y="190"/>
                      <a:pt x="364" y="184"/>
                    </a:cubicBezTo>
                    <a:cubicBezTo>
                      <a:pt x="364" y="169"/>
                      <a:pt x="364" y="169"/>
                      <a:pt x="364" y="169"/>
                    </a:cubicBezTo>
                    <a:cubicBezTo>
                      <a:pt x="364" y="164"/>
                      <a:pt x="359" y="159"/>
                      <a:pt x="354" y="159"/>
                    </a:cubicBezTo>
                    <a:cubicBezTo>
                      <a:pt x="349" y="159"/>
                      <a:pt x="345" y="164"/>
                      <a:pt x="345" y="169"/>
                    </a:cubicBezTo>
                    <a:cubicBezTo>
                      <a:pt x="345" y="184"/>
                      <a:pt x="345" y="184"/>
                      <a:pt x="345" y="184"/>
                    </a:cubicBezTo>
                    <a:cubicBezTo>
                      <a:pt x="345" y="190"/>
                      <a:pt x="349" y="194"/>
                      <a:pt x="354" y="194"/>
                    </a:cubicBezTo>
                    <a:close/>
                  </a:path>
                </a:pathLst>
              </a:custGeom>
              <a:solidFill>
                <a:schemeClr val="bg1"/>
              </a:solidFill>
              <a:ln w="9525">
                <a:noFill/>
                <a:round/>
                <a:headEnd/>
                <a:tailEnd/>
              </a:ln>
            </p:spPr>
            <p:txBody>
              <a:bodyPr/>
              <a:lstStyle/>
              <a:p>
                <a:endParaRPr lang="it-IT"/>
              </a:p>
            </p:txBody>
          </p:sp>
        </p:grpSp>
      </p:grpSp>
      <p:grpSp>
        <p:nvGrpSpPr>
          <p:cNvPr id="24589" name="Group 69"/>
          <p:cNvGrpSpPr>
            <a:grpSpLocks noChangeAspect="1"/>
          </p:cNvGrpSpPr>
          <p:nvPr/>
        </p:nvGrpSpPr>
        <p:grpSpPr bwMode="auto">
          <a:xfrm>
            <a:off x="7308850" y="3357563"/>
            <a:ext cx="322263" cy="322262"/>
            <a:chOff x="2514" y="1162"/>
            <a:chExt cx="680" cy="680"/>
          </a:xfrm>
        </p:grpSpPr>
        <p:sp>
          <p:nvSpPr>
            <p:cNvPr id="24615" name="Oval 70"/>
            <p:cNvSpPr>
              <a:spLocks noChangeAspect="1" noChangeArrowheads="1"/>
            </p:cNvSpPr>
            <p:nvPr/>
          </p:nvSpPr>
          <p:spPr bwMode="gray">
            <a:xfrm>
              <a:off x="2514" y="1162"/>
              <a:ext cx="680" cy="68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16" name="Group 71"/>
            <p:cNvGrpSpPr>
              <a:grpSpLocks noChangeAspect="1"/>
            </p:cNvGrpSpPr>
            <p:nvPr/>
          </p:nvGrpSpPr>
          <p:grpSpPr bwMode="auto">
            <a:xfrm>
              <a:off x="2678" y="1276"/>
              <a:ext cx="351" cy="452"/>
              <a:chOff x="8817" y="1559"/>
              <a:chExt cx="933" cy="1201"/>
            </a:xfrm>
          </p:grpSpPr>
          <p:sp>
            <p:nvSpPr>
              <p:cNvPr id="24617" name="Freeform 72"/>
              <p:cNvSpPr>
                <a:spLocks noChangeAspect="1"/>
              </p:cNvSpPr>
              <p:nvPr/>
            </p:nvSpPr>
            <p:spPr bwMode="gray">
              <a:xfrm>
                <a:off x="8867" y="1607"/>
                <a:ext cx="836" cy="1105"/>
              </a:xfrm>
              <a:custGeom>
                <a:avLst/>
                <a:gdLst>
                  <a:gd name="T0" fmla="*/ 834 w 354"/>
                  <a:gd name="T1" fmla="*/ 269 h 468"/>
                  <a:gd name="T2" fmla="*/ 742 w 354"/>
                  <a:gd name="T3" fmla="*/ 210 h 468"/>
                  <a:gd name="T4" fmla="*/ 411 w 354"/>
                  <a:gd name="T5" fmla="*/ 307 h 468"/>
                  <a:gd name="T6" fmla="*/ 411 w 354"/>
                  <a:gd name="T7" fmla="*/ 307 h 468"/>
                  <a:gd name="T8" fmla="*/ 406 w 354"/>
                  <a:gd name="T9" fmla="*/ 307 h 468"/>
                  <a:gd name="T10" fmla="*/ 404 w 354"/>
                  <a:gd name="T11" fmla="*/ 302 h 468"/>
                  <a:gd name="T12" fmla="*/ 262 w 354"/>
                  <a:gd name="T13" fmla="*/ 0 h 468"/>
                  <a:gd name="T14" fmla="*/ 236 w 354"/>
                  <a:gd name="T15" fmla="*/ 5 h 468"/>
                  <a:gd name="T16" fmla="*/ 208 w 354"/>
                  <a:gd name="T17" fmla="*/ 43 h 468"/>
                  <a:gd name="T18" fmla="*/ 368 w 354"/>
                  <a:gd name="T19" fmla="*/ 319 h 468"/>
                  <a:gd name="T20" fmla="*/ 7 w 354"/>
                  <a:gd name="T21" fmla="*/ 505 h 468"/>
                  <a:gd name="T22" fmla="*/ 14 w 354"/>
                  <a:gd name="T23" fmla="*/ 564 h 468"/>
                  <a:gd name="T24" fmla="*/ 68 w 354"/>
                  <a:gd name="T25" fmla="*/ 595 h 468"/>
                  <a:gd name="T26" fmla="*/ 371 w 354"/>
                  <a:gd name="T27" fmla="*/ 375 h 468"/>
                  <a:gd name="T28" fmla="*/ 326 w 354"/>
                  <a:gd name="T29" fmla="*/ 1091 h 468"/>
                  <a:gd name="T30" fmla="*/ 354 w 354"/>
                  <a:gd name="T31" fmla="*/ 1105 h 468"/>
                  <a:gd name="T32" fmla="*/ 458 w 354"/>
                  <a:gd name="T33" fmla="*/ 1105 h 468"/>
                  <a:gd name="T34" fmla="*/ 484 w 354"/>
                  <a:gd name="T35" fmla="*/ 1093 h 468"/>
                  <a:gd name="T36" fmla="*/ 439 w 354"/>
                  <a:gd name="T37" fmla="*/ 434 h 468"/>
                  <a:gd name="T38" fmla="*/ 465 w 354"/>
                  <a:gd name="T39" fmla="*/ 434 h 468"/>
                  <a:gd name="T40" fmla="*/ 446 w 354"/>
                  <a:gd name="T41" fmla="*/ 366 h 468"/>
                  <a:gd name="T42" fmla="*/ 425 w 354"/>
                  <a:gd name="T43" fmla="*/ 347 h 468"/>
                  <a:gd name="T44" fmla="*/ 635 w 354"/>
                  <a:gd name="T45" fmla="*/ 364 h 468"/>
                  <a:gd name="T46" fmla="*/ 817 w 354"/>
                  <a:gd name="T47" fmla="*/ 319 h 468"/>
                  <a:gd name="T48" fmla="*/ 834 w 354"/>
                  <a:gd name="T49" fmla="*/ 26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4"/>
                  <a:gd name="T76" fmla="*/ 0 h 468"/>
                  <a:gd name="T77" fmla="*/ 354 w 354"/>
                  <a:gd name="T78" fmla="*/ 468 h 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4" h="468">
                    <a:moveTo>
                      <a:pt x="353" y="114"/>
                    </a:moveTo>
                    <a:cubicBezTo>
                      <a:pt x="351" y="104"/>
                      <a:pt x="345" y="89"/>
                      <a:pt x="314" y="89"/>
                    </a:cubicBezTo>
                    <a:cubicBezTo>
                      <a:pt x="265" y="89"/>
                      <a:pt x="178" y="128"/>
                      <a:pt x="174" y="130"/>
                    </a:cubicBezTo>
                    <a:cubicBezTo>
                      <a:pt x="174" y="130"/>
                      <a:pt x="174" y="130"/>
                      <a:pt x="174" y="130"/>
                    </a:cubicBezTo>
                    <a:cubicBezTo>
                      <a:pt x="172" y="130"/>
                      <a:pt x="172" y="130"/>
                      <a:pt x="172" y="130"/>
                    </a:cubicBezTo>
                    <a:cubicBezTo>
                      <a:pt x="171" y="128"/>
                      <a:pt x="171" y="128"/>
                      <a:pt x="171" y="128"/>
                    </a:cubicBezTo>
                    <a:cubicBezTo>
                      <a:pt x="167" y="98"/>
                      <a:pt x="148" y="0"/>
                      <a:pt x="111" y="0"/>
                    </a:cubicBezTo>
                    <a:cubicBezTo>
                      <a:pt x="107" y="0"/>
                      <a:pt x="104" y="0"/>
                      <a:pt x="100" y="2"/>
                    </a:cubicBezTo>
                    <a:cubicBezTo>
                      <a:pt x="94" y="5"/>
                      <a:pt x="89" y="11"/>
                      <a:pt x="88" y="18"/>
                    </a:cubicBezTo>
                    <a:cubicBezTo>
                      <a:pt x="82" y="51"/>
                      <a:pt x="142" y="120"/>
                      <a:pt x="156" y="135"/>
                    </a:cubicBezTo>
                    <a:cubicBezTo>
                      <a:pt x="138" y="139"/>
                      <a:pt x="19" y="174"/>
                      <a:pt x="3" y="214"/>
                    </a:cubicBezTo>
                    <a:cubicBezTo>
                      <a:pt x="0" y="223"/>
                      <a:pt x="1" y="231"/>
                      <a:pt x="6" y="239"/>
                    </a:cubicBezTo>
                    <a:cubicBezTo>
                      <a:pt x="11" y="247"/>
                      <a:pt x="19" y="252"/>
                      <a:pt x="29" y="252"/>
                    </a:cubicBezTo>
                    <a:cubicBezTo>
                      <a:pt x="67" y="252"/>
                      <a:pt x="132" y="185"/>
                      <a:pt x="157" y="159"/>
                    </a:cubicBezTo>
                    <a:cubicBezTo>
                      <a:pt x="144" y="234"/>
                      <a:pt x="114" y="433"/>
                      <a:pt x="138" y="462"/>
                    </a:cubicBezTo>
                    <a:cubicBezTo>
                      <a:pt x="142" y="467"/>
                      <a:pt x="147" y="468"/>
                      <a:pt x="150" y="468"/>
                    </a:cubicBezTo>
                    <a:cubicBezTo>
                      <a:pt x="194" y="468"/>
                      <a:pt x="194" y="468"/>
                      <a:pt x="194" y="468"/>
                    </a:cubicBezTo>
                    <a:cubicBezTo>
                      <a:pt x="198" y="468"/>
                      <a:pt x="202" y="466"/>
                      <a:pt x="205" y="463"/>
                    </a:cubicBezTo>
                    <a:cubicBezTo>
                      <a:pt x="224" y="439"/>
                      <a:pt x="201" y="277"/>
                      <a:pt x="186" y="184"/>
                    </a:cubicBezTo>
                    <a:cubicBezTo>
                      <a:pt x="190" y="186"/>
                      <a:pt x="194" y="186"/>
                      <a:pt x="197" y="184"/>
                    </a:cubicBezTo>
                    <a:cubicBezTo>
                      <a:pt x="202" y="180"/>
                      <a:pt x="198" y="167"/>
                      <a:pt x="189" y="155"/>
                    </a:cubicBezTo>
                    <a:cubicBezTo>
                      <a:pt x="186" y="152"/>
                      <a:pt x="183" y="149"/>
                      <a:pt x="180" y="147"/>
                    </a:cubicBezTo>
                    <a:cubicBezTo>
                      <a:pt x="192" y="149"/>
                      <a:pt x="231" y="154"/>
                      <a:pt x="269" y="154"/>
                    </a:cubicBezTo>
                    <a:cubicBezTo>
                      <a:pt x="310" y="154"/>
                      <a:pt x="335" y="148"/>
                      <a:pt x="346" y="135"/>
                    </a:cubicBezTo>
                    <a:cubicBezTo>
                      <a:pt x="352" y="129"/>
                      <a:pt x="354" y="122"/>
                      <a:pt x="353" y="114"/>
                    </a:cubicBezTo>
                    <a:close/>
                  </a:path>
                </a:pathLst>
              </a:custGeom>
              <a:solidFill>
                <a:srgbClr val="FFFFFF"/>
              </a:solidFill>
              <a:ln w="9525">
                <a:noFill/>
                <a:round/>
                <a:headEnd/>
                <a:tailEnd/>
              </a:ln>
            </p:spPr>
            <p:txBody>
              <a:bodyPr/>
              <a:lstStyle/>
              <a:p>
                <a:endParaRPr lang="it-IT"/>
              </a:p>
            </p:txBody>
          </p:sp>
          <p:sp>
            <p:nvSpPr>
              <p:cNvPr id="24618" name="Freeform 73"/>
              <p:cNvSpPr>
                <a:spLocks noChangeAspect="1" noEditPoints="1"/>
              </p:cNvSpPr>
              <p:nvPr/>
            </p:nvSpPr>
            <p:spPr bwMode="gray">
              <a:xfrm>
                <a:off x="8817" y="1559"/>
                <a:ext cx="933" cy="1201"/>
              </a:xfrm>
              <a:custGeom>
                <a:avLst/>
                <a:gdLst>
                  <a:gd name="T0" fmla="*/ 791 w 395"/>
                  <a:gd name="T1" fmla="*/ 210 h 508"/>
                  <a:gd name="T2" fmla="*/ 456 w 395"/>
                  <a:gd name="T3" fmla="*/ 156 h 508"/>
                  <a:gd name="T4" fmla="*/ 265 w 395"/>
                  <a:gd name="T5" fmla="*/ 9 h 508"/>
                  <a:gd name="T6" fmla="*/ 281 w 395"/>
                  <a:gd name="T7" fmla="*/ 272 h 508"/>
                  <a:gd name="T8" fmla="*/ 217 w 395"/>
                  <a:gd name="T9" fmla="*/ 385 h 508"/>
                  <a:gd name="T10" fmla="*/ 24 w 395"/>
                  <a:gd name="T11" fmla="*/ 638 h 508"/>
                  <a:gd name="T12" fmla="*/ 350 w 395"/>
                  <a:gd name="T13" fmla="*/ 558 h 508"/>
                  <a:gd name="T14" fmla="*/ 340 w 395"/>
                  <a:gd name="T15" fmla="*/ 1170 h 508"/>
                  <a:gd name="T16" fmla="*/ 508 w 395"/>
                  <a:gd name="T17" fmla="*/ 1201 h 508"/>
                  <a:gd name="T18" fmla="*/ 543 w 395"/>
                  <a:gd name="T19" fmla="*/ 522 h 508"/>
                  <a:gd name="T20" fmla="*/ 567 w 395"/>
                  <a:gd name="T21" fmla="*/ 475 h 508"/>
                  <a:gd name="T22" fmla="*/ 685 w 395"/>
                  <a:gd name="T23" fmla="*/ 459 h 508"/>
                  <a:gd name="T24" fmla="*/ 928 w 395"/>
                  <a:gd name="T25" fmla="*/ 310 h 508"/>
                  <a:gd name="T26" fmla="*/ 685 w 395"/>
                  <a:gd name="T27" fmla="*/ 411 h 508"/>
                  <a:gd name="T28" fmla="*/ 496 w 395"/>
                  <a:gd name="T29" fmla="*/ 414 h 508"/>
                  <a:gd name="T30" fmla="*/ 503 w 395"/>
                  <a:gd name="T31" fmla="*/ 487 h 508"/>
                  <a:gd name="T32" fmla="*/ 534 w 395"/>
                  <a:gd name="T33" fmla="*/ 1142 h 508"/>
                  <a:gd name="T34" fmla="*/ 404 w 395"/>
                  <a:gd name="T35" fmla="*/ 1154 h 508"/>
                  <a:gd name="T36" fmla="*/ 420 w 395"/>
                  <a:gd name="T37" fmla="*/ 423 h 508"/>
                  <a:gd name="T38" fmla="*/ 64 w 395"/>
                  <a:gd name="T39" fmla="*/ 612 h 508"/>
                  <a:gd name="T40" fmla="*/ 418 w 395"/>
                  <a:gd name="T41" fmla="*/ 366 h 508"/>
                  <a:gd name="T42" fmla="*/ 286 w 395"/>
                  <a:gd name="T43" fmla="*/ 52 h 508"/>
                  <a:gd name="T44" fmla="*/ 454 w 395"/>
                  <a:gd name="T45" fmla="*/ 350 h 508"/>
                  <a:gd name="T46" fmla="*/ 461 w 395"/>
                  <a:gd name="T47" fmla="*/ 355 h 508"/>
                  <a:gd name="T48" fmla="*/ 791 w 395"/>
                  <a:gd name="T49" fmla="*/ 258 h 508"/>
                  <a:gd name="T50" fmla="*/ 867 w 395"/>
                  <a:gd name="T51" fmla="*/ 366 h 508"/>
                  <a:gd name="T52" fmla="*/ 99 w 395"/>
                  <a:gd name="T53" fmla="*/ 591 h 508"/>
                  <a:gd name="T54" fmla="*/ 357 w 395"/>
                  <a:gd name="T55" fmla="*/ 428 h 508"/>
                  <a:gd name="T56" fmla="*/ 312 w 395"/>
                  <a:gd name="T57" fmla="*/ 87 h 508"/>
                  <a:gd name="T58" fmla="*/ 298 w 395"/>
                  <a:gd name="T59" fmla="*/ 99 h 508"/>
                  <a:gd name="T60" fmla="*/ 312 w 395"/>
                  <a:gd name="T61" fmla="*/ 87 h 508"/>
                  <a:gd name="T62" fmla="*/ 503 w 395"/>
                  <a:gd name="T63" fmla="*/ 1111 h 508"/>
                  <a:gd name="T64" fmla="*/ 406 w 395"/>
                  <a:gd name="T65" fmla="*/ 1111 h 508"/>
                  <a:gd name="T66" fmla="*/ 550 w 395"/>
                  <a:gd name="T67" fmla="*/ 362 h 508"/>
                  <a:gd name="T68" fmla="*/ 836 w 395"/>
                  <a:gd name="T69" fmla="*/ 338 h 508"/>
                  <a:gd name="T70" fmla="*/ 791 w 395"/>
                  <a:gd name="T71" fmla="*/ 300 h 5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5"/>
                  <a:gd name="T109" fmla="*/ 0 h 508"/>
                  <a:gd name="T110" fmla="*/ 395 w 395"/>
                  <a:gd name="T111" fmla="*/ 508 h 5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5" h="508">
                    <a:moveTo>
                      <a:pt x="393" y="131"/>
                    </a:moveTo>
                    <a:cubicBezTo>
                      <a:pt x="392" y="121"/>
                      <a:pt x="384" y="89"/>
                      <a:pt x="335" y="89"/>
                    </a:cubicBezTo>
                    <a:cubicBezTo>
                      <a:pt x="297" y="89"/>
                      <a:pt x="241" y="109"/>
                      <a:pt x="208" y="122"/>
                    </a:cubicBezTo>
                    <a:cubicBezTo>
                      <a:pt x="205" y="106"/>
                      <a:pt x="200" y="85"/>
                      <a:pt x="193" y="66"/>
                    </a:cubicBezTo>
                    <a:cubicBezTo>
                      <a:pt x="187" y="49"/>
                      <a:pt x="170" y="0"/>
                      <a:pt x="132" y="0"/>
                    </a:cubicBezTo>
                    <a:cubicBezTo>
                      <a:pt x="125" y="0"/>
                      <a:pt x="119" y="1"/>
                      <a:pt x="112" y="4"/>
                    </a:cubicBezTo>
                    <a:cubicBezTo>
                      <a:pt x="100" y="10"/>
                      <a:pt x="92" y="21"/>
                      <a:pt x="89" y="35"/>
                    </a:cubicBezTo>
                    <a:cubicBezTo>
                      <a:pt x="85" y="55"/>
                      <a:pt x="95" y="80"/>
                      <a:pt x="119" y="115"/>
                    </a:cubicBezTo>
                    <a:cubicBezTo>
                      <a:pt x="126" y="126"/>
                      <a:pt x="134" y="136"/>
                      <a:pt x="141" y="145"/>
                    </a:cubicBezTo>
                    <a:cubicBezTo>
                      <a:pt x="127" y="149"/>
                      <a:pt x="110" y="155"/>
                      <a:pt x="92" y="163"/>
                    </a:cubicBezTo>
                    <a:cubicBezTo>
                      <a:pt x="43" y="183"/>
                      <a:pt x="15" y="204"/>
                      <a:pt x="6" y="227"/>
                    </a:cubicBezTo>
                    <a:cubicBezTo>
                      <a:pt x="0" y="242"/>
                      <a:pt x="2" y="257"/>
                      <a:pt x="10" y="270"/>
                    </a:cubicBezTo>
                    <a:cubicBezTo>
                      <a:pt x="19" y="284"/>
                      <a:pt x="33" y="292"/>
                      <a:pt x="50" y="292"/>
                    </a:cubicBezTo>
                    <a:cubicBezTo>
                      <a:pt x="78" y="292"/>
                      <a:pt x="115" y="266"/>
                      <a:pt x="148" y="236"/>
                    </a:cubicBezTo>
                    <a:cubicBezTo>
                      <a:pt x="144" y="269"/>
                      <a:pt x="138" y="309"/>
                      <a:pt x="135" y="346"/>
                    </a:cubicBezTo>
                    <a:cubicBezTo>
                      <a:pt x="124" y="455"/>
                      <a:pt x="133" y="483"/>
                      <a:pt x="144" y="495"/>
                    </a:cubicBezTo>
                    <a:cubicBezTo>
                      <a:pt x="151" y="503"/>
                      <a:pt x="161" y="508"/>
                      <a:pt x="171" y="508"/>
                    </a:cubicBezTo>
                    <a:cubicBezTo>
                      <a:pt x="215" y="508"/>
                      <a:pt x="215" y="508"/>
                      <a:pt x="215" y="508"/>
                    </a:cubicBezTo>
                    <a:cubicBezTo>
                      <a:pt x="225" y="508"/>
                      <a:pt x="234" y="503"/>
                      <a:pt x="241" y="496"/>
                    </a:cubicBezTo>
                    <a:cubicBezTo>
                      <a:pt x="249" y="485"/>
                      <a:pt x="269" y="462"/>
                      <a:pt x="230" y="221"/>
                    </a:cubicBezTo>
                    <a:cubicBezTo>
                      <a:pt x="230" y="220"/>
                      <a:pt x="230" y="220"/>
                      <a:pt x="231" y="220"/>
                    </a:cubicBezTo>
                    <a:cubicBezTo>
                      <a:pt x="236" y="215"/>
                      <a:pt x="239" y="208"/>
                      <a:pt x="240" y="201"/>
                    </a:cubicBezTo>
                    <a:cubicBezTo>
                      <a:pt x="240" y="198"/>
                      <a:pt x="240" y="195"/>
                      <a:pt x="240" y="192"/>
                    </a:cubicBezTo>
                    <a:cubicBezTo>
                      <a:pt x="255" y="193"/>
                      <a:pt x="272" y="194"/>
                      <a:pt x="290" y="194"/>
                    </a:cubicBezTo>
                    <a:cubicBezTo>
                      <a:pt x="338" y="194"/>
                      <a:pt x="367" y="186"/>
                      <a:pt x="382" y="168"/>
                    </a:cubicBezTo>
                    <a:cubicBezTo>
                      <a:pt x="391" y="158"/>
                      <a:pt x="395" y="145"/>
                      <a:pt x="393" y="131"/>
                    </a:cubicBezTo>
                    <a:close/>
                    <a:moveTo>
                      <a:pt x="367" y="155"/>
                    </a:moveTo>
                    <a:cubicBezTo>
                      <a:pt x="356" y="168"/>
                      <a:pt x="331" y="174"/>
                      <a:pt x="290" y="174"/>
                    </a:cubicBezTo>
                    <a:cubicBezTo>
                      <a:pt x="252" y="174"/>
                      <a:pt x="213" y="169"/>
                      <a:pt x="201" y="167"/>
                    </a:cubicBezTo>
                    <a:cubicBezTo>
                      <a:pt x="204" y="169"/>
                      <a:pt x="207" y="172"/>
                      <a:pt x="210" y="175"/>
                    </a:cubicBezTo>
                    <a:cubicBezTo>
                      <a:pt x="219" y="187"/>
                      <a:pt x="223" y="200"/>
                      <a:pt x="218" y="204"/>
                    </a:cubicBezTo>
                    <a:cubicBezTo>
                      <a:pt x="217" y="205"/>
                      <a:pt x="215" y="206"/>
                      <a:pt x="213" y="206"/>
                    </a:cubicBezTo>
                    <a:cubicBezTo>
                      <a:pt x="211" y="206"/>
                      <a:pt x="209" y="205"/>
                      <a:pt x="207" y="204"/>
                    </a:cubicBezTo>
                    <a:cubicBezTo>
                      <a:pt x="222" y="297"/>
                      <a:pt x="245" y="459"/>
                      <a:pt x="226" y="483"/>
                    </a:cubicBezTo>
                    <a:cubicBezTo>
                      <a:pt x="223" y="486"/>
                      <a:pt x="219" y="488"/>
                      <a:pt x="215" y="488"/>
                    </a:cubicBezTo>
                    <a:cubicBezTo>
                      <a:pt x="171" y="488"/>
                      <a:pt x="171" y="488"/>
                      <a:pt x="171" y="488"/>
                    </a:cubicBezTo>
                    <a:cubicBezTo>
                      <a:pt x="168" y="488"/>
                      <a:pt x="163" y="487"/>
                      <a:pt x="159" y="482"/>
                    </a:cubicBezTo>
                    <a:cubicBezTo>
                      <a:pt x="135" y="453"/>
                      <a:pt x="165" y="254"/>
                      <a:pt x="178" y="179"/>
                    </a:cubicBezTo>
                    <a:cubicBezTo>
                      <a:pt x="153" y="205"/>
                      <a:pt x="88" y="272"/>
                      <a:pt x="50" y="272"/>
                    </a:cubicBezTo>
                    <a:cubicBezTo>
                      <a:pt x="40" y="272"/>
                      <a:pt x="32" y="267"/>
                      <a:pt x="27" y="259"/>
                    </a:cubicBezTo>
                    <a:cubicBezTo>
                      <a:pt x="22" y="251"/>
                      <a:pt x="21" y="243"/>
                      <a:pt x="24" y="234"/>
                    </a:cubicBezTo>
                    <a:cubicBezTo>
                      <a:pt x="40" y="194"/>
                      <a:pt x="159" y="159"/>
                      <a:pt x="177" y="155"/>
                    </a:cubicBezTo>
                    <a:cubicBezTo>
                      <a:pt x="163" y="140"/>
                      <a:pt x="103" y="71"/>
                      <a:pt x="109" y="38"/>
                    </a:cubicBezTo>
                    <a:cubicBezTo>
                      <a:pt x="110" y="31"/>
                      <a:pt x="115" y="25"/>
                      <a:pt x="121" y="22"/>
                    </a:cubicBezTo>
                    <a:cubicBezTo>
                      <a:pt x="125" y="20"/>
                      <a:pt x="128" y="20"/>
                      <a:pt x="132" y="20"/>
                    </a:cubicBezTo>
                    <a:cubicBezTo>
                      <a:pt x="169" y="20"/>
                      <a:pt x="188" y="118"/>
                      <a:pt x="192" y="148"/>
                    </a:cubicBezTo>
                    <a:cubicBezTo>
                      <a:pt x="193" y="150"/>
                      <a:pt x="193" y="150"/>
                      <a:pt x="193" y="150"/>
                    </a:cubicBezTo>
                    <a:cubicBezTo>
                      <a:pt x="195" y="150"/>
                      <a:pt x="195" y="150"/>
                      <a:pt x="195" y="150"/>
                    </a:cubicBezTo>
                    <a:cubicBezTo>
                      <a:pt x="195" y="150"/>
                      <a:pt x="195" y="150"/>
                      <a:pt x="195" y="150"/>
                    </a:cubicBezTo>
                    <a:cubicBezTo>
                      <a:pt x="199" y="148"/>
                      <a:pt x="286" y="109"/>
                      <a:pt x="335" y="109"/>
                    </a:cubicBezTo>
                    <a:cubicBezTo>
                      <a:pt x="366" y="109"/>
                      <a:pt x="372" y="124"/>
                      <a:pt x="374" y="134"/>
                    </a:cubicBezTo>
                    <a:cubicBezTo>
                      <a:pt x="375" y="142"/>
                      <a:pt x="373" y="149"/>
                      <a:pt x="367" y="155"/>
                    </a:cubicBezTo>
                    <a:close/>
                    <a:moveTo>
                      <a:pt x="41" y="241"/>
                    </a:moveTo>
                    <a:cubicBezTo>
                      <a:pt x="40" y="244"/>
                      <a:pt x="40" y="247"/>
                      <a:pt x="42" y="250"/>
                    </a:cubicBezTo>
                    <a:cubicBezTo>
                      <a:pt x="44" y="253"/>
                      <a:pt x="46" y="254"/>
                      <a:pt x="50" y="254"/>
                    </a:cubicBezTo>
                    <a:cubicBezTo>
                      <a:pt x="72" y="254"/>
                      <a:pt x="117" y="216"/>
                      <a:pt x="151" y="181"/>
                    </a:cubicBezTo>
                    <a:cubicBezTo>
                      <a:pt x="104" y="197"/>
                      <a:pt x="49" y="221"/>
                      <a:pt x="41" y="241"/>
                    </a:cubicBezTo>
                    <a:close/>
                    <a:moveTo>
                      <a:pt x="132" y="37"/>
                    </a:moveTo>
                    <a:cubicBezTo>
                      <a:pt x="131" y="37"/>
                      <a:pt x="130" y="37"/>
                      <a:pt x="129" y="38"/>
                    </a:cubicBezTo>
                    <a:cubicBezTo>
                      <a:pt x="127" y="39"/>
                      <a:pt x="127" y="40"/>
                      <a:pt x="126" y="42"/>
                    </a:cubicBezTo>
                    <a:cubicBezTo>
                      <a:pt x="124" y="56"/>
                      <a:pt x="145" y="89"/>
                      <a:pt x="169" y="118"/>
                    </a:cubicBezTo>
                    <a:cubicBezTo>
                      <a:pt x="158" y="75"/>
                      <a:pt x="143" y="37"/>
                      <a:pt x="132" y="37"/>
                    </a:cubicBezTo>
                    <a:close/>
                    <a:moveTo>
                      <a:pt x="172" y="470"/>
                    </a:moveTo>
                    <a:cubicBezTo>
                      <a:pt x="213" y="470"/>
                      <a:pt x="213" y="470"/>
                      <a:pt x="213" y="470"/>
                    </a:cubicBezTo>
                    <a:cubicBezTo>
                      <a:pt x="223" y="452"/>
                      <a:pt x="210" y="334"/>
                      <a:pt x="190" y="212"/>
                    </a:cubicBezTo>
                    <a:cubicBezTo>
                      <a:pt x="171" y="334"/>
                      <a:pt x="160" y="455"/>
                      <a:pt x="172" y="470"/>
                    </a:cubicBezTo>
                    <a:close/>
                    <a:moveTo>
                      <a:pt x="335" y="127"/>
                    </a:moveTo>
                    <a:cubicBezTo>
                      <a:pt x="307" y="127"/>
                      <a:pt x="263" y="142"/>
                      <a:pt x="233" y="153"/>
                    </a:cubicBezTo>
                    <a:cubicBezTo>
                      <a:pt x="249" y="155"/>
                      <a:pt x="270" y="156"/>
                      <a:pt x="290" y="156"/>
                    </a:cubicBezTo>
                    <a:cubicBezTo>
                      <a:pt x="336" y="156"/>
                      <a:pt x="350" y="148"/>
                      <a:pt x="354" y="143"/>
                    </a:cubicBezTo>
                    <a:cubicBezTo>
                      <a:pt x="356" y="141"/>
                      <a:pt x="357" y="139"/>
                      <a:pt x="356" y="136"/>
                    </a:cubicBezTo>
                    <a:cubicBezTo>
                      <a:pt x="356" y="134"/>
                      <a:pt x="355" y="127"/>
                      <a:pt x="335" y="127"/>
                    </a:cubicBezTo>
                    <a:close/>
                  </a:path>
                </a:pathLst>
              </a:custGeom>
              <a:solidFill>
                <a:schemeClr val="hlink"/>
              </a:solidFill>
              <a:ln w="9525">
                <a:noFill/>
                <a:round/>
                <a:headEnd/>
                <a:tailEnd/>
              </a:ln>
            </p:spPr>
            <p:txBody>
              <a:bodyPr/>
              <a:lstStyle/>
              <a:p>
                <a:endParaRPr lang="it-IT"/>
              </a:p>
            </p:txBody>
          </p:sp>
        </p:grpSp>
      </p:grpSp>
      <p:graphicFrame>
        <p:nvGraphicFramePr>
          <p:cNvPr id="24590" name="Object 5"/>
          <p:cNvGraphicFramePr>
            <a:graphicFrameLocks noChangeAspect="1"/>
          </p:cNvGraphicFramePr>
          <p:nvPr/>
        </p:nvGraphicFramePr>
        <p:xfrm>
          <a:off x="3513138" y="3522663"/>
          <a:ext cx="2844800" cy="2090737"/>
        </p:xfrm>
        <a:graphic>
          <a:graphicData uri="http://schemas.openxmlformats.org/presentationml/2006/ole">
            <p:oleObj spid="_x0000_s24590" r:id="rId6" imgW="2847079" imgH="2091109" progId="Excel.Chart.8">
              <p:embed/>
            </p:oleObj>
          </a:graphicData>
        </a:graphic>
      </p:graphicFrame>
      <p:sp>
        <p:nvSpPr>
          <p:cNvPr id="24591" name="Text Box 3"/>
          <p:cNvSpPr txBox="1">
            <a:spLocks noChangeArrowheads="1"/>
          </p:cNvSpPr>
          <p:nvPr/>
        </p:nvSpPr>
        <p:spPr bwMode="gray">
          <a:xfrm>
            <a:off x="3635375" y="5661025"/>
            <a:ext cx="2449513" cy="360363"/>
          </a:xfrm>
          <a:prstGeom prst="rect">
            <a:avLst/>
          </a:prstGeom>
          <a:solidFill>
            <a:srgbClr val="006699"/>
          </a:solidFill>
          <a:ln w="9525">
            <a:noFill/>
            <a:miter lim="800000"/>
            <a:headEnd/>
            <a:tailEnd/>
          </a:ln>
        </p:spPr>
        <p:txBody>
          <a:bodyPr anchor="ctr"/>
          <a:lstStyle/>
          <a:p>
            <a:pPr algn="ctr"/>
            <a:r>
              <a:rPr lang="it-IT" sz="1600">
                <a:solidFill>
                  <a:schemeClr val="bg1"/>
                </a:solidFill>
                <a:latin typeface="Calibri" pitchFamily="34" charset="0"/>
                <a:ea typeface="Geneva"/>
                <a:cs typeface="Geneva"/>
              </a:rPr>
              <a:t>Regioni in transizione</a:t>
            </a:r>
          </a:p>
        </p:txBody>
      </p:sp>
      <p:grpSp>
        <p:nvGrpSpPr>
          <p:cNvPr id="24592" name="Group 34"/>
          <p:cNvGrpSpPr>
            <a:grpSpLocks noChangeAspect="1"/>
          </p:cNvGrpSpPr>
          <p:nvPr/>
        </p:nvGrpSpPr>
        <p:grpSpPr bwMode="auto">
          <a:xfrm>
            <a:off x="4859338" y="4868863"/>
            <a:ext cx="280987" cy="279400"/>
            <a:chOff x="2514" y="1162"/>
            <a:chExt cx="680" cy="680"/>
          </a:xfrm>
        </p:grpSpPr>
        <p:sp>
          <p:nvSpPr>
            <p:cNvPr id="24611" name="Oval 35"/>
            <p:cNvSpPr>
              <a:spLocks noChangeAspect="1" noChangeArrowheads="1"/>
            </p:cNvSpPr>
            <p:nvPr/>
          </p:nvSpPr>
          <p:spPr bwMode="gray">
            <a:xfrm>
              <a:off x="2514" y="1162"/>
              <a:ext cx="680" cy="68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12" name="Group 36"/>
            <p:cNvGrpSpPr>
              <a:grpSpLocks noChangeAspect="1"/>
            </p:cNvGrpSpPr>
            <p:nvPr/>
          </p:nvGrpSpPr>
          <p:grpSpPr bwMode="auto">
            <a:xfrm>
              <a:off x="2678" y="1276"/>
              <a:ext cx="351" cy="452"/>
              <a:chOff x="8817" y="1559"/>
              <a:chExt cx="933" cy="1201"/>
            </a:xfrm>
          </p:grpSpPr>
          <p:sp>
            <p:nvSpPr>
              <p:cNvPr id="24613" name="Freeform 37"/>
              <p:cNvSpPr>
                <a:spLocks noChangeAspect="1"/>
              </p:cNvSpPr>
              <p:nvPr/>
            </p:nvSpPr>
            <p:spPr bwMode="gray">
              <a:xfrm>
                <a:off x="8867" y="1607"/>
                <a:ext cx="836" cy="1105"/>
              </a:xfrm>
              <a:custGeom>
                <a:avLst/>
                <a:gdLst>
                  <a:gd name="T0" fmla="*/ 834 w 354"/>
                  <a:gd name="T1" fmla="*/ 269 h 468"/>
                  <a:gd name="T2" fmla="*/ 742 w 354"/>
                  <a:gd name="T3" fmla="*/ 210 h 468"/>
                  <a:gd name="T4" fmla="*/ 411 w 354"/>
                  <a:gd name="T5" fmla="*/ 307 h 468"/>
                  <a:gd name="T6" fmla="*/ 411 w 354"/>
                  <a:gd name="T7" fmla="*/ 307 h 468"/>
                  <a:gd name="T8" fmla="*/ 406 w 354"/>
                  <a:gd name="T9" fmla="*/ 307 h 468"/>
                  <a:gd name="T10" fmla="*/ 404 w 354"/>
                  <a:gd name="T11" fmla="*/ 302 h 468"/>
                  <a:gd name="T12" fmla="*/ 262 w 354"/>
                  <a:gd name="T13" fmla="*/ 0 h 468"/>
                  <a:gd name="T14" fmla="*/ 236 w 354"/>
                  <a:gd name="T15" fmla="*/ 5 h 468"/>
                  <a:gd name="T16" fmla="*/ 208 w 354"/>
                  <a:gd name="T17" fmla="*/ 43 h 468"/>
                  <a:gd name="T18" fmla="*/ 368 w 354"/>
                  <a:gd name="T19" fmla="*/ 319 h 468"/>
                  <a:gd name="T20" fmla="*/ 7 w 354"/>
                  <a:gd name="T21" fmla="*/ 505 h 468"/>
                  <a:gd name="T22" fmla="*/ 14 w 354"/>
                  <a:gd name="T23" fmla="*/ 564 h 468"/>
                  <a:gd name="T24" fmla="*/ 68 w 354"/>
                  <a:gd name="T25" fmla="*/ 595 h 468"/>
                  <a:gd name="T26" fmla="*/ 371 w 354"/>
                  <a:gd name="T27" fmla="*/ 375 h 468"/>
                  <a:gd name="T28" fmla="*/ 326 w 354"/>
                  <a:gd name="T29" fmla="*/ 1091 h 468"/>
                  <a:gd name="T30" fmla="*/ 354 w 354"/>
                  <a:gd name="T31" fmla="*/ 1105 h 468"/>
                  <a:gd name="T32" fmla="*/ 458 w 354"/>
                  <a:gd name="T33" fmla="*/ 1105 h 468"/>
                  <a:gd name="T34" fmla="*/ 484 w 354"/>
                  <a:gd name="T35" fmla="*/ 1093 h 468"/>
                  <a:gd name="T36" fmla="*/ 439 w 354"/>
                  <a:gd name="T37" fmla="*/ 434 h 468"/>
                  <a:gd name="T38" fmla="*/ 465 w 354"/>
                  <a:gd name="T39" fmla="*/ 434 h 468"/>
                  <a:gd name="T40" fmla="*/ 446 w 354"/>
                  <a:gd name="T41" fmla="*/ 366 h 468"/>
                  <a:gd name="T42" fmla="*/ 425 w 354"/>
                  <a:gd name="T43" fmla="*/ 347 h 468"/>
                  <a:gd name="T44" fmla="*/ 635 w 354"/>
                  <a:gd name="T45" fmla="*/ 364 h 468"/>
                  <a:gd name="T46" fmla="*/ 817 w 354"/>
                  <a:gd name="T47" fmla="*/ 319 h 468"/>
                  <a:gd name="T48" fmla="*/ 834 w 354"/>
                  <a:gd name="T49" fmla="*/ 269 h 4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4"/>
                  <a:gd name="T76" fmla="*/ 0 h 468"/>
                  <a:gd name="T77" fmla="*/ 354 w 354"/>
                  <a:gd name="T78" fmla="*/ 468 h 4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4" h="468">
                    <a:moveTo>
                      <a:pt x="353" y="114"/>
                    </a:moveTo>
                    <a:cubicBezTo>
                      <a:pt x="351" y="104"/>
                      <a:pt x="345" y="89"/>
                      <a:pt x="314" y="89"/>
                    </a:cubicBezTo>
                    <a:cubicBezTo>
                      <a:pt x="265" y="89"/>
                      <a:pt x="178" y="128"/>
                      <a:pt x="174" y="130"/>
                    </a:cubicBezTo>
                    <a:cubicBezTo>
                      <a:pt x="174" y="130"/>
                      <a:pt x="174" y="130"/>
                      <a:pt x="174" y="130"/>
                    </a:cubicBezTo>
                    <a:cubicBezTo>
                      <a:pt x="172" y="130"/>
                      <a:pt x="172" y="130"/>
                      <a:pt x="172" y="130"/>
                    </a:cubicBezTo>
                    <a:cubicBezTo>
                      <a:pt x="171" y="128"/>
                      <a:pt x="171" y="128"/>
                      <a:pt x="171" y="128"/>
                    </a:cubicBezTo>
                    <a:cubicBezTo>
                      <a:pt x="167" y="98"/>
                      <a:pt x="148" y="0"/>
                      <a:pt x="111" y="0"/>
                    </a:cubicBezTo>
                    <a:cubicBezTo>
                      <a:pt x="107" y="0"/>
                      <a:pt x="104" y="0"/>
                      <a:pt x="100" y="2"/>
                    </a:cubicBezTo>
                    <a:cubicBezTo>
                      <a:pt x="94" y="5"/>
                      <a:pt x="89" y="11"/>
                      <a:pt x="88" y="18"/>
                    </a:cubicBezTo>
                    <a:cubicBezTo>
                      <a:pt x="82" y="51"/>
                      <a:pt x="142" y="120"/>
                      <a:pt x="156" y="135"/>
                    </a:cubicBezTo>
                    <a:cubicBezTo>
                      <a:pt x="138" y="139"/>
                      <a:pt x="19" y="174"/>
                      <a:pt x="3" y="214"/>
                    </a:cubicBezTo>
                    <a:cubicBezTo>
                      <a:pt x="0" y="223"/>
                      <a:pt x="1" y="231"/>
                      <a:pt x="6" y="239"/>
                    </a:cubicBezTo>
                    <a:cubicBezTo>
                      <a:pt x="11" y="247"/>
                      <a:pt x="19" y="252"/>
                      <a:pt x="29" y="252"/>
                    </a:cubicBezTo>
                    <a:cubicBezTo>
                      <a:pt x="67" y="252"/>
                      <a:pt x="132" y="185"/>
                      <a:pt x="157" y="159"/>
                    </a:cubicBezTo>
                    <a:cubicBezTo>
                      <a:pt x="144" y="234"/>
                      <a:pt x="114" y="433"/>
                      <a:pt x="138" y="462"/>
                    </a:cubicBezTo>
                    <a:cubicBezTo>
                      <a:pt x="142" y="467"/>
                      <a:pt x="147" y="468"/>
                      <a:pt x="150" y="468"/>
                    </a:cubicBezTo>
                    <a:cubicBezTo>
                      <a:pt x="194" y="468"/>
                      <a:pt x="194" y="468"/>
                      <a:pt x="194" y="468"/>
                    </a:cubicBezTo>
                    <a:cubicBezTo>
                      <a:pt x="198" y="468"/>
                      <a:pt x="202" y="466"/>
                      <a:pt x="205" y="463"/>
                    </a:cubicBezTo>
                    <a:cubicBezTo>
                      <a:pt x="224" y="439"/>
                      <a:pt x="201" y="277"/>
                      <a:pt x="186" y="184"/>
                    </a:cubicBezTo>
                    <a:cubicBezTo>
                      <a:pt x="190" y="186"/>
                      <a:pt x="194" y="186"/>
                      <a:pt x="197" y="184"/>
                    </a:cubicBezTo>
                    <a:cubicBezTo>
                      <a:pt x="202" y="180"/>
                      <a:pt x="198" y="167"/>
                      <a:pt x="189" y="155"/>
                    </a:cubicBezTo>
                    <a:cubicBezTo>
                      <a:pt x="186" y="152"/>
                      <a:pt x="183" y="149"/>
                      <a:pt x="180" y="147"/>
                    </a:cubicBezTo>
                    <a:cubicBezTo>
                      <a:pt x="192" y="149"/>
                      <a:pt x="231" y="154"/>
                      <a:pt x="269" y="154"/>
                    </a:cubicBezTo>
                    <a:cubicBezTo>
                      <a:pt x="310" y="154"/>
                      <a:pt x="335" y="148"/>
                      <a:pt x="346" y="135"/>
                    </a:cubicBezTo>
                    <a:cubicBezTo>
                      <a:pt x="352" y="129"/>
                      <a:pt x="354" y="122"/>
                      <a:pt x="353" y="114"/>
                    </a:cubicBezTo>
                    <a:close/>
                  </a:path>
                </a:pathLst>
              </a:custGeom>
              <a:solidFill>
                <a:srgbClr val="FFFFFF"/>
              </a:solidFill>
              <a:ln w="9525">
                <a:noFill/>
                <a:round/>
                <a:headEnd/>
                <a:tailEnd/>
              </a:ln>
            </p:spPr>
            <p:txBody>
              <a:bodyPr/>
              <a:lstStyle/>
              <a:p>
                <a:endParaRPr lang="it-IT"/>
              </a:p>
            </p:txBody>
          </p:sp>
          <p:sp>
            <p:nvSpPr>
              <p:cNvPr id="24614" name="Freeform 38"/>
              <p:cNvSpPr>
                <a:spLocks noChangeAspect="1" noEditPoints="1"/>
              </p:cNvSpPr>
              <p:nvPr/>
            </p:nvSpPr>
            <p:spPr bwMode="gray">
              <a:xfrm>
                <a:off x="8817" y="1559"/>
                <a:ext cx="933" cy="1201"/>
              </a:xfrm>
              <a:custGeom>
                <a:avLst/>
                <a:gdLst>
                  <a:gd name="T0" fmla="*/ 791 w 395"/>
                  <a:gd name="T1" fmla="*/ 210 h 508"/>
                  <a:gd name="T2" fmla="*/ 456 w 395"/>
                  <a:gd name="T3" fmla="*/ 156 h 508"/>
                  <a:gd name="T4" fmla="*/ 265 w 395"/>
                  <a:gd name="T5" fmla="*/ 9 h 508"/>
                  <a:gd name="T6" fmla="*/ 281 w 395"/>
                  <a:gd name="T7" fmla="*/ 272 h 508"/>
                  <a:gd name="T8" fmla="*/ 217 w 395"/>
                  <a:gd name="T9" fmla="*/ 385 h 508"/>
                  <a:gd name="T10" fmla="*/ 24 w 395"/>
                  <a:gd name="T11" fmla="*/ 638 h 508"/>
                  <a:gd name="T12" fmla="*/ 350 w 395"/>
                  <a:gd name="T13" fmla="*/ 558 h 508"/>
                  <a:gd name="T14" fmla="*/ 340 w 395"/>
                  <a:gd name="T15" fmla="*/ 1170 h 508"/>
                  <a:gd name="T16" fmla="*/ 508 w 395"/>
                  <a:gd name="T17" fmla="*/ 1201 h 508"/>
                  <a:gd name="T18" fmla="*/ 543 w 395"/>
                  <a:gd name="T19" fmla="*/ 522 h 508"/>
                  <a:gd name="T20" fmla="*/ 567 w 395"/>
                  <a:gd name="T21" fmla="*/ 475 h 508"/>
                  <a:gd name="T22" fmla="*/ 685 w 395"/>
                  <a:gd name="T23" fmla="*/ 459 h 508"/>
                  <a:gd name="T24" fmla="*/ 928 w 395"/>
                  <a:gd name="T25" fmla="*/ 310 h 508"/>
                  <a:gd name="T26" fmla="*/ 685 w 395"/>
                  <a:gd name="T27" fmla="*/ 411 h 508"/>
                  <a:gd name="T28" fmla="*/ 496 w 395"/>
                  <a:gd name="T29" fmla="*/ 414 h 508"/>
                  <a:gd name="T30" fmla="*/ 503 w 395"/>
                  <a:gd name="T31" fmla="*/ 487 h 508"/>
                  <a:gd name="T32" fmla="*/ 534 w 395"/>
                  <a:gd name="T33" fmla="*/ 1142 h 508"/>
                  <a:gd name="T34" fmla="*/ 404 w 395"/>
                  <a:gd name="T35" fmla="*/ 1154 h 508"/>
                  <a:gd name="T36" fmla="*/ 420 w 395"/>
                  <a:gd name="T37" fmla="*/ 423 h 508"/>
                  <a:gd name="T38" fmla="*/ 64 w 395"/>
                  <a:gd name="T39" fmla="*/ 612 h 508"/>
                  <a:gd name="T40" fmla="*/ 418 w 395"/>
                  <a:gd name="T41" fmla="*/ 366 h 508"/>
                  <a:gd name="T42" fmla="*/ 286 w 395"/>
                  <a:gd name="T43" fmla="*/ 52 h 508"/>
                  <a:gd name="T44" fmla="*/ 454 w 395"/>
                  <a:gd name="T45" fmla="*/ 350 h 508"/>
                  <a:gd name="T46" fmla="*/ 461 w 395"/>
                  <a:gd name="T47" fmla="*/ 355 h 508"/>
                  <a:gd name="T48" fmla="*/ 791 w 395"/>
                  <a:gd name="T49" fmla="*/ 258 h 508"/>
                  <a:gd name="T50" fmla="*/ 867 w 395"/>
                  <a:gd name="T51" fmla="*/ 366 h 508"/>
                  <a:gd name="T52" fmla="*/ 99 w 395"/>
                  <a:gd name="T53" fmla="*/ 591 h 508"/>
                  <a:gd name="T54" fmla="*/ 357 w 395"/>
                  <a:gd name="T55" fmla="*/ 428 h 508"/>
                  <a:gd name="T56" fmla="*/ 312 w 395"/>
                  <a:gd name="T57" fmla="*/ 87 h 508"/>
                  <a:gd name="T58" fmla="*/ 298 w 395"/>
                  <a:gd name="T59" fmla="*/ 99 h 508"/>
                  <a:gd name="T60" fmla="*/ 312 w 395"/>
                  <a:gd name="T61" fmla="*/ 87 h 508"/>
                  <a:gd name="T62" fmla="*/ 503 w 395"/>
                  <a:gd name="T63" fmla="*/ 1111 h 508"/>
                  <a:gd name="T64" fmla="*/ 406 w 395"/>
                  <a:gd name="T65" fmla="*/ 1111 h 508"/>
                  <a:gd name="T66" fmla="*/ 550 w 395"/>
                  <a:gd name="T67" fmla="*/ 362 h 508"/>
                  <a:gd name="T68" fmla="*/ 836 w 395"/>
                  <a:gd name="T69" fmla="*/ 338 h 508"/>
                  <a:gd name="T70" fmla="*/ 791 w 395"/>
                  <a:gd name="T71" fmla="*/ 300 h 5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5"/>
                  <a:gd name="T109" fmla="*/ 0 h 508"/>
                  <a:gd name="T110" fmla="*/ 395 w 395"/>
                  <a:gd name="T111" fmla="*/ 508 h 5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5" h="508">
                    <a:moveTo>
                      <a:pt x="393" y="131"/>
                    </a:moveTo>
                    <a:cubicBezTo>
                      <a:pt x="392" y="121"/>
                      <a:pt x="384" y="89"/>
                      <a:pt x="335" y="89"/>
                    </a:cubicBezTo>
                    <a:cubicBezTo>
                      <a:pt x="297" y="89"/>
                      <a:pt x="241" y="109"/>
                      <a:pt x="208" y="122"/>
                    </a:cubicBezTo>
                    <a:cubicBezTo>
                      <a:pt x="205" y="106"/>
                      <a:pt x="200" y="85"/>
                      <a:pt x="193" y="66"/>
                    </a:cubicBezTo>
                    <a:cubicBezTo>
                      <a:pt x="187" y="49"/>
                      <a:pt x="170" y="0"/>
                      <a:pt x="132" y="0"/>
                    </a:cubicBezTo>
                    <a:cubicBezTo>
                      <a:pt x="125" y="0"/>
                      <a:pt x="119" y="1"/>
                      <a:pt x="112" y="4"/>
                    </a:cubicBezTo>
                    <a:cubicBezTo>
                      <a:pt x="100" y="10"/>
                      <a:pt x="92" y="21"/>
                      <a:pt x="89" y="35"/>
                    </a:cubicBezTo>
                    <a:cubicBezTo>
                      <a:pt x="85" y="55"/>
                      <a:pt x="95" y="80"/>
                      <a:pt x="119" y="115"/>
                    </a:cubicBezTo>
                    <a:cubicBezTo>
                      <a:pt x="126" y="126"/>
                      <a:pt x="134" y="136"/>
                      <a:pt x="141" y="145"/>
                    </a:cubicBezTo>
                    <a:cubicBezTo>
                      <a:pt x="127" y="149"/>
                      <a:pt x="110" y="155"/>
                      <a:pt x="92" y="163"/>
                    </a:cubicBezTo>
                    <a:cubicBezTo>
                      <a:pt x="43" y="183"/>
                      <a:pt x="15" y="204"/>
                      <a:pt x="6" y="227"/>
                    </a:cubicBezTo>
                    <a:cubicBezTo>
                      <a:pt x="0" y="242"/>
                      <a:pt x="2" y="257"/>
                      <a:pt x="10" y="270"/>
                    </a:cubicBezTo>
                    <a:cubicBezTo>
                      <a:pt x="19" y="284"/>
                      <a:pt x="33" y="292"/>
                      <a:pt x="50" y="292"/>
                    </a:cubicBezTo>
                    <a:cubicBezTo>
                      <a:pt x="78" y="292"/>
                      <a:pt x="115" y="266"/>
                      <a:pt x="148" y="236"/>
                    </a:cubicBezTo>
                    <a:cubicBezTo>
                      <a:pt x="144" y="269"/>
                      <a:pt x="138" y="309"/>
                      <a:pt x="135" y="346"/>
                    </a:cubicBezTo>
                    <a:cubicBezTo>
                      <a:pt x="124" y="455"/>
                      <a:pt x="133" y="483"/>
                      <a:pt x="144" y="495"/>
                    </a:cubicBezTo>
                    <a:cubicBezTo>
                      <a:pt x="151" y="503"/>
                      <a:pt x="161" y="508"/>
                      <a:pt x="171" y="508"/>
                    </a:cubicBezTo>
                    <a:cubicBezTo>
                      <a:pt x="215" y="508"/>
                      <a:pt x="215" y="508"/>
                      <a:pt x="215" y="508"/>
                    </a:cubicBezTo>
                    <a:cubicBezTo>
                      <a:pt x="225" y="508"/>
                      <a:pt x="234" y="503"/>
                      <a:pt x="241" y="496"/>
                    </a:cubicBezTo>
                    <a:cubicBezTo>
                      <a:pt x="249" y="485"/>
                      <a:pt x="269" y="462"/>
                      <a:pt x="230" y="221"/>
                    </a:cubicBezTo>
                    <a:cubicBezTo>
                      <a:pt x="230" y="220"/>
                      <a:pt x="230" y="220"/>
                      <a:pt x="231" y="220"/>
                    </a:cubicBezTo>
                    <a:cubicBezTo>
                      <a:pt x="236" y="215"/>
                      <a:pt x="239" y="208"/>
                      <a:pt x="240" y="201"/>
                    </a:cubicBezTo>
                    <a:cubicBezTo>
                      <a:pt x="240" y="198"/>
                      <a:pt x="240" y="195"/>
                      <a:pt x="240" y="192"/>
                    </a:cubicBezTo>
                    <a:cubicBezTo>
                      <a:pt x="255" y="193"/>
                      <a:pt x="272" y="194"/>
                      <a:pt x="290" y="194"/>
                    </a:cubicBezTo>
                    <a:cubicBezTo>
                      <a:pt x="338" y="194"/>
                      <a:pt x="367" y="186"/>
                      <a:pt x="382" y="168"/>
                    </a:cubicBezTo>
                    <a:cubicBezTo>
                      <a:pt x="391" y="158"/>
                      <a:pt x="395" y="145"/>
                      <a:pt x="393" y="131"/>
                    </a:cubicBezTo>
                    <a:close/>
                    <a:moveTo>
                      <a:pt x="367" y="155"/>
                    </a:moveTo>
                    <a:cubicBezTo>
                      <a:pt x="356" y="168"/>
                      <a:pt x="331" y="174"/>
                      <a:pt x="290" y="174"/>
                    </a:cubicBezTo>
                    <a:cubicBezTo>
                      <a:pt x="252" y="174"/>
                      <a:pt x="213" y="169"/>
                      <a:pt x="201" y="167"/>
                    </a:cubicBezTo>
                    <a:cubicBezTo>
                      <a:pt x="204" y="169"/>
                      <a:pt x="207" y="172"/>
                      <a:pt x="210" y="175"/>
                    </a:cubicBezTo>
                    <a:cubicBezTo>
                      <a:pt x="219" y="187"/>
                      <a:pt x="223" y="200"/>
                      <a:pt x="218" y="204"/>
                    </a:cubicBezTo>
                    <a:cubicBezTo>
                      <a:pt x="217" y="205"/>
                      <a:pt x="215" y="206"/>
                      <a:pt x="213" y="206"/>
                    </a:cubicBezTo>
                    <a:cubicBezTo>
                      <a:pt x="211" y="206"/>
                      <a:pt x="209" y="205"/>
                      <a:pt x="207" y="204"/>
                    </a:cubicBezTo>
                    <a:cubicBezTo>
                      <a:pt x="222" y="297"/>
                      <a:pt x="245" y="459"/>
                      <a:pt x="226" y="483"/>
                    </a:cubicBezTo>
                    <a:cubicBezTo>
                      <a:pt x="223" y="486"/>
                      <a:pt x="219" y="488"/>
                      <a:pt x="215" y="488"/>
                    </a:cubicBezTo>
                    <a:cubicBezTo>
                      <a:pt x="171" y="488"/>
                      <a:pt x="171" y="488"/>
                      <a:pt x="171" y="488"/>
                    </a:cubicBezTo>
                    <a:cubicBezTo>
                      <a:pt x="168" y="488"/>
                      <a:pt x="163" y="487"/>
                      <a:pt x="159" y="482"/>
                    </a:cubicBezTo>
                    <a:cubicBezTo>
                      <a:pt x="135" y="453"/>
                      <a:pt x="165" y="254"/>
                      <a:pt x="178" y="179"/>
                    </a:cubicBezTo>
                    <a:cubicBezTo>
                      <a:pt x="153" y="205"/>
                      <a:pt x="88" y="272"/>
                      <a:pt x="50" y="272"/>
                    </a:cubicBezTo>
                    <a:cubicBezTo>
                      <a:pt x="40" y="272"/>
                      <a:pt x="32" y="267"/>
                      <a:pt x="27" y="259"/>
                    </a:cubicBezTo>
                    <a:cubicBezTo>
                      <a:pt x="22" y="251"/>
                      <a:pt x="21" y="243"/>
                      <a:pt x="24" y="234"/>
                    </a:cubicBezTo>
                    <a:cubicBezTo>
                      <a:pt x="40" y="194"/>
                      <a:pt x="159" y="159"/>
                      <a:pt x="177" y="155"/>
                    </a:cubicBezTo>
                    <a:cubicBezTo>
                      <a:pt x="163" y="140"/>
                      <a:pt x="103" y="71"/>
                      <a:pt x="109" y="38"/>
                    </a:cubicBezTo>
                    <a:cubicBezTo>
                      <a:pt x="110" y="31"/>
                      <a:pt x="115" y="25"/>
                      <a:pt x="121" y="22"/>
                    </a:cubicBezTo>
                    <a:cubicBezTo>
                      <a:pt x="125" y="20"/>
                      <a:pt x="128" y="20"/>
                      <a:pt x="132" y="20"/>
                    </a:cubicBezTo>
                    <a:cubicBezTo>
                      <a:pt x="169" y="20"/>
                      <a:pt x="188" y="118"/>
                      <a:pt x="192" y="148"/>
                    </a:cubicBezTo>
                    <a:cubicBezTo>
                      <a:pt x="193" y="150"/>
                      <a:pt x="193" y="150"/>
                      <a:pt x="193" y="150"/>
                    </a:cubicBezTo>
                    <a:cubicBezTo>
                      <a:pt x="195" y="150"/>
                      <a:pt x="195" y="150"/>
                      <a:pt x="195" y="150"/>
                    </a:cubicBezTo>
                    <a:cubicBezTo>
                      <a:pt x="195" y="150"/>
                      <a:pt x="195" y="150"/>
                      <a:pt x="195" y="150"/>
                    </a:cubicBezTo>
                    <a:cubicBezTo>
                      <a:pt x="199" y="148"/>
                      <a:pt x="286" y="109"/>
                      <a:pt x="335" y="109"/>
                    </a:cubicBezTo>
                    <a:cubicBezTo>
                      <a:pt x="366" y="109"/>
                      <a:pt x="372" y="124"/>
                      <a:pt x="374" y="134"/>
                    </a:cubicBezTo>
                    <a:cubicBezTo>
                      <a:pt x="375" y="142"/>
                      <a:pt x="373" y="149"/>
                      <a:pt x="367" y="155"/>
                    </a:cubicBezTo>
                    <a:close/>
                    <a:moveTo>
                      <a:pt x="41" y="241"/>
                    </a:moveTo>
                    <a:cubicBezTo>
                      <a:pt x="40" y="244"/>
                      <a:pt x="40" y="247"/>
                      <a:pt x="42" y="250"/>
                    </a:cubicBezTo>
                    <a:cubicBezTo>
                      <a:pt x="44" y="253"/>
                      <a:pt x="46" y="254"/>
                      <a:pt x="50" y="254"/>
                    </a:cubicBezTo>
                    <a:cubicBezTo>
                      <a:pt x="72" y="254"/>
                      <a:pt x="117" y="216"/>
                      <a:pt x="151" y="181"/>
                    </a:cubicBezTo>
                    <a:cubicBezTo>
                      <a:pt x="104" y="197"/>
                      <a:pt x="49" y="221"/>
                      <a:pt x="41" y="241"/>
                    </a:cubicBezTo>
                    <a:close/>
                    <a:moveTo>
                      <a:pt x="132" y="37"/>
                    </a:moveTo>
                    <a:cubicBezTo>
                      <a:pt x="131" y="37"/>
                      <a:pt x="130" y="37"/>
                      <a:pt x="129" y="38"/>
                    </a:cubicBezTo>
                    <a:cubicBezTo>
                      <a:pt x="127" y="39"/>
                      <a:pt x="127" y="40"/>
                      <a:pt x="126" y="42"/>
                    </a:cubicBezTo>
                    <a:cubicBezTo>
                      <a:pt x="124" y="56"/>
                      <a:pt x="145" y="89"/>
                      <a:pt x="169" y="118"/>
                    </a:cubicBezTo>
                    <a:cubicBezTo>
                      <a:pt x="158" y="75"/>
                      <a:pt x="143" y="37"/>
                      <a:pt x="132" y="37"/>
                    </a:cubicBezTo>
                    <a:close/>
                    <a:moveTo>
                      <a:pt x="172" y="470"/>
                    </a:moveTo>
                    <a:cubicBezTo>
                      <a:pt x="213" y="470"/>
                      <a:pt x="213" y="470"/>
                      <a:pt x="213" y="470"/>
                    </a:cubicBezTo>
                    <a:cubicBezTo>
                      <a:pt x="223" y="452"/>
                      <a:pt x="210" y="334"/>
                      <a:pt x="190" y="212"/>
                    </a:cubicBezTo>
                    <a:cubicBezTo>
                      <a:pt x="171" y="334"/>
                      <a:pt x="160" y="455"/>
                      <a:pt x="172" y="470"/>
                    </a:cubicBezTo>
                    <a:close/>
                    <a:moveTo>
                      <a:pt x="335" y="127"/>
                    </a:moveTo>
                    <a:cubicBezTo>
                      <a:pt x="307" y="127"/>
                      <a:pt x="263" y="142"/>
                      <a:pt x="233" y="153"/>
                    </a:cubicBezTo>
                    <a:cubicBezTo>
                      <a:pt x="249" y="155"/>
                      <a:pt x="270" y="156"/>
                      <a:pt x="290" y="156"/>
                    </a:cubicBezTo>
                    <a:cubicBezTo>
                      <a:pt x="336" y="156"/>
                      <a:pt x="350" y="148"/>
                      <a:pt x="354" y="143"/>
                    </a:cubicBezTo>
                    <a:cubicBezTo>
                      <a:pt x="356" y="141"/>
                      <a:pt x="357" y="139"/>
                      <a:pt x="356" y="136"/>
                    </a:cubicBezTo>
                    <a:cubicBezTo>
                      <a:pt x="356" y="134"/>
                      <a:pt x="355" y="127"/>
                      <a:pt x="335" y="127"/>
                    </a:cubicBezTo>
                    <a:close/>
                  </a:path>
                </a:pathLst>
              </a:custGeom>
              <a:solidFill>
                <a:schemeClr val="hlink"/>
              </a:solidFill>
              <a:ln w="9525">
                <a:noFill/>
                <a:round/>
                <a:headEnd/>
                <a:tailEnd/>
              </a:ln>
            </p:spPr>
            <p:txBody>
              <a:bodyPr/>
              <a:lstStyle/>
              <a:p>
                <a:endParaRPr lang="it-IT"/>
              </a:p>
            </p:txBody>
          </p:sp>
        </p:grpSp>
      </p:grpSp>
      <p:grpSp>
        <p:nvGrpSpPr>
          <p:cNvPr id="24593" name="Group 29"/>
          <p:cNvGrpSpPr>
            <a:grpSpLocks noChangeAspect="1"/>
          </p:cNvGrpSpPr>
          <p:nvPr/>
        </p:nvGrpSpPr>
        <p:grpSpPr bwMode="auto">
          <a:xfrm>
            <a:off x="4284663" y="4868863"/>
            <a:ext cx="344487" cy="288925"/>
            <a:chOff x="2514" y="1978"/>
            <a:chExt cx="680" cy="680"/>
          </a:xfrm>
        </p:grpSpPr>
        <p:sp>
          <p:nvSpPr>
            <p:cNvPr id="24607" name="Oval 30"/>
            <p:cNvSpPr>
              <a:spLocks noChangeAspect="1" noChangeArrowheads="1"/>
            </p:cNvSpPr>
            <p:nvPr/>
          </p:nvSpPr>
          <p:spPr bwMode="gray">
            <a:xfrm>
              <a:off x="2514" y="1978"/>
              <a:ext cx="680" cy="68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08" name="Group 31"/>
            <p:cNvGrpSpPr>
              <a:grpSpLocks noChangeAspect="1"/>
            </p:cNvGrpSpPr>
            <p:nvPr/>
          </p:nvGrpSpPr>
          <p:grpSpPr bwMode="auto">
            <a:xfrm>
              <a:off x="2695" y="2091"/>
              <a:ext cx="317" cy="453"/>
              <a:chOff x="5874" y="1614"/>
              <a:chExt cx="763" cy="1089"/>
            </a:xfrm>
          </p:grpSpPr>
          <p:sp>
            <p:nvSpPr>
              <p:cNvPr id="24609" name="Freeform 32"/>
              <p:cNvSpPr>
                <a:spLocks noChangeAspect="1"/>
              </p:cNvSpPr>
              <p:nvPr/>
            </p:nvSpPr>
            <p:spPr bwMode="gray">
              <a:xfrm>
                <a:off x="5874" y="1614"/>
                <a:ext cx="763" cy="1089"/>
              </a:xfrm>
              <a:custGeom>
                <a:avLst/>
                <a:gdLst>
                  <a:gd name="T0" fmla="*/ 380 w 323"/>
                  <a:gd name="T1" fmla="*/ 1089 h 461"/>
                  <a:gd name="T2" fmla="*/ 305 w 323"/>
                  <a:gd name="T3" fmla="*/ 1061 h 461"/>
                  <a:gd name="T4" fmla="*/ 281 w 323"/>
                  <a:gd name="T5" fmla="*/ 1061 h 461"/>
                  <a:gd name="T6" fmla="*/ 142 w 323"/>
                  <a:gd name="T7" fmla="*/ 921 h 461"/>
                  <a:gd name="T8" fmla="*/ 151 w 323"/>
                  <a:gd name="T9" fmla="*/ 872 h 461"/>
                  <a:gd name="T10" fmla="*/ 142 w 323"/>
                  <a:gd name="T11" fmla="*/ 822 h 461"/>
                  <a:gd name="T12" fmla="*/ 161 w 323"/>
                  <a:gd name="T13" fmla="*/ 754 h 461"/>
                  <a:gd name="T14" fmla="*/ 161 w 323"/>
                  <a:gd name="T15" fmla="*/ 737 h 461"/>
                  <a:gd name="T16" fmla="*/ 130 w 323"/>
                  <a:gd name="T17" fmla="*/ 680 h 461"/>
                  <a:gd name="T18" fmla="*/ 0 w 323"/>
                  <a:gd name="T19" fmla="*/ 380 h 461"/>
                  <a:gd name="T20" fmla="*/ 380 w 323"/>
                  <a:gd name="T21" fmla="*/ 0 h 461"/>
                  <a:gd name="T22" fmla="*/ 763 w 323"/>
                  <a:gd name="T23" fmla="*/ 380 h 461"/>
                  <a:gd name="T24" fmla="*/ 631 w 323"/>
                  <a:gd name="T25" fmla="*/ 680 h 461"/>
                  <a:gd name="T26" fmla="*/ 602 w 323"/>
                  <a:gd name="T27" fmla="*/ 737 h 461"/>
                  <a:gd name="T28" fmla="*/ 602 w 323"/>
                  <a:gd name="T29" fmla="*/ 754 h 461"/>
                  <a:gd name="T30" fmla="*/ 621 w 323"/>
                  <a:gd name="T31" fmla="*/ 822 h 461"/>
                  <a:gd name="T32" fmla="*/ 612 w 323"/>
                  <a:gd name="T33" fmla="*/ 872 h 461"/>
                  <a:gd name="T34" fmla="*/ 621 w 323"/>
                  <a:gd name="T35" fmla="*/ 921 h 461"/>
                  <a:gd name="T36" fmla="*/ 480 w 323"/>
                  <a:gd name="T37" fmla="*/ 1061 h 461"/>
                  <a:gd name="T38" fmla="*/ 458 w 323"/>
                  <a:gd name="T39" fmla="*/ 1061 h 461"/>
                  <a:gd name="T40" fmla="*/ 380 w 323"/>
                  <a:gd name="T41" fmla="*/ 1089 h 4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3"/>
                  <a:gd name="T64" fmla="*/ 0 h 461"/>
                  <a:gd name="T65" fmla="*/ 323 w 323"/>
                  <a:gd name="T66" fmla="*/ 461 h 4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3" h="461">
                    <a:moveTo>
                      <a:pt x="161" y="461"/>
                    </a:moveTo>
                    <a:cubicBezTo>
                      <a:pt x="149" y="461"/>
                      <a:pt x="138" y="457"/>
                      <a:pt x="129" y="449"/>
                    </a:cubicBezTo>
                    <a:cubicBezTo>
                      <a:pt x="119" y="449"/>
                      <a:pt x="119" y="449"/>
                      <a:pt x="119" y="449"/>
                    </a:cubicBezTo>
                    <a:cubicBezTo>
                      <a:pt x="87" y="449"/>
                      <a:pt x="60" y="422"/>
                      <a:pt x="60" y="390"/>
                    </a:cubicBezTo>
                    <a:cubicBezTo>
                      <a:pt x="60" y="382"/>
                      <a:pt x="61" y="375"/>
                      <a:pt x="64" y="369"/>
                    </a:cubicBezTo>
                    <a:cubicBezTo>
                      <a:pt x="61" y="362"/>
                      <a:pt x="60" y="355"/>
                      <a:pt x="60" y="348"/>
                    </a:cubicBezTo>
                    <a:cubicBezTo>
                      <a:pt x="60" y="337"/>
                      <a:pt x="62" y="328"/>
                      <a:pt x="68" y="319"/>
                    </a:cubicBezTo>
                    <a:cubicBezTo>
                      <a:pt x="68" y="312"/>
                      <a:pt x="68" y="312"/>
                      <a:pt x="68" y="312"/>
                    </a:cubicBezTo>
                    <a:cubicBezTo>
                      <a:pt x="68" y="299"/>
                      <a:pt x="68" y="299"/>
                      <a:pt x="55" y="288"/>
                    </a:cubicBezTo>
                    <a:cubicBezTo>
                      <a:pt x="39" y="273"/>
                      <a:pt x="0" y="230"/>
                      <a:pt x="0" y="161"/>
                    </a:cubicBezTo>
                    <a:cubicBezTo>
                      <a:pt x="0" y="82"/>
                      <a:pt x="60" y="0"/>
                      <a:pt x="161" y="0"/>
                    </a:cubicBezTo>
                    <a:cubicBezTo>
                      <a:pt x="262" y="0"/>
                      <a:pt x="323" y="82"/>
                      <a:pt x="323" y="161"/>
                    </a:cubicBezTo>
                    <a:cubicBezTo>
                      <a:pt x="323" y="230"/>
                      <a:pt x="284" y="273"/>
                      <a:pt x="267" y="288"/>
                    </a:cubicBezTo>
                    <a:cubicBezTo>
                      <a:pt x="255" y="299"/>
                      <a:pt x="255" y="299"/>
                      <a:pt x="255" y="312"/>
                    </a:cubicBezTo>
                    <a:cubicBezTo>
                      <a:pt x="255" y="319"/>
                      <a:pt x="255" y="319"/>
                      <a:pt x="255" y="319"/>
                    </a:cubicBezTo>
                    <a:cubicBezTo>
                      <a:pt x="260" y="328"/>
                      <a:pt x="263" y="338"/>
                      <a:pt x="263" y="348"/>
                    </a:cubicBezTo>
                    <a:cubicBezTo>
                      <a:pt x="263" y="355"/>
                      <a:pt x="261" y="362"/>
                      <a:pt x="259" y="369"/>
                    </a:cubicBezTo>
                    <a:cubicBezTo>
                      <a:pt x="261" y="375"/>
                      <a:pt x="263" y="382"/>
                      <a:pt x="263" y="390"/>
                    </a:cubicBezTo>
                    <a:cubicBezTo>
                      <a:pt x="263" y="422"/>
                      <a:pt x="236" y="449"/>
                      <a:pt x="203" y="449"/>
                    </a:cubicBezTo>
                    <a:cubicBezTo>
                      <a:pt x="194" y="449"/>
                      <a:pt x="194" y="449"/>
                      <a:pt x="194" y="449"/>
                    </a:cubicBezTo>
                    <a:cubicBezTo>
                      <a:pt x="185" y="457"/>
                      <a:pt x="173" y="461"/>
                      <a:pt x="161" y="461"/>
                    </a:cubicBezTo>
                    <a:close/>
                  </a:path>
                </a:pathLst>
              </a:custGeom>
              <a:solidFill>
                <a:schemeClr val="hlink"/>
              </a:solidFill>
              <a:ln w="9525">
                <a:noFill/>
                <a:round/>
                <a:headEnd/>
                <a:tailEnd/>
              </a:ln>
            </p:spPr>
            <p:txBody>
              <a:bodyPr/>
              <a:lstStyle/>
              <a:p>
                <a:endParaRPr lang="it-IT"/>
              </a:p>
            </p:txBody>
          </p:sp>
          <p:sp>
            <p:nvSpPr>
              <p:cNvPr id="24610" name="Freeform 33"/>
              <p:cNvSpPr>
                <a:spLocks noChangeAspect="1" noEditPoints="1"/>
              </p:cNvSpPr>
              <p:nvPr/>
            </p:nvSpPr>
            <p:spPr bwMode="gray">
              <a:xfrm>
                <a:off x="5931" y="1670"/>
                <a:ext cx="649" cy="976"/>
              </a:xfrm>
              <a:custGeom>
                <a:avLst/>
                <a:gdLst>
                  <a:gd name="T0" fmla="*/ 323 w 275"/>
                  <a:gd name="T1" fmla="*/ 0 h 413"/>
                  <a:gd name="T2" fmla="*/ 0 w 275"/>
                  <a:gd name="T3" fmla="*/ 324 h 413"/>
                  <a:gd name="T4" fmla="*/ 113 w 275"/>
                  <a:gd name="T5" fmla="*/ 581 h 413"/>
                  <a:gd name="T6" fmla="*/ 160 w 275"/>
                  <a:gd name="T7" fmla="*/ 683 h 413"/>
                  <a:gd name="T8" fmla="*/ 160 w 275"/>
                  <a:gd name="T9" fmla="*/ 702 h 413"/>
                  <a:gd name="T10" fmla="*/ 160 w 275"/>
                  <a:gd name="T11" fmla="*/ 714 h 413"/>
                  <a:gd name="T12" fmla="*/ 142 w 275"/>
                  <a:gd name="T13" fmla="*/ 766 h 413"/>
                  <a:gd name="T14" fmla="*/ 158 w 275"/>
                  <a:gd name="T15" fmla="*/ 815 h 413"/>
                  <a:gd name="T16" fmla="*/ 142 w 275"/>
                  <a:gd name="T17" fmla="*/ 865 h 413"/>
                  <a:gd name="T18" fmla="*/ 224 w 275"/>
                  <a:gd name="T19" fmla="*/ 948 h 413"/>
                  <a:gd name="T20" fmla="*/ 271 w 275"/>
                  <a:gd name="T21" fmla="*/ 948 h 413"/>
                  <a:gd name="T22" fmla="*/ 323 w 275"/>
                  <a:gd name="T23" fmla="*/ 976 h 413"/>
                  <a:gd name="T24" fmla="*/ 375 w 275"/>
                  <a:gd name="T25" fmla="*/ 948 h 413"/>
                  <a:gd name="T26" fmla="*/ 422 w 275"/>
                  <a:gd name="T27" fmla="*/ 948 h 413"/>
                  <a:gd name="T28" fmla="*/ 507 w 275"/>
                  <a:gd name="T29" fmla="*/ 865 h 413"/>
                  <a:gd name="T30" fmla="*/ 491 w 275"/>
                  <a:gd name="T31" fmla="*/ 815 h 413"/>
                  <a:gd name="T32" fmla="*/ 507 w 275"/>
                  <a:gd name="T33" fmla="*/ 766 h 413"/>
                  <a:gd name="T34" fmla="*/ 486 w 275"/>
                  <a:gd name="T35" fmla="*/ 711 h 413"/>
                  <a:gd name="T36" fmla="*/ 489 w 275"/>
                  <a:gd name="T37" fmla="*/ 702 h 413"/>
                  <a:gd name="T38" fmla="*/ 489 w 275"/>
                  <a:gd name="T39" fmla="*/ 683 h 413"/>
                  <a:gd name="T40" fmla="*/ 536 w 275"/>
                  <a:gd name="T41" fmla="*/ 581 h 413"/>
                  <a:gd name="T42" fmla="*/ 649 w 275"/>
                  <a:gd name="T43" fmla="*/ 324 h 413"/>
                  <a:gd name="T44" fmla="*/ 323 w 275"/>
                  <a:gd name="T45" fmla="*/ 0 h 413"/>
                  <a:gd name="T46" fmla="*/ 422 w 275"/>
                  <a:gd name="T47" fmla="*/ 879 h 413"/>
                  <a:gd name="T48" fmla="*/ 224 w 275"/>
                  <a:gd name="T49" fmla="*/ 879 h 413"/>
                  <a:gd name="T50" fmla="*/ 205 w 275"/>
                  <a:gd name="T51" fmla="*/ 858 h 413"/>
                  <a:gd name="T52" fmla="*/ 224 w 275"/>
                  <a:gd name="T53" fmla="*/ 837 h 413"/>
                  <a:gd name="T54" fmla="*/ 422 w 275"/>
                  <a:gd name="T55" fmla="*/ 837 h 413"/>
                  <a:gd name="T56" fmla="*/ 444 w 275"/>
                  <a:gd name="T57" fmla="*/ 858 h 413"/>
                  <a:gd name="T58" fmla="*/ 422 w 275"/>
                  <a:gd name="T59" fmla="*/ 879 h 413"/>
                  <a:gd name="T60" fmla="*/ 422 w 275"/>
                  <a:gd name="T61" fmla="*/ 792 h 413"/>
                  <a:gd name="T62" fmla="*/ 224 w 275"/>
                  <a:gd name="T63" fmla="*/ 792 h 413"/>
                  <a:gd name="T64" fmla="*/ 205 w 275"/>
                  <a:gd name="T65" fmla="*/ 770 h 413"/>
                  <a:gd name="T66" fmla="*/ 224 w 275"/>
                  <a:gd name="T67" fmla="*/ 749 h 413"/>
                  <a:gd name="T68" fmla="*/ 422 w 275"/>
                  <a:gd name="T69" fmla="*/ 749 h 413"/>
                  <a:gd name="T70" fmla="*/ 444 w 275"/>
                  <a:gd name="T71" fmla="*/ 770 h 413"/>
                  <a:gd name="T72" fmla="*/ 422 w 275"/>
                  <a:gd name="T73" fmla="*/ 792 h 413"/>
                  <a:gd name="T74" fmla="*/ 489 w 275"/>
                  <a:gd name="T75" fmla="*/ 532 h 413"/>
                  <a:gd name="T76" fmla="*/ 420 w 275"/>
                  <a:gd name="T77" fmla="*/ 692 h 413"/>
                  <a:gd name="T78" fmla="*/ 227 w 275"/>
                  <a:gd name="T79" fmla="*/ 692 h 413"/>
                  <a:gd name="T80" fmla="*/ 158 w 275"/>
                  <a:gd name="T81" fmla="*/ 532 h 413"/>
                  <a:gd name="T82" fmla="*/ 68 w 275"/>
                  <a:gd name="T83" fmla="*/ 324 h 413"/>
                  <a:gd name="T84" fmla="*/ 323 w 275"/>
                  <a:gd name="T85" fmla="*/ 69 h 413"/>
                  <a:gd name="T86" fmla="*/ 581 w 275"/>
                  <a:gd name="T87" fmla="*/ 324 h 413"/>
                  <a:gd name="T88" fmla="*/ 489 w 275"/>
                  <a:gd name="T89" fmla="*/ 53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5"/>
                  <a:gd name="T136" fmla="*/ 0 h 413"/>
                  <a:gd name="T137" fmla="*/ 275 w 275"/>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5" h="413">
                    <a:moveTo>
                      <a:pt x="137" y="0"/>
                    </a:moveTo>
                    <a:cubicBezTo>
                      <a:pt x="51" y="0"/>
                      <a:pt x="0" y="70"/>
                      <a:pt x="0" y="137"/>
                    </a:cubicBezTo>
                    <a:cubicBezTo>
                      <a:pt x="0" y="196"/>
                      <a:pt x="33" y="233"/>
                      <a:pt x="48" y="246"/>
                    </a:cubicBezTo>
                    <a:cubicBezTo>
                      <a:pt x="68" y="265"/>
                      <a:pt x="68" y="273"/>
                      <a:pt x="68" y="289"/>
                    </a:cubicBezTo>
                    <a:cubicBezTo>
                      <a:pt x="68" y="297"/>
                      <a:pt x="68" y="297"/>
                      <a:pt x="68" y="297"/>
                    </a:cubicBezTo>
                    <a:cubicBezTo>
                      <a:pt x="68" y="302"/>
                      <a:pt x="68" y="302"/>
                      <a:pt x="68" y="302"/>
                    </a:cubicBezTo>
                    <a:cubicBezTo>
                      <a:pt x="63" y="308"/>
                      <a:pt x="60" y="316"/>
                      <a:pt x="60" y="324"/>
                    </a:cubicBezTo>
                    <a:cubicBezTo>
                      <a:pt x="60" y="332"/>
                      <a:pt x="63" y="339"/>
                      <a:pt x="67" y="345"/>
                    </a:cubicBezTo>
                    <a:cubicBezTo>
                      <a:pt x="63" y="351"/>
                      <a:pt x="60" y="358"/>
                      <a:pt x="60" y="366"/>
                    </a:cubicBezTo>
                    <a:cubicBezTo>
                      <a:pt x="60" y="385"/>
                      <a:pt x="76" y="401"/>
                      <a:pt x="95" y="401"/>
                    </a:cubicBezTo>
                    <a:cubicBezTo>
                      <a:pt x="115" y="401"/>
                      <a:pt x="115" y="401"/>
                      <a:pt x="115" y="401"/>
                    </a:cubicBezTo>
                    <a:cubicBezTo>
                      <a:pt x="120" y="408"/>
                      <a:pt x="128" y="413"/>
                      <a:pt x="137" y="413"/>
                    </a:cubicBezTo>
                    <a:cubicBezTo>
                      <a:pt x="146" y="413"/>
                      <a:pt x="155" y="408"/>
                      <a:pt x="159" y="401"/>
                    </a:cubicBezTo>
                    <a:cubicBezTo>
                      <a:pt x="179" y="401"/>
                      <a:pt x="179" y="401"/>
                      <a:pt x="179" y="401"/>
                    </a:cubicBezTo>
                    <a:cubicBezTo>
                      <a:pt x="199" y="401"/>
                      <a:pt x="215" y="385"/>
                      <a:pt x="215" y="366"/>
                    </a:cubicBezTo>
                    <a:cubicBezTo>
                      <a:pt x="215" y="358"/>
                      <a:pt x="212" y="351"/>
                      <a:pt x="208" y="345"/>
                    </a:cubicBezTo>
                    <a:cubicBezTo>
                      <a:pt x="212" y="339"/>
                      <a:pt x="215" y="332"/>
                      <a:pt x="215" y="324"/>
                    </a:cubicBezTo>
                    <a:cubicBezTo>
                      <a:pt x="215" y="315"/>
                      <a:pt x="211" y="307"/>
                      <a:pt x="206" y="301"/>
                    </a:cubicBezTo>
                    <a:cubicBezTo>
                      <a:pt x="207" y="300"/>
                      <a:pt x="207" y="298"/>
                      <a:pt x="207" y="297"/>
                    </a:cubicBezTo>
                    <a:cubicBezTo>
                      <a:pt x="207" y="289"/>
                      <a:pt x="207" y="289"/>
                      <a:pt x="207" y="289"/>
                    </a:cubicBezTo>
                    <a:cubicBezTo>
                      <a:pt x="206" y="273"/>
                      <a:pt x="206" y="265"/>
                      <a:pt x="227" y="246"/>
                    </a:cubicBezTo>
                    <a:cubicBezTo>
                      <a:pt x="241" y="233"/>
                      <a:pt x="275" y="196"/>
                      <a:pt x="275" y="137"/>
                    </a:cubicBezTo>
                    <a:cubicBezTo>
                      <a:pt x="275" y="70"/>
                      <a:pt x="223" y="0"/>
                      <a:pt x="137" y="0"/>
                    </a:cubicBezTo>
                    <a:close/>
                    <a:moveTo>
                      <a:pt x="179" y="372"/>
                    </a:moveTo>
                    <a:cubicBezTo>
                      <a:pt x="95" y="372"/>
                      <a:pt x="95" y="372"/>
                      <a:pt x="95" y="372"/>
                    </a:cubicBezTo>
                    <a:cubicBezTo>
                      <a:pt x="91" y="372"/>
                      <a:pt x="87" y="368"/>
                      <a:pt x="87" y="363"/>
                    </a:cubicBezTo>
                    <a:cubicBezTo>
                      <a:pt x="87" y="358"/>
                      <a:pt x="91" y="354"/>
                      <a:pt x="95" y="354"/>
                    </a:cubicBezTo>
                    <a:cubicBezTo>
                      <a:pt x="179" y="354"/>
                      <a:pt x="179" y="354"/>
                      <a:pt x="179" y="354"/>
                    </a:cubicBezTo>
                    <a:cubicBezTo>
                      <a:pt x="184" y="354"/>
                      <a:pt x="188" y="358"/>
                      <a:pt x="188" y="363"/>
                    </a:cubicBezTo>
                    <a:cubicBezTo>
                      <a:pt x="188" y="368"/>
                      <a:pt x="184" y="372"/>
                      <a:pt x="179" y="372"/>
                    </a:cubicBezTo>
                    <a:close/>
                    <a:moveTo>
                      <a:pt x="179" y="335"/>
                    </a:moveTo>
                    <a:cubicBezTo>
                      <a:pt x="95" y="335"/>
                      <a:pt x="95" y="335"/>
                      <a:pt x="95" y="335"/>
                    </a:cubicBezTo>
                    <a:cubicBezTo>
                      <a:pt x="91" y="335"/>
                      <a:pt x="87" y="331"/>
                      <a:pt x="87" y="326"/>
                    </a:cubicBezTo>
                    <a:cubicBezTo>
                      <a:pt x="87" y="321"/>
                      <a:pt x="91" y="317"/>
                      <a:pt x="95" y="317"/>
                    </a:cubicBezTo>
                    <a:cubicBezTo>
                      <a:pt x="179" y="317"/>
                      <a:pt x="179" y="317"/>
                      <a:pt x="179" y="317"/>
                    </a:cubicBezTo>
                    <a:cubicBezTo>
                      <a:pt x="184" y="317"/>
                      <a:pt x="188" y="321"/>
                      <a:pt x="188" y="326"/>
                    </a:cubicBezTo>
                    <a:cubicBezTo>
                      <a:pt x="188" y="331"/>
                      <a:pt x="184" y="335"/>
                      <a:pt x="179" y="335"/>
                    </a:cubicBezTo>
                    <a:close/>
                    <a:moveTo>
                      <a:pt x="207" y="225"/>
                    </a:moveTo>
                    <a:cubicBezTo>
                      <a:pt x="180" y="251"/>
                      <a:pt x="178" y="266"/>
                      <a:pt x="178" y="293"/>
                    </a:cubicBezTo>
                    <a:cubicBezTo>
                      <a:pt x="96" y="293"/>
                      <a:pt x="96" y="293"/>
                      <a:pt x="96" y="293"/>
                    </a:cubicBezTo>
                    <a:cubicBezTo>
                      <a:pt x="97" y="266"/>
                      <a:pt x="95" y="251"/>
                      <a:pt x="67" y="225"/>
                    </a:cubicBezTo>
                    <a:cubicBezTo>
                      <a:pt x="56" y="214"/>
                      <a:pt x="29" y="185"/>
                      <a:pt x="29" y="137"/>
                    </a:cubicBezTo>
                    <a:cubicBezTo>
                      <a:pt x="29" y="84"/>
                      <a:pt x="69" y="29"/>
                      <a:pt x="137" y="29"/>
                    </a:cubicBezTo>
                    <a:cubicBezTo>
                      <a:pt x="205" y="29"/>
                      <a:pt x="246" y="84"/>
                      <a:pt x="246" y="137"/>
                    </a:cubicBezTo>
                    <a:cubicBezTo>
                      <a:pt x="246" y="185"/>
                      <a:pt x="219" y="214"/>
                      <a:pt x="207" y="225"/>
                    </a:cubicBezTo>
                    <a:close/>
                  </a:path>
                </a:pathLst>
              </a:custGeom>
              <a:solidFill>
                <a:srgbClr val="FFFFFF"/>
              </a:solidFill>
              <a:ln w="9525">
                <a:noFill/>
                <a:round/>
                <a:headEnd/>
                <a:tailEnd/>
              </a:ln>
            </p:spPr>
            <p:txBody>
              <a:bodyPr/>
              <a:lstStyle/>
              <a:p>
                <a:endParaRPr lang="it-IT"/>
              </a:p>
            </p:txBody>
          </p:sp>
        </p:grpSp>
      </p:grpSp>
      <p:grpSp>
        <p:nvGrpSpPr>
          <p:cNvPr id="24594" name="Group 39"/>
          <p:cNvGrpSpPr>
            <a:grpSpLocks noChangeAspect="1"/>
          </p:cNvGrpSpPr>
          <p:nvPr/>
        </p:nvGrpSpPr>
        <p:grpSpPr bwMode="auto">
          <a:xfrm>
            <a:off x="4572000" y="3789363"/>
            <a:ext cx="288925" cy="287337"/>
            <a:chOff x="2517" y="2019"/>
            <a:chExt cx="340" cy="340"/>
          </a:xfrm>
        </p:grpSpPr>
        <p:sp>
          <p:nvSpPr>
            <p:cNvPr id="24603" name="Oval 40"/>
            <p:cNvSpPr>
              <a:spLocks noChangeAspect="1" noChangeArrowheads="1"/>
            </p:cNvSpPr>
            <p:nvPr/>
          </p:nvSpPr>
          <p:spPr bwMode="gray">
            <a:xfrm>
              <a:off x="2517" y="2019"/>
              <a:ext cx="340" cy="340"/>
            </a:xfrm>
            <a:prstGeom prst="ellipse">
              <a:avLst/>
            </a:prstGeom>
            <a:solidFill>
              <a:schemeClr val="bg1">
                <a:alpha val="25098"/>
              </a:schemeClr>
            </a:solidFill>
            <a:ln w="25400">
              <a:solidFill>
                <a:schemeClr val="bg1"/>
              </a:solidFill>
              <a:round/>
              <a:headEnd/>
              <a:tailEnd/>
            </a:ln>
          </p:spPr>
          <p:txBody>
            <a:bodyPr wrap="none" anchor="ctr"/>
            <a:lstStyle/>
            <a:p>
              <a:endParaRPr lang="fr-BE">
                <a:latin typeface="Calibri" pitchFamily="34" charset="0"/>
                <a:ea typeface="Geneva"/>
                <a:cs typeface="Geneva"/>
              </a:endParaRPr>
            </a:p>
          </p:txBody>
        </p:sp>
        <p:grpSp>
          <p:nvGrpSpPr>
            <p:cNvPr id="24604" name="Group 41"/>
            <p:cNvGrpSpPr>
              <a:grpSpLocks noChangeAspect="1"/>
            </p:cNvGrpSpPr>
            <p:nvPr/>
          </p:nvGrpSpPr>
          <p:grpSpPr bwMode="auto">
            <a:xfrm>
              <a:off x="2573" y="2120"/>
              <a:ext cx="227" cy="137"/>
              <a:chOff x="2336" y="1832"/>
              <a:chExt cx="1089" cy="657"/>
            </a:xfrm>
          </p:grpSpPr>
          <p:sp>
            <p:nvSpPr>
              <p:cNvPr id="24605" name="Freeform 42"/>
              <p:cNvSpPr>
                <a:spLocks noChangeAspect="1"/>
              </p:cNvSpPr>
              <p:nvPr/>
            </p:nvSpPr>
            <p:spPr bwMode="gray">
              <a:xfrm>
                <a:off x="2336" y="1832"/>
                <a:ext cx="1089" cy="657"/>
              </a:xfrm>
              <a:custGeom>
                <a:avLst/>
                <a:gdLst>
                  <a:gd name="T0" fmla="*/ 302 w 461"/>
                  <a:gd name="T1" fmla="*/ 0 h 278"/>
                  <a:gd name="T2" fmla="*/ 340 w 461"/>
                  <a:gd name="T3" fmla="*/ 69 h 278"/>
                  <a:gd name="T4" fmla="*/ 343 w 461"/>
                  <a:gd name="T5" fmla="*/ 149 h 278"/>
                  <a:gd name="T6" fmla="*/ 645 w 461"/>
                  <a:gd name="T7" fmla="*/ 149 h 278"/>
                  <a:gd name="T8" fmla="*/ 735 w 461"/>
                  <a:gd name="T9" fmla="*/ 241 h 278"/>
                  <a:gd name="T10" fmla="*/ 735 w 461"/>
                  <a:gd name="T11" fmla="*/ 262 h 278"/>
                  <a:gd name="T12" fmla="*/ 997 w 461"/>
                  <a:gd name="T13" fmla="*/ 262 h 278"/>
                  <a:gd name="T14" fmla="*/ 1089 w 461"/>
                  <a:gd name="T15" fmla="*/ 354 h 278"/>
                  <a:gd name="T16" fmla="*/ 1089 w 461"/>
                  <a:gd name="T17" fmla="*/ 567 h 278"/>
                  <a:gd name="T18" fmla="*/ 997 w 461"/>
                  <a:gd name="T19" fmla="*/ 657 h 278"/>
                  <a:gd name="T20" fmla="*/ 90 w 461"/>
                  <a:gd name="T21" fmla="*/ 657 h 278"/>
                  <a:gd name="T22" fmla="*/ 26 w 461"/>
                  <a:gd name="T23" fmla="*/ 629 h 278"/>
                  <a:gd name="T24" fmla="*/ 0 w 461"/>
                  <a:gd name="T25" fmla="*/ 562 h 278"/>
                  <a:gd name="T26" fmla="*/ 17 w 461"/>
                  <a:gd name="T27" fmla="*/ 66 h 278"/>
                  <a:gd name="T28" fmla="*/ 54 w 461"/>
                  <a:gd name="T29" fmla="*/ 0 h 278"/>
                  <a:gd name="T30" fmla="*/ 302 w 461"/>
                  <a:gd name="T31" fmla="*/ 0 h 2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1"/>
                  <a:gd name="T49" fmla="*/ 0 h 278"/>
                  <a:gd name="T50" fmla="*/ 461 w 461"/>
                  <a:gd name="T51" fmla="*/ 278 h 2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1" h="278">
                    <a:moveTo>
                      <a:pt x="128" y="0"/>
                    </a:moveTo>
                    <a:cubicBezTo>
                      <a:pt x="145" y="0"/>
                      <a:pt x="144" y="28"/>
                      <a:pt x="144" y="29"/>
                    </a:cubicBezTo>
                    <a:cubicBezTo>
                      <a:pt x="145" y="63"/>
                      <a:pt x="145" y="63"/>
                      <a:pt x="145" y="63"/>
                    </a:cubicBezTo>
                    <a:cubicBezTo>
                      <a:pt x="273" y="63"/>
                      <a:pt x="273" y="63"/>
                      <a:pt x="273" y="63"/>
                    </a:cubicBezTo>
                    <a:cubicBezTo>
                      <a:pt x="294" y="63"/>
                      <a:pt x="311" y="81"/>
                      <a:pt x="311" y="102"/>
                    </a:cubicBezTo>
                    <a:cubicBezTo>
                      <a:pt x="311" y="111"/>
                      <a:pt x="311" y="111"/>
                      <a:pt x="311" y="111"/>
                    </a:cubicBezTo>
                    <a:cubicBezTo>
                      <a:pt x="422" y="111"/>
                      <a:pt x="422" y="111"/>
                      <a:pt x="422" y="111"/>
                    </a:cubicBezTo>
                    <a:cubicBezTo>
                      <a:pt x="444" y="111"/>
                      <a:pt x="461" y="129"/>
                      <a:pt x="461" y="150"/>
                    </a:cubicBezTo>
                    <a:cubicBezTo>
                      <a:pt x="461" y="240"/>
                      <a:pt x="461" y="240"/>
                      <a:pt x="461" y="240"/>
                    </a:cubicBezTo>
                    <a:cubicBezTo>
                      <a:pt x="461" y="261"/>
                      <a:pt x="444" y="278"/>
                      <a:pt x="422" y="278"/>
                    </a:cubicBezTo>
                    <a:cubicBezTo>
                      <a:pt x="38" y="278"/>
                      <a:pt x="38" y="278"/>
                      <a:pt x="38" y="278"/>
                    </a:cubicBezTo>
                    <a:cubicBezTo>
                      <a:pt x="28" y="278"/>
                      <a:pt x="18" y="274"/>
                      <a:pt x="11" y="266"/>
                    </a:cubicBezTo>
                    <a:cubicBezTo>
                      <a:pt x="4" y="259"/>
                      <a:pt x="0" y="249"/>
                      <a:pt x="0" y="238"/>
                    </a:cubicBezTo>
                    <a:cubicBezTo>
                      <a:pt x="7" y="28"/>
                      <a:pt x="7" y="28"/>
                      <a:pt x="7" y="28"/>
                    </a:cubicBezTo>
                    <a:cubicBezTo>
                      <a:pt x="8" y="23"/>
                      <a:pt x="6" y="0"/>
                      <a:pt x="23" y="0"/>
                    </a:cubicBezTo>
                    <a:cubicBezTo>
                      <a:pt x="40" y="0"/>
                      <a:pt x="111" y="0"/>
                      <a:pt x="128" y="0"/>
                    </a:cubicBezTo>
                    <a:close/>
                  </a:path>
                </a:pathLst>
              </a:custGeom>
              <a:solidFill>
                <a:schemeClr val="hlink"/>
              </a:solidFill>
              <a:ln w="9525">
                <a:noFill/>
                <a:round/>
                <a:headEnd/>
                <a:tailEnd/>
              </a:ln>
            </p:spPr>
            <p:txBody>
              <a:bodyPr/>
              <a:lstStyle/>
              <a:p>
                <a:endParaRPr lang="it-IT"/>
              </a:p>
            </p:txBody>
          </p:sp>
          <p:sp>
            <p:nvSpPr>
              <p:cNvPr id="24606" name="Freeform 43"/>
              <p:cNvSpPr>
                <a:spLocks noChangeAspect="1" noEditPoints="1"/>
              </p:cNvSpPr>
              <p:nvPr/>
            </p:nvSpPr>
            <p:spPr bwMode="gray">
              <a:xfrm>
                <a:off x="2393" y="1875"/>
                <a:ext cx="975" cy="557"/>
              </a:xfrm>
              <a:custGeom>
                <a:avLst/>
                <a:gdLst>
                  <a:gd name="T0" fmla="*/ 17 w 413"/>
                  <a:gd name="T1" fmla="*/ 26 h 236"/>
                  <a:gd name="T2" fmla="*/ 9 w 413"/>
                  <a:gd name="T3" fmla="*/ 548 h 236"/>
                  <a:gd name="T4" fmla="*/ 940 w 413"/>
                  <a:gd name="T5" fmla="*/ 557 h 236"/>
                  <a:gd name="T6" fmla="*/ 975 w 413"/>
                  <a:gd name="T7" fmla="*/ 312 h 236"/>
                  <a:gd name="T8" fmla="*/ 621 w 413"/>
                  <a:gd name="T9" fmla="*/ 276 h 236"/>
                  <a:gd name="T10" fmla="*/ 585 w 413"/>
                  <a:gd name="T11" fmla="*/ 163 h 236"/>
                  <a:gd name="T12" fmla="*/ 227 w 413"/>
                  <a:gd name="T13" fmla="*/ 26 h 236"/>
                  <a:gd name="T14" fmla="*/ 28 w 413"/>
                  <a:gd name="T15" fmla="*/ 2 h 236"/>
                  <a:gd name="T16" fmla="*/ 85 w 413"/>
                  <a:gd name="T17" fmla="*/ 61 h 236"/>
                  <a:gd name="T18" fmla="*/ 175 w 413"/>
                  <a:gd name="T19" fmla="*/ 489 h 236"/>
                  <a:gd name="T20" fmla="*/ 552 w 413"/>
                  <a:gd name="T21" fmla="*/ 489 h 236"/>
                  <a:gd name="T22" fmla="*/ 212 w 413"/>
                  <a:gd name="T23" fmla="*/ 231 h 236"/>
                  <a:gd name="T24" fmla="*/ 552 w 413"/>
                  <a:gd name="T25" fmla="*/ 489 h 236"/>
                  <a:gd name="T26" fmla="*/ 597 w 413"/>
                  <a:gd name="T27" fmla="*/ 489 h 236"/>
                  <a:gd name="T28" fmla="*/ 907 w 413"/>
                  <a:gd name="T29" fmla="*/ 345 h 236"/>
                  <a:gd name="T30" fmla="*/ 300 w 413"/>
                  <a:gd name="T31" fmla="*/ 262 h 236"/>
                  <a:gd name="T32" fmla="*/ 276 w 413"/>
                  <a:gd name="T33" fmla="*/ 323 h 236"/>
                  <a:gd name="T34" fmla="*/ 321 w 413"/>
                  <a:gd name="T35" fmla="*/ 323 h 236"/>
                  <a:gd name="T36" fmla="*/ 300 w 413"/>
                  <a:gd name="T37" fmla="*/ 262 h 236"/>
                  <a:gd name="T38" fmla="*/ 361 w 413"/>
                  <a:gd name="T39" fmla="*/ 286 h 236"/>
                  <a:gd name="T40" fmla="*/ 382 w 413"/>
                  <a:gd name="T41" fmla="*/ 345 h 236"/>
                  <a:gd name="T42" fmla="*/ 406 w 413"/>
                  <a:gd name="T43" fmla="*/ 286 h 236"/>
                  <a:gd name="T44" fmla="*/ 467 w 413"/>
                  <a:gd name="T45" fmla="*/ 262 h 236"/>
                  <a:gd name="T46" fmla="*/ 446 w 413"/>
                  <a:gd name="T47" fmla="*/ 323 h 236"/>
                  <a:gd name="T48" fmla="*/ 491 w 413"/>
                  <a:gd name="T49" fmla="*/ 323 h 236"/>
                  <a:gd name="T50" fmla="*/ 467 w 413"/>
                  <a:gd name="T51" fmla="*/ 262 h 236"/>
                  <a:gd name="T52" fmla="*/ 276 w 413"/>
                  <a:gd name="T53" fmla="*/ 399 h 236"/>
                  <a:gd name="T54" fmla="*/ 300 w 413"/>
                  <a:gd name="T55" fmla="*/ 458 h 236"/>
                  <a:gd name="T56" fmla="*/ 321 w 413"/>
                  <a:gd name="T57" fmla="*/ 399 h 236"/>
                  <a:gd name="T58" fmla="*/ 382 w 413"/>
                  <a:gd name="T59" fmla="*/ 375 h 236"/>
                  <a:gd name="T60" fmla="*/ 361 w 413"/>
                  <a:gd name="T61" fmla="*/ 434 h 236"/>
                  <a:gd name="T62" fmla="*/ 406 w 413"/>
                  <a:gd name="T63" fmla="*/ 434 h 236"/>
                  <a:gd name="T64" fmla="*/ 382 w 413"/>
                  <a:gd name="T65" fmla="*/ 375 h 236"/>
                  <a:gd name="T66" fmla="*/ 446 w 413"/>
                  <a:gd name="T67" fmla="*/ 399 h 236"/>
                  <a:gd name="T68" fmla="*/ 467 w 413"/>
                  <a:gd name="T69" fmla="*/ 458 h 236"/>
                  <a:gd name="T70" fmla="*/ 491 w 413"/>
                  <a:gd name="T71" fmla="*/ 399 h 236"/>
                  <a:gd name="T72" fmla="*/ 668 w 413"/>
                  <a:gd name="T73" fmla="*/ 458 h 236"/>
                  <a:gd name="T74" fmla="*/ 689 w 413"/>
                  <a:gd name="T75" fmla="*/ 399 h 236"/>
                  <a:gd name="T76" fmla="*/ 644 w 413"/>
                  <a:gd name="T77" fmla="*/ 399 h 236"/>
                  <a:gd name="T78" fmla="*/ 668 w 413"/>
                  <a:gd name="T79" fmla="*/ 458 h 236"/>
                  <a:gd name="T80" fmla="*/ 774 w 413"/>
                  <a:gd name="T81" fmla="*/ 434 h 236"/>
                  <a:gd name="T82" fmla="*/ 751 w 413"/>
                  <a:gd name="T83" fmla="*/ 375 h 236"/>
                  <a:gd name="T84" fmla="*/ 729 w 413"/>
                  <a:gd name="T85" fmla="*/ 434 h 236"/>
                  <a:gd name="T86" fmla="*/ 836 w 413"/>
                  <a:gd name="T87" fmla="*/ 458 h 236"/>
                  <a:gd name="T88" fmla="*/ 859 w 413"/>
                  <a:gd name="T89" fmla="*/ 399 h 236"/>
                  <a:gd name="T90" fmla="*/ 814 w 413"/>
                  <a:gd name="T91" fmla="*/ 399 h 236"/>
                  <a:gd name="T92" fmla="*/ 836 w 413"/>
                  <a:gd name="T93" fmla="*/ 458 h 2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3"/>
                  <a:gd name="T142" fmla="*/ 0 h 236"/>
                  <a:gd name="T143" fmla="*/ 413 w 413"/>
                  <a:gd name="T144" fmla="*/ 236 h 2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3" h="236">
                    <a:moveTo>
                      <a:pt x="12" y="1"/>
                    </a:moveTo>
                    <a:cubicBezTo>
                      <a:pt x="9" y="4"/>
                      <a:pt x="7" y="7"/>
                      <a:pt x="7" y="11"/>
                    </a:cubicBezTo>
                    <a:cubicBezTo>
                      <a:pt x="0" y="221"/>
                      <a:pt x="0" y="221"/>
                      <a:pt x="0" y="221"/>
                    </a:cubicBezTo>
                    <a:cubicBezTo>
                      <a:pt x="0" y="225"/>
                      <a:pt x="1" y="229"/>
                      <a:pt x="4" y="232"/>
                    </a:cubicBezTo>
                    <a:cubicBezTo>
                      <a:pt x="7" y="235"/>
                      <a:pt x="11" y="236"/>
                      <a:pt x="14" y="236"/>
                    </a:cubicBezTo>
                    <a:cubicBezTo>
                      <a:pt x="398" y="236"/>
                      <a:pt x="398" y="236"/>
                      <a:pt x="398" y="236"/>
                    </a:cubicBezTo>
                    <a:cubicBezTo>
                      <a:pt x="406" y="236"/>
                      <a:pt x="413" y="230"/>
                      <a:pt x="413" y="222"/>
                    </a:cubicBezTo>
                    <a:cubicBezTo>
                      <a:pt x="413" y="132"/>
                      <a:pt x="413" y="132"/>
                      <a:pt x="413" y="132"/>
                    </a:cubicBezTo>
                    <a:cubicBezTo>
                      <a:pt x="413" y="124"/>
                      <a:pt x="406" y="117"/>
                      <a:pt x="398" y="117"/>
                    </a:cubicBezTo>
                    <a:cubicBezTo>
                      <a:pt x="398" y="117"/>
                      <a:pt x="286" y="117"/>
                      <a:pt x="263" y="117"/>
                    </a:cubicBezTo>
                    <a:cubicBezTo>
                      <a:pt x="263" y="103"/>
                      <a:pt x="263" y="84"/>
                      <a:pt x="263" y="84"/>
                    </a:cubicBezTo>
                    <a:cubicBezTo>
                      <a:pt x="263" y="76"/>
                      <a:pt x="256" y="69"/>
                      <a:pt x="248" y="69"/>
                    </a:cubicBezTo>
                    <a:cubicBezTo>
                      <a:pt x="248" y="69"/>
                      <a:pt x="121" y="69"/>
                      <a:pt x="98" y="69"/>
                    </a:cubicBezTo>
                    <a:cubicBezTo>
                      <a:pt x="97" y="51"/>
                      <a:pt x="96" y="11"/>
                      <a:pt x="96" y="11"/>
                    </a:cubicBezTo>
                    <a:cubicBezTo>
                      <a:pt x="96" y="7"/>
                      <a:pt x="94" y="3"/>
                      <a:pt x="90" y="0"/>
                    </a:cubicBezTo>
                    <a:lnTo>
                      <a:pt x="12" y="1"/>
                    </a:lnTo>
                    <a:close/>
                    <a:moveTo>
                      <a:pt x="29" y="207"/>
                    </a:moveTo>
                    <a:cubicBezTo>
                      <a:pt x="30" y="184"/>
                      <a:pt x="35" y="49"/>
                      <a:pt x="36" y="26"/>
                    </a:cubicBezTo>
                    <a:cubicBezTo>
                      <a:pt x="68" y="26"/>
                      <a:pt x="68" y="26"/>
                      <a:pt x="68" y="26"/>
                    </a:cubicBezTo>
                    <a:cubicBezTo>
                      <a:pt x="68" y="45"/>
                      <a:pt x="74" y="207"/>
                      <a:pt x="74" y="207"/>
                    </a:cubicBezTo>
                    <a:lnTo>
                      <a:pt x="29" y="207"/>
                    </a:lnTo>
                    <a:close/>
                    <a:moveTo>
                      <a:pt x="234" y="207"/>
                    </a:moveTo>
                    <a:cubicBezTo>
                      <a:pt x="93" y="207"/>
                      <a:pt x="93" y="207"/>
                      <a:pt x="93" y="207"/>
                    </a:cubicBezTo>
                    <a:cubicBezTo>
                      <a:pt x="90" y="98"/>
                      <a:pt x="90" y="98"/>
                      <a:pt x="90" y="98"/>
                    </a:cubicBezTo>
                    <a:cubicBezTo>
                      <a:pt x="115" y="98"/>
                      <a:pt x="213" y="98"/>
                      <a:pt x="234" y="98"/>
                    </a:cubicBezTo>
                    <a:cubicBezTo>
                      <a:pt x="234" y="112"/>
                      <a:pt x="234" y="207"/>
                      <a:pt x="234" y="207"/>
                    </a:cubicBezTo>
                    <a:close/>
                    <a:moveTo>
                      <a:pt x="384" y="207"/>
                    </a:moveTo>
                    <a:cubicBezTo>
                      <a:pt x="253" y="207"/>
                      <a:pt x="253" y="207"/>
                      <a:pt x="253" y="207"/>
                    </a:cubicBezTo>
                    <a:cubicBezTo>
                      <a:pt x="253" y="146"/>
                      <a:pt x="253" y="146"/>
                      <a:pt x="253" y="146"/>
                    </a:cubicBezTo>
                    <a:cubicBezTo>
                      <a:pt x="384" y="146"/>
                      <a:pt x="384" y="146"/>
                      <a:pt x="384" y="146"/>
                    </a:cubicBezTo>
                    <a:lnTo>
                      <a:pt x="384" y="207"/>
                    </a:lnTo>
                    <a:close/>
                    <a:moveTo>
                      <a:pt x="127" y="111"/>
                    </a:moveTo>
                    <a:cubicBezTo>
                      <a:pt x="121" y="111"/>
                      <a:pt x="117" y="116"/>
                      <a:pt x="117" y="121"/>
                    </a:cubicBezTo>
                    <a:cubicBezTo>
                      <a:pt x="117" y="137"/>
                      <a:pt x="117" y="137"/>
                      <a:pt x="117" y="137"/>
                    </a:cubicBezTo>
                    <a:cubicBezTo>
                      <a:pt x="117" y="142"/>
                      <a:pt x="121" y="146"/>
                      <a:pt x="127" y="146"/>
                    </a:cubicBezTo>
                    <a:cubicBezTo>
                      <a:pt x="132" y="146"/>
                      <a:pt x="136" y="142"/>
                      <a:pt x="136" y="137"/>
                    </a:cubicBezTo>
                    <a:cubicBezTo>
                      <a:pt x="136" y="121"/>
                      <a:pt x="136" y="121"/>
                      <a:pt x="136" y="121"/>
                    </a:cubicBezTo>
                    <a:cubicBezTo>
                      <a:pt x="136" y="116"/>
                      <a:pt x="132" y="111"/>
                      <a:pt x="127" y="111"/>
                    </a:cubicBezTo>
                    <a:close/>
                    <a:moveTo>
                      <a:pt x="162" y="111"/>
                    </a:moveTo>
                    <a:cubicBezTo>
                      <a:pt x="157" y="111"/>
                      <a:pt x="153" y="116"/>
                      <a:pt x="153" y="121"/>
                    </a:cubicBezTo>
                    <a:cubicBezTo>
                      <a:pt x="153" y="137"/>
                      <a:pt x="153" y="137"/>
                      <a:pt x="153" y="137"/>
                    </a:cubicBezTo>
                    <a:cubicBezTo>
                      <a:pt x="153" y="142"/>
                      <a:pt x="157" y="146"/>
                      <a:pt x="162" y="146"/>
                    </a:cubicBezTo>
                    <a:cubicBezTo>
                      <a:pt x="168" y="146"/>
                      <a:pt x="172" y="142"/>
                      <a:pt x="172" y="137"/>
                    </a:cubicBezTo>
                    <a:cubicBezTo>
                      <a:pt x="172" y="121"/>
                      <a:pt x="172" y="121"/>
                      <a:pt x="172" y="121"/>
                    </a:cubicBezTo>
                    <a:cubicBezTo>
                      <a:pt x="172" y="116"/>
                      <a:pt x="168" y="111"/>
                      <a:pt x="162" y="111"/>
                    </a:cubicBezTo>
                    <a:close/>
                    <a:moveTo>
                      <a:pt x="198" y="111"/>
                    </a:moveTo>
                    <a:cubicBezTo>
                      <a:pt x="193" y="111"/>
                      <a:pt x="189" y="116"/>
                      <a:pt x="189" y="121"/>
                    </a:cubicBezTo>
                    <a:cubicBezTo>
                      <a:pt x="189" y="137"/>
                      <a:pt x="189" y="137"/>
                      <a:pt x="189" y="137"/>
                    </a:cubicBezTo>
                    <a:cubicBezTo>
                      <a:pt x="189" y="142"/>
                      <a:pt x="193" y="146"/>
                      <a:pt x="198" y="146"/>
                    </a:cubicBezTo>
                    <a:cubicBezTo>
                      <a:pt x="203" y="146"/>
                      <a:pt x="208" y="142"/>
                      <a:pt x="208" y="137"/>
                    </a:cubicBezTo>
                    <a:cubicBezTo>
                      <a:pt x="208" y="121"/>
                      <a:pt x="208" y="121"/>
                      <a:pt x="208" y="121"/>
                    </a:cubicBezTo>
                    <a:cubicBezTo>
                      <a:pt x="208" y="116"/>
                      <a:pt x="203" y="111"/>
                      <a:pt x="198" y="111"/>
                    </a:cubicBezTo>
                    <a:close/>
                    <a:moveTo>
                      <a:pt x="127" y="159"/>
                    </a:moveTo>
                    <a:cubicBezTo>
                      <a:pt x="121" y="159"/>
                      <a:pt x="117" y="164"/>
                      <a:pt x="117" y="169"/>
                    </a:cubicBezTo>
                    <a:cubicBezTo>
                      <a:pt x="117" y="184"/>
                      <a:pt x="117" y="184"/>
                      <a:pt x="117" y="184"/>
                    </a:cubicBezTo>
                    <a:cubicBezTo>
                      <a:pt x="117" y="190"/>
                      <a:pt x="121" y="194"/>
                      <a:pt x="127" y="194"/>
                    </a:cubicBezTo>
                    <a:cubicBezTo>
                      <a:pt x="132" y="194"/>
                      <a:pt x="136" y="190"/>
                      <a:pt x="136" y="184"/>
                    </a:cubicBezTo>
                    <a:cubicBezTo>
                      <a:pt x="136" y="169"/>
                      <a:pt x="136" y="169"/>
                      <a:pt x="136" y="169"/>
                    </a:cubicBezTo>
                    <a:cubicBezTo>
                      <a:pt x="136" y="164"/>
                      <a:pt x="132" y="159"/>
                      <a:pt x="127" y="159"/>
                    </a:cubicBezTo>
                    <a:close/>
                    <a:moveTo>
                      <a:pt x="162" y="159"/>
                    </a:moveTo>
                    <a:cubicBezTo>
                      <a:pt x="157" y="159"/>
                      <a:pt x="153" y="164"/>
                      <a:pt x="153" y="169"/>
                    </a:cubicBezTo>
                    <a:cubicBezTo>
                      <a:pt x="153" y="184"/>
                      <a:pt x="153" y="184"/>
                      <a:pt x="153" y="184"/>
                    </a:cubicBezTo>
                    <a:cubicBezTo>
                      <a:pt x="153" y="190"/>
                      <a:pt x="157" y="194"/>
                      <a:pt x="162" y="194"/>
                    </a:cubicBezTo>
                    <a:cubicBezTo>
                      <a:pt x="168" y="194"/>
                      <a:pt x="172" y="190"/>
                      <a:pt x="172" y="184"/>
                    </a:cubicBezTo>
                    <a:cubicBezTo>
                      <a:pt x="172" y="169"/>
                      <a:pt x="172" y="169"/>
                      <a:pt x="172" y="169"/>
                    </a:cubicBezTo>
                    <a:cubicBezTo>
                      <a:pt x="172" y="164"/>
                      <a:pt x="168" y="159"/>
                      <a:pt x="162" y="159"/>
                    </a:cubicBezTo>
                    <a:close/>
                    <a:moveTo>
                      <a:pt x="198" y="159"/>
                    </a:moveTo>
                    <a:cubicBezTo>
                      <a:pt x="193" y="159"/>
                      <a:pt x="189" y="164"/>
                      <a:pt x="189" y="169"/>
                    </a:cubicBezTo>
                    <a:cubicBezTo>
                      <a:pt x="189" y="184"/>
                      <a:pt x="189" y="184"/>
                      <a:pt x="189" y="184"/>
                    </a:cubicBezTo>
                    <a:cubicBezTo>
                      <a:pt x="189" y="190"/>
                      <a:pt x="193" y="194"/>
                      <a:pt x="198" y="194"/>
                    </a:cubicBezTo>
                    <a:cubicBezTo>
                      <a:pt x="203" y="194"/>
                      <a:pt x="208" y="190"/>
                      <a:pt x="208" y="184"/>
                    </a:cubicBezTo>
                    <a:cubicBezTo>
                      <a:pt x="208" y="169"/>
                      <a:pt x="208" y="169"/>
                      <a:pt x="208" y="169"/>
                    </a:cubicBezTo>
                    <a:cubicBezTo>
                      <a:pt x="208" y="164"/>
                      <a:pt x="203" y="159"/>
                      <a:pt x="198" y="159"/>
                    </a:cubicBezTo>
                    <a:close/>
                    <a:moveTo>
                      <a:pt x="283" y="194"/>
                    </a:moveTo>
                    <a:cubicBezTo>
                      <a:pt x="288" y="194"/>
                      <a:pt x="292" y="190"/>
                      <a:pt x="292" y="184"/>
                    </a:cubicBezTo>
                    <a:cubicBezTo>
                      <a:pt x="292" y="169"/>
                      <a:pt x="292" y="169"/>
                      <a:pt x="292" y="169"/>
                    </a:cubicBezTo>
                    <a:cubicBezTo>
                      <a:pt x="292" y="164"/>
                      <a:pt x="288" y="159"/>
                      <a:pt x="283" y="159"/>
                    </a:cubicBezTo>
                    <a:cubicBezTo>
                      <a:pt x="277" y="159"/>
                      <a:pt x="273" y="164"/>
                      <a:pt x="273" y="169"/>
                    </a:cubicBezTo>
                    <a:cubicBezTo>
                      <a:pt x="273" y="184"/>
                      <a:pt x="273" y="184"/>
                      <a:pt x="273" y="184"/>
                    </a:cubicBezTo>
                    <a:cubicBezTo>
                      <a:pt x="273" y="190"/>
                      <a:pt x="277" y="194"/>
                      <a:pt x="283" y="194"/>
                    </a:cubicBezTo>
                    <a:close/>
                    <a:moveTo>
                      <a:pt x="318" y="194"/>
                    </a:moveTo>
                    <a:cubicBezTo>
                      <a:pt x="324" y="194"/>
                      <a:pt x="328" y="190"/>
                      <a:pt x="328" y="184"/>
                    </a:cubicBezTo>
                    <a:cubicBezTo>
                      <a:pt x="328" y="169"/>
                      <a:pt x="328" y="169"/>
                      <a:pt x="328" y="169"/>
                    </a:cubicBezTo>
                    <a:cubicBezTo>
                      <a:pt x="328" y="164"/>
                      <a:pt x="324" y="159"/>
                      <a:pt x="318" y="159"/>
                    </a:cubicBezTo>
                    <a:cubicBezTo>
                      <a:pt x="313" y="159"/>
                      <a:pt x="309" y="164"/>
                      <a:pt x="309" y="169"/>
                    </a:cubicBezTo>
                    <a:cubicBezTo>
                      <a:pt x="309" y="184"/>
                      <a:pt x="309" y="184"/>
                      <a:pt x="309" y="184"/>
                    </a:cubicBezTo>
                    <a:cubicBezTo>
                      <a:pt x="309" y="190"/>
                      <a:pt x="313" y="194"/>
                      <a:pt x="318" y="194"/>
                    </a:cubicBezTo>
                    <a:close/>
                    <a:moveTo>
                      <a:pt x="354" y="194"/>
                    </a:moveTo>
                    <a:cubicBezTo>
                      <a:pt x="359" y="194"/>
                      <a:pt x="364" y="190"/>
                      <a:pt x="364" y="184"/>
                    </a:cubicBezTo>
                    <a:cubicBezTo>
                      <a:pt x="364" y="169"/>
                      <a:pt x="364" y="169"/>
                      <a:pt x="364" y="169"/>
                    </a:cubicBezTo>
                    <a:cubicBezTo>
                      <a:pt x="364" y="164"/>
                      <a:pt x="359" y="159"/>
                      <a:pt x="354" y="159"/>
                    </a:cubicBezTo>
                    <a:cubicBezTo>
                      <a:pt x="349" y="159"/>
                      <a:pt x="345" y="164"/>
                      <a:pt x="345" y="169"/>
                    </a:cubicBezTo>
                    <a:cubicBezTo>
                      <a:pt x="345" y="184"/>
                      <a:pt x="345" y="184"/>
                      <a:pt x="345" y="184"/>
                    </a:cubicBezTo>
                    <a:cubicBezTo>
                      <a:pt x="345" y="190"/>
                      <a:pt x="349" y="194"/>
                      <a:pt x="354" y="194"/>
                    </a:cubicBezTo>
                    <a:close/>
                  </a:path>
                </a:pathLst>
              </a:custGeom>
              <a:solidFill>
                <a:schemeClr val="bg1"/>
              </a:solidFill>
              <a:ln w="9525">
                <a:noFill/>
                <a:round/>
                <a:headEnd/>
                <a:tailEnd/>
              </a:ln>
            </p:spPr>
            <p:txBody>
              <a:bodyPr/>
              <a:lstStyle/>
              <a:p>
                <a:endParaRPr lang="it-IT"/>
              </a:p>
            </p:txBody>
          </p:sp>
        </p:grpSp>
      </p:grpSp>
      <p:sp>
        <p:nvSpPr>
          <p:cNvPr id="25" name="CasellaDiTesto 24"/>
          <p:cNvSpPr txBox="1"/>
          <p:nvPr/>
        </p:nvSpPr>
        <p:spPr>
          <a:xfrm>
            <a:off x="34925" y="2849563"/>
            <a:ext cx="1368425" cy="368300"/>
          </a:xfrm>
          <a:prstGeom prst="rect">
            <a:avLst/>
          </a:prstGeom>
          <a:noFill/>
        </p:spPr>
        <p:txBody>
          <a:bodyPr>
            <a:spAutoFit/>
          </a:bodyPr>
          <a:lstStyle/>
          <a:p>
            <a:pPr fontAlgn="auto">
              <a:spcBef>
                <a:spcPts val="0"/>
              </a:spcBef>
              <a:spcAft>
                <a:spcPts val="0"/>
              </a:spcAft>
              <a:defRPr/>
            </a:pPr>
            <a:r>
              <a:rPr lang="it-IT" dirty="0">
                <a:solidFill>
                  <a:schemeClr val="tx2"/>
                </a:solidFill>
                <a:effectLst>
                  <a:outerShdw blurRad="38100" dist="38100" dir="2700000" algn="tl">
                    <a:srgbClr val="000000">
                      <a:alpha val="43137"/>
                    </a:srgbClr>
                  </a:outerShdw>
                </a:effectLst>
                <a:latin typeface="+mn-lt"/>
                <a:cs typeface="+mn-cs"/>
              </a:rPr>
              <a:t>REG CE 80 %</a:t>
            </a:r>
            <a:endParaRPr lang="it-IT" dirty="0">
              <a:solidFill>
                <a:schemeClr val="tx2"/>
              </a:solidFill>
              <a:effectLst>
                <a:outerShdw blurRad="38100" dist="38100" dir="2700000" algn="tl">
                  <a:srgbClr val="000000">
                    <a:alpha val="43137"/>
                  </a:srgbClr>
                </a:outerShdw>
              </a:effectLst>
              <a:latin typeface="+mn-lt"/>
              <a:cs typeface="+mn-cs"/>
            </a:endParaRPr>
          </a:p>
        </p:txBody>
      </p:sp>
      <p:sp>
        <p:nvSpPr>
          <p:cNvPr id="84" name="CasellaDiTesto 83"/>
          <p:cNvSpPr txBox="1"/>
          <p:nvPr/>
        </p:nvSpPr>
        <p:spPr>
          <a:xfrm>
            <a:off x="3533775" y="3171825"/>
            <a:ext cx="1368425" cy="369888"/>
          </a:xfrm>
          <a:prstGeom prst="rect">
            <a:avLst/>
          </a:prstGeom>
          <a:noFill/>
        </p:spPr>
        <p:txBody>
          <a:bodyPr>
            <a:spAutoFit/>
          </a:bodyPr>
          <a:lstStyle/>
          <a:p>
            <a:pPr fontAlgn="auto">
              <a:spcBef>
                <a:spcPts val="0"/>
              </a:spcBef>
              <a:spcAft>
                <a:spcPts val="0"/>
              </a:spcAft>
              <a:defRPr/>
            </a:pPr>
            <a:r>
              <a:rPr lang="it-IT" dirty="0">
                <a:solidFill>
                  <a:schemeClr val="tx2"/>
                </a:solidFill>
                <a:effectLst>
                  <a:outerShdw blurRad="38100" dist="38100" dir="2700000" algn="tl">
                    <a:srgbClr val="000000">
                      <a:alpha val="43137"/>
                    </a:srgbClr>
                  </a:outerShdw>
                </a:effectLst>
                <a:latin typeface="+mn-lt"/>
                <a:cs typeface="+mn-cs"/>
              </a:rPr>
              <a:t>REG CE 60 %</a:t>
            </a:r>
            <a:endParaRPr lang="it-IT" dirty="0">
              <a:solidFill>
                <a:schemeClr val="tx2"/>
              </a:solidFill>
              <a:effectLst>
                <a:outerShdw blurRad="38100" dist="38100" dir="2700000" algn="tl">
                  <a:srgbClr val="000000">
                    <a:alpha val="43137"/>
                  </a:srgbClr>
                </a:outerShdw>
              </a:effectLst>
              <a:latin typeface="+mn-lt"/>
              <a:cs typeface="+mn-cs"/>
            </a:endParaRPr>
          </a:p>
        </p:txBody>
      </p:sp>
      <p:sp>
        <p:nvSpPr>
          <p:cNvPr id="85" name="CasellaDiTesto 84"/>
          <p:cNvSpPr txBox="1"/>
          <p:nvPr/>
        </p:nvSpPr>
        <p:spPr>
          <a:xfrm>
            <a:off x="7620000" y="2606675"/>
            <a:ext cx="1368425" cy="368300"/>
          </a:xfrm>
          <a:prstGeom prst="rect">
            <a:avLst/>
          </a:prstGeom>
          <a:noFill/>
        </p:spPr>
        <p:txBody>
          <a:bodyPr>
            <a:spAutoFit/>
          </a:bodyPr>
          <a:lstStyle/>
          <a:p>
            <a:pPr fontAlgn="auto">
              <a:spcBef>
                <a:spcPts val="0"/>
              </a:spcBef>
              <a:spcAft>
                <a:spcPts val="0"/>
              </a:spcAft>
              <a:defRPr/>
            </a:pPr>
            <a:r>
              <a:rPr lang="it-IT" dirty="0">
                <a:solidFill>
                  <a:schemeClr val="tx2"/>
                </a:solidFill>
                <a:effectLst>
                  <a:outerShdw blurRad="38100" dist="38100" dir="2700000" algn="tl">
                    <a:srgbClr val="000000">
                      <a:alpha val="43137"/>
                    </a:srgbClr>
                  </a:outerShdw>
                </a:effectLst>
                <a:latin typeface="+mn-lt"/>
                <a:cs typeface="+mn-cs"/>
              </a:rPr>
              <a:t>REG CE 50 %</a:t>
            </a:r>
            <a:endParaRPr lang="it-IT" dirty="0">
              <a:solidFill>
                <a:schemeClr val="tx2"/>
              </a:solidFill>
              <a:effectLst>
                <a:outerShdw blurRad="38100" dist="38100" dir="2700000" algn="tl">
                  <a:srgbClr val="000000">
                    <a:alpha val="43137"/>
                  </a:srgbClr>
                </a:outerShdw>
              </a:effectLst>
              <a:latin typeface="+mn-lt"/>
              <a:cs typeface="+mn-cs"/>
            </a:endParaRPr>
          </a:p>
        </p:txBody>
      </p:sp>
      <p:graphicFrame>
        <p:nvGraphicFramePr>
          <p:cNvPr id="86" name="Diagramma 85"/>
          <p:cNvGraphicFramePr/>
          <p:nvPr/>
        </p:nvGraphicFramePr>
        <p:xfrm>
          <a:off x="179512" y="260648"/>
          <a:ext cx="8712968" cy="12961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7" name="CasellaDiTesto 26"/>
          <p:cNvSpPr txBox="1"/>
          <p:nvPr/>
        </p:nvSpPr>
        <p:spPr>
          <a:xfrm>
            <a:off x="603250" y="4437063"/>
            <a:ext cx="738188" cy="369887"/>
          </a:xfrm>
          <a:prstGeom prst="rect">
            <a:avLst/>
          </a:prstGeom>
          <a:noFill/>
        </p:spPr>
        <p:txBody>
          <a:bodyPr>
            <a:spAutoFit/>
          </a:bodyPr>
          <a:lstStyle>
            <a:defPPr>
              <a:defRPr lang="it-IT"/>
            </a:defPPr>
            <a:lvl1pPr>
              <a:defRPr>
                <a:solidFill>
                  <a:schemeClr val="tx2"/>
                </a:solidFill>
                <a:effectLst>
                  <a:outerShdw blurRad="38100" dist="38100" dir="2700000" algn="tl">
                    <a:srgbClr val="000000">
                      <a:alpha val="43137"/>
                    </a:srgbClr>
                  </a:outerShdw>
                </a:effectLst>
              </a:defRPr>
            </a:lvl1pPr>
          </a:lstStyle>
          <a:p>
            <a:pPr fontAlgn="auto">
              <a:spcBef>
                <a:spcPts val="0"/>
              </a:spcBef>
              <a:spcAft>
                <a:spcPts val="0"/>
              </a:spcAft>
              <a:defRPr/>
            </a:pPr>
            <a:r>
              <a:rPr lang="it-IT" dirty="0">
                <a:solidFill>
                  <a:srgbClr val="FF0000"/>
                </a:solidFill>
                <a:latin typeface="+mn-lt"/>
                <a:cs typeface="+mn-cs"/>
              </a:rPr>
              <a:t>83%</a:t>
            </a:r>
          </a:p>
        </p:txBody>
      </p:sp>
      <p:sp>
        <p:nvSpPr>
          <p:cNvPr id="88" name="CasellaDiTesto 87"/>
          <p:cNvSpPr txBox="1"/>
          <p:nvPr/>
        </p:nvSpPr>
        <p:spPr>
          <a:xfrm>
            <a:off x="3440113" y="5230813"/>
            <a:ext cx="738187" cy="369887"/>
          </a:xfrm>
          <a:prstGeom prst="rect">
            <a:avLst/>
          </a:prstGeom>
          <a:noFill/>
        </p:spPr>
        <p:txBody>
          <a:bodyPr>
            <a:spAutoFit/>
          </a:bodyPr>
          <a:lstStyle>
            <a:defPPr>
              <a:defRPr lang="it-IT"/>
            </a:defPPr>
            <a:lvl1pPr>
              <a:defRPr>
                <a:solidFill>
                  <a:schemeClr val="tx2"/>
                </a:solidFill>
                <a:effectLst>
                  <a:outerShdw blurRad="38100" dist="38100" dir="2700000" algn="tl">
                    <a:srgbClr val="000000">
                      <a:alpha val="43137"/>
                    </a:srgbClr>
                  </a:outerShdw>
                </a:effectLst>
              </a:defRPr>
            </a:lvl1pPr>
          </a:lstStyle>
          <a:p>
            <a:pPr fontAlgn="auto">
              <a:spcBef>
                <a:spcPts val="0"/>
              </a:spcBef>
              <a:spcAft>
                <a:spcPts val="0"/>
              </a:spcAft>
              <a:defRPr/>
            </a:pPr>
            <a:r>
              <a:rPr lang="it-IT" dirty="0" smtClean="0">
                <a:solidFill>
                  <a:srgbClr val="FF0000"/>
                </a:solidFill>
                <a:latin typeface="+mn-lt"/>
                <a:cs typeface="+mn-cs"/>
              </a:rPr>
              <a:t>73%</a:t>
            </a:r>
            <a:endParaRPr lang="it-IT" dirty="0">
              <a:solidFill>
                <a:srgbClr val="FF0000"/>
              </a:solidFill>
              <a:latin typeface="+mn-lt"/>
              <a:cs typeface="+mn-cs"/>
            </a:endParaRPr>
          </a:p>
        </p:txBody>
      </p:sp>
      <p:sp>
        <p:nvSpPr>
          <p:cNvPr id="89" name="CasellaDiTesto 88"/>
          <p:cNvSpPr txBox="1"/>
          <p:nvPr/>
        </p:nvSpPr>
        <p:spPr>
          <a:xfrm>
            <a:off x="6075363" y="4714875"/>
            <a:ext cx="738187" cy="369888"/>
          </a:xfrm>
          <a:prstGeom prst="rect">
            <a:avLst/>
          </a:prstGeom>
          <a:noFill/>
        </p:spPr>
        <p:txBody>
          <a:bodyPr>
            <a:spAutoFit/>
          </a:bodyPr>
          <a:lstStyle>
            <a:defPPr>
              <a:defRPr lang="it-IT"/>
            </a:defPPr>
            <a:lvl1pPr>
              <a:defRPr>
                <a:solidFill>
                  <a:schemeClr val="tx2"/>
                </a:solidFill>
                <a:effectLst>
                  <a:outerShdw blurRad="38100" dist="38100" dir="2700000" algn="tl">
                    <a:srgbClr val="000000">
                      <a:alpha val="43137"/>
                    </a:srgbClr>
                  </a:outerShdw>
                </a:effectLst>
              </a:defRPr>
            </a:lvl1pPr>
          </a:lstStyle>
          <a:p>
            <a:pPr fontAlgn="auto">
              <a:spcBef>
                <a:spcPts val="0"/>
              </a:spcBef>
              <a:spcAft>
                <a:spcPts val="0"/>
              </a:spcAft>
              <a:defRPr/>
            </a:pPr>
            <a:r>
              <a:rPr lang="it-IT" dirty="0" smtClean="0">
                <a:solidFill>
                  <a:srgbClr val="FF0000"/>
                </a:solidFill>
                <a:latin typeface="+mn-lt"/>
                <a:cs typeface="+mn-cs"/>
              </a:rPr>
              <a:t>55%</a:t>
            </a:r>
            <a:endParaRPr lang="it-IT" dirty="0">
              <a:solidFill>
                <a:srgbClr val="FF0000"/>
              </a:solidFill>
              <a:latin typeface="+mn-lt"/>
              <a:cs typeface="+mn-cs"/>
            </a:endParaRPr>
          </a:p>
        </p:txBody>
      </p:sp>
      <p:sp>
        <p:nvSpPr>
          <p:cNvPr id="26" name="Segnaposto numero diapositiva 25"/>
          <p:cNvSpPr>
            <a:spLocks noGrp="1"/>
          </p:cNvSpPr>
          <p:nvPr>
            <p:ph type="sldNum" sz="quarter" idx="12"/>
          </p:nvPr>
        </p:nvSpPr>
        <p:spPr/>
        <p:txBody>
          <a:bodyPr/>
          <a:lstStyle/>
          <a:p>
            <a:pPr>
              <a:defRPr/>
            </a:pPr>
            <a:fld id="{F1088956-741F-4A29-A440-E4FA9F40BBF9}" type="slidenum">
              <a:rPr lang="it-IT"/>
              <a:pPr>
                <a:defRPr/>
              </a:pPr>
              <a:t>9</a:t>
            </a:fld>
            <a:endParaRPr lang="it-IT"/>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6078</TotalTime>
  <Words>3157</Words>
  <Application>Microsoft Office PowerPoint</Application>
  <PresentationFormat>On-screen Show (4:3)</PresentationFormat>
  <Paragraphs>442</Paragraphs>
  <Slides>34</Slides>
  <Notes>3</Notes>
  <HiddenSlides>0</HiddenSlides>
  <MMClips>0</MMClips>
  <ScaleCrop>false</ScaleCrop>
  <HeadingPairs>
    <vt:vector size="8" baseType="variant">
      <vt:variant>
        <vt:lpstr>Caratteri utilizzati</vt:lpstr>
      </vt:variant>
      <vt:variant>
        <vt:i4>7</vt:i4>
      </vt:variant>
      <vt:variant>
        <vt:lpstr>Modello struttura</vt:lpstr>
      </vt:variant>
      <vt:variant>
        <vt:i4>1</vt:i4>
      </vt:variant>
      <vt:variant>
        <vt:lpstr>Server OLE incorporati</vt:lpstr>
      </vt:variant>
      <vt:variant>
        <vt:i4>1</vt:i4>
      </vt:variant>
      <vt:variant>
        <vt:lpstr>Titoli diapositive</vt:lpstr>
      </vt:variant>
      <vt:variant>
        <vt:i4>34</vt:i4>
      </vt:variant>
    </vt:vector>
  </HeadingPairs>
  <TitlesOfParts>
    <vt:vector size="43" baseType="lpstr">
      <vt:lpstr>Calibri</vt:lpstr>
      <vt:lpstr>Arial</vt:lpstr>
      <vt:lpstr>Tahoma</vt:lpstr>
      <vt:lpstr>Wingdings</vt:lpstr>
      <vt:lpstr>Geneva</vt:lpstr>
      <vt:lpstr>Arial Narrow</vt:lpstr>
      <vt:lpstr>Times New Roman</vt:lpstr>
      <vt:lpstr>Tema di Office</vt:lpstr>
      <vt:lpstr>Grafico di Microsoft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La proposta strategica in sintesi</vt:lpstr>
      <vt:lpstr>Diapositiva 33</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Federica Busillo</dc:creator>
  <cp:lastModifiedBy>Massimo</cp:lastModifiedBy>
  <cp:revision>690</cp:revision>
  <cp:lastPrinted>2014-05-22T11:18:15Z</cp:lastPrinted>
  <dcterms:created xsi:type="dcterms:W3CDTF">2013-10-26T15:48:33Z</dcterms:created>
  <dcterms:modified xsi:type="dcterms:W3CDTF">2014-05-23T08:34:27Z</dcterms:modified>
</cp:coreProperties>
</file>