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96" r:id="rId4"/>
    <p:sldId id="305" r:id="rId5"/>
    <p:sldId id="304" r:id="rId6"/>
    <p:sldId id="274" r:id="rId7"/>
    <p:sldId id="289" r:id="rId8"/>
    <p:sldId id="281" r:id="rId9"/>
    <p:sldId id="295" r:id="rId10"/>
    <p:sldId id="277" r:id="rId11"/>
    <p:sldId id="278" r:id="rId12"/>
    <p:sldId id="292" r:id="rId13"/>
  </p:sldIdLst>
  <p:sldSz cx="9906000" cy="6858000" type="A4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528" y="-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742950" y="1006475"/>
            <a:ext cx="84201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it-IT" sz="2400">
              <a:latin typeface="Times New Roman" pitchFamily="18" charset="0"/>
            </a:endParaRPr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408953"/>
            <a:ext cx="8420100" cy="596798"/>
          </a:xfrm>
        </p:spPr>
        <p:txBody>
          <a:bodyPr/>
          <a:lstStyle>
            <a:lvl1pPr>
              <a:defRPr sz="3400"/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7085" y="2582266"/>
            <a:ext cx="8255965" cy="2446934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4295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0A841-DF46-4B4D-80A7-8484DFD8E525}" type="datetimeFigureOut">
              <a:rPr lang="it-IT"/>
              <a:pPr>
                <a:defRPr/>
              </a:pPr>
              <a:t>24/10/2016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AF899-3B16-412B-84E3-8C42A7B36E0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8E7FF-B22B-40DE-9ED4-532BE65188B9}" type="datetimeFigureOut">
              <a:rPr lang="it-IT"/>
              <a:pPr>
                <a:defRPr/>
              </a:pPr>
              <a:t>24/10/2016</a:t>
            </a:fld>
            <a:endParaRPr lang="it-IT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31E84-491B-4A85-8034-080E81315A3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21525" y="304800"/>
            <a:ext cx="2168525" cy="57150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14363" y="304800"/>
            <a:ext cx="6354762" cy="57150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3069C-0943-4661-9031-C4D19D92287C}" type="datetimeFigureOut">
              <a:rPr lang="it-IT"/>
              <a:pPr>
                <a:defRPr/>
              </a:pPr>
              <a:t>24/10/2016</a:t>
            </a:fld>
            <a:endParaRPr lang="it-IT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54855F-13BB-4545-8712-16943CBD7CD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E1F89-DAB7-4314-A9DF-9350A17EF21C}" type="datetimeFigureOut">
              <a:rPr lang="it-IT"/>
              <a:pPr>
                <a:defRPr/>
              </a:pPr>
              <a:t>24/10/2016</a:t>
            </a:fld>
            <a:endParaRPr lang="it-IT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15E2C-D9AD-4808-A0BB-C3FA01C90F6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C831B-9FEC-4BA9-B82E-4630BD0F421F}" type="datetimeFigureOut">
              <a:rPr lang="it-IT"/>
              <a:pPr>
                <a:defRPr/>
              </a:pPr>
              <a:t>24/10/2016</a:t>
            </a:fld>
            <a:endParaRPr lang="it-IT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C7DA0-2148-4FC0-B145-658445E7F8D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14363" y="1752600"/>
            <a:ext cx="4257675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24438" y="1752600"/>
            <a:ext cx="4257675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8A34C-10C0-4BB8-8563-CB681A30BFFE}" type="datetimeFigureOut">
              <a:rPr lang="it-IT"/>
              <a:pPr>
                <a:defRPr/>
              </a:pPr>
              <a:t>24/10/2016</a:t>
            </a:fld>
            <a:endParaRPr lang="it-IT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FCEA2-7936-4704-B4E2-A2916E4DD78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09D0C-C08E-48D1-92F6-84E80121295C}" type="datetimeFigureOut">
              <a:rPr lang="it-IT"/>
              <a:pPr>
                <a:defRPr/>
              </a:pPr>
              <a:t>24/10/2016</a:t>
            </a:fld>
            <a:endParaRPr lang="it-IT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F301B-A53F-4696-8B65-C55A2F2EDAC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9125" y="326745"/>
            <a:ext cx="8667750" cy="646176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3A0F3-F5BD-47C2-BF25-19475F08FF1C}" type="datetimeFigureOut">
              <a:rPr lang="it-IT"/>
              <a:pPr>
                <a:defRPr/>
              </a:pPr>
              <a:t>24/10/2016</a:t>
            </a:fld>
            <a:endParaRPr lang="it-IT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6CD92-D7FF-41FC-924F-B0F80C28FEA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3327FA9-8108-4566-9EF3-A4C2E92CA668}" type="datetimeFigureOut">
              <a:rPr lang="it-IT"/>
              <a:pPr>
                <a:defRPr/>
              </a:pPr>
              <a:t>24/10/2016</a:t>
            </a:fld>
            <a:endParaRPr lang="it-IT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F134830-4048-43A5-A03D-F11BC70DF54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44C61-A4A6-40D8-A318-C75B64FF59D6}" type="datetimeFigureOut">
              <a:rPr lang="it-IT"/>
              <a:pPr>
                <a:defRPr/>
              </a:pPr>
              <a:t>24/10/2016</a:t>
            </a:fld>
            <a:endParaRPr lang="it-IT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10702-DF65-4925-954A-BF0B47F5651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3E35F-D05F-480B-B04A-1989B54C4C82}" type="datetimeFigureOut">
              <a:rPr lang="it-IT"/>
              <a:pPr>
                <a:defRPr/>
              </a:pPr>
              <a:t>24/10/2016</a:t>
            </a:fld>
            <a:endParaRPr lang="it-IT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1F238-5220-4CFF-A1B9-AE2B947501B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6588" y="227013"/>
            <a:ext cx="86677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4363" y="1331913"/>
            <a:ext cx="8667750" cy="468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636588" y="954088"/>
            <a:ext cx="8623300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it-IT" sz="2400">
              <a:latin typeface="Times New Roman" pitchFamily="18" charset="0"/>
            </a:endParaRPr>
          </a:p>
        </p:txBody>
      </p:sp>
      <p:sp>
        <p:nvSpPr>
          <p:cNvPr id="53253" name="Line 5"/>
          <p:cNvSpPr>
            <a:spLocks noChangeShapeType="1"/>
          </p:cNvSpPr>
          <p:nvPr/>
        </p:nvSpPr>
        <p:spPr bwMode="auto">
          <a:xfrm flipV="1">
            <a:off x="660400" y="6318250"/>
            <a:ext cx="85852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0400" y="6326188"/>
            <a:ext cx="2146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87757CCA-324C-4DEB-BF84-7F5551BAF1E8}" type="datetimeFigureOut">
              <a:rPr lang="it-IT"/>
              <a:pPr>
                <a:defRPr/>
              </a:pPr>
              <a:t>24/10/2016</a:t>
            </a:fld>
            <a:endParaRPr lang="it-IT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326188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325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326188"/>
            <a:ext cx="2146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8D8D91C-1A31-454E-8AF5-EC9A6780FC1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6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Calibri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Calibri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Calibri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Calibri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6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200">
          <a:solidFill>
            <a:schemeClr val="tx1"/>
          </a:solidFill>
          <a:latin typeface="Calibri" panose="020F0502020204030204" pitchFamily="34" charset="0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>
          <a:solidFill>
            <a:schemeClr val="tx1"/>
          </a:solidFill>
          <a:latin typeface="Calibri" panose="020F0502020204030204" pitchFamily="34" charset="0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Calibri" panose="020F0502020204030204" pitchFamily="34" charset="0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Calibri" panose="020F0502020204030204" pitchFamily="34" charset="0"/>
          <a:cs typeface="+mn-cs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ottotitolo 4"/>
          <p:cNvSpPr>
            <a:spLocks noGrp="1"/>
          </p:cNvSpPr>
          <p:nvPr>
            <p:ph type="subTitle" idx="4294967295"/>
          </p:nvPr>
        </p:nvSpPr>
        <p:spPr>
          <a:xfrm>
            <a:off x="1189038" y="5146675"/>
            <a:ext cx="7534275" cy="936625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it-IT" sz="2400" b="1" smtClean="0"/>
              <a:t>Gianfranco Marocchi</a:t>
            </a:r>
            <a:endParaRPr lang="it-IT" sz="2400" smtClean="0"/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it-IT" sz="2400" smtClean="0"/>
              <a:t>Roma, 26/10/16</a:t>
            </a:r>
          </a:p>
        </p:txBody>
      </p:sp>
      <p:pic>
        <p:nvPicPr>
          <p:cNvPr id="1331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4800" y="1758950"/>
            <a:ext cx="4454525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 bwMode="auto">
          <a:xfrm>
            <a:off x="636588" y="227013"/>
            <a:ext cx="86677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it-IT" kern="0" dirty="0"/>
              <a:t>Lavorare per…</a:t>
            </a:r>
            <a:endParaRPr lang="it-IT" sz="2200" kern="0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 bwMode="auto">
          <a:xfrm>
            <a:off x="1536700" y="1811338"/>
            <a:ext cx="6792913" cy="364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6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18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defRPr/>
            </a:pPr>
            <a:r>
              <a:rPr lang="it-IT" sz="2400" kern="0" dirty="0"/>
              <a:t>Raccogliere le esperienze di integrazione esistenti e verificare la possibilità  di diffusione di quelle virtuose</a:t>
            </a:r>
          </a:p>
          <a:p>
            <a:pPr algn="just" eaLnBrk="1" hangingPunct="1">
              <a:defRPr/>
            </a:pPr>
            <a:r>
              <a:rPr lang="it-IT" sz="2400" kern="0" dirty="0"/>
              <a:t>Accanto all’integrazione sociale e sanitario, sviluppare soluzioni analoghe per lavoro, casa, sistema educativo</a:t>
            </a:r>
          </a:p>
          <a:p>
            <a:pPr algn="just" eaLnBrk="1" hangingPunct="1">
              <a:defRPr/>
            </a:pPr>
            <a:r>
              <a:rPr lang="it-IT" sz="2400" kern="0" dirty="0"/>
              <a:t>Studiare soluzioni che integrino le risorse della società civile</a:t>
            </a:r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51900" y="157163"/>
            <a:ext cx="881063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olo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it-IT" smtClean="0"/>
              <a:t>Integrazione istituzioni – società civile</a:t>
            </a:r>
          </a:p>
        </p:txBody>
      </p:sp>
      <p:sp>
        <p:nvSpPr>
          <p:cNvPr id="22530" name="Segnaposto contenuto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it-IT" sz="2400" dirty="0"/>
              <a:t> formalmente prevista in ogni legge, politica, progetto di intervento</a:t>
            </a:r>
          </a:p>
          <a:p>
            <a:pPr algn="just" eaLnBrk="1" hangingPunct="1">
              <a:defRPr/>
            </a:pPr>
            <a:r>
              <a:rPr lang="it-IT" sz="2400" dirty="0"/>
              <a:t> Presenza di alcune buone prassi sia nei rapporti delle istituzioni con il terzo settore (es. patti di sussidiarietà Liguria) sia con la società civile (es. Regolamento per l’amministrazione condivisa)</a:t>
            </a:r>
          </a:p>
          <a:p>
            <a:pPr algn="just" eaLnBrk="1" hangingPunct="1">
              <a:defRPr/>
            </a:pPr>
            <a:r>
              <a:rPr lang="it-IT" sz="2400" i="1" dirty="0">
                <a:solidFill>
                  <a:schemeClr val="accent6">
                    <a:lumMod val="75000"/>
                  </a:schemeClr>
                </a:solidFill>
              </a:rPr>
              <a:t>Ma:</a:t>
            </a:r>
          </a:p>
          <a:p>
            <a:pPr lvl="1" algn="just" eaLnBrk="1" hangingPunct="1">
              <a:defRPr/>
            </a:pPr>
            <a:r>
              <a:rPr lang="it-IT" sz="2000" i="1" dirty="0">
                <a:solidFill>
                  <a:schemeClr val="accent6">
                    <a:lumMod val="75000"/>
                  </a:schemeClr>
                </a:solidFill>
              </a:rPr>
              <a:t>sul fronte dei rapporti con il terzo settore, le visioni alternative alle logiche di mercato concorrenziale fanno fatica a legittimarsi e diffondersi</a:t>
            </a:r>
          </a:p>
          <a:p>
            <a:pPr lvl="1" algn="just" eaLnBrk="1" hangingPunct="1">
              <a:defRPr/>
            </a:pPr>
            <a:r>
              <a:rPr lang="it-IT" sz="2000" i="1" dirty="0">
                <a:solidFill>
                  <a:schemeClr val="accent6">
                    <a:lumMod val="75000"/>
                  </a:schemeClr>
                </a:solidFill>
              </a:rPr>
              <a:t>sul fronte dei rapporti con la società civile, la coabitazione di formale e informale risulta ancora problematica</a:t>
            </a:r>
          </a:p>
        </p:txBody>
      </p:sp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51900" y="157163"/>
            <a:ext cx="881063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olo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it-IT" smtClean="0"/>
              <a:t>Lavorare per…</a:t>
            </a:r>
          </a:p>
        </p:txBody>
      </p:sp>
      <p:sp>
        <p:nvSpPr>
          <p:cNvPr id="5" name="Segnaposto contenuto 2"/>
          <p:cNvSpPr txBox="1">
            <a:spLocks/>
          </p:cNvSpPr>
          <p:nvPr/>
        </p:nvSpPr>
        <p:spPr bwMode="auto">
          <a:xfrm>
            <a:off x="614363" y="1331913"/>
            <a:ext cx="8667750" cy="468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6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18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defRPr/>
            </a:pPr>
            <a:r>
              <a:rPr lang="it-IT" sz="2400" kern="0" dirty="0"/>
              <a:t>Rilancio culturale e giuridico di relazione con il terzo settore governate da principi diversi dalla concorrenza di mercato, a partire da decreti applicativi di Riforma del Terzo Settore e Codice appalti</a:t>
            </a:r>
          </a:p>
          <a:p>
            <a:pPr algn="just" eaLnBrk="1" hangingPunct="1">
              <a:defRPr/>
            </a:pPr>
            <a:r>
              <a:rPr lang="it-IT" sz="2400" kern="0" dirty="0"/>
              <a:t>Studio di forme di integrazione tra formale e informale negli </a:t>
            </a:r>
            <a:r>
              <a:rPr lang="it-IT" sz="2400" kern="0"/>
              <a:t>interventi sociali</a:t>
            </a:r>
            <a:endParaRPr lang="it-IT" sz="2400" kern="0" dirty="0"/>
          </a:p>
          <a:p>
            <a:pPr algn="just" eaLnBrk="1" hangingPunct="1">
              <a:defRPr/>
            </a:pPr>
            <a:endParaRPr lang="it-IT" sz="2400" kern="0" dirty="0"/>
          </a:p>
        </p:txBody>
      </p:sp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51900" y="157163"/>
            <a:ext cx="881063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ccia in giù 3"/>
          <p:cNvSpPr/>
          <p:nvPr/>
        </p:nvSpPr>
        <p:spPr>
          <a:xfrm>
            <a:off x="2508250" y="1208088"/>
            <a:ext cx="2927350" cy="4689475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4338" name="Titolo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it-IT" smtClean="0"/>
              <a:t>Quali cambiamenti?</a:t>
            </a:r>
          </a:p>
        </p:txBody>
      </p:sp>
      <p:pic>
        <p:nvPicPr>
          <p:cNvPr id="1433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51900" y="157163"/>
            <a:ext cx="881063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ttangolo con angoli arrotondati 1"/>
          <p:cNvSpPr/>
          <p:nvPr/>
        </p:nvSpPr>
        <p:spPr>
          <a:xfrm>
            <a:off x="677863" y="1466850"/>
            <a:ext cx="3046412" cy="61277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dirty="0">
                <a:latin typeface="Calibri" panose="020F0502020204030204" pitchFamily="34" charset="0"/>
              </a:rPr>
              <a:t>Intervenire sulle priorità del sistema</a:t>
            </a:r>
          </a:p>
        </p:txBody>
      </p:sp>
      <p:sp>
        <p:nvSpPr>
          <p:cNvPr id="6" name="Rettangolo con angoli arrotondati 5"/>
          <p:cNvSpPr/>
          <p:nvPr/>
        </p:nvSpPr>
        <p:spPr>
          <a:xfrm>
            <a:off x="4254500" y="1466850"/>
            <a:ext cx="3046413" cy="61277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dirty="0">
                <a:latin typeface="Calibri" panose="020F0502020204030204" pitchFamily="34" charset="0"/>
              </a:rPr>
              <a:t>Intervenire sul funzionamento del sistema</a:t>
            </a:r>
          </a:p>
        </p:txBody>
      </p:sp>
      <p:sp>
        <p:nvSpPr>
          <p:cNvPr id="7" name="Rettangolo con angoli arrotondati 6"/>
          <p:cNvSpPr/>
          <p:nvPr/>
        </p:nvSpPr>
        <p:spPr>
          <a:xfrm>
            <a:off x="677863" y="2414588"/>
            <a:ext cx="3046412" cy="85883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dirty="0">
                <a:latin typeface="Calibri" panose="020F0502020204030204" pitchFamily="34" charset="0"/>
              </a:rPr>
              <a:t>Lavoro culturale, mutamento delle percezioni di un problema sociale</a:t>
            </a:r>
          </a:p>
        </p:txBody>
      </p:sp>
      <p:sp>
        <p:nvSpPr>
          <p:cNvPr id="8" name="Rettangolo con angoli arrotondati 7"/>
          <p:cNvSpPr/>
          <p:nvPr/>
        </p:nvSpPr>
        <p:spPr>
          <a:xfrm>
            <a:off x="677863" y="3609975"/>
            <a:ext cx="3046412" cy="67468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dirty="0">
                <a:latin typeface="Calibri" panose="020F0502020204030204" pitchFamily="34" charset="0"/>
              </a:rPr>
              <a:t>Prospettive di cambiamento a medio lungo termine</a:t>
            </a:r>
          </a:p>
        </p:txBody>
      </p:sp>
      <p:sp>
        <p:nvSpPr>
          <p:cNvPr id="9" name="Rettangolo con angoli arrotondati 8"/>
          <p:cNvSpPr/>
          <p:nvPr/>
        </p:nvSpPr>
        <p:spPr>
          <a:xfrm>
            <a:off x="677863" y="5383213"/>
            <a:ext cx="3046412" cy="427037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Es. Alleanza contro la povertà</a:t>
            </a:r>
          </a:p>
        </p:txBody>
      </p:sp>
      <p:sp>
        <p:nvSpPr>
          <p:cNvPr id="10" name="Rettangolo con angoli arrotondati 9"/>
          <p:cNvSpPr/>
          <p:nvPr/>
        </p:nvSpPr>
        <p:spPr>
          <a:xfrm>
            <a:off x="4254500" y="2414588"/>
            <a:ext cx="3046413" cy="85883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dirty="0">
                <a:latin typeface="Calibri" panose="020F0502020204030204" pitchFamily="34" charset="0"/>
              </a:rPr>
              <a:t>Percezione culturale già matura, assetto / organizzazione dei servizi da modificare</a:t>
            </a:r>
          </a:p>
        </p:txBody>
      </p:sp>
      <p:sp>
        <p:nvSpPr>
          <p:cNvPr id="11" name="Rettangolo con angoli arrotondati 10"/>
          <p:cNvSpPr/>
          <p:nvPr/>
        </p:nvSpPr>
        <p:spPr>
          <a:xfrm>
            <a:off x="677863" y="4619625"/>
            <a:ext cx="3046412" cy="428625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Una nuova riforma / legge quadro</a:t>
            </a:r>
          </a:p>
        </p:txBody>
      </p:sp>
      <p:sp>
        <p:nvSpPr>
          <p:cNvPr id="12" name="Rettangolo con angoli arrotondati 11"/>
          <p:cNvSpPr/>
          <p:nvPr/>
        </p:nvSpPr>
        <p:spPr>
          <a:xfrm>
            <a:off x="4254500" y="3609975"/>
            <a:ext cx="3046413" cy="67468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dirty="0">
                <a:latin typeface="Calibri" panose="020F0502020204030204" pitchFamily="34" charset="0"/>
              </a:rPr>
              <a:t>Prospettive di cambiamento a termine breve</a:t>
            </a:r>
          </a:p>
        </p:txBody>
      </p:sp>
      <p:sp>
        <p:nvSpPr>
          <p:cNvPr id="15" name="Rettangolo con angoli arrotondati 14"/>
          <p:cNvSpPr/>
          <p:nvPr/>
        </p:nvSpPr>
        <p:spPr>
          <a:xfrm>
            <a:off x="4254500" y="4619625"/>
            <a:ext cx="3046413" cy="428625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Norme attuative / organizzative</a:t>
            </a:r>
          </a:p>
        </p:txBody>
      </p:sp>
      <p:sp>
        <p:nvSpPr>
          <p:cNvPr id="16" name="Rettangolo con angoli arrotondati 15"/>
          <p:cNvSpPr/>
          <p:nvPr/>
        </p:nvSpPr>
        <p:spPr>
          <a:xfrm>
            <a:off x="4254500" y="5383213"/>
            <a:ext cx="3046413" cy="427037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Es. … </a:t>
            </a:r>
            <a:r>
              <a:rPr lang="it-IT" sz="16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di seguito </a:t>
            </a:r>
            <a:r>
              <a:rPr lang="it-IT" sz="16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…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7831138" y="1589088"/>
            <a:ext cx="1500187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16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Finalità generali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7831138" y="2679700"/>
            <a:ext cx="1693862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16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Livello su cui agire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7831138" y="3778250"/>
            <a:ext cx="685800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16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Tempi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7831138" y="4664075"/>
            <a:ext cx="588962" cy="3397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16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Esito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7831138" y="5427663"/>
            <a:ext cx="785812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16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Esempi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olo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it-IT" smtClean="0"/>
              <a:t>La questione</a:t>
            </a:r>
          </a:p>
        </p:txBody>
      </p:sp>
      <p:sp>
        <p:nvSpPr>
          <p:cNvPr id="15362" name="Segnaposto contenuto 2"/>
          <p:cNvSpPr>
            <a:spLocks noGrp="1"/>
          </p:cNvSpPr>
          <p:nvPr>
            <p:ph idx="4294967295"/>
          </p:nvPr>
        </p:nvSpPr>
        <p:spPr>
          <a:xfrm>
            <a:off x="914400" y="1335088"/>
            <a:ext cx="8037513" cy="4778375"/>
          </a:xfrm>
        </p:spPr>
        <p:txBody>
          <a:bodyPr/>
          <a:lstStyle/>
          <a:p>
            <a:pPr eaLnBrk="1" hangingPunct="1"/>
            <a:r>
              <a:rPr lang="it-IT" smtClean="0"/>
              <a:t>Accanto ai grandi cambiamenti culturali, vi sono alcuni aspetti di organizzazione dei servizi su cui è necessario intervenire perché le intenzioni dichiarate non rimangano mere enunciazioni</a:t>
            </a:r>
          </a:p>
          <a:p>
            <a:pPr eaLnBrk="1" hangingPunct="1"/>
            <a:r>
              <a:rPr lang="it-IT" smtClean="0"/>
              <a:t>Sono obiettivi sempre riaffermati ma mai concretamente perseguiti</a:t>
            </a:r>
          </a:p>
          <a:p>
            <a:pPr eaLnBrk="1" hangingPunct="1"/>
            <a:r>
              <a:rPr lang="it-IT" smtClean="0"/>
              <a:t>Rimandano a contraddizioni culturali irrisolte</a:t>
            </a:r>
          </a:p>
          <a:p>
            <a:pPr eaLnBrk="1" hangingPunct="1"/>
            <a:r>
              <a:rPr lang="it-IT" smtClean="0"/>
              <a:t>Costituiscono ambiti di azioni immediatamente operativi perché si riferiscono a cantieri normativi aperti o riorganizzazioni in corso</a:t>
            </a:r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51900" y="165100"/>
            <a:ext cx="881063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 bwMode="auto">
          <a:xfrm>
            <a:off x="636588" y="227013"/>
            <a:ext cx="86677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it-IT" kern="0" dirty="0"/>
              <a:t>Qualche esempio?</a:t>
            </a:r>
          </a:p>
        </p:txBody>
      </p:sp>
      <p:sp>
        <p:nvSpPr>
          <p:cNvPr id="3" name="Segnaposto contenuto 2"/>
          <p:cNvSpPr txBox="1">
            <a:spLocks/>
          </p:cNvSpPr>
          <p:nvPr/>
        </p:nvSpPr>
        <p:spPr bwMode="auto">
          <a:xfrm>
            <a:off x="914400" y="1689100"/>
            <a:ext cx="8037513" cy="370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6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18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 algn="just" eaLnBrk="1" hangingPunct="1">
              <a:buFont typeface="+mj-lt"/>
              <a:buAutoNum type="arabicPeriod"/>
              <a:defRPr/>
            </a:pPr>
            <a:r>
              <a:rPr lang="it-IT" kern="0" dirty="0"/>
              <a:t>La condizionalità</a:t>
            </a:r>
          </a:p>
          <a:p>
            <a:pPr marL="514350" indent="-514350" algn="just" eaLnBrk="1" hangingPunct="1">
              <a:buFont typeface="+mj-lt"/>
              <a:buAutoNum type="arabicPeriod"/>
              <a:defRPr/>
            </a:pPr>
            <a:r>
              <a:rPr lang="it-IT" kern="0" dirty="0"/>
              <a:t>La non autosufficienza</a:t>
            </a:r>
          </a:p>
          <a:p>
            <a:pPr marL="514350" indent="-514350" algn="just" eaLnBrk="1" hangingPunct="1">
              <a:buFont typeface="+mj-lt"/>
              <a:buAutoNum type="arabicPeriod"/>
              <a:defRPr/>
            </a:pPr>
            <a:r>
              <a:rPr lang="it-IT" kern="0" dirty="0"/>
              <a:t>L’integrazione tra servizi</a:t>
            </a:r>
          </a:p>
          <a:p>
            <a:pPr marL="514350" indent="-514350" algn="just" eaLnBrk="1" hangingPunct="1">
              <a:buFont typeface="+mj-lt"/>
              <a:buAutoNum type="arabicPeriod"/>
              <a:defRPr/>
            </a:pPr>
            <a:r>
              <a:rPr lang="it-IT" kern="0" dirty="0"/>
              <a:t>Integrazione istituzioni / società civile</a:t>
            </a:r>
          </a:p>
          <a:p>
            <a:pPr marL="514350" indent="-514350" algn="just" eaLnBrk="1" hangingPunct="1">
              <a:buFont typeface="+mj-lt"/>
              <a:buAutoNum type="arabicPeriod"/>
              <a:defRPr/>
            </a:pPr>
            <a:r>
              <a:rPr lang="it-IT" kern="0" dirty="0"/>
              <a:t>…</a:t>
            </a:r>
          </a:p>
        </p:txBody>
      </p:sp>
      <p:pic>
        <p:nvPicPr>
          <p:cNvPr id="1638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51900" y="157163"/>
            <a:ext cx="881063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 bwMode="auto">
          <a:xfrm>
            <a:off x="636588" y="227013"/>
            <a:ext cx="86677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it-IT" kern="0" dirty="0"/>
              <a:t>La condizionalità</a:t>
            </a:r>
          </a:p>
        </p:txBody>
      </p:sp>
      <p:sp>
        <p:nvSpPr>
          <p:cNvPr id="4" name="Segnaposto contenuto 2"/>
          <p:cNvSpPr txBox="1">
            <a:spLocks/>
          </p:cNvSpPr>
          <p:nvPr/>
        </p:nvSpPr>
        <p:spPr bwMode="auto">
          <a:xfrm>
            <a:off x="914400" y="1216025"/>
            <a:ext cx="8037513" cy="507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6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18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defRPr/>
            </a:pPr>
            <a:r>
              <a:rPr lang="it-IT" sz="2400" kern="0" dirty="0"/>
              <a:t>Oggi è sempre più frequente che sia richiesto a chi beneficia di un intervento di welfare di impegnarsi in un percorso di reinserimento…</a:t>
            </a:r>
          </a:p>
          <a:p>
            <a:pPr algn="just" eaLnBrk="1" hangingPunct="1">
              <a:defRPr/>
            </a:pPr>
            <a:r>
              <a:rPr lang="it-IT" sz="2400" kern="0" dirty="0"/>
              <a:t>… e alle istituzioni di rendere tale percorso disponibile</a:t>
            </a:r>
          </a:p>
          <a:p>
            <a:pPr algn="just" eaLnBrk="1" hangingPunct="1">
              <a:defRPr/>
            </a:pPr>
            <a:r>
              <a:rPr lang="it-IT" sz="2400" kern="0" dirty="0"/>
              <a:t>Si combinano un significato «restitutivo» e l’esigenza di supporto alla persona</a:t>
            </a:r>
          </a:p>
          <a:p>
            <a:pPr algn="just" eaLnBrk="1" hangingPunct="1">
              <a:defRPr/>
            </a:pPr>
            <a:r>
              <a:rPr lang="it-IT" sz="2400" kern="0" dirty="0"/>
              <a:t>Sono interventi generalmente messi in capo a sportelli istituzionali, con ruolo marginale del Terzo Settore…</a:t>
            </a:r>
          </a:p>
          <a:p>
            <a:pPr algn="just" eaLnBrk="1" hangingPunct="1">
              <a:defRPr/>
            </a:pPr>
            <a:r>
              <a:rPr lang="it-IT" sz="2400" kern="0" dirty="0"/>
              <a:t>… con la previsione di forti penalizzazioni in caso di inadempienza…</a:t>
            </a:r>
          </a:p>
          <a:p>
            <a:pPr algn="just" eaLnBrk="1" hangingPunct="1">
              <a:defRPr/>
            </a:pPr>
            <a:r>
              <a:rPr lang="it-IT" sz="2400" i="1" kern="0" dirty="0">
                <a:solidFill>
                  <a:schemeClr val="accent6">
                    <a:lumMod val="75000"/>
                  </a:schemeClr>
                </a:solidFill>
              </a:rPr>
              <a:t>… ma di fatto o disattesi dalle istituzioni o adempiuti in modo meramente formale.</a:t>
            </a:r>
          </a:p>
          <a:p>
            <a:pPr algn="just" eaLnBrk="1" hangingPunct="1">
              <a:defRPr/>
            </a:pPr>
            <a:endParaRPr lang="it-IT" sz="2400" kern="0" dirty="0"/>
          </a:p>
          <a:p>
            <a:pPr algn="just" eaLnBrk="1" hangingPunct="1">
              <a:defRPr/>
            </a:pPr>
            <a:endParaRPr lang="it-IT" sz="2400" kern="0" dirty="0"/>
          </a:p>
          <a:p>
            <a:pPr algn="just" eaLnBrk="1" hangingPunct="1">
              <a:defRPr/>
            </a:pPr>
            <a:endParaRPr lang="it-IT" sz="2400" kern="0" dirty="0"/>
          </a:p>
          <a:p>
            <a:pPr algn="just" eaLnBrk="1" hangingPunct="1">
              <a:defRPr/>
            </a:pPr>
            <a:endParaRPr lang="it-IT" sz="2400" kern="0" dirty="0"/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51900" y="157163"/>
            <a:ext cx="881063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ccia a destra 1"/>
          <p:cNvSpPr/>
          <p:nvPr/>
        </p:nvSpPr>
        <p:spPr>
          <a:xfrm>
            <a:off x="3968750" y="2813050"/>
            <a:ext cx="1333500" cy="1458913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8434" name="Titolo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it-IT" smtClean="0"/>
              <a:t>Lavorare per…</a:t>
            </a:r>
          </a:p>
        </p:txBody>
      </p:sp>
      <p:pic>
        <p:nvPicPr>
          <p:cNvPr id="1843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51900" y="157163"/>
            <a:ext cx="881063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egnaposto contenuto 2"/>
          <p:cNvSpPr txBox="1">
            <a:spLocks/>
          </p:cNvSpPr>
          <p:nvPr/>
        </p:nvSpPr>
        <p:spPr bwMode="auto">
          <a:xfrm>
            <a:off x="939800" y="1851025"/>
            <a:ext cx="3371850" cy="338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6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18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defRPr/>
            </a:pPr>
            <a:r>
              <a:rPr lang="it-IT" sz="2400" kern="0" dirty="0"/>
              <a:t>Persone in povertà</a:t>
            </a:r>
          </a:p>
          <a:p>
            <a:pPr eaLnBrk="1" hangingPunct="1">
              <a:defRPr/>
            </a:pPr>
            <a:r>
              <a:rPr lang="it-IT" sz="2400" kern="0" dirty="0"/>
              <a:t>Giovani in percorsi di inserimento socio lavorativo</a:t>
            </a:r>
          </a:p>
          <a:p>
            <a:pPr eaLnBrk="1" hangingPunct="1">
              <a:defRPr/>
            </a:pPr>
            <a:r>
              <a:rPr lang="it-IT" sz="2400" kern="0" dirty="0"/>
              <a:t>Destinatari di ammortizzatori sociali</a:t>
            </a:r>
          </a:p>
          <a:p>
            <a:pPr eaLnBrk="1" hangingPunct="1">
              <a:defRPr/>
            </a:pPr>
            <a:r>
              <a:rPr lang="it-IT" sz="2400" kern="0" dirty="0"/>
              <a:t>…</a:t>
            </a:r>
          </a:p>
          <a:p>
            <a:pPr eaLnBrk="1" hangingPunct="1">
              <a:defRPr/>
            </a:pPr>
            <a:endParaRPr lang="it-IT" sz="2400" kern="0" dirty="0"/>
          </a:p>
          <a:p>
            <a:pPr eaLnBrk="1" hangingPunct="1">
              <a:defRPr/>
            </a:pPr>
            <a:endParaRPr lang="it-IT" sz="2400" kern="0" dirty="0"/>
          </a:p>
          <a:p>
            <a:pPr eaLnBrk="1" hangingPunct="1">
              <a:defRPr/>
            </a:pPr>
            <a:endParaRPr lang="it-IT" sz="2400" kern="0" dirty="0"/>
          </a:p>
          <a:p>
            <a:pPr eaLnBrk="1" hangingPunct="1">
              <a:defRPr/>
            </a:pPr>
            <a:endParaRPr lang="it-IT" sz="2400" kern="0" dirty="0"/>
          </a:p>
          <a:p>
            <a:pPr eaLnBrk="1" hangingPunct="1">
              <a:defRPr/>
            </a:pPr>
            <a:endParaRPr lang="it-IT" sz="2400" kern="0" dirty="0"/>
          </a:p>
          <a:p>
            <a:pPr eaLnBrk="1" hangingPunct="1">
              <a:defRPr/>
            </a:pPr>
            <a:endParaRPr lang="it-IT" sz="2400" kern="0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 bwMode="auto">
          <a:xfrm>
            <a:off x="5453063" y="1208088"/>
            <a:ext cx="3984625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6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18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defRPr/>
            </a:pPr>
            <a:r>
              <a:rPr lang="it-IT" sz="2400" kern="0" dirty="0"/>
              <a:t>… un sistema di servizi in grado di proporre un percorso individualizzato…</a:t>
            </a:r>
          </a:p>
          <a:p>
            <a:pPr eaLnBrk="1" hangingPunct="1">
              <a:defRPr/>
            </a:pPr>
            <a:r>
              <a:rPr lang="it-IT" sz="2400" kern="0" dirty="0"/>
              <a:t>… a costi compatibili grazie ad una attivazione comunitaria…</a:t>
            </a:r>
          </a:p>
          <a:p>
            <a:pPr eaLnBrk="1" hangingPunct="1">
              <a:defRPr/>
            </a:pPr>
            <a:r>
              <a:rPr lang="it-IT" sz="2400" kern="0" dirty="0"/>
              <a:t>… con il coinvolgimento del terzo settore…</a:t>
            </a:r>
          </a:p>
          <a:p>
            <a:pPr eaLnBrk="1" hangingPunct="1">
              <a:defRPr/>
            </a:pPr>
            <a:r>
              <a:rPr lang="it-IT" sz="2400" kern="0" dirty="0"/>
              <a:t>… in una logica promozionale e non implicitamente punitiva…</a:t>
            </a:r>
          </a:p>
          <a:p>
            <a:pPr eaLnBrk="1" hangingPunct="1">
              <a:defRPr/>
            </a:pPr>
            <a:r>
              <a:rPr lang="it-IT" sz="2400" kern="0" dirty="0"/>
              <a:t>… su larga scala</a:t>
            </a:r>
          </a:p>
          <a:p>
            <a:pPr eaLnBrk="1" hangingPunct="1">
              <a:defRPr/>
            </a:pPr>
            <a:endParaRPr lang="it-IT" sz="2400" kern="0" dirty="0"/>
          </a:p>
          <a:p>
            <a:pPr eaLnBrk="1" hangingPunct="1">
              <a:defRPr/>
            </a:pPr>
            <a:endParaRPr lang="it-IT" sz="2400" kern="0" dirty="0"/>
          </a:p>
          <a:p>
            <a:pPr eaLnBrk="1" hangingPunct="1">
              <a:defRPr/>
            </a:pPr>
            <a:endParaRPr lang="it-IT" sz="2400" kern="0" dirty="0"/>
          </a:p>
          <a:p>
            <a:pPr eaLnBrk="1" hangingPunct="1">
              <a:defRPr/>
            </a:pPr>
            <a:endParaRPr lang="it-IT" sz="2400" kern="0" dirty="0"/>
          </a:p>
          <a:p>
            <a:pPr eaLnBrk="1" hangingPunct="1">
              <a:defRPr/>
            </a:pPr>
            <a:endParaRPr lang="it-IT" sz="2400" kern="0" dirty="0"/>
          </a:p>
          <a:p>
            <a:pPr eaLnBrk="1" hangingPunct="1">
              <a:defRPr/>
            </a:pPr>
            <a:endParaRPr lang="it-IT" sz="2400" kern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olo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it-IT" smtClean="0"/>
              <a:t>La non autosufficienza</a:t>
            </a:r>
          </a:p>
        </p:txBody>
      </p:sp>
      <p:sp>
        <p:nvSpPr>
          <p:cNvPr id="6" name="Segnaposto contenuto 2"/>
          <p:cNvSpPr txBox="1">
            <a:spLocks/>
          </p:cNvSpPr>
          <p:nvPr/>
        </p:nvSpPr>
        <p:spPr bwMode="auto">
          <a:xfrm>
            <a:off x="914400" y="1216025"/>
            <a:ext cx="8037513" cy="507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6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18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defRPr/>
            </a:pPr>
            <a:r>
              <a:rPr lang="it-IT" sz="2400" kern="0" dirty="0"/>
              <a:t>Vi è una consapevolezza diffusa della rilevanza della questione</a:t>
            </a:r>
          </a:p>
          <a:p>
            <a:pPr algn="just" eaLnBrk="1" hangingPunct="1">
              <a:defRPr/>
            </a:pPr>
            <a:r>
              <a:rPr lang="it-IT" sz="2400" kern="0" dirty="0"/>
              <a:t>Si è potenzialmente ad una svolta:</a:t>
            </a:r>
          </a:p>
          <a:p>
            <a:pPr lvl="1" algn="just" eaLnBrk="1" hangingPunct="1">
              <a:defRPr/>
            </a:pPr>
            <a:r>
              <a:rPr lang="it-IT" sz="2000" kern="0" dirty="0"/>
              <a:t>Dopo 15 anni si è alla fase finale del percorso di revisione dei LEA sanitari (che includono l’impegno della sanità sul fronte socio sanitario)</a:t>
            </a:r>
          </a:p>
          <a:p>
            <a:pPr lvl="1" algn="just" eaLnBrk="1" hangingPunct="1">
              <a:defRPr/>
            </a:pPr>
            <a:r>
              <a:rPr lang="it-IT" sz="2000" kern="0" dirty="0"/>
              <a:t>Il riparto del Fondo Non Autosufficienze (FNA) si attua dopo che 1) il fondo è stato reso strutturale e 2) si sta prefigurando un diverso equilibrio tra Stato e Regioni teso a evitare la differenziazione dei diritti =&gt; si riparla di Piano per le Non Autosufficienze e di livelli essenziali</a:t>
            </a:r>
          </a:p>
          <a:p>
            <a:pPr algn="just" eaLnBrk="1" hangingPunct="1">
              <a:defRPr/>
            </a:pPr>
            <a:r>
              <a:rPr lang="it-IT" sz="2400" i="1" kern="0" dirty="0">
                <a:solidFill>
                  <a:schemeClr val="accent6">
                    <a:lumMod val="75000"/>
                  </a:schemeClr>
                </a:solidFill>
              </a:rPr>
              <a:t>Ma di fatto FNA e LEA sanitari non dialogano; il «Piano non Autosufficienze» riguarda i 400 ml del FNA e non le decine di miliardi di interventi per la non autosufficienza</a:t>
            </a:r>
          </a:p>
          <a:p>
            <a:pPr algn="just" eaLnBrk="1" hangingPunct="1">
              <a:defRPr/>
            </a:pPr>
            <a:endParaRPr lang="it-IT" sz="2400" kern="0" dirty="0"/>
          </a:p>
          <a:p>
            <a:pPr algn="just" eaLnBrk="1" hangingPunct="1">
              <a:defRPr/>
            </a:pPr>
            <a:endParaRPr lang="it-IT" sz="2400" kern="0" dirty="0"/>
          </a:p>
          <a:p>
            <a:pPr algn="just" eaLnBrk="1" hangingPunct="1">
              <a:defRPr/>
            </a:pPr>
            <a:endParaRPr lang="it-IT" sz="2400" kern="0" dirty="0"/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51900" y="157163"/>
            <a:ext cx="881063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olo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it-IT" smtClean="0"/>
              <a:t>Lavorare per…</a:t>
            </a:r>
            <a:endParaRPr lang="it-IT" sz="2600" smtClean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 bwMode="auto">
          <a:xfrm>
            <a:off x="939800" y="1851025"/>
            <a:ext cx="7851775" cy="338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6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18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defRPr/>
            </a:pPr>
            <a:r>
              <a:rPr lang="it-IT" sz="2400" kern="0" dirty="0"/>
              <a:t>Riaprire una riflessione su modelli di intervento e non solo su prestazioni</a:t>
            </a:r>
          </a:p>
          <a:p>
            <a:pPr eaLnBrk="1" hangingPunct="1">
              <a:defRPr/>
            </a:pPr>
            <a:r>
              <a:rPr lang="it-IT" sz="2400" kern="0" dirty="0"/>
              <a:t>Pensare alle risorse (parte sanitaria, parte sociale, trasferimenti) in modo integrato per sostenere un sistema fatto di:</a:t>
            </a:r>
          </a:p>
          <a:p>
            <a:pPr lvl="1" eaLnBrk="1" hangingPunct="1">
              <a:defRPr/>
            </a:pPr>
            <a:r>
              <a:rPr lang="it-IT" sz="2000" kern="0" dirty="0"/>
              <a:t>Interventi formali / professionali</a:t>
            </a:r>
          </a:p>
          <a:p>
            <a:pPr lvl="1" eaLnBrk="1" hangingPunct="1">
              <a:defRPr/>
            </a:pPr>
            <a:r>
              <a:rPr lang="it-IT" sz="2000" kern="0" dirty="0" err="1"/>
              <a:t>Caregiver</a:t>
            </a:r>
            <a:r>
              <a:rPr lang="it-IT" sz="2000" kern="0" dirty="0"/>
              <a:t> / interventi informali</a:t>
            </a:r>
          </a:p>
          <a:p>
            <a:pPr lvl="1" eaLnBrk="1" hangingPunct="1">
              <a:defRPr/>
            </a:pPr>
            <a:r>
              <a:rPr lang="it-IT" sz="2000" kern="0" dirty="0"/>
              <a:t>Risorse della società civile</a:t>
            </a:r>
          </a:p>
          <a:p>
            <a:pPr lvl="1" eaLnBrk="1" hangingPunct="1">
              <a:defRPr/>
            </a:pPr>
            <a:r>
              <a:rPr lang="it-IT" sz="2000" kern="0" dirty="0"/>
              <a:t>Aree grigie del lavoro di cura (assistenti familiari)</a:t>
            </a:r>
            <a:endParaRPr lang="it-IT" sz="2400" kern="0" dirty="0"/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51900" y="157163"/>
            <a:ext cx="881063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olo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it-IT" smtClean="0"/>
              <a:t>L’integrazione tra servizi</a:t>
            </a:r>
            <a:endParaRPr lang="it-IT" sz="2200" smtClean="0"/>
          </a:p>
        </p:txBody>
      </p:sp>
      <p:sp>
        <p:nvSpPr>
          <p:cNvPr id="5" name="Segnaposto contenuto 2"/>
          <p:cNvSpPr txBox="1">
            <a:spLocks/>
          </p:cNvSpPr>
          <p:nvPr/>
        </p:nvSpPr>
        <p:spPr bwMode="auto">
          <a:xfrm>
            <a:off x="914400" y="1216025"/>
            <a:ext cx="8037513" cy="507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6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18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+mn-cs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defRPr/>
            </a:pPr>
            <a:r>
              <a:rPr lang="it-IT" sz="2400" kern="0" dirty="0"/>
              <a:t>Consenso sul fatto che non sia il cittadino a dover fare la spola tra servizi, ma debbano essere i servizi ad articolarsi internamente offrendo al cittadino un accesso unico</a:t>
            </a:r>
          </a:p>
          <a:p>
            <a:pPr algn="just" eaLnBrk="1" hangingPunct="1">
              <a:defRPr/>
            </a:pPr>
            <a:r>
              <a:rPr lang="it-IT" sz="2400" kern="0" dirty="0"/>
              <a:t>Consapevolezza dei punti di contatto tra sociale e sanitario, sociale e lavoro, sociale e sistema educativo, sociale e servizi abitativi</a:t>
            </a:r>
          </a:p>
          <a:p>
            <a:pPr algn="just" eaLnBrk="1" hangingPunct="1">
              <a:defRPr/>
            </a:pPr>
            <a:r>
              <a:rPr lang="it-IT" sz="2400" kern="0" dirty="0"/>
              <a:t>Presenza di sperimentazioni locali e regionali soprattutto in campo socio - sanitario di punti unici di accesso e altre forme di integrazione tra servizi</a:t>
            </a:r>
          </a:p>
          <a:p>
            <a:pPr algn="just" eaLnBrk="1" hangingPunct="1">
              <a:defRPr/>
            </a:pPr>
            <a:r>
              <a:rPr lang="it-IT" sz="2400" i="1" kern="0" dirty="0">
                <a:solidFill>
                  <a:schemeClr val="accent6">
                    <a:lumMod val="75000"/>
                  </a:schemeClr>
                </a:solidFill>
              </a:rPr>
              <a:t>Ma dopo anni questo dibattito rimane episodico, lasciato a esperienze locali che non diventano sistema</a:t>
            </a:r>
          </a:p>
          <a:p>
            <a:pPr algn="just" eaLnBrk="1" hangingPunct="1">
              <a:defRPr/>
            </a:pPr>
            <a:endParaRPr lang="it-IT" sz="2400" kern="0" dirty="0"/>
          </a:p>
          <a:p>
            <a:pPr algn="just" eaLnBrk="1" hangingPunct="1">
              <a:defRPr/>
            </a:pPr>
            <a:endParaRPr lang="it-IT" sz="2400" kern="0" dirty="0"/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51900" y="157163"/>
            <a:ext cx="881063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ofilo">
  <a:themeElements>
    <a:clrScheme name="Profilo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o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o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o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o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o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o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o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o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o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o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1677</TotalTime>
  <Words>706</Words>
  <Application>Microsoft Office PowerPoint</Application>
  <PresentationFormat>A4 (21x29,7 cm)</PresentationFormat>
  <Paragraphs>88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Modello struttura</vt:lpstr>
      </vt:variant>
      <vt:variant>
        <vt:i4>3</vt:i4>
      </vt:variant>
      <vt:variant>
        <vt:lpstr>Titoli diapositive</vt:lpstr>
      </vt:variant>
      <vt:variant>
        <vt:i4>12</vt:i4>
      </vt:variant>
    </vt:vector>
  </HeadingPairs>
  <TitlesOfParts>
    <vt:vector size="19" baseType="lpstr">
      <vt:lpstr>Verdana</vt:lpstr>
      <vt:lpstr>Arial</vt:lpstr>
      <vt:lpstr>Calibri</vt:lpstr>
      <vt:lpstr>Wingdings</vt:lpstr>
      <vt:lpstr>Profilo</vt:lpstr>
      <vt:lpstr>Profilo</vt:lpstr>
      <vt:lpstr>Profilo</vt:lpstr>
      <vt:lpstr>Diapositiva 1</vt:lpstr>
      <vt:lpstr>Quali cambiamenti?</vt:lpstr>
      <vt:lpstr>La questione</vt:lpstr>
      <vt:lpstr>Diapositiva 4</vt:lpstr>
      <vt:lpstr>Diapositiva 5</vt:lpstr>
      <vt:lpstr>Lavorare per…</vt:lpstr>
      <vt:lpstr>La non autosufficienza</vt:lpstr>
      <vt:lpstr>Lavorare per…</vt:lpstr>
      <vt:lpstr>L’integrazione tra servizi</vt:lpstr>
      <vt:lpstr>Diapositiva 10</vt:lpstr>
      <vt:lpstr>Integrazione istituzioni – società civile</vt:lpstr>
      <vt:lpstr>Lavorare per…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Cristiano Gori</dc:creator>
  <cp:lastModifiedBy>Massimo</cp:lastModifiedBy>
  <cp:revision>80</cp:revision>
  <dcterms:created xsi:type="dcterms:W3CDTF">2015-11-01T20:56:33Z</dcterms:created>
  <dcterms:modified xsi:type="dcterms:W3CDTF">2016-10-24T08:11:39Z</dcterms:modified>
</cp:coreProperties>
</file>