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71" r:id="rId4"/>
    <p:sldId id="296" r:id="rId5"/>
    <p:sldId id="274" r:id="rId6"/>
    <p:sldId id="289" r:id="rId7"/>
    <p:sldId id="281" r:id="rId8"/>
    <p:sldId id="295" r:id="rId9"/>
    <p:sldId id="277" r:id="rId10"/>
    <p:sldId id="278" r:id="rId11"/>
    <p:sldId id="292" r:id="rId12"/>
    <p:sldId id="283" r:id="rId13"/>
    <p:sldId id="291" r:id="rId14"/>
    <p:sldId id="297" r:id="rId15"/>
    <p:sldId id="299" r:id="rId16"/>
    <p:sldId id="300" r:id="rId17"/>
    <p:sldId id="302" r:id="rId18"/>
    <p:sldId id="303" r:id="rId19"/>
  </p:sldIdLst>
  <p:sldSz cx="9906000" cy="6858000" type="A4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528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42950" y="2393950"/>
            <a:ext cx="84201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990600"/>
            <a:ext cx="84201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8450" y="3429000"/>
            <a:ext cx="75946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5676E-B40B-4BC0-9185-A74D4B938846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5E9D1-BAE8-46C4-96CA-7CF8EA4F39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BEF66-90F0-4968-AF70-9F5E3E1535C0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B9548-640B-4193-AF35-DB11CC46CF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10824-8987-447A-BDE9-F6482F324825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29CD0-6DB2-40F3-BE9F-A55B44ED10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602D-92D4-487D-B5CF-13EE887925A8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9F97-9B3E-42C2-9BA6-A6E71D451C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A24C9-EA26-4E80-8A1C-23CC40680B5A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2512F-131E-4D3A-951E-A3C57F14CC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9CADF-7221-4167-B747-F3F02A8054BB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BDE96-7BA8-4EB4-AF95-1329EC58525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10677-4E7B-42AC-ABDC-7DE49CE38DDC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4E599-17C7-4DCE-B391-21B2B0E2EA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7F692-0707-4173-A985-F46C4D93940D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AD665-47AB-4786-B86F-70D579E8A7D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158D6-B444-4037-AED4-55B8C15EDE6D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7C09A-B829-43B3-A813-9F80FB2C5C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1F789-2F12-4F40-9A8A-27FA08653F3C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A32A4-C961-47D2-AE26-CCF1ED6824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DC6BD-EB5A-4345-92A7-07948E0EC410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AABC7-0FA4-46F5-95D8-6BC14A3055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304800"/>
            <a:ext cx="866775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752600"/>
            <a:ext cx="866775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660400" y="1566863"/>
            <a:ext cx="8621713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 flipV="1">
            <a:off x="660400" y="6172200"/>
            <a:ext cx="85852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1B01275A-4B43-45FB-990E-498B67CFAB4B}" type="datetimeFigureOut">
              <a:rPr lang="it-IT"/>
              <a:pPr>
                <a:defRPr/>
              </a:pPr>
              <a:t>24/10/2016</a:t>
            </a:fld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14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D61321-68B9-46AD-A1B4-4E55CCF656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ottotitolo 4"/>
          <p:cNvSpPr>
            <a:spLocks noGrp="1"/>
          </p:cNvSpPr>
          <p:nvPr>
            <p:ph type="subTitle" idx="4294967295"/>
          </p:nvPr>
        </p:nvSpPr>
        <p:spPr>
          <a:xfrm>
            <a:off x="1189038" y="5146675"/>
            <a:ext cx="7534275" cy="93662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sz="2400" b="1" smtClean="0"/>
              <a:t>MASSIMO NOVARINO</a:t>
            </a:r>
            <a:endParaRPr lang="it-IT" sz="2400" smtClean="0"/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it-IT" sz="2400" smtClean="0"/>
              <a:t>Roma, 26/10/16</a:t>
            </a:r>
          </a:p>
        </p:txBody>
      </p:sp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4800" y="1758950"/>
            <a:ext cx="445452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b="1" smtClean="0"/>
              <a:t>I rapporti Stato/territori 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/>
            <a:r>
              <a:rPr lang="it-IT" smtClean="0"/>
              <a:t> Dalla fase del </a:t>
            </a:r>
            <a:r>
              <a:rPr lang="it-IT" u="sng" smtClean="0"/>
              <a:t>decentramento come scarico di responsabilità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it-IT" smtClean="0"/>
          </a:p>
          <a:p>
            <a:pPr marL="0" indent="0" eaLnBrk="1" hangingPunct="1"/>
            <a:r>
              <a:rPr lang="it-IT" smtClean="0"/>
              <a:t> Ad una nuova fase con </a:t>
            </a:r>
            <a:r>
              <a:rPr lang="it-IT" u="sng" smtClean="0"/>
              <a:t>un maggiore ruolo per lo Stato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it-IT" smtClean="0"/>
          </a:p>
          <a:p>
            <a:pPr marL="0" indent="0" eaLnBrk="1" hangingPunct="1"/>
            <a:r>
              <a:rPr lang="it-IT" u="sng" smtClean="0"/>
              <a:t> Un’opportunità</a:t>
            </a:r>
            <a:r>
              <a:rPr lang="it-IT" smtClean="0"/>
              <a:t> significativa per il welfare sociale</a:t>
            </a:r>
          </a:p>
        </p:txBody>
      </p:sp>
      <p:pic>
        <p:nvPicPr>
          <p:cNvPr id="22531" name="Picture 4" descr="cover f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4838" y="165100"/>
            <a:ext cx="15351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b="1" smtClean="0"/>
              <a:t>La sfida delle riforme</a:t>
            </a:r>
          </a:p>
        </p:txBody>
      </p:sp>
      <p:sp>
        <p:nvSpPr>
          <p:cNvPr id="23554" name="Segnaposto contenut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spcBef>
                <a:spcPct val="60000"/>
              </a:spcBef>
            </a:pPr>
            <a:r>
              <a:rPr lang="it-IT" smtClean="0"/>
              <a:t>  Fondo nazionale politiche sociali (1998), </a:t>
            </a:r>
            <a:r>
              <a:rPr lang="it-IT" u="sng" smtClean="0"/>
              <a:t>in attesa </a:t>
            </a:r>
            <a:r>
              <a:rPr lang="it-IT" smtClean="0"/>
              <a:t>della definizione dei livelli essenziali nel sociale </a:t>
            </a:r>
          </a:p>
          <a:p>
            <a:pPr marL="0" indent="0" eaLnBrk="1" hangingPunct="1">
              <a:spcBef>
                <a:spcPct val="60000"/>
              </a:spcBef>
            </a:pPr>
            <a:r>
              <a:rPr lang="it-IT" smtClean="0"/>
              <a:t>  Fondo non autosufficienze (2007), </a:t>
            </a:r>
            <a:r>
              <a:rPr lang="it-IT" u="sng" smtClean="0"/>
              <a:t>in attesa </a:t>
            </a:r>
            <a:r>
              <a:rPr lang="it-IT" smtClean="0"/>
              <a:t>della riforma delle politiche per le persone non autosufficienze </a:t>
            </a:r>
          </a:p>
          <a:p>
            <a:pPr marL="0" indent="0" eaLnBrk="1" hangingPunct="1">
              <a:spcBef>
                <a:spcPct val="60000"/>
              </a:spcBef>
            </a:pPr>
            <a:r>
              <a:rPr lang="it-IT" smtClean="0"/>
              <a:t>  Fondo povertà (2016), </a:t>
            </a:r>
            <a:r>
              <a:rPr lang="it-IT" u="sng" smtClean="0"/>
              <a:t>in attesa </a:t>
            </a:r>
            <a:r>
              <a:rPr lang="it-IT" smtClean="0"/>
              <a:t>del Reis 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it-IT" smtClean="0"/>
          </a:p>
        </p:txBody>
      </p:sp>
      <p:pic>
        <p:nvPicPr>
          <p:cNvPr id="23555" name="Picture 4" descr="cover f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4838" y="173038"/>
            <a:ext cx="15351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3"/>
          <p:cNvSpPr>
            <a:spLocks noGrp="1"/>
          </p:cNvSpPr>
          <p:nvPr>
            <p:ph type="ctrTitle" idx="4294967295"/>
          </p:nvPr>
        </p:nvSpPr>
        <p:spPr>
          <a:xfrm>
            <a:off x="1212850" y="1541463"/>
            <a:ext cx="7429500" cy="2387600"/>
          </a:xfrm>
        </p:spPr>
        <p:txBody>
          <a:bodyPr/>
          <a:lstStyle/>
          <a:p>
            <a:pPr algn="ctr" eaLnBrk="1" hangingPunct="1"/>
            <a:r>
              <a:rPr lang="it-IT" sz="4800" b="1" smtClean="0"/>
              <a:t>2. 2016: cosa è sucesso </a:t>
            </a:r>
          </a:p>
        </p:txBody>
      </p:sp>
      <p:pic>
        <p:nvPicPr>
          <p:cNvPr id="2457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65100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 idx="4294967295"/>
          </p:nvPr>
        </p:nvSpPr>
        <p:spPr>
          <a:xfrm>
            <a:off x="354013" y="304800"/>
            <a:ext cx="9263062" cy="1216025"/>
          </a:xfrm>
        </p:spPr>
        <p:txBody>
          <a:bodyPr anchor="ctr"/>
          <a:lstStyle/>
          <a:p>
            <a:pPr eaLnBrk="1" hangingPunct="1"/>
            <a:r>
              <a:rPr lang="it-IT" b="1" smtClean="0"/>
              <a:t>Provvedimenti e iniziative. 1 </a:t>
            </a:r>
          </a:p>
        </p:txBody>
      </p:sp>
      <p:sp>
        <p:nvSpPr>
          <p:cNvPr id="25602" name="Segnaposto contenuto 2"/>
          <p:cNvSpPr>
            <a:spLocks noGrp="1"/>
          </p:cNvSpPr>
          <p:nvPr>
            <p:ph idx="4294967295"/>
          </p:nvPr>
        </p:nvSpPr>
        <p:spPr>
          <a:xfrm>
            <a:off x="614363" y="1752600"/>
            <a:ext cx="9155112" cy="4267200"/>
          </a:xfrm>
        </p:spPr>
        <p:txBody>
          <a:bodyPr/>
          <a:lstStyle/>
          <a:p>
            <a:pPr marL="0" indent="0" eaLnBrk="1" hangingPunct="1"/>
            <a:r>
              <a:rPr lang="it-IT" smtClean="0"/>
              <a:t> Legge autismo (18/08/2015)</a:t>
            </a:r>
          </a:p>
          <a:p>
            <a:pPr marL="0" indent="0" eaLnBrk="1" hangingPunct="1"/>
            <a:r>
              <a:rPr lang="it-IT" smtClean="0"/>
              <a:t> Legge di bilancio 2016 </a:t>
            </a:r>
          </a:p>
          <a:p>
            <a:pPr marL="742950" lvl="1" indent="-285750" eaLnBrk="1" hangingPunct="1"/>
            <a:r>
              <a:rPr lang="it-IT" smtClean="0"/>
              <a:t>Fondo politiche sociali </a:t>
            </a:r>
          </a:p>
          <a:p>
            <a:pPr marL="742950" lvl="1" indent="-285750" eaLnBrk="1" hangingPunct="1"/>
            <a:r>
              <a:rPr lang="it-IT" smtClean="0"/>
              <a:t>Fondo non autosufficienza</a:t>
            </a:r>
          </a:p>
          <a:p>
            <a:pPr marL="742950" lvl="1" indent="-285750" eaLnBrk="1" hangingPunct="1"/>
            <a:r>
              <a:rPr lang="it-IT" smtClean="0"/>
              <a:t>Povertà: Fondi per SIA e piano povertà</a:t>
            </a:r>
          </a:p>
          <a:p>
            <a:pPr marL="742950" lvl="1" indent="-285750" eaLnBrk="1" hangingPunct="1"/>
            <a:r>
              <a:rPr lang="it-IT" smtClean="0"/>
              <a:t>Fondo povertà educativa minorile</a:t>
            </a:r>
          </a:p>
          <a:p>
            <a:pPr marL="742950" lvl="1" indent="-285750" eaLnBrk="1" hangingPunct="1"/>
            <a:r>
              <a:rPr lang="it-IT" smtClean="0"/>
              <a:t>Programma straordinario periferie</a:t>
            </a:r>
          </a:p>
          <a:p>
            <a:pPr marL="0" indent="0" eaLnBrk="1" hangingPunct="1"/>
            <a:r>
              <a:rPr lang="it-IT" smtClean="0"/>
              <a:t> DDL contro la povertà assoluta (feb 16)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it-IT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it-IT" smtClean="0"/>
              <a:t> </a:t>
            </a: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 idx="4294967295"/>
          </p:nvPr>
        </p:nvSpPr>
        <p:spPr>
          <a:xfrm>
            <a:off x="354013" y="304800"/>
            <a:ext cx="9263062" cy="1216025"/>
          </a:xfrm>
        </p:spPr>
        <p:txBody>
          <a:bodyPr anchor="ctr"/>
          <a:lstStyle/>
          <a:p>
            <a:pPr eaLnBrk="1" hangingPunct="1"/>
            <a:r>
              <a:rPr lang="it-IT" b="1" smtClean="0"/>
              <a:t>Provvedimenti e iniziative. 2 </a:t>
            </a:r>
          </a:p>
        </p:txBody>
      </p:sp>
      <p:sp>
        <p:nvSpPr>
          <p:cNvPr id="26626" name="Segnaposto contenuto 2"/>
          <p:cNvSpPr>
            <a:spLocks noGrp="1"/>
          </p:cNvSpPr>
          <p:nvPr>
            <p:ph idx="4294967295"/>
          </p:nvPr>
        </p:nvSpPr>
        <p:spPr>
          <a:xfrm>
            <a:off x="261938" y="1752600"/>
            <a:ext cx="9507537" cy="4267200"/>
          </a:xfrm>
        </p:spPr>
        <p:txBody>
          <a:bodyPr/>
          <a:lstStyle/>
          <a:p>
            <a:pPr marL="0" indent="0" eaLnBrk="1" hangingPunct="1"/>
            <a:r>
              <a:rPr lang="it-IT" smtClean="0"/>
              <a:t> Legge riforma terzo settore (25/05/16)  </a:t>
            </a:r>
          </a:p>
          <a:p>
            <a:pPr marL="0" indent="0" eaLnBrk="1" hangingPunct="1"/>
            <a:r>
              <a:rPr lang="it-IT" smtClean="0"/>
              <a:t> Legge sul «dopo di noi» (24/06/16) </a:t>
            </a:r>
          </a:p>
          <a:p>
            <a:pPr marL="0" indent="0" eaLnBrk="1" hangingPunct="1"/>
            <a:r>
              <a:rPr lang="it-IT" smtClean="0"/>
              <a:t> Piano nazionale Infanzia (11/08/16)</a:t>
            </a:r>
          </a:p>
          <a:p>
            <a:pPr marL="0" indent="0" eaLnBrk="1" hangingPunct="1"/>
            <a:r>
              <a:rPr lang="it-IT" smtClean="0"/>
              <a:t> Riparto Fondo non autosufficienza (05/08/16)</a:t>
            </a:r>
          </a:p>
          <a:p>
            <a:pPr marL="0" indent="0" eaLnBrk="1" hangingPunct="1"/>
            <a:r>
              <a:rPr lang="it-IT" smtClean="0"/>
              <a:t> II Programma biennale disabilità (30/08/16)</a:t>
            </a:r>
          </a:p>
          <a:p>
            <a:pPr marL="0" indent="0" eaLnBrk="1" hangingPunct="1"/>
            <a:r>
              <a:rPr lang="it-IT" smtClean="0"/>
              <a:t> Povertà: avvio del SIA (02/09/16)</a:t>
            </a:r>
          </a:p>
          <a:p>
            <a:pPr marL="0" indent="0" eaLnBrk="1" hangingPunct="1"/>
            <a:r>
              <a:rPr lang="it-IT" smtClean="0"/>
              <a:t> V Conferenza nazionale disabilità (16/09/16)</a:t>
            </a:r>
          </a:p>
          <a:p>
            <a:pPr marL="0" indent="0" eaLnBrk="1" hangingPunct="1"/>
            <a:r>
              <a:rPr lang="it-IT" smtClean="0"/>
              <a:t> EU: dibattito sul Pilastro sociale EU</a:t>
            </a:r>
          </a:p>
          <a:p>
            <a:pPr marL="0" indent="0" eaLnBrk="1" hangingPunct="1"/>
            <a:endParaRPr lang="it-IT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it-IT" smtClean="0"/>
              <a:t> </a:t>
            </a:r>
          </a:p>
        </p:txBody>
      </p:sp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3"/>
          <p:cNvSpPr>
            <a:spLocks noGrp="1"/>
          </p:cNvSpPr>
          <p:nvPr>
            <p:ph type="ctrTitle" idx="4294967295"/>
          </p:nvPr>
        </p:nvSpPr>
        <p:spPr>
          <a:xfrm>
            <a:off x="1212850" y="1541463"/>
            <a:ext cx="7429500" cy="2387600"/>
          </a:xfrm>
        </p:spPr>
        <p:txBody>
          <a:bodyPr/>
          <a:lstStyle/>
          <a:p>
            <a:pPr algn="ctr" eaLnBrk="1" hangingPunct="1"/>
            <a:r>
              <a:rPr lang="it-IT" sz="4800" b="1" smtClean="0"/>
              <a:t>2. 2017: ?</a:t>
            </a:r>
          </a:p>
        </p:txBody>
      </p:sp>
      <p:pic>
        <p:nvPicPr>
          <p:cNvPr id="2765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 idx="4294967295"/>
          </p:nvPr>
        </p:nvSpPr>
        <p:spPr>
          <a:xfrm>
            <a:off x="354013" y="304800"/>
            <a:ext cx="9263062" cy="1216025"/>
          </a:xfrm>
        </p:spPr>
        <p:txBody>
          <a:bodyPr anchor="ctr"/>
          <a:lstStyle/>
          <a:p>
            <a:pPr eaLnBrk="1" hangingPunct="1"/>
            <a:r>
              <a:rPr lang="it-IT" b="1" smtClean="0"/>
              <a:t>Provvedimenti e iniziative. 1 </a:t>
            </a:r>
          </a:p>
        </p:txBody>
      </p:sp>
      <p:sp>
        <p:nvSpPr>
          <p:cNvPr id="28674" name="Segnaposto contenuto 2"/>
          <p:cNvSpPr>
            <a:spLocks noGrp="1"/>
          </p:cNvSpPr>
          <p:nvPr>
            <p:ph idx="4294967295"/>
          </p:nvPr>
        </p:nvSpPr>
        <p:spPr>
          <a:xfrm>
            <a:off x="246063" y="1752600"/>
            <a:ext cx="9523412" cy="4267200"/>
          </a:xfrm>
        </p:spPr>
        <p:txBody>
          <a:bodyPr/>
          <a:lstStyle/>
          <a:p>
            <a:pPr marL="0" indent="0" eaLnBrk="1" hangingPunct="1"/>
            <a:r>
              <a:rPr lang="it-IT" smtClean="0"/>
              <a:t>Legge di bilancio 2017-19 </a:t>
            </a:r>
          </a:p>
          <a:p>
            <a:pPr marL="742950" lvl="1" indent="-285750" eaLnBrk="1" hangingPunct="1"/>
            <a:r>
              <a:rPr lang="it-IT" b="1" smtClean="0"/>
              <a:t>Povertà</a:t>
            </a:r>
            <a:r>
              <a:rPr lang="it-IT" smtClean="0"/>
              <a:t>: + 500 mln€ (ma dal 2018)(si aggiungono al 1 mld€ dal 2017)</a:t>
            </a:r>
          </a:p>
          <a:p>
            <a:pPr marL="742950" lvl="1" indent="-285750" eaLnBrk="1" hangingPunct="1"/>
            <a:r>
              <a:rPr lang="it-IT" b="1" smtClean="0"/>
              <a:t>Famiglia</a:t>
            </a:r>
            <a:r>
              <a:rPr lang="it-IT" smtClean="0"/>
              <a:t>: 600 mln€ per bonus (in vista di riordino assegni familiari nel 2018)</a:t>
            </a:r>
          </a:p>
          <a:p>
            <a:pPr marL="742950" lvl="1" indent="-285750" eaLnBrk="1" hangingPunct="1"/>
            <a:r>
              <a:rPr lang="it-IT" b="1" smtClean="0"/>
              <a:t>Fondo non autosufficienza</a:t>
            </a:r>
            <a:r>
              <a:rPr lang="it-IT" smtClean="0"/>
              <a:t> (+ 50 mln€, si aggiungono ai 400 già previsti)</a:t>
            </a:r>
          </a:p>
          <a:p>
            <a:pPr marL="742950" lvl="1" indent="-285750" eaLnBrk="1" hangingPunct="1"/>
            <a:r>
              <a:rPr lang="it-IT" b="1" smtClean="0"/>
              <a:t>Programma straordinario periferie </a:t>
            </a:r>
            <a:r>
              <a:rPr lang="it-IT" smtClean="0"/>
              <a:t>(+2,1 mld€)</a:t>
            </a:r>
          </a:p>
          <a:p>
            <a:pPr marL="742950" lvl="1" indent="-285750" eaLnBrk="1" hangingPunct="1"/>
            <a:r>
              <a:rPr lang="it-IT" smtClean="0"/>
              <a:t>Fondo politiche sociali (312 mln€)</a:t>
            </a:r>
          </a:p>
          <a:p>
            <a:pPr marL="742950" lvl="1" indent="-285750" eaLnBrk="1" hangingPunct="1"/>
            <a:endParaRPr lang="it-IT" smtClean="0"/>
          </a:p>
          <a:p>
            <a:pPr marL="0" indent="0" eaLnBrk="1" hangingPunct="1">
              <a:buFont typeface="Wingdings" pitchFamily="2" charset="2"/>
              <a:buNone/>
            </a:pPr>
            <a:endParaRPr lang="it-IT" smtClean="0"/>
          </a:p>
        </p:txBody>
      </p:sp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 idx="4294967295"/>
          </p:nvPr>
        </p:nvSpPr>
        <p:spPr>
          <a:xfrm>
            <a:off x="354013" y="304800"/>
            <a:ext cx="9263062" cy="1216025"/>
          </a:xfrm>
        </p:spPr>
        <p:txBody>
          <a:bodyPr anchor="ctr"/>
          <a:lstStyle/>
          <a:p>
            <a:pPr eaLnBrk="1" hangingPunct="1"/>
            <a:r>
              <a:rPr lang="it-IT" b="1" smtClean="0"/>
              <a:t>Provvedimenti e iniziative. 2 </a:t>
            </a:r>
          </a:p>
        </p:txBody>
      </p:sp>
      <p:sp>
        <p:nvSpPr>
          <p:cNvPr id="29698" name="Segnaposto contenuto 2"/>
          <p:cNvSpPr>
            <a:spLocks noGrp="1"/>
          </p:cNvSpPr>
          <p:nvPr>
            <p:ph idx="4294967295"/>
          </p:nvPr>
        </p:nvSpPr>
        <p:spPr>
          <a:xfrm>
            <a:off x="614363" y="1752600"/>
            <a:ext cx="9155112" cy="4267200"/>
          </a:xfrm>
        </p:spPr>
        <p:txBody>
          <a:bodyPr/>
          <a:lstStyle/>
          <a:p>
            <a:pPr marL="0" indent="0" eaLnBrk="1" hangingPunct="1"/>
            <a:r>
              <a:rPr lang="it-IT" smtClean="0"/>
              <a:t> Approvazione DDL Povertà, del D Lgs con definizione dei LEP e avvio REI</a:t>
            </a:r>
          </a:p>
          <a:p>
            <a:pPr marL="0" indent="0" eaLnBrk="1" hangingPunct="1"/>
            <a:r>
              <a:rPr lang="it-IT" smtClean="0"/>
              <a:t> Non autosufficienza: definizione dei LEP ?</a:t>
            </a:r>
          </a:p>
          <a:p>
            <a:pPr marL="0" indent="0" eaLnBrk="1" hangingPunct="1"/>
            <a:r>
              <a:rPr lang="it-IT" smtClean="0"/>
              <a:t> Approvazione D Lgs. riforma terzo settore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it-IT" smtClean="0"/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egnaposto contenuto 4"/>
          <p:cNvSpPr>
            <a:spLocks noGrp="1"/>
          </p:cNvSpPr>
          <p:nvPr>
            <p:ph idx="4294967295"/>
          </p:nvPr>
        </p:nvSpPr>
        <p:spPr>
          <a:xfrm>
            <a:off x="696913" y="2303463"/>
            <a:ext cx="8543925" cy="2058987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it-IT" sz="4800" b="1" smtClean="0"/>
              <a:t>GRAZIE PER L’ATTENZIONE 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it-IT" sz="4800" b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b="1" smtClean="0"/>
              <a:t>Contenuti dell’intervento  </a:t>
            </a:r>
          </a:p>
        </p:txBody>
      </p:sp>
      <p:sp>
        <p:nvSpPr>
          <p:cNvPr id="14338" name="Segnaposto contenut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mtClean="0"/>
              <a:t>1.La realtà del welfare sociale oggi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mtClean="0"/>
              <a:t>2. 2016: cosa è successo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mtClean="0"/>
              <a:t>3. 2017: ?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it-IT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mtClean="0"/>
              <a:t> 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3"/>
          <p:cNvSpPr>
            <a:spLocks noGrp="1"/>
          </p:cNvSpPr>
          <p:nvPr>
            <p:ph type="ctrTitle" idx="4294967295"/>
          </p:nvPr>
        </p:nvSpPr>
        <p:spPr>
          <a:xfrm>
            <a:off x="1406525" y="2130425"/>
            <a:ext cx="7429500" cy="2387600"/>
          </a:xfrm>
        </p:spPr>
        <p:txBody>
          <a:bodyPr/>
          <a:lstStyle/>
          <a:p>
            <a:pPr algn="ctr" eaLnBrk="1" hangingPunct="1"/>
            <a:r>
              <a:rPr lang="it-IT" sz="5400" b="1" smtClean="0"/>
              <a:t>1. La realtà del </a:t>
            </a:r>
            <a:br>
              <a:rPr lang="it-IT" sz="5400" b="1" smtClean="0"/>
            </a:br>
            <a:r>
              <a:rPr lang="it-IT" sz="5400" b="1" smtClean="0"/>
              <a:t>welfare sociale oggi </a:t>
            </a:r>
          </a:p>
        </p:txBody>
      </p:sp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b="1" smtClean="0"/>
              <a:t>La realtà degli ultimi anni</a:t>
            </a:r>
          </a:p>
        </p:txBody>
      </p:sp>
      <p:sp>
        <p:nvSpPr>
          <p:cNvPr id="16386" name="Segnaposto contenuto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it-IT" smtClean="0"/>
              <a:t>Dall’inizio del decennio </a:t>
            </a:r>
            <a:r>
              <a:rPr lang="it-IT" u="sng" smtClean="0"/>
              <a:t>fenomeni di arretramento </a:t>
            </a:r>
            <a:r>
              <a:rPr lang="it-IT" smtClean="0"/>
              <a:t>del welfare in atto rispetto a: </a:t>
            </a:r>
          </a:p>
          <a:p>
            <a:pPr marL="0" indent="0" algn="just" eaLnBrk="1" hangingPunct="1"/>
            <a:r>
              <a:rPr lang="it-IT" smtClean="0"/>
              <a:t>possibilità di ricevere i servizi   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it-IT" smtClean="0"/>
          </a:p>
          <a:p>
            <a:pPr marL="0" indent="0" algn="just" eaLnBrk="1" hangingPunct="1"/>
            <a:r>
              <a:rPr lang="it-IT" smtClean="0"/>
              <a:t> dimensione della spesa pubblica </a:t>
            </a:r>
          </a:p>
          <a:p>
            <a:pPr marL="0" indent="0" algn="just" eaLnBrk="1" hangingPunct="1">
              <a:buFont typeface="Wingdings" pitchFamily="2" charset="2"/>
              <a:buNone/>
            </a:pPr>
            <a:endParaRPr lang="it-IT" smtClean="0"/>
          </a:p>
          <a:p>
            <a:pPr marL="0" indent="0" algn="just" eaLnBrk="1" hangingPunct="1"/>
            <a:r>
              <a:rPr lang="it-IT" smtClean="0"/>
              <a:t> livello della qualità assicurato</a:t>
            </a:r>
          </a:p>
        </p:txBody>
      </p:sp>
      <p:pic>
        <p:nvPicPr>
          <p:cNvPr id="16387" name="Picture 4" descr="cover f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4838" y="180975"/>
            <a:ext cx="15351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b="1" smtClean="0"/>
              <a:t>Cambio di paradigma </a:t>
            </a:r>
          </a:p>
        </p:txBody>
      </p:sp>
      <p:pic>
        <p:nvPicPr>
          <p:cNvPr id="1741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51900" y="157163"/>
            <a:ext cx="881063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474" name="Group 90"/>
          <p:cNvGraphicFramePr>
            <a:graphicFrameLocks noGrp="1"/>
          </p:cNvGraphicFramePr>
          <p:nvPr/>
        </p:nvGraphicFramePr>
        <p:xfrm>
          <a:off x="1077913" y="1862138"/>
          <a:ext cx="7550150" cy="4103687"/>
        </p:xfrm>
        <a:graphic>
          <a:graphicData uri="http://schemas.openxmlformats.org/drawingml/2006/table">
            <a:tbl>
              <a:tblPr/>
              <a:tblGrid>
                <a:gridCol w="2516187"/>
                <a:gridCol w="2517775"/>
                <a:gridCol w="2516188"/>
              </a:tblGrid>
              <a:tr h="1025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4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Welfare tradizionale</a:t>
                      </a:r>
                      <a:endParaRPr kumimoji="0" lang="it-IT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Welfare sociale</a:t>
                      </a:r>
                      <a:endParaRPr kumimoji="0" lang="it-IT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logica</a:t>
                      </a:r>
                      <a:endParaRPr kumimoji="0" lang="it-IT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riparativa</a:t>
                      </a:r>
                      <a:endParaRPr kumimoji="0" lang="it-IT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Promozionale e preventiva</a:t>
                      </a:r>
                      <a:endParaRPr kumimoji="0" lang="it-IT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Azione </a:t>
                      </a:r>
                      <a:endParaRPr kumimoji="0" lang="it-IT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frammentata</a:t>
                      </a:r>
                      <a:endParaRPr kumimoji="0" lang="it-IT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Integrata</a:t>
                      </a:r>
                      <a:endParaRPr kumimoji="0" lang="it-IT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Natura risposte</a:t>
                      </a:r>
                      <a:endParaRPr kumimoji="0" lang="it-IT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Breve durata, parziali</a:t>
                      </a:r>
                      <a:endParaRPr kumimoji="0" lang="it-IT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Lunga durata, globali, relazionali</a:t>
                      </a:r>
                      <a:endParaRPr kumimoji="0" lang="it-IT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b="1" smtClean="0"/>
              <a:t>Settori del welfare </a:t>
            </a:r>
          </a:p>
        </p:txBody>
      </p:sp>
      <p:sp>
        <p:nvSpPr>
          <p:cNvPr id="18434" name="Segnaposto contenuto 2"/>
          <p:cNvSpPr>
            <a:spLocks noGrp="1"/>
          </p:cNvSpPr>
          <p:nvPr>
            <p:ph idx="4294967295"/>
          </p:nvPr>
        </p:nvSpPr>
        <p:spPr>
          <a:xfrm>
            <a:off x="636588" y="1841500"/>
            <a:ext cx="3862387" cy="2992438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it-IT" sz="2100" b="1" u="sng" smtClean="0"/>
              <a:t>Suddivisione tradizionale</a:t>
            </a:r>
            <a:r>
              <a:rPr lang="it-IT" sz="2100" u="sng" smtClean="0"/>
              <a:t>:</a:t>
            </a:r>
            <a:r>
              <a:rPr lang="it-IT" sz="2100" smtClean="0"/>
              <a:t> </a:t>
            </a:r>
          </a:p>
          <a:p>
            <a:pPr marL="533400" indent="-533400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AutoNum type="arabicPeriod"/>
            </a:pPr>
            <a:r>
              <a:rPr lang="it-IT" sz="2100" smtClean="0"/>
              <a:t>Istruzione </a:t>
            </a:r>
          </a:p>
          <a:p>
            <a:pPr marL="533400" indent="-533400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AutoNum type="arabicPeriod"/>
            </a:pPr>
            <a:r>
              <a:rPr lang="it-IT" sz="2100" smtClean="0"/>
              <a:t>Lavoro </a:t>
            </a:r>
          </a:p>
          <a:p>
            <a:pPr marL="533400" indent="-533400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AutoNum type="arabicPeriod"/>
            </a:pPr>
            <a:r>
              <a:rPr lang="it-IT" sz="2100" smtClean="0"/>
              <a:t>Previdenza </a:t>
            </a:r>
          </a:p>
          <a:p>
            <a:pPr marL="533400" indent="-533400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AutoNum type="arabicPeriod"/>
            </a:pPr>
            <a:r>
              <a:rPr lang="it-IT" sz="2100" smtClean="0"/>
              <a:t>Sanità </a:t>
            </a:r>
          </a:p>
          <a:p>
            <a:pPr marL="533400" indent="-533400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AutoNum type="arabicPeriod"/>
            </a:pPr>
            <a:r>
              <a:rPr lang="it-IT" sz="2100" smtClean="0"/>
              <a:t>Assistenza</a:t>
            </a:r>
          </a:p>
          <a:p>
            <a:pPr marL="533400" indent="-533400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endParaRPr lang="it-IT" sz="2100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4437063" y="1804988"/>
            <a:ext cx="49530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it-IT" sz="2100" b="1" u="sng"/>
              <a:t>Suddivisione adeguata a realtà di oggi: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it-IT" sz="2100"/>
              <a:t>Istruzione 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it-IT" sz="2100"/>
              <a:t>Lavoro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it-IT" sz="2100"/>
              <a:t>Previdenza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it-IT" sz="2100"/>
              <a:t>Sanit</a:t>
            </a:r>
            <a:r>
              <a:rPr lang="it-IT" sz="2100">
                <a:latin typeface="Calibri" pitchFamily="34" charset="0"/>
              </a:rPr>
              <a:t>à</a:t>
            </a:r>
            <a:r>
              <a:rPr lang="it-IT" sz="2100"/>
              <a:t> acuta 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it-IT" sz="2100" u="sng"/>
              <a:t>Welfare sociale </a:t>
            </a:r>
          </a:p>
          <a:p>
            <a:pPr marL="742950" lvl="1" indent="-285750">
              <a:lnSpc>
                <a:spcPct val="150000"/>
              </a:lnSpc>
              <a:buFontTx/>
              <a:buAutoNum type="arabicPeriod"/>
            </a:pPr>
            <a:r>
              <a:rPr lang="it-IT" sz="1900" u="sng"/>
              <a:t>settori socio-sanitario </a:t>
            </a:r>
          </a:p>
          <a:p>
            <a:pPr marL="742950" lvl="1" indent="-285750">
              <a:lnSpc>
                <a:spcPct val="150000"/>
              </a:lnSpc>
              <a:buFontTx/>
              <a:buAutoNum type="arabicPeriod"/>
            </a:pPr>
            <a:r>
              <a:rPr lang="it-IT" sz="1900" u="sng"/>
              <a:t>socio-assistenziale </a:t>
            </a:r>
          </a:p>
          <a:p>
            <a:pPr marL="742950" lvl="1" indent="-285750">
              <a:lnSpc>
                <a:spcPct val="150000"/>
              </a:lnSpc>
              <a:buFontTx/>
              <a:buAutoNum type="arabicPeriod"/>
            </a:pPr>
            <a:r>
              <a:rPr lang="it-IT" sz="1900" u="sng"/>
              <a:t>socio-educativo</a:t>
            </a:r>
          </a:p>
        </p:txBody>
      </p:sp>
      <p:pic>
        <p:nvPicPr>
          <p:cNvPr id="18436" name="Picture 4" descr="cover f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4838" y="173038"/>
            <a:ext cx="15351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b="1" smtClean="0"/>
              <a:t>La spesa sanitaria e sociosanitaria in Italia, </a:t>
            </a:r>
            <a:r>
              <a:rPr lang="it-IT" sz="2600" b="1" smtClean="0"/>
              <a:t>fonte Rgs</a:t>
            </a:r>
            <a:endParaRPr lang="it-IT" sz="2600" smtClean="0"/>
          </a:p>
        </p:txBody>
      </p:sp>
      <p:graphicFrame>
        <p:nvGraphicFramePr>
          <p:cNvPr id="23597" name="Group 45"/>
          <p:cNvGraphicFramePr>
            <a:graphicFrameLocks noGrp="1"/>
          </p:cNvGraphicFramePr>
          <p:nvPr>
            <p:ph idx="4294967295"/>
          </p:nvPr>
        </p:nvGraphicFramePr>
        <p:xfrm>
          <a:off x="614363" y="1752600"/>
          <a:ext cx="8667750" cy="4764088"/>
        </p:xfrm>
        <a:graphic>
          <a:graphicData uri="http://schemas.openxmlformats.org/drawingml/2006/table">
            <a:tbl>
              <a:tblPr/>
              <a:tblGrid>
                <a:gridCol w="2889250"/>
                <a:gridCol w="2889250"/>
                <a:gridCol w="2889250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Light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2000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% PIL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2014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% PIL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Spesa sanitaria pubblica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5,63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000"/>
                        <a:buFont typeface="Times New Roman" pitchFamily="18" charset="0"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Spesa  per </a:t>
                      </a:r>
                      <a:r>
                        <a:rPr kumimoji="0" lang="it-IT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sanità acuta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6,06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Spesa per </a:t>
                      </a:r>
                      <a:r>
                        <a:rPr kumimoji="0" lang="it-IT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sociosanitario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0,63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0,84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Quota </a:t>
                      </a:r>
                      <a:r>
                        <a:rPr kumimoji="0" lang="it-IT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sanità acuta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 della spesa sanitaria (%)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88,8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87,8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Quota </a:t>
                      </a:r>
                      <a:r>
                        <a:rPr kumimoji="0" lang="it-IT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sociosanitario 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della spesa sanitaria (%)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11,2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12,2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pic>
        <p:nvPicPr>
          <p:cNvPr id="19492" name="Picture 4" descr="cover f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4838" y="157163"/>
            <a:ext cx="15351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b="1" smtClean="0"/>
              <a:t>La spesa pubblica e </a:t>
            </a:r>
            <a:br>
              <a:rPr lang="it-IT" b="1" smtClean="0"/>
            </a:br>
            <a:r>
              <a:rPr lang="it-IT" b="1" smtClean="0"/>
              <a:t>welfare sociale 2011-12, </a:t>
            </a:r>
            <a:r>
              <a:rPr lang="it-IT" sz="2200" b="1" smtClean="0"/>
              <a:t>fonte Rgs</a:t>
            </a:r>
          </a:p>
        </p:txBody>
      </p:sp>
      <p:graphicFrame>
        <p:nvGraphicFramePr>
          <p:cNvPr id="37935" name="Group 47"/>
          <p:cNvGraphicFramePr>
            <a:graphicFrameLocks noGrp="1"/>
          </p:cNvGraphicFramePr>
          <p:nvPr>
            <p:ph idx="4294967295"/>
          </p:nvPr>
        </p:nvGraphicFramePr>
        <p:xfrm>
          <a:off x="614363" y="1752600"/>
          <a:ext cx="8667750" cy="4619625"/>
        </p:xfrm>
        <a:graphic>
          <a:graphicData uri="http://schemas.openxmlformats.org/drawingml/2006/table">
            <a:tbl>
              <a:tblPr/>
              <a:tblGrid>
                <a:gridCol w="2889250"/>
                <a:gridCol w="2889250"/>
                <a:gridCol w="2889250"/>
              </a:tblGrid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 Light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Valore attuale  vs.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Target ottimale (% del PIL)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Assistenza agli anziani non autosufficienti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1,27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Servizi alla prima infanzia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Servizi e interventi contro la povertà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Arial" charset="0"/>
                        </a:rPr>
                        <a:t>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Spesa per la protezione sociale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29,7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Spesa pubblica complessiva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cs typeface="Times New Roman" pitchFamily="18" charset="0"/>
                        </a:rPr>
                        <a:t>50,6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2000" b="0" i="0" u="sng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 Light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pic>
        <p:nvPicPr>
          <p:cNvPr id="20516" name="Picture 4" descr="cover f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4838" y="173038"/>
            <a:ext cx="1535112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5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it-IT" sz="2500" b="1" smtClean="0">
                <a:ea typeface="Calibri" pitchFamily="34" charset="0"/>
                <a:cs typeface="Times New Roman" pitchFamily="18" charset="0"/>
              </a:rPr>
              <a:t>Principali riforme nazionali del welfare sociale, paesi dell’Europa continentale e meridionale, anno o periodo d’introduzione</a:t>
            </a:r>
            <a:r>
              <a:rPr lang="it-IT" sz="3400" b="1" smtClean="0">
                <a:ea typeface="Calibri" pitchFamily="34" charset="0"/>
                <a:cs typeface="Times New Roman" pitchFamily="18" charset="0"/>
              </a:rPr>
              <a:t/>
            </a:r>
            <a:br>
              <a:rPr lang="it-IT" sz="3400" b="1" smtClean="0">
                <a:ea typeface="Calibri" pitchFamily="34" charset="0"/>
                <a:cs typeface="Times New Roman" pitchFamily="18" charset="0"/>
              </a:rPr>
            </a:br>
            <a:endParaRPr lang="it-IT" sz="3400" smtClean="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19500" name="Group 44"/>
          <p:cNvGraphicFramePr>
            <a:graphicFrameLocks noGrp="1"/>
          </p:cNvGraphicFramePr>
          <p:nvPr>
            <p:ph idx="4294967295"/>
          </p:nvPr>
        </p:nvGraphicFramePr>
        <p:xfrm>
          <a:off x="614363" y="1752600"/>
          <a:ext cx="8667750" cy="3900488"/>
        </p:xfrm>
        <a:graphic>
          <a:graphicData uri="http://schemas.openxmlformats.org/drawingml/2006/table">
            <a:tbl>
              <a:tblPr/>
              <a:tblGrid>
                <a:gridCol w="2889250"/>
                <a:gridCol w="2889250"/>
                <a:gridCol w="288925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Lotta alla povertà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Interventi per le persone non autosufficienti (anziani e individui con disabilità)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Servizi alla prima infanzia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Germania (1961)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Austria (1993)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Francia (1970-1975)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Austria (1970-1975)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Germania (1995)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Spagna (2005)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Francia (1988)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Francia (1997)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Portogallo (2006)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Portogallo (1996)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Portogallo  (1999)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Germania (2008)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Spagna (1995-2000)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Spagna (2006)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Austria -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Italia -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Italia -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Italia -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Grecia -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Grecia -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 Light" pitchFamily="34" charset="0"/>
                          <a:ea typeface="Calibri" pitchFamily="34" charset="0"/>
                          <a:cs typeface="Times New Roman" pitchFamily="18" charset="0"/>
                        </a:rPr>
                        <a:t>Grecia - </a:t>
                      </a:r>
                    </a:p>
                  </a:txBody>
                  <a:tcPr marL="91013" marR="91013" marT="45507" marB="4550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ofilo">
  <a:themeElements>
    <a:clrScheme name="Profilo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o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o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o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1105</TotalTime>
  <Words>510</Words>
  <Application>Microsoft Office PowerPoint</Application>
  <PresentationFormat>A4 (21x29,7 cm)</PresentationFormat>
  <Paragraphs>167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Modello struttura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26" baseType="lpstr">
      <vt:lpstr>Verdana</vt:lpstr>
      <vt:lpstr>Arial</vt:lpstr>
      <vt:lpstr>Wingdings</vt:lpstr>
      <vt:lpstr>Calibri</vt:lpstr>
      <vt:lpstr>Times New Roman</vt:lpstr>
      <vt:lpstr>Calibri Light</vt:lpstr>
      <vt:lpstr>Profilo</vt:lpstr>
      <vt:lpstr>Profilo</vt:lpstr>
      <vt:lpstr>Diapositiva 1</vt:lpstr>
      <vt:lpstr>Contenuti dell’intervento  </vt:lpstr>
      <vt:lpstr>1. La realtà del  welfare sociale oggi </vt:lpstr>
      <vt:lpstr>La realtà degli ultimi anni</vt:lpstr>
      <vt:lpstr>Cambio di paradigma </vt:lpstr>
      <vt:lpstr>Settori del welfare </vt:lpstr>
      <vt:lpstr>La spesa sanitaria e sociosanitaria in Italia, fonte Rgs</vt:lpstr>
      <vt:lpstr>La spesa pubblica e  welfare sociale 2011-12, fonte Rgs</vt:lpstr>
      <vt:lpstr>Principali riforme nazionali del welfare sociale, paesi dell’Europa continentale e meridionale, anno o periodo d’introduzione </vt:lpstr>
      <vt:lpstr>I rapporti Stato/territori </vt:lpstr>
      <vt:lpstr>La sfida delle riforme</vt:lpstr>
      <vt:lpstr>2. 2016: cosa è sucesso </vt:lpstr>
      <vt:lpstr>Provvedimenti e iniziative. 1 </vt:lpstr>
      <vt:lpstr>Provvedimenti e iniziative. 2 </vt:lpstr>
      <vt:lpstr>2. 2017: ?</vt:lpstr>
      <vt:lpstr>Provvedimenti e iniziative. 1 </vt:lpstr>
      <vt:lpstr>Provvedimenti e iniziative. 2 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Cristiano Gori</dc:creator>
  <cp:lastModifiedBy>Massimo</cp:lastModifiedBy>
  <cp:revision>63</cp:revision>
  <dcterms:created xsi:type="dcterms:W3CDTF">2015-11-01T20:56:33Z</dcterms:created>
  <dcterms:modified xsi:type="dcterms:W3CDTF">2016-10-24T14:54:19Z</dcterms:modified>
</cp:coreProperties>
</file>