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2" r:id="rId5"/>
    <p:sldId id="263" r:id="rId6"/>
    <p:sldId id="266" r:id="rId7"/>
    <p:sldId id="259" r:id="rId8"/>
    <p:sldId id="261" r:id="rId9"/>
    <p:sldId id="260" r:id="rId10"/>
    <p:sldId id="258" r:id="rId11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304"/>
    <a:srgbClr val="EF7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ar\Dropbox\salva\work%201\Forum\ufficio%20studi\rapporto%20FTS%202017\questionario%202\report\dati%20per%20redazione%20report%20Domanda%20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ar\Dropbox\salva\work%201\Forum\ufficio%20studi\rapporto%20FTS%202017\questionario%202\report\dati%20per%20redazione%20report%20Domanda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14-4C68-BCA4-380FDAA089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14-4C68-BCA4-380FDAA089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14-4C68-BCA4-380FDAA089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14-4C68-BCA4-380FDAA089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14-4C68-BCA4-380FDAA0894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14-4C68-BCA4-380FDAA0894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C14-4C68-BCA4-380FDAA0894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14-4C68-BCA4-380FDAA0894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C14-4C68-BCA4-380FDAA0894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C14-4C68-BCA4-380FDAA08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enti!$B$81:$B$85</c:f>
              <c:strCache>
                <c:ptCount val="5"/>
                <c:pt idx="0">
                  <c:v>solo 1 SDGS</c:v>
                </c:pt>
                <c:pt idx="1">
                  <c:v>da 2 a 3</c:v>
                </c:pt>
                <c:pt idx="2">
                  <c:v>da 4 a 7</c:v>
                </c:pt>
                <c:pt idx="3">
                  <c:v>da 8 a 14</c:v>
                </c:pt>
                <c:pt idx="4">
                  <c:v>tutti i 17 SDGs</c:v>
                </c:pt>
              </c:strCache>
            </c:strRef>
          </c:cat>
          <c:val>
            <c:numRef>
              <c:f>enti!$C$81:$C$85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17</c:v>
                </c:pt>
                <c:pt idx="3">
                  <c:v>13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14-4C68-BCA4-380FDAA0894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sdgs!$C$2:$C$18</c:f>
              <c:numCache>
                <c:formatCode>General</c:formatCode>
                <c:ptCount val="17"/>
                <c:pt idx="0">
                  <c:v>22</c:v>
                </c:pt>
                <c:pt idx="1">
                  <c:v>20</c:v>
                </c:pt>
                <c:pt idx="2">
                  <c:v>42</c:v>
                </c:pt>
                <c:pt idx="3">
                  <c:v>35</c:v>
                </c:pt>
                <c:pt idx="4">
                  <c:v>28</c:v>
                </c:pt>
                <c:pt idx="5">
                  <c:v>15</c:v>
                </c:pt>
                <c:pt idx="6">
                  <c:v>16</c:v>
                </c:pt>
                <c:pt idx="7">
                  <c:v>28</c:v>
                </c:pt>
                <c:pt idx="8">
                  <c:v>16</c:v>
                </c:pt>
                <c:pt idx="9">
                  <c:v>28</c:v>
                </c:pt>
                <c:pt idx="10">
                  <c:v>37</c:v>
                </c:pt>
                <c:pt idx="11">
                  <c:v>30</c:v>
                </c:pt>
                <c:pt idx="12">
                  <c:v>22</c:v>
                </c:pt>
                <c:pt idx="13">
                  <c:v>17</c:v>
                </c:pt>
                <c:pt idx="14">
                  <c:v>23</c:v>
                </c:pt>
                <c:pt idx="15">
                  <c:v>42</c:v>
                </c:pt>
                <c:pt idx="1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32-4CB1-BEB2-96EB741DB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3681759"/>
        <c:axId val="1183682591"/>
      </c:radarChart>
      <c:catAx>
        <c:axId val="118368175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3682591"/>
        <c:crosses val="autoZero"/>
        <c:auto val="1"/>
        <c:lblAlgn val="ctr"/>
        <c:lblOffset val="100"/>
        <c:noMultiLvlLbl val="0"/>
      </c:catAx>
      <c:valAx>
        <c:axId val="1183682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368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0.70409</cdr:x>
      <cdr:y>0.12756</cdr:y>
    </cdr:from>
    <cdr:to>
      <cdr:x>0.88321</cdr:x>
      <cdr:y>0.19432</cdr:y>
    </cdr:to>
    <cdr:sp macro="" textlink="">
      <cdr:nvSpPr>
        <cdr:cNvPr id="2" name="CasellaDiTesto 14"/>
        <cdr:cNvSpPr txBox="1"/>
      </cdr:nvSpPr>
      <cdr:spPr>
        <a:xfrm xmlns:a="http://schemas.openxmlformats.org/drawingml/2006/main">
          <a:off x="3925420" y="529210"/>
          <a:ext cx="99859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="0" dirty="0" smtClean="0">
              <a:solidFill>
                <a:schemeClr val="accent1">
                  <a:lumMod val="75000"/>
                </a:schemeClr>
              </a:solidFill>
            </a:rPr>
            <a:t>9 </a:t>
          </a:r>
          <a:r>
            <a:rPr lang="it-IT" sz="1200" b="0" dirty="0" smtClean="0">
              <a:solidFill>
                <a:schemeClr val="accent1">
                  <a:lumMod val="75000"/>
                </a:schemeClr>
              </a:solidFill>
            </a:rPr>
            <a:t>enti; 18%</a:t>
          </a:r>
          <a:endParaRPr lang="it-IT" sz="1000" b="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AA-B403-484E-8E71-C4652679E66B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5A26-A389-488C-8818-280B567697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71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AA-B403-484E-8E71-C4652679E66B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5A26-A389-488C-8818-280B567697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02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AA-B403-484E-8E71-C4652679E66B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5A26-A389-488C-8818-280B567697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08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AA-B403-484E-8E71-C4652679E66B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5A26-A389-488C-8818-280B567697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5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AA-B403-484E-8E71-C4652679E66B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5A26-A389-488C-8818-280B567697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75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AA-B403-484E-8E71-C4652679E66B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5A26-A389-488C-8818-280B567697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68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AA-B403-484E-8E71-C4652679E66B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5A26-A389-488C-8818-280B567697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83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AA-B403-484E-8E71-C4652679E66B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5A26-A389-488C-8818-280B567697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7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AA-B403-484E-8E71-C4652679E66B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5A26-A389-488C-8818-280B567697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52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AA-B403-484E-8E71-C4652679E66B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5A26-A389-488C-8818-280B567697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49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AA-B403-484E-8E71-C4652679E66B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5A26-A389-488C-8818-280B567697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40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858AA-B403-484E-8E71-C4652679E66B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F5A26-A389-488C-8818-280B567697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80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1068"/>
            <a:ext cx="12192000" cy="51301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356401" y="1612351"/>
            <a:ext cx="9479198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IL TERZO SETTORE </a:t>
            </a:r>
          </a:p>
          <a:p>
            <a:pPr algn="ctr"/>
            <a:r>
              <a:rPr lang="it-IT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 GLI OBIETTIVI DI SVILUPPO </a:t>
            </a:r>
            <a:br>
              <a:rPr lang="it-IT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it-IT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SOSTENIBILE</a:t>
            </a:r>
          </a:p>
          <a:p>
            <a:pPr algn="ctr"/>
            <a:r>
              <a:rPr lang="it-IT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Sintesi dei principali dati</a:t>
            </a:r>
            <a:endParaRPr lang="it-IT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Immagin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93" y="110891"/>
            <a:ext cx="3484604" cy="9069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1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55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563" y="0"/>
            <a:ext cx="10086975" cy="685800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1068"/>
            <a:ext cx="12192000" cy="513010"/>
          </a:xfrm>
          <a:prstGeom prst="rect">
            <a:avLst/>
          </a:prstGeom>
        </p:spPr>
      </p:pic>
      <p:pic>
        <p:nvPicPr>
          <p:cNvPr id="3" name="Immagin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23" y="0"/>
            <a:ext cx="2640965" cy="6667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3006808" y="554161"/>
            <a:ext cx="6178381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</a:t>
            </a:r>
            <a:r>
              <a:rPr lang="it-IT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diversità è una ricchezza</a:t>
            </a:r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it-IT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ifferenti sensibilità ma una comune visione d’insieme per le politiche pubbliche</a:t>
            </a:r>
            <a:endParaRPr lang="it-IT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5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1068"/>
            <a:ext cx="12192000" cy="513010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93" y="110891"/>
            <a:ext cx="3484604" cy="9069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390939" y="1779753"/>
            <a:ext cx="11410122" cy="439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Rapporto </a:t>
            </a: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frutto di un lavoro </a:t>
            </a:r>
            <a:r>
              <a:rPr lang="it-IT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collettivo, alla redazione del quale hanno contribuito: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Trebuchet MS" panose="020B0603020202020204" pitchFamily="34" charset="0"/>
              <a:buChar char="-"/>
            </a:pP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Claudio </a:t>
            </a:r>
            <a:r>
              <a:rPr lang="it-I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Falasca</a:t>
            </a: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(AUSER) (</a:t>
            </a:r>
            <a:r>
              <a:rPr lang="it-I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capp</a:t>
            </a: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3.3.11 e 3.3.17)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Trebuchet MS" panose="020B0603020202020204" pitchFamily="34" charset="0"/>
              <a:buChar char="-"/>
            </a:pP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Luca Gallerano (Legambiente) (</a:t>
            </a:r>
            <a:r>
              <a:rPr lang="it-I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capp</a:t>
            </a: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3.3.6, 3.3.7, 3.3.9, 3.3.13, 3.3.14, 3.3.15)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Trebuchet MS" panose="020B0603020202020204" pitchFamily="34" charset="0"/>
              <a:buChar char="-"/>
            </a:pP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Francesco Gentili (Forum Nazionale del Terzo Settore) (cap. 1 e 2)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Trebuchet MS" panose="020B0603020202020204" pitchFamily="34" charset="0"/>
              <a:buChar char="-"/>
            </a:pP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Cristiano Lena (FIDAS) (Rilettura e omogeneizzazione stile dei testi)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Trebuchet MS" panose="020B0603020202020204" pitchFamily="34" charset="0"/>
              <a:buChar char="-"/>
            </a:pP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Pietro Licciardi (ACLI) (cap. 3.3.2)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Trebuchet MS" panose="020B0603020202020204" pitchFamily="34" charset="0"/>
              <a:buChar char="-"/>
            </a:pP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Tina Napoli (Movimento Consumatori) (cap. 3.3.12)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Trebuchet MS" panose="020B0603020202020204" pitchFamily="34" charset="0"/>
              <a:buChar char="-"/>
            </a:pP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Massimo Novarino (Forum Nazionale del Terzo Settore) (Introduzione, </a:t>
            </a:r>
            <a:r>
              <a:rPr lang="it-I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capp</a:t>
            </a: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3.1, 3.2, 3.3, 3.3.1, 3.3.10, 3.4, conclusioni e curatela dell’intero Rapporto)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Trebuchet MS" panose="020B0603020202020204" pitchFamily="34" charset="0"/>
              <a:buChar char="-"/>
            </a:pP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Licia Paglione (Confederazione delle Misericordie d’Italia) (</a:t>
            </a:r>
            <a:r>
              <a:rPr lang="it-I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capp</a:t>
            </a: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3.3.3 e 3.3.16)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Trebuchet MS" panose="020B0603020202020204" pitchFamily="34" charset="0"/>
              <a:buChar char="-"/>
            </a:pP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Pierpaolo Prandi (</a:t>
            </a:r>
            <a:r>
              <a:rPr lang="it-I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ConfCooperative</a:t>
            </a: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</a:t>
            </a:r>
            <a:r>
              <a:rPr lang="it-I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capp</a:t>
            </a: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3.3.5, 3.3.8, 3.5)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Trebuchet MS" panose="020B0603020202020204" pitchFamily="34" charset="0"/>
              <a:buChar char="-"/>
            </a:pPr>
            <a:r>
              <a:rPr lang="it-I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Roberta Speziale (ANFFAS) (cap. 3.3.4)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1068"/>
            <a:ext cx="12192000" cy="513010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93" y="110891"/>
            <a:ext cx="3484604" cy="9069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659294" y="2288284"/>
            <a:ext cx="486686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30/06/2017 gli enti aderenti al Forum Nazionale del Terzo Settore erano 81 (erano 69 alla data dell’ultima rilevazione nell’ottobre 2012). </a:t>
            </a:r>
            <a:endParaRPr lang="it-IT" dirty="0" smtClean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endParaRPr lang="it-IT" sz="14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stati raccolti dati completi di </a:t>
            </a:r>
            <a:r>
              <a:rPr lang="it-IT" u="sng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 </a:t>
            </a:r>
            <a:r>
              <a:rPr lang="it-IT" u="sng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 </a:t>
            </a:r>
            <a:r>
              <a:rPr lang="it-IT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(pari </a:t>
            </a: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it-IT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degli associati al Forum</a:t>
            </a:r>
            <a:r>
              <a:rPr lang="it-IT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al 31/12/2016.</a:t>
            </a:r>
            <a:endParaRPr lang="it-IT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96517" y="950309"/>
            <a:ext cx="5592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 organizzazioni intervistate</a:t>
            </a:r>
            <a:endParaRPr lang="it-IT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598246" y="1017804"/>
            <a:ext cx="4369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it-IT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 risorse in campo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82049"/>
              </p:ext>
            </p:extLst>
          </p:nvPr>
        </p:nvGraphicFramePr>
        <p:xfrm>
          <a:off x="6598246" y="1957449"/>
          <a:ext cx="4719113" cy="3274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4222">
                  <a:extLst>
                    <a:ext uri="{9D8B030D-6E8A-4147-A177-3AD203B41FA5}">
                      <a16:colId xmlns:a16="http://schemas.microsoft.com/office/drawing/2014/main" val="308338806"/>
                    </a:ext>
                  </a:extLst>
                </a:gridCol>
                <a:gridCol w="2914891">
                  <a:extLst>
                    <a:ext uri="{9D8B030D-6E8A-4147-A177-3AD203B41FA5}">
                      <a16:colId xmlns:a16="http://schemas.microsoft.com/office/drawing/2014/main" val="2668229389"/>
                    </a:ext>
                  </a:extLst>
                </a:gridCol>
              </a:tblGrid>
              <a:tr h="89338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93.472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enti di base associati direttamente o indirettamente al </a:t>
                      </a:r>
                      <a:r>
                        <a:rPr lang="it-IT" sz="1800" dirty="0" smtClean="0">
                          <a:effectLst/>
                        </a:rPr>
                        <a:t>Forum (al 31/12/2016)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9077654"/>
                  </a:ext>
                </a:extLst>
              </a:tr>
              <a:tr h="423888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11,5 </a:t>
                      </a:r>
                      <a:r>
                        <a:rPr lang="it-IT" sz="1800" dirty="0">
                          <a:effectLst/>
                        </a:rPr>
                        <a:t>milioni 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di </a:t>
                      </a:r>
                      <a:r>
                        <a:rPr lang="it-IT" sz="1800" dirty="0" smtClean="0">
                          <a:effectLst/>
                        </a:rPr>
                        <a:t>partecipazioni </a:t>
                      </a:r>
                      <a:r>
                        <a:rPr lang="it-IT" sz="1800" dirty="0">
                          <a:effectLst/>
                        </a:rPr>
                        <a:t>associative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857774"/>
                  </a:ext>
                </a:extLst>
              </a:tr>
              <a:tr h="423888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487.000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di lavoratori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2778874"/>
                  </a:ext>
                </a:extLst>
              </a:tr>
              <a:tr h="423888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2,6 </a:t>
                      </a:r>
                      <a:r>
                        <a:rPr lang="it-IT" sz="1800" dirty="0">
                          <a:effectLst/>
                        </a:rPr>
                        <a:t>milioni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di volontari 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3207097"/>
                  </a:ext>
                </a:extLst>
              </a:tr>
              <a:tr h="423888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Oltre</a:t>
                      </a:r>
                      <a:r>
                        <a:rPr lang="it-IT" sz="1800" baseline="0" dirty="0" smtClean="0">
                          <a:effectLst/>
                        </a:rPr>
                        <a:t> </a:t>
                      </a:r>
                      <a:r>
                        <a:rPr lang="it-IT" sz="1800" dirty="0" smtClean="0">
                          <a:effectLst/>
                        </a:rPr>
                        <a:t>12 </a:t>
                      </a:r>
                      <a:r>
                        <a:rPr lang="it-IT" sz="1800" dirty="0">
                          <a:effectLst/>
                        </a:rPr>
                        <a:t>miliardi €/anno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di </a:t>
                      </a:r>
                      <a:r>
                        <a:rPr lang="it-IT" sz="1800" dirty="0">
                          <a:effectLst/>
                        </a:rPr>
                        <a:t>entrate/ricavi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0701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1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8733"/>
            <a:ext cx="12192000" cy="513010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23" y="0"/>
            <a:ext cx="2640965" cy="6667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229565" y="695257"/>
            <a:ext cx="119624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Numero di enti che risultano attivi per ogni </a:t>
            </a:r>
            <a:r>
              <a:rPr lang="it-IT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SDGs</a:t>
            </a:r>
            <a:endParaRPr lang="it-IT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image4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5"/>
          <a:stretch/>
        </p:blipFill>
        <p:spPr bwMode="auto">
          <a:xfrm>
            <a:off x="1007166" y="1431650"/>
            <a:ext cx="9519556" cy="47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0607745" y="5705513"/>
            <a:ext cx="146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(51 </a:t>
            </a:r>
            <a:r>
              <a:rPr lang="it-IT" sz="1400" dirty="0" err="1" smtClean="0"/>
              <a:t>rispondentI</a:t>
            </a:r>
            <a:r>
              <a:rPr lang="it-IT" sz="1400" dirty="0" smtClean="0"/>
              <a:t>;</a:t>
            </a:r>
          </a:p>
          <a:p>
            <a:r>
              <a:rPr lang="it-IT" sz="1400" dirty="0"/>
              <a:t>r</a:t>
            </a:r>
            <a:r>
              <a:rPr lang="it-IT" sz="1400" dirty="0" smtClean="0"/>
              <a:t>isposte </a:t>
            </a:r>
            <a:r>
              <a:rPr lang="it-IT" sz="1400" dirty="0" smtClean="0"/>
              <a:t>multiple)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2398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8733"/>
            <a:ext cx="12192000" cy="513010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23" y="0"/>
            <a:ext cx="2640965" cy="6667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296517" y="756480"/>
            <a:ext cx="5592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N. di SDGs seguiti da un singolo ente</a:t>
            </a:r>
            <a:endParaRPr lang="it-IT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123518"/>
              </p:ext>
            </p:extLst>
          </p:nvPr>
        </p:nvGraphicFramePr>
        <p:xfrm>
          <a:off x="101337" y="2079919"/>
          <a:ext cx="5575148" cy="414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sellaDiTesto 14"/>
          <p:cNvSpPr txBox="1"/>
          <p:nvPr/>
        </p:nvSpPr>
        <p:spPr>
          <a:xfrm>
            <a:off x="4526053" y="4538565"/>
            <a:ext cx="99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EF7A19"/>
                </a:solidFill>
              </a:rPr>
              <a:t>10</a:t>
            </a:r>
            <a:r>
              <a:rPr lang="it-IT" sz="1200" b="0" dirty="0" smtClean="0">
                <a:solidFill>
                  <a:srgbClr val="EF7A19"/>
                </a:solidFill>
              </a:rPr>
              <a:t> </a:t>
            </a:r>
            <a:r>
              <a:rPr lang="it-IT" sz="1200" b="0" dirty="0" smtClean="0">
                <a:solidFill>
                  <a:srgbClr val="EF7A19"/>
                </a:solidFill>
              </a:rPr>
              <a:t>enti; </a:t>
            </a:r>
            <a:r>
              <a:rPr lang="it-IT" sz="1200" b="0" dirty="0" smtClean="0">
                <a:solidFill>
                  <a:srgbClr val="EF7A19"/>
                </a:solidFill>
              </a:rPr>
              <a:t>20%</a:t>
            </a:r>
            <a:endParaRPr lang="it-IT" sz="1000" b="0" dirty="0">
              <a:solidFill>
                <a:srgbClr val="EF7A19"/>
              </a:solidFill>
            </a:endParaRPr>
          </a:p>
        </p:txBody>
      </p:sp>
      <p:sp>
        <p:nvSpPr>
          <p:cNvPr id="13" name="CasellaDiTesto 14"/>
          <p:cNvSpPr txBox="1"/>
          <p:nvPr/>
        </p:nvSpPr>
        <p:spPr>
          <a:xfrm>
            <a:off x="1890319" y="2294805"/>
            <a:ext cx="99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it-IT" sz="1200" b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200" b="0" dirty="0" smtClean="0">
                <a:solidFill>
                  <a:schemeClr val="accent5">
                    <a:lumMod val="75000"/>
                  </a:schemeClr>
                </a:solidFill>
              </a:rPr>
              <a:t>enti; </a:t>
            </a:r>
            <a:r>
              <a:rPr lang="it-IT" sz="1200" b="0" dirty="0" smtClean="0">
                <a:solidFill>
                  <a:schemeClr val="accent5">
                    <a:lumMod val="75000"/>
                  </a:schemeClr>
                </a:solidFill>
              </a:rPr>
              <a:t>4 %</a:t>
            </a:r>
            <a:endParaRPr lang="it-IT" sz="10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asellaDiTesto 14"/>
          <p:cNvSpPr txBox="1"/>
          <p:nvPr/>
        </p:nvSpPr>
        <p:spPr>
          <a:xfrm>
            <a:off x="470889" y="3250798"/>
            <a:ext cx="99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FCA304"/>
                </a:solidFill>
              </a:rPr>
              <a:t>13</a:t>
            </a:r>
            <a:r>
              <a:rPr lang="it-IT" sz="1200" b="0" dirty="0" smtClean="0">
                <a:solidFill>
                  <a:srgbClr val="FCA304"/>
                </a:solidFill>
              </a:rPr>
              <a:t> </a:t>
            </a:r>
            <a:r>
              <a:rPr lang="it-IT" sz="1200" b="0" dirty="0" smtClean="0">
                <a:solidFill>
                  <a:srgbClr val="FCA304"/>
                </a:solidFill>
              </a:rPr>
              <a:t>enti; </a:t>
            </a:r>
            <a:r>
              <a:rPr lang="it-IT" sz="1200" b="0" dirty="0" smtClean="0">
                <a:solidFill>
                  <a:srgbClr val="FCA304"/>
                </a:solidFill>
              </a:rPr>
              <a:t>25%</a:t>
            </a:r>
            <a:endParaRPr lang="it-IT" sz="1000" b="0" dirty="0">
              <a:solidFill>
                <a:srgbClr val="FCA304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593429" y="5824885"/>
            <a:ext cx="99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r>
              <a:rPr lang="it-IT" sz="12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b="0" dirty="0" smtClean="0">
                <a:solidFill>
                  <a:schemeClr val="bg1">
                    <a:lumMod val="50000"/>
                  </a:schemeClr>
                </a:solidFill>
              </a:rPr>
              <a:t>enti; </a:t>
            </a:r>
            <a:r>
              <a:rPr lang="it-IT" sz="1200" b="0" dirty="0" smtClean="0">
                <a:solidFill>
                  <a:schemeClr val="bg1">
                    <a:lumMod val="50000"/>
                  </a:schemeClr>
                </a:solidFill>
              </a:rPr>
              <a:t>33%</a:t>
            </a:r>
            <a:endParaRPr lang="it-IT" sz="1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55026" y="756479"/>
            <a:ext cx="5816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 quali SDGs gli enti si impegnano maggiormente</a:t>
            </a:r>
            <a:endParaRPr lang="it-IT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17" name="Gra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693959"/>
              </p:ext>
            </p:extLst>
          </p:nvPr>
        </p:nvGraphicFramePr>
        <p:xfrm>
          <a:off x="6374149" y="2244248"/>
          <a:ext cx="5577800" cy="3744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98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8733"/>
            <a:ext cx="12192000" cy="513010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23" y="0"/>
            <a:ext cx="2640965" cy="6667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296517" y="743228"/>
            <a:ext cx="1131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N. di enti che seguono i vari SDGs</a:t>
            </a:r>
            <a:endParaRPr lang="it-IT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17" y="1554096"/>
            <a:ext cx="5627205" cy="4528652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6534158" y="1643268"/>
            <a:ext cx="4783198" cy="4108175"/>
            <a:chOff x="6255864" y="3328073"/>
            <a:chExt cx="4053488" cy="2754675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5864" y="3469148"/>
              <a:ext cx="4053488" cy="261360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5864" y="3328073"/>
              <a:ext cx="4053488" cy="141075"/>
            </a:xfrm>
            <a:prstGeom prst="rect">
              <a:avLst/>
            </a:prstGeom>
          </p:spPr>
        </p:pic>
      </p:grpSp>
      <p:sp>
        <p:nvSpPr>
          <p:cNvPr id="11" name="CasellaDiTesto 10"/>
          <p:cNvSpPr txBox="1"/>
          <p:nvPr/>
        </p:nvSpPr>
        <p:spPr>
          <a:xfrm>
            <a:off x="5783857" y="1484328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%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1238485" y="1577049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%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831821" y="1928404"/>
            <a:ext cx="1402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22 enti; 43%</a:t>
            </a:r>
            <a:endParaRPr lang="it-IT" sz="12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556641" y="2444048"/>
            <a:ext cx="83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20; 39%</a:t>
            </a:r>
            <a:endParaRPr lang="it-IT" sz="12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636205" y="2917060"/>
            <a:ext cx="83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4</a:t>
            </a:r>
            <a:r>
              <a:rPr lang="it-IT" sz="1200" dirty="0" smtClean="0"/>
              <a:t>2; 82%</a:t>
            </a:r>
            <a:endParaRPr lang="it-IT" sz="12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013337" y="3349071"/>
            <a:ext cx="83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35; 69%</a:t>
            </a:r>
            <a:endParaRPr lang="it-IT" sz="1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446394" y="3867076"/>
            <a:ext cx="83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28; 55%</a:t>
            </a:r>
            <a:endParaRPr lang="it-IT" sz="1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149211" y="4280772"/>
            <a:ext cx="83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15; 29%</a:t>
            </a:r>
            <a:endParaRPr lang="it-IT" sz="12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297592" y="4796416"/>
            <a:ext cx="83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16; 31%</a:t>
            </a:r>
            <a:endParaRPr lang="it-IT" sz="12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395671" y="5184411"/>
            <a:ext cx="83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28; 55%</a:t>
            </a:r>
            <a:endParaRPr lang="it-IT" sz="12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145192" y="5733466"/>
            <a:ext cx="83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16; 31%</a:t>
            </a:r>
            <a:endParaRPr lang="it-IT" sz="12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9168433" y="1942304"/>
            <a:ext cx="83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28; 55%</a:t>
            </a:r>
            <a:endParaRPr lang="it-IT" sz="12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9910550" y="2411757"/>
            <a:ext cx="83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37; 73%</a:t>
            </a:r>
            <a:endParaRPr lang="it-IT" sz="12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9491035" y="2909433"/>
            <a:ext cx="83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30; 59%</a:t>
            </a:r>
            <a:endParaRPr lang="it-IT" sz="12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8682242" y="3407109"/>
            <a:ext cx="83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22; 43%</a:t>
            </a:r>
            <a:endParaRPr lang="it-IT" sz="12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8329403" y="3902697"/>
            <a:ext cx="83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17; 33%</a:t>
            </a:r>
            <a:endParaRPr lang="it-IT" sz="12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8748918" y="4339003"/>
            <a:ext cx="83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23; 45%</a:t>
            </a:r>
            <a:endParaRPr lang="it-IT" sz="12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0330065" y="4796203"/>
            <a:ext cx="83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41; 82%</a:t>
            </a:r>
            <a:endParaRPr lang="it-IT" sz="12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9279005" y="5331419"/>
            <a:ext cx="1349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29 enti; 59%</a:t>
            </a:r>
            <a:endParaRPr lang="it-IT" sz="12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10404763" y="5774971"/>
            <a:ext cx="146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(51 </a:t>
            </a:r>
            <a:r>
              <a:rPr lang="it-IT" sz="1400" dirty="0" err="1" smtClean="0"/>
              <a:t>rispondentI</a:t>
            </a:r>
            <a:r>
              <a:rPr lang="it-IT" sz="1400" dirty="0" smtClean="0"/>
              <a:t>;</a:t>
            </a:r>
          </a:p>
          <a:p>
            <a:r>
              <a:rPr lang="it-IT" sz="1400" dirty="0"/>
              <a:t>r</a:t>
            </a:r>
            <a:r>
              <a:rPr lang="it-IT" sz="1400" dirty="0" smtClean="0"/>
              <a:t>isposte </a:t>
            </a:r>
            <a:r>
              <a:rPr lang="it-IT" sz="1400" dirty="0" smtClean="0"/>
              <a:t>multiple)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7623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map progetti conclus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4000" intensity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86" y="571270"/>
            <a:ext cx="9757637" cy="575599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7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1068"/>
            <a:ext cx="12192000" cy="513010"/>
          </a:xfrm>
          <a:prstGeom prst="rect">
            <a:avLst/>
          </a:prstGeom>
        </p:spPr>
      </p:pic>
      <p:pic>
        <p:nvPicPr>
          <p:cNvPr id="3" name="Immagin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23" y="0"/>
            <a:ext cx="2640965" cy="6667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1044186" y="1846103"/>
            <a:ext cx="990308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 impegno per il </a:t>
            </a:r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pianeta: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7.320 </a:t>
            </a:r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lavoratori </a:t>
            </a:r>
            <a:endParaRPr lang="it-IT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it-IT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79.813 </a:t>
            </a:r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volontari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it-IT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11 milioni di beneficiari diretti </a:t>
            </a: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524000" y="571270"/>
            <a:ext cx="9144000" cy="920187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I 205 progetti censiti:</a:t>
            </a:r>
          </a:p>
        </p:txBody>
      </p:sp>
    </p:spTree>
    <p:extLst>
      <p:ext uri="{BB962C8B-B14F-4D97-AF65-F5344CB8AC3E}">
        <p14:creationId xmlns:p14="http://schemas.microsoft.com/office/powerpoint/2010/main" val="17188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1068"/>
            <a:ext cx="12192000" cy="513010"/>
          </a:xfrm>
          <a:prstGeom prst="rect">
            <a:avLst/>
          </a:prstGeom>
        </p:spPr>
      </p:pic>
      <p:pic>
        <p:nvPicPr>
          <p:cNvPr id="3" name="Immagin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23" y="0"/>
            <a:ext cx="2640965" cy="6667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810228" y="853708"/>
            <a:ext cx="10723945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Partnership:</a:t>
            </a:r>
          </a:p>
          <a:p>
            <a:pPr algn="ctr"/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gli enti di Terzo settore creano condizioni di </a:t>
            </a:r>
            <a:r>
              <a:rPr lang="it-IT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partecipazione attiva </a:t>
            </a:r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che favoriscono processi di inclusione e sviluppo locale. Mobilitano e aggregano tante altre energie, sia pubbliche sia private</a:t>
            </a:r>
            <a:r>
              <a:rPr lang="it-IT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it-IT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1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3265" y="1315646"/>
            <a:ext cx="5350476" cy="453763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1068"/>
            <a:ext cx="12192000" cy="513010"/>
          </a:xfrm>
          <a:prstGeom prst="rect">
            <a:avLst/>
          </a:prstGeom>
        </p:spPr>
      </p:pic>
      <p:pic>
        <p:nvPicPr>
          <p:cNvPr id="3" name="Immagin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23" y="0"/>
            <a:ext cx="2640965" cy="6667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-90617" y="997857"/>
            <a:ext cx="6853882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valore della partnership: </a:t>
            </a:r>
          </a:p>
          <a:p>
            <a:pPr algn="ctr"/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 relazioni contribuiscono </a:t>
            </a:r>
            <a:r>
              <a:rPr lang="it-IT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“produrre</a:t>
            </a:r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” </a:t>
            </a:r>
            <a:r>
              <a:rPr lang="it-IT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capitale e </a:t>
            </a:r>
            <a:r>
              <a:rPr lang="it-IT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coesione sociale</a:t>
            </a:r>
            <a:r>
              <a:rPr lang="it-IT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linfa vitale per uno sviluppo </a:t>
            </a:r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sostenibile.</a:t>
            </a:r>
            <a:endParaRPr lang="it-IT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8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502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I 205 progetti censiti: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Pierpaolo Prandi</dc:creator>
  <cp:lastModifiedBy>novar</cp:lastModifiedBy>
  <cp:revision>62</cp:revision>
  <cp:lastPrinted>2017-12-13T15:20:03Z</cp:lastPrinted>
  <dcterms:created xsi:type="dcterms:W3CDTF">2017-11-30T08:42:09Z</dcterms:created>
  <dcterms:modified xsi:type="dcterms:W3CDTF">2017-12-13T15:20:11Z</dcterms:modified>
</cp:coreProperties>
</file>