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6" r:id="rId1"/>
  </p:sldMasterIdLst>
  <p:notesMasterIdLst>
    <p:notesMasterId r:id="rId15"/>
  </p:notesMasterIdLst>
  <p:handoutMasterIdLst>
    <p:handoutMasterId r:id="rId16"/>
  </p:handoutMasterIdLst>
  <p:sldIdLst>
    <p:sldId id="263" r:id="rId2"/>
    <p:sldId id="272" r:id="rId3"/>
    <p:sldId id="278" r:id="rId4"/>
    <p:sldId id="279" r:id="rId5"/>
    <p:sldId id="280" r:id="rId6"/>
    <p:sldId id="281" r:id="rId7"/>
    <p:sldId id="282" r:id="rId8"/>
    <p:sldId id="277" r:id="rId9"/>
    <p:sldId id="284" r:id="rId10"/>
    <p:sldId id="283" r:id="rId11"/>
    <p:sldId id="285" r:id="rId12"/>
    <p:sldId id="286" r:id="rId13"/>
    <p:sldId id="287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32C1FF9-BB88-4BC2-AA10-B5865EFF86DE}">
          <p14:sldIdLst>
            <p14:sldId id="263"/>
            <p14:sldId id="272"/>
            <p14:sldId id="278"/>
            <p14:sldId id="279"/>
            <p14:sldId id="280"/>
            <p14:sldId id="281"/>
            <p14:sldId id="282"/>
            <p14:sldId id="277"/>
            <p14:sldId id="284"/>
            <p14:sldId id="283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Raffaele\Dropbox\Gaia%20e%20Raffaele%20in%20progress\CALL%20APERTE\Ricerca%20RETI%20Forum%20TS\RAPPORTO%20gaia_raff\analisi%20raffaele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Raffaele\Dropbox\Gaia%20e%20Raffaele%20in%20progress\CALL%20APERTE\Ricerca%20RETI%20Forum%20TS\RAPPORTO%20gaia_raff\analisi%20raffaele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faele\Dropbox\Gaia%20e%20Raffaele%20in%20progress\LAVORI%20APERTI\Ricerca%20RETI%20Forum%20TS\RAPPORTO%20gaia_raff\analisi%20raffae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novar\Dropbox\salva\work%201\Forum\ufficio%20studi\rapporto%20FTS%202017\questionario%201\dati%20enti%20primo%20livell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Raffaele\Dropbox\Gaia%20e%20Raffaele%20in%20progress\CALL%20APERTE\Ricerca%20RETI%20Forum%20TS\RAPPORTO%20gaia_raff\analisi%20raffael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ar\Dropbox\salva\work%201\Forum\ufficio%20studi\rapporto%20FTS%202017\questionario%201\dati%20enti%20primo%20livell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enti!$A$84:$A$86</c:f>
              <c:strCache>
                <c:ptCount val="3"/>
                <c:pt idx="0">
                  <c:v>Rapporto 2010</c:v>
                </c:pt>
                <c:pt idx="1">
                  <c:v>II Rapporto 2014</c:v>
                </c:pt>
                <c:pt idx="2">
                  <c:v>III Rapporto 2017</c:v>
                </c:pt>
              </c:strCache>
            </c:strRef>
          </c:cat>
          <c:val>
            <c:numRef>
              <c:f>enti!$B$84:$B$86</c:f>
              <c:numCache>
                <c:formatCode>_-* #,##0_-;\-* #,##0_-;_-* "-"??_-;_-@_-</c:formatCode>
                <c:ptCount val="3"/>
                <c:pt idx="0">
                  <c:v>94328</c:v>
                </c:pt>
                <c:pt idx="1">
                  <c:v>97592</c:v>
                </c:pt>
                <c:pt idx="2">
                  <c:v>113952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3-422E-921E-F74DB8A872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54995135"/>
        <c:axId val="1854991391"/>
      </c:barChart>
      <c:catAx>
        <c:axId val="185499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4991391"/>
        <c:crosses val="autoZero"/>
        <c:auto val="1"/>
        <c:lblAlgn val="ctr"/>
        <c:lblOffset val="100"/>
        <c:noMultiLvlLbl val="0"/>
      </c:catAx>
      <c:valAx>
        <c:axId val="1854991391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85499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relazioni!$D$143:$D$144</c:f>
              <c:strCache>
                <c:ptCount val="2"/>
                <c:pt idx="0">
                  <c:v>consultazione per definizione delle attività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relazioni!$C$145:$C$150</c:f>
              <c:strCache>
                <c:ptCount val="6"/>
                <c:pt idx="0">
                  <c:v>Partiti politici, OOSS etc</c:v>
                </c:pt>
                <c:pt idx="1">
                  <c:v>Enti religiosi</c:v>
                </c:pt>
                <c:pt idx="2">
                  <c:v>Reti, movimenti sociali, etc</c:v>
                </c:pt>
                <c:pt idx="3">
                  <c:v>Media</c:v>
                </c:pt>
                <c:pt idx="4">
                  <c:v>Istituti di credito</c:v>
                </c:pt>
                <c:pt idx="5">
                  <c:v>Altre imprese private</c:v>
                </c:pt>
              </c:strCache>
            </c:strRef>
          </c:cat>
          <c:val>
            <c:numRef>
              <c:f>relazioni!$D$145:$D$150</c:f>
              <c:numCache>
                <c:formatCode>0%</c:formatCode>
                <c:ptCount val="6"/>
                <c:pt idx="0">
                  <c:v>0.33898305084745761</c:v>
                </c:pt>
                <c:pt idx="1">
                  <c:v>0.25423728813559321</c:v>
                </c:pt>
                <c:pt idx="2">
                  <c:v>0.52542372881355937</c:v>
                </c:pt>
                <c:pt idx="3">
                  <c:v>0.28813559322033899</c:v>
                </c:pt>
                <c:pt idx="4">
                  <c:v>0.15254237288135594</c:v>
                </c:pt>
                <c:pt idx="5">
                  <c:v>0.16949152542372881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8-40E1-96B5-8D2CDE0A257C}"/>
            </c:ext>
          </c:extLst>
        </c:ser>
        <c:ser>
          <c:idx val="1"/>
          <c:order val="1"/>
          <c:tx>
            <c:strRef>
              <c:f>relazioni!$E$143:$E$144</c:f>
              <c:strCache>
                <c:ptCount val="2"/>
                <c:pt idx="0">
                  <c:v>realizzazione di progetti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relazioni!$C$145:$C$150</c:f>
              <c:strCache>
                <c:ptCount val="6"/>
                <c:pt idx="0">
                  <c:v>Partiti politici, OOSS etc</c:v>
                </c:pt>
                <c:pt idx="1">
                  <c:v>Enti religiosi</c:v>
                </c:pt>
                <c:pt idx="2">
                  <c:v>Reti, movimenti sociali, etc</c:v>
                </c:pt>
                <c:pt idx="3">
                  <c:v>Media</c:v>
                </c:pt>
                <c:pt idx="4">
                  <c:v>Istituti di credito</c:v>
                </c:pt>
                <c:pt idx="5">
                  <c:v>Altre imprese private</c:v>
                </c:pt>
              </c:strCache>
            </c:strRef>
          </c:cat>
          <c:val>
            <c:numRef>
              <c:f>relazioni!$E$145:$E$150</c:f>
              <c:numCache>
                <c:formatCode>0%</c:formatCode>
                <c:ptCount val="6"/>
                <c:pt idx="0">
                  <c:v>0.2711864406779661</c:v>
                </c:pt>
                <c:pt idx="1">
                  <c:v>0.2711864406779661</c:v>
                </c:pt>
                <c:pt idx="2">
                  <c:v>0.47457627118644069</c:v>
                </c:pt>
                <c:pt idx="3">
                  <c:v>0.30508474576271188</c:v>
                </c:pt>
                <c:pt idx="4">
                  <c:v>0.2711864406779661</c:v>
                </c:pt>
                <c:pt idx="5">
                  <c:v>0.28813559322033899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8-40E1-96B5-8D2CDE0A257C}"/>
            </c:ext>
          </c:extLst>
        </c:ser>
        <c:ser>
          <c:idx val="2"/>
          <c:order val="2"/>
          <c:tx>
            <c:strRef>
              <c:f>relazioni!$F$143:$F$144</c:f>
              <c:strCache>
                <c:ptCount val="2"/>
                <c:pt idx="0">
                  <c:v>valutazione risultati dell’attività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relazioni!$C$145:$C$150</c:f>
              <c:strCache>
                <c:ptCount val="6"/>
                <c:pt idx="0">
                  <c:v>Partiti politici, OOSS etc</c:v>
                </c:pt>
                <c:pt idx="1">
                  <c:v>Enti religiosi</c:v>
                </c:pt>
                <c:pt idx="2">
                  <c:v>Reti, movimenti sociali, etc</c:v>
                </c:pt>
                <c:pt idx="3">
                  <c:v>Media</c:v>
                </c:pt>
                <c:pt idx="4">
                  <c:v>Istituti di credito</c:v>
                </c:pt>
                <c:pt idx="5">
                  <c:v>Altre imprese private</c:v>
                </c:pt>
              </c:strCache>
            </c:strRef>
          </c:cat>
          <c:val>
            <c:numRef>
              <c:f>relazioni!$F$145:$F$150</c:f>
              <c:numCache>
                <c:formatCode>0%</c:formatCode>
                <c:ptCount val="6"/>
                <c:pt idx="0">
                  <c:v>8.4745762711864403E-2</c:v>
                </c:pt>
                <c:pt idx="1">
                  <c:v>0.13559322033898305</c:v>
                </c:pt>
                <c:pt idx="2">
                  <c:v>0.15254237288135594</c:v>
                </c:pt>
                <c:pt idx="3">
                  <c:v>0.15254237288135594</c:v>
                </c:pt>
                <c:pt idx="4">
                  <c:v>5.0847457627118647E-2</c:v>
                </c:pt>
                <c:pt idx="5">
                  <c:v>8.4745762711864403E-2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8-40E1-96B5-8D2CDE0A257C}"/>
            </c:ext>
          </c:extLst>
        </c:ser>
        <c:ser>
          <c:idx val="3"/>
          <c:order val="3"/>
          <c:tx>
            <c:strRef>
              <c:f>relazioni!$G$143:$G$144</c:f>
              <c:strCache>
                <c:ptCount val="2"/>
                <c:pt idx="0">
                  <c:v>fornitura  spazi, servizi e strumenti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relazioni!$C$145:$C$150</c:f>
              <c:strCache>
                <c:ptCount val="6"/>
                <c:pt idx="0">
                  <c:v>Partiti politici, OOSS etc</c:v>
                </c:pt>
                <c:pt idx="1">
                  <c:v>Enti religiosi</c:v>
                </c:pt>
                <c:pt idx="2">
                  <c:v>Reti, movimenti sociali, etc</c:v>
                </c:pt>
                <c:pt idx="3">
                  <c:v>Media</c:v>
                </c:pt>
                <c:pt idx="4">
                  <c:v>Istituti di credito</c:v>
                </c:pt>
                <c:pt idx="5">
                  <c:v>Altre imprese private</c:v>
                </c:pt>
              </c:strCache>
            </c:strRef>
          </c:cat>
          <c:val>
            <c:numRef>
              <c:f>relazioni!$G$145:$G$150</c:f>
              <c:numCache>
                <c:formatCode>0%</c:formatCode>
                <c:ptCount val="6"/>
                <c:pt idx="0">
                  <c:v>3.3898305084745763E-2</c:v>
                </c:pt>
                <c:pt idx="1">
                  <c:v>0.10169491525423729</c:v>
                </c:pt>
                <c:pt idx="2">
                  <c:v>0.10169491525423729</c:v>
                </c:pt>
                <c:pt idx="3">
                  <c:v>0.11864406779661017</c:v>
                </c:pt>
                <c:pt idx="4">
                  <c:v>5.0847457627118647E-2</c:v>
                </c:pt>
                <c:pt idx="5">
                  <c:v>1.6949152542372881E-2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8-40E1-96B5-8D2CDE0A257C}"/>
            </c:ext>
          </c:extLst>
        </c:ser>
        <c:ser>
          <c:idx val="4"/>
          <c:order val="4"/>
          <c:tx>
            <c:strRef>
              <c:f>relazioni!$H$143:$H$144</c:f>
              <c:strCache>
                <c:ptCount val="2"/>
                <c:pt idx="0">
                  <c:v>finanziamento attività della organizzazione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relazioni!$C$145:$C$150</c:f>
              <c:strCache>
                <c:ptCount val="6"/>
                <c:pt idx="0">
                  <c:v>Partiti politici, OOSS etc</c:v>
                </c:pt>
                <c:pt idx="1">
                  <c:v>Enti religiosi</c:v>
                </c:pt>
                <c:pt idx="2">
                  <c:v>Reti, movimenti sociali, etc</c:v>
                </c:pt>
                <c:pt idx="3">
                  <c:v>Media</c:v>
                </c:pt>
                <c:pt idx="4">
                  <c:v>Istituti di credito</c:v>
                </c:pt>
                <c:pt idx="5">
                  <c:v>Altre imprese private</c:v>
                </c:pt>
              </c:strCache>
            </c:strRef>
          </c:cat>
          <c:val>
            <c:numRef>
              <c:f>relazioni!$H$145:$H$150</c:f>
              <c:numCache>
                <c:formatCode>0%</c:formatCode>
                <c:ptCount val="6"/>
                <c:pt idx="0">
                  <c:v>6.7796610169491525E-2</c:v>
                </c:pt>
                <c:pt idx="1">
                  <c:v>0.13559322033898305</c:v>
                </c:pt>
                <c:pt idx="2">
                  <c:v>3.3898305084745763E-2</c:v>
                </c:pt>
                <c:pt idx="3">
                  <c:v>1.6949152542372881E-2</c:v>
                </c:pt>
                <c:pt idx="4">
                  <c:v>0.28813559322033899</c:v>
                </c:pt>
                <c:pt idx="5">
                  <c:v>0.1864406779661017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E8-40E1-96B5-8D2CDE0A2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872223"/>
        <c:axId val="1173870559"/>
      </c:barChart>
      <c:catAx>
        <c:axId val="117387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3870559"/>
        <c:crosses val="autoZero"/>
        <c:auto val="1"/>
        <c:lblAlgn val="ctr"/>
        <c:lblOffset val="100"/>
        <c:noMultiLvlLbl val="0"/>
      </c:catAx>
      <c:valAx>
        <c:axId val="11738705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7387222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9055268366277503E-5"/>
          <c:y val="0.85480767237785127"/>
          <c:w val="0.82124677990494532"/>
          <c:h val="0.131215336098038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Consultazione diretta per la definizione delle attività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Beneficiari- utenti</c:v>
                </c:pt>
                <c:pt idx="1">
                  <c:v>donatori</c:v>
                </c:pt>
                <c:pt idx="2">
                  <c:v>Soci -associati</c:v>
                </c:pt>
                <c:pt idx="3">
                  <c:v>lavoratori retribuiti</c:v>
                </c:pt>
                <c:pt idx="4">
                  <c:v>volontari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0.57627118644067798</c:v>
                </c:pt>
                <c:pt idx="1">
                  <c:v>0.15254237288135594</c:v>
                </c:pt>
                <c:pt idx="2">
                  <c:v>0.81355932203389836</c:v>
                </c:pt>
                <c:pt idx="3">
                  <c:v>0.5423728813559322</c:v>
                </c:pt>
                <c:pt idx="4">
                  <c:v>0.50847457627118642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9-40CA-9CEE-B09C53DEDD7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Realizzazione di progetti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Beneficiari- utenti</c:v>
                </c:pt>
                <c:pt idx="1">
                  <c:v>donatori</c:v>
                </c:pt>
                <c:pt idx="2">
                  <c:v>Soci -associati</c:v>
                </c:pt>
                <c:pt idx="3">
                  <c:v>lavoratori retribuiti</c:v>
                </c:pt>
                <c:pt idx="4">
                  <c:v>volontari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0.69491525423728817</c:v>
                </c:pt>
                <c:pt idx="1">
                  <c:v>0.30508474576271188</c:v>
                </c:pt>
                <c:pt idx="2">
                  <c:v>0.83050847457627119</c:v>
                </c:pt>
                <c:pt idx="3">
                  <c:v>0.57627118644067798</c:v>
                </c:pt>
                <c:pt idx="4">
                  <c:v>0.5423728813559322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49-40CA-9CEE-B09C53DEDD7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Valutazione dei risultati dell’attività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Beneficiari- utenti</c:v>
                </c:pt>
                <c:pt idx="1">
                  <c:v>donatori</c:v>
                </c:pt>
                <c:pt idx="2">
                  <c:v>Soci -associati</c:v>
                </c:pt>
                <c:pt idx="3">
                  <c:v>lavoratori retribuiti</c:v>
                </c:pt>
                <c:pt idx="4">
                  <c:v>volontari</c:v>
                </c:pt>
              </c:strCache>
            </c:strRef>
          </c:cat>
          <c:val>
            <c:numRef>
              <c:f>Foglio1!$D$2:$D$6</c:f>
              <c:numCache>
                <c:formatCode>0%</c:formatCode>
                <c:ptCount val="5"/>
                <c:pt idx="0">
                  <c:v>0.3559322033898305</c:v>
                </c:pt>
                <c:pt idx="1">
                  <c:v>0.22033898305084745</c:v>
                </c:pt>
                <c:pt idx="2">
                  <c:v>0.74576271186440679</c:v>
                </c:pt>
                <c:pt idx="3">
                  <c:v>0.6271186440677966</c:v>
                </c:pt>
                <c:pt idx="4">
                  <c:v>0.50847457627118642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49-40CA-9CEE-B09C53DEDD7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Fornitura  di spazi, servizi e strumenti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Beneficiari- utenti</c:v>
                </c:pt>
                <c:pt idx="1">
                  <c:v>donatori</c:v>
                </c:pt>
                <c:pt idx="2">
                  <c:v>Soci -associati</c:v>
                </c:pt>
                <c:pt idx="3">
                  <c:v>lavoratori retribuiti</c:v>
                </c:pt>
                <c:pt idx="4">
                  <c:v>volontari</c:v>
                </c:pt>
              </c:strCache>
            </c:strRef>
          </c:cat>
          <c:val>
            <c:numRef>
              <c:f>Foglio1!$E$2:$E$6</c:f>
              <c:numCache>
                <c:formatCode>0%</c:formatCode>
                <c:ptCount val="5"/>
                <c:pt idx="0">
                  <c:v>0.2711864406779661</c:v>
                </c:pt>
                <c:pt idx="1">
                  <c:v>6.7796610169491525E-2</c:v>
                </c:pt>
                <c:pt idx="2">
                  <c:v>0.44067796610169491</c:v>
                </c:pt>
                <c:pt idx="3">
                  <c:v>0.13559322033898305</c:v>
                </c:pt>
                <c:pt idx="4">
                  <c:v>0.25423728813559321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49-40CA-9CEE-B09C53DEDD7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Finanziamento delle attività della organizzazione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Beneficiari- utenti</c:v>
                </c:pt>
                <c:pt idx="1">
                  <c:v>donatori</c:v>
                </c:pt>
                <c:pt idx="2">
                  <c:v>Soci -associati</c:v>
                </c:pt>
                <c:pt idx="3">
                  <c:v>lavoratori retribuiti</c:v>
                </c:pt>
                <c:pt idx="4">
                  <c:v>volontari</c:v>
                </c:pt>
              </c:strCache>
            </c:strRef>
          </c:cat>
          <c:val>
            <c:numRef>
              <c:f>Foglio1!$F$2:$F$6</c:f>
              <c:numCache>
                <c:formatCode>0%</c:formatCode>
                <c:ptCount val="5"/>
                <c:pt idx="0">
                  <c:v>0.23728813559322035</c:v>
                </c:pt>
                <c:pt idx="1">
                  <c:v>0.3559322033898305</c:v>
                </c:pt>
                <c:pt idx="2">
                  <c:v>0.44067796610169491</c:v>
                </c:pt>
                <c:pt idx="3">
                  <c:v>0.11864406779661017</c:v>
                </c:pt>
                <c:pt idx="4">
                  <c:v>0.13559322033898305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49-40CA-9CEE-B09C53DED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1003024"/>
        <c:axId val="1730993456"/>
      </c:barChart>
      <c:catAx>
        <c:axId val="173100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0993456"/>
        <c:crosses val="autoZero"/>
        <c:auto val="1"/>
        <c:lblAlgn val="ctr"/>
        <c:lblOffset val="100"/>
        <c:noMultiLvlLbl val="0"/>
      </c:catAx>
      <c:valAx>
        <c:axId val="1730993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3100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24471637047117E-2"/>
          <c:y val="0.8613128404270245"/>
          <c:w val="0.88040397081682675"/>
          <c:h val="0.13868715957297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Foglio2!$B$2:$B$6</c:f>
              <c:strCache>
                <c:ptCount val="5"/>
                <c:pt idx="0">
                  <c:v>diffondere valori, cultura</c:v>
                </c:pt>
                <c:pt idx="1">
                  <c:v>offrire servizi</c:v>
                </c:pt>
                <c:pt idx="2">
                  <c:v> tutelare diritti e contrastare discriminazioni</c:v>
                </c:pt>
                <c:pt idx="3">
                  <c:v>informare</c:v>
                </c:pt>
                <c:pt idx="4">
                  <c:v> erogare e distrubuire risorse</c:v>
                </c:pt>
              </c:strCache>
            </c:strRef>
          </c:cat>
          <c:val>
            <c:numRef>
              <c:f>Foglio2!$C$2:$C$6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0.26</c:v>
                </c:pt>
                <c:pt idx="2">
                  <c:v>0.22</c:v>
                </c:pt>
                <c:pt idx="3">
                  <c:v>0.2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44-4F44-B0A5-B2A811ACA1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7145992"/>
        <c:axId val="387146976"/>
      </c:barChart>
      <c:catAx>
        <c:axId val="387145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7146976"/>
        <c:crosses val="autoZero"/>
        <c:auto val="1"/>
        <c:lblAlgn val="ctr"/>
        <c:lblOffset val="100"/>
        <c:noMultiLvlLbl val="0"/>
      </c:catAx>
      <c:valAx>
        <c:axId val="38714697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8714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6330708661418"/>
          <c:y val="5.5043378943626285E-2"/>
          <c:w val="0.86773669291338584"/>
          <c:h val="0.62487856164953448"/>
        </c:manualLayout>
      </c:layout>
      <c:lineChart>
        <c:grouping val="standard"/>
        <c:varyColors val="0"/>
        <c:ser>
          <c:idx val="0"/>
          <c:order val="0"/>
          <c:tx>
            <c:strRef>
              <c:f>'II e III livello'!$D$4:$D$5</c:f>
              <c:strCache>
                <c:ptCount val="2"/>
                <c:pt idx="0">
                  <c:v>Rappresentare istanze e interessi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'II e III livello'!$C$6:$C$10</c:f>
              <c:strCache>
                <c:ptCount val="5"/>
                <c:pt idx="0">
                  <c:v>minimo impegno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massimo impegno</c:v>
                </c:pt>
              </c:strCache>
            </c:strRef>
          </c:cat>
          <c:val>
            <c:numRef>
              <c:f>'II e III livello'!$D$6:$D$10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  <c:pt idx="4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CE-45C7-96E2-8968BADCBA97}"/>
            </c:ext>
          </c:extLst>
        </c:ser>
        <c:ser>
          <c:idx val="1"/>
          <c:order val="1"/>
          <c:tx>
            <c:strRef>
              <c:f>'II e III livello'!$E$4:$E$5</c:f>
              <c:strCache>
                <c:ptCount val="2"/>
                <c:pt idx="0">
                  <c:v>Favorire un'identità culturale condivisa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'II e III livello'!$C$6:$C$10</c:f>
              <c:strCache>
                <c:ptCount val="5"/>
                <c:pt idx="0">
                  <c:v>minimo impegno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massimo impegno</c:v>
                </c:pt>
              </c:strCache>
            </c:strRef>
          </c:cat>
          <c:val>
            <c:numRef>
              <c:f>'II e III livello'!$E$6:$E$10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CE-45C7-96E2-8968BADCBA97}"/>
            </c:ext>
          </c:extLst>
        </c:ser>
        <c:ser>
          <c:idx val="2"/>
          <c:order val="2"/>
          <c:tx>
            <c:strRef>
              <c:f>'II e III livello'!$F$4:$F$5</c:f>
              <c:strCache>
                <c:ptCount val="2"/>
                <c:pt idx="0">
                  <c:v>Offrire servizi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'II e III livello'!$C$6:$C$10</c:f>
              <c:strCache>
                <c:ptCount val="5"/>
                <c:pt idx="0">
                  <c:v>minimo impegno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massimo impegno</c:v>
                </c:pt>
              </c:strCache>
            </c:strRef>
          </c:cat>
          <c:val>
            <c:numRef>
              <c:f>'II e III livello'!$F$6:$F$10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CE-45C7-96E2-8968BADCBA97}"/>
            </c:ext>
          </c:extLst>
        </c:ser>
        <c:ser>
          <c:idx val="3"/>
          <c:order val="3"/>
          <c:tx>
            <c:strRef>
              <c:f>'II e III livello'!$G$4:$G$5</c:f>
              <c:strCache>
                <c:ptCount val="2"/>
                <c:pt idx="0">
                  <c:v>Realizzare azioni economiche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'II e III livello'!$C$6:$C$10</c:f>
              <c:strCache>
                <c:ptCount val="5"/>
                <c:pt idx="0">
                  <c:v>minimo impegno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massimo impegno</c:v>
                </c:pt>
              </c:strCache>
            </c:strRef>
          </c:cat>
          <c:val>
            <c:numRef>
              <c:f>'II e III livello'!$G$6:$G$10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CE-45C7-96E2-8968BADC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678184"/>
        <c:axId val="389671952"/>
      </c:lineChart>
      <c:catAx>
        <c:axId val="38967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671952"/>
        <c:crosses val="autoZero"/>
        <c:auto val="1"/>
        <c:lblAlgn val="ctr"/>
        <c:lblOffset val="100"/>
        <c:noMultiLvlLbl val="0"/>
      </c:catAx>
      <c:valAx>
        <c:axId val="38967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>
                    <a:solidFill>
                      <a:schemeClr val="tx1"/>
                    </a:solidFill>
                  </a:rPr>
                  <a:t>organizzazioni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67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Foglio7!$C$2:$C$24</c:f>
              <c:strCache>
                <c:ptCount val="23"/>
                <c:pt idx="0">
                  <c:v> tutela patrimonio abitativo</c:v>
                </c:pt>
                <c:pt idx="1">
                  <c:v> istruzione universitaria</c:v>
                </c:pt>
                <c:pt idx="2">
                  <c:v> erogazioni contributi</c:v>
                </c:pt>
                <c:pt idx="3">
                  <c:v> servizi ospedalieri</c:v>
                </c:pt>
                <c:pt idx="4">
                  <c:v>servizi psichiatrici</c:v>
                </c:pt>
                <c:pt idx="5">
                  <c:v>protezione animali</c:v>
                </c:pt>
                <c:pt idx="6">
                  <c:v>erogazioni contributi monetari</c:v>
                </c:pt>
                <c:pt idx="7">
                  <c:v>addestramento, avviamento professionale</c:v>
                </c:pt>
                <c:pt idx="8">
                  <c:v> servizi legali</c:v>
                </c:pt>
                <c:pt idx="9">
                  <c:v>istruzione primaria e secondiaria</c:v>
                </c:pt>
                <c:pt idx="10">
                  <c:v>istruzione professionale e degli adulti</c:v>
                </c:pt>
                <c:pt idx="11">
                  <c:v>protezione civile</c:v>
                </c:pt>
                <c:pt idx="12">
                  <c:v>altri servizi sanitari</c:v>
                </c:pt>
                <c:pt idx="13">
                  <c:v>attività per il sostegno economico e umanitario all’estero</c:v>
                </c:pt>
                <c:pt idx="14">
                  <c:v>servizi sanitari</c:v>
                </c:pt>
                <c:pt idx="15">
                  <c:v>attività sportive</c:v>
                </c:pt>
                <c:pt idx="16">
                  <c:v>protezione ambiente</c:v>
                </c:pt>
                <c:pt idx="17">
                  <c:v>tutela e promozione dei diritti</c:v>
                </c:pt>
                <c:pt idx="18">
                  <c:v>promozione sviluppo</c:v>
                </c:pt>
                <c:pt idx="19">
                  <c:v>ricerca</c:v>
                </c:pt>
                <c:pt idx="20">
                  <c:v>servizi assistenza sociale</c:v>
                </c:pt>
                <c:pt idx="21">
                  <c:v> attività culturali e artistiche</c:v>
                </c:pt>
                <c:pt idx="22">
                  <c:v>attività ricreative e di socializzazione</c:v>
                </c:pt>
              </c:strCache>
            </c:strRef>
          </c:cat>
          <c:val>
            <c:numRef>
              <c:f>Foglio7!$D$2:$D$24</c:f>
              <c:numCache>
                <c:formatCode>General</c:formatCode>
                <c:ptCount val="23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14</c:v>
                </c:pt>
                <c:pt idx="14">
                  <c:v>14</c:v>
                </c:pt>
                <c:pt idx="15">
                  <c:v>16</c:v>
                </c:pt>
                <c:pt idx="16">
                  <c:v>19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26</c:v>
                </c:pt>
                <c:pt idx="21">
                  <c:v>28</c:v>
                </c:pt>
                <c:pt idx="2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6-4E60-8C93-139E65D908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5443616"/>
        <c:axId val="425445912"/>
      </c:barChart>
      <c:catAx>
        <c:axId val="42544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5445912"/>
        <c:crosses val="autoZero"/>
        <c:auto val="1"/>
        <c:lblAlgn val="ctr"/>
        <c:lblOffset val="100"/>
        <c:noMultiLvlLbl val="0"/>
      </c:catAx>
      <c:valAx>
        <c:axId val="425445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4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294256012281012"/>
          <c:y val="1.781095705482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specializzazioni!$B$1</c:f>
              <c:strCache>
                <c:ptCount val="1"/>
                <c:pt idx="0">
                  <c:v>n. degli enti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7A-427E-8822-23BE7F1395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7A-427E-8822-23BE7F13950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7A-427E-8822-23BE7F139505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7A-427E-8822-23BE7F139505}"/>
              </c:ext>
            </c:extLst>
          </c:dPt>
          <c:dLbls>
            <c:dLbl>
              <c:idx val="0"/>
              <c:layout>
                <c:manualLayout>
                  <c:x val="4.1416913972827568E-2"/>
                  <c:y val="2.4140858781967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7A-427E-8822-23BE7F139505}"/>
                </c:ext>
              </c:extLst>
            </c:dLbl>
            <c:dLbl>
              <c:idx val="1"/>
              <c:layout>
                <c:manualLayout>
                  <c:x val="-3.9690428101997431E-3"/>
                  <c:y val="-7.38741528506821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7A-427E-8822-23BE7F139505}"/>
                </c:ext>
              </c:extLst>
            </c:dLbl>
            <c:dLbl>
              <c:idx val="2"/>
              <c:layout>
                <c:manualLayout>
                  <c:x val="5.7982241118495906E-3"/>
                  <c:y val="-1.6808899710271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7A-427E-8822-23BE7F139505}"/>
                </c:ext>
              </c:extLst>
            </c:dLbl>
            <c:dLbl>
              <c:idx val="3"/>
              <c:layout>
                <c:manualLayout>
                  <c:x val="-3.7568959804937636E-2"/>
                  <c:y val="1.691637142304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7A-427E-8822-23BE7F1395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specializzazioni!$A$2:$A$5</c:f>
              <c:strCache>
                <c:ptCount val="4"/>
                <c:pt idx="0">
                  <c:v>1</c:v>
                </c:pt>
                <c:pt idx="1">
                  <c:v>Da 2 a 5</c:v>
                </c:pt>
                <c:pt idx="2">
                  <c:v>Da 6 a 9</c:v>
                </c:pt>
                <c:pt idx="3">
                  <c:v>Da 10 e oltre</c:v>
                </c:pt>
              </c:strCache>
            </c:strRef>
          </c:cat>
          <c:val>
            <c:numRef>
              <c:f>specializzazioni!$B$2:$B$5</c:f>
              <c:numCache>
                <c:formatCode>General</c:formatCode>
                <c:ptCount val="4"/>
                <c:pt idx="0">
                  <c:v>4</c:v>
                </c:pt>
                <c:pt idx="1">
                  <c:v>36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7A-427E-8822-23BE7F139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22-4DC3-A61C-81D2CC86B70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22-4DC3-A61C-81D2CC86B70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22-4DC3-A61C-81D2CC86B70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22-4DC3-A61C-81D2CC86B70D}"/>
              </c:ext>
            </c:extLst>
          </c:dPt>
          <c:cat>
            <c:strRef>
              <c:f>destinatari!$A$108:$A$111</c:f>
              <c:strCache>
                <c:ptCount val="4"/>
                <c:pt idx="0">
                  <c:v>solo a persone con specifici disagi</c:v>
                </c:pt>
                <c:pt idx="1">
                  <c:v>prevalemntemente a persone con speifici disagi</c:v>
                </c:pt>
                <c:pt idx="2">
                  <c:v>sia a persone con specifici disagi che altri</c:v>
                </c:pt>
                <c:pt idx="3">
                  <c:v>alla collettività in generale</c:v>
                </c:pt>
              </c:strCache>
            </c:strRef>
          </c:cat>
          <c:val>
            <c:numRef>
              <c:f>destinatari!$B$108:$B$111</c:f>
              <c:numCache>
                <c:formatCode>0%</c:formatCode>
                <c:ptCount val="4"/>
                <c:pt idx="0">
                  <c:v>0.02</c:v>
                </c:pt>
                <c:pt idx="1">
                  <c:v>0.17</c:v>
                </c:pt>
                <c:pt idx="2">
                  <c:v>0.39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22-4DC3-A61C-81D2CC86B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A66AC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volontari!$F$31:$F$33</c:f>
              <c:strCache>
                <c:ptCount val="3"/>
                <c:pt idx="0">
                  <c:v>I Rapporto</c:v>
                </c:pt>
                <c:pt idx="1">
                  <c:v>II Rapporto</c:v>
                </c:pt>
                <c:pt idx="2">
                  <c:v>III Rapporto</c:v>
                </c:pt>
              </c:strCache>
            </c:strRef>
          </c:cat>
          <c:val>
            <c:numRef>
              <c:f>volontari!$G$31:$G$33</c:f>
              <c:numCache>
                <c:formatCode>_-* #,##0_-;\-* #,##0_-;_-* "-"??_-;_-@_-</c:formatCode>
                <c:ptCount val="3"/>
                <c:pt idx="0">
                  <c:v>1680000</c:v>
                </c:pt>
                <c:pt idx="1">
                  <c:v>2148000</c:v>
                </c:pt>
                <c:pt idx="2">
                  <c:v>2762743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7-47D0-8B5B-1EFDA0FF84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41106240"/>
        <c:axId val="686004208"/>
      </c:barChart>
      <c:catAx>
        <c:axId val="7411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6004208"/>
        <c:crosses val="autoZero"/>
        <c:auto val="1"/>
        <c:lblAlgn val="ctr"/>
        <c:lblOffset val="100"/>
        <c:noMultiLvlLbl val="0"/>
      </c:catAx>
      <c:valAx>
        <c:axId val="68600420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7411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schemeClr val="bg1">
                  <a:alpha val="2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lavoratori!$J$25:$J$27</c:f>
              <c:strCache>
                <c:ptCount val="3"/>
                <c:pt idx="0">
                  <c:v>Rapporto 2010</c:v>
                </c:pt>
                <c:pt idx="1">
                  <c:v>II Rapporto 2014</c:v>
                </c:pt>
                <c:pt idx="2">
                  <c:v>III Rapporto 2017</c:v>
                </c:pt>
              </c:strCache>
            </c:strRef>
          </c:cat>
          <c:val>
            <c:numRef>
              <c:f>lavoratori!$K$25:$K$27</c:f>
              <c:numCache>
                <c:formatCode>_-* #,##0_-;\-* #,##0_-;_-* "-"??_-;_-@_-</c:formatCode>
                <c:ptCount val="3"/>
                <c:pt idx="0">
                  <c:v>350000</c:v>
                </c:pt>
                <c:pt idx="1">
                  <c:v>481000</c:v>
                </c:pt>
                <c:pt idx="2">
                  <c:v>504600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7-4CB5-B137-340EECB844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609517664"/>
        <c:axId val="1609517248"/>
      </c:barChart>
      <c:catAx>
        <c:axId val="16095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09517248"/>
        <c:crosses val="autoZero"/>
        <c:auto val="1"/>
        <c:lblAlgn val="ctr"/>
        <c:lblOffset val="100"/>
        <c:noMultiLvlLbl val="0"/>
      </c:catAx>
      <c:valAx>
        <c:axId val="160951724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60951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soldi!$F$19</c:f>
              <c:strCache>
                <c:ptCount val="1"/>
                <c:pt idx="0">
                  <c:v>mld€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soldi!$E$20:$E$22</c:f>
              <c:strCache>
                <c:ptCount val="3"/>
                <c:pt idx="0">
                  <c:v>Rapporto 2010</c:v>
                </c:pt>
                <c:pt idx="1">
                  <c:v>II Rapporto 2014</c:v>
                </c:pt>
                <c:pt idx="2">
                  <c:v>III Rapporto 2017</c:v>
                </c:pt>
              </c:strCache>
            </c:strRef>
          </c:cat>
          <c:val>
            <c:numRef>
              <c:f>soldi!$F$20:$F$22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3E-4CB9-9849-F84F9A5F3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0257743"/>
        <c:axId val="1160254831"/>
      </c:barChart>
      <c:catAx>
        <c:axId val="116025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0254831"/>
        <c:crosses val="autoZero"/>
        <c:auto val="1"/>
        <c:lblAlgn val="ctr"/>
        <c:lblOffset val="100"/>
        <c:noMultiLvlLbl val="0"/>
      </c:catAx>
      <c:valAx>
        <c:axId val="11602548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025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tipologia!$A$80:$A$89</c:f>
              <c:strCache>
                <c:ptCount val="10"/>
                <c:pt idx="0">
                  <c:v>OdV</c:v>
                </c:pt>
                <c:pt idx="1">
                  <c:v>APS</c:v>
                </c:pt>
                <c:pt idx="2">
                  <c:v>Enti ecclesiastici</c:v>
                </c:pt>
                <c:pt idx="3">
                  <c:v>Imprese/Coop sociali </c:v>
                </c:pt>
                <c:pt idx="4">
                  <c:v>ONG</c:v>
                </c:pt>
                <c:pt idx="5">
                  <c:v>ASD</c:v>
                </c:pt>
                <c:pt idx="6">
                  <c:v>Ass consumatori</c:v>
                </c:pt>
                <c:pt idx="7">
                  <c:v>Società di mutuo soccorso</c:v>
                </c:pt>
                <c:pt idx="8">
                  <c:v>Comitati</c:v>
                </c:pt>
                <c:pt idx="9">
                  <c:v>Fondazioni</c:v>
                </c:pt>
              </c:strCache>
            </c:strRef>
          </c:cat>
          <c:val>
            <c:numRef>
              <c:f>tipologia!$B$80:$B$89</c:f>
              <c:numCache>
                <c:formatCode>General</c:formatCode>
                <c:ptCount val="10"/>
                <c:pt idx="0">
                  <c:v>13</c:v>
                </c:pt>
                <c:pt idx="1">
                  <c:v>12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4-4A5A-BD1D-2F8B61083C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2356303"/>
        <c:axId val="732345903"/>
      </c:barChart>
      <c:catAx>
        <c:axId val="7323563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2345903"/>
        <c:crosses val="autoZero"/>
        <c:auto val="1"/>
        <c:lblAlgn val="ctr"/>
        <c:lblOffset val="100"/>
        <c:noMultiLvlLbl val="0"/>
      </c:catAx>
      <c:valAx>
        <c:axId val="732345903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73235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struttura!$B$1</c:f>
              <c:strCache>
                <c:ptCount val="1"/>
                <c:pt idx="0">
                  <c:v>n. enti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1.5656931561949465E-2"/>
                  <c:y val="2.553669282961629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31-4336-A05A-42E8BD42CFDF}"/>
                </c:ext>
              </c:extLst>
            </c:dLbl>
            <c:dLbl>
              <c:idx val="1"/>
              <c:layout>
                <c:manualLayout>
                  <c:x val="2.8704374530240686E-2"/>
                  <c:y val="5.10733856592325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31-4336-A05A-42E8BD42CFDF}"/>
                </c:ext>
              </c:extLst>
            </c:dLbl>
            <c:dLbl>
              <c:idx val="2"/>
              <c:layout>
                <c:manualLayout>
                  <c:x val="2.0875908749265953E-2"/>
                  <c:y val="2.193585210513260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31-4336-A05A-42E8BD42CFDF}"/>
                </c:ext>
              </c:extLst>
            </c:dLbl>
            <c:dLbl>
              <c:idx val="3"/>
              <c:layout>
                <c:manualLayout>
                  <c:x val="2.6094885936582345E-2"/>
                  <c:y val="1.1143412872001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31-4336-A05A-42E8BD42CFDF}"/>
                </c:ext>
              </c:extLst>
            </c:dLbl>
            <c:dLbl>
              <c:idx val="4"/>
              <c:layout>
                <c:manualLayout>
                  <c:x val="2.8704374530240686E-2"/>
                  <c:y val="1.02146771318465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8-4461-9A3B-F2FE611995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struttura!$A$2:$A$6</c:f>
              <c:strCache>
                <c:ptCount val="5"/>
                <c:pt idx="0">
                  <c:v>1) organizzazione di primo livello, formata solo da persone fisiche</c:v>
                </c:pt>
                <c:pt idx="1">
                  <c:v>2) organizzazione di secondo livello, formata solo da altre organizzazioni di base</c:v>
                </c:pt>
                <c:pt idx="2">
                  <c:v>3) organizzazione di secondo livello formata sia da altre organizzazioni di base che da persone  fisiche</c:v>
                </c:pt>
                <c:pt idx="3">
                  <c:v>4) E' un'organizzazione di terzo livello, formata solo da altre organizzazioni di secondo livello (ad esempio di scala territoriale o di tipo settoriale)</c:v>
                </c:pt>
                <c:pt idx="4">
                  <c:v>5) E' un'organizzazione di terzo livello, formata sia da organizzazioni di secondo che di primo livello e/o persone fisiche</c:v>
                </c:pt>
              </c:strCache>
            </c:strRef>
          </c:cat>
          <c:val>
            <c:numRef>
              <c:f>struttura!$B$2:$B$6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1-4336-A05A-42E8BD42C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3868895"/>
        <c:axId val="1173878879"/>
        <c:axId val="0"/>
      </c:bar3DChart>
      <c:catAx>
        <c:axId val="11738688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73878879"/>
        <c:crosses val="autoZero"/>
        <c:auto val="1"/>
        <c:lblAlgn val="ctr"/>
        <c:lblOffset val="100"/>
        <c:noMultiLvlLbl val="0"/>
      </c:catAx>
      <c:valAx>
        <c:axId val="11738788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386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relazioni!$B$3</c:f>
              <c:strCache>
                <c:ptCount val="1"/>
                <c:pt idx="0">
                  <c:v>n. enti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relazioni!$A$4:$A$6</c:f>
              <c:strCache>
                <c:ptCount val="3"/>
                <c:pt idx="0">
                  <c:v>cona network internazionali</c:v>
                </c:pt>
                <c:pt idx="1">
                  <c:v>con network nazionali</c:v>
                </c:pt>
                <c:pt idx="2">
                  <c:v>con organizzazioni tematiche/settoriali, coordinamenti, etc.</c:v>
                </c:pt>
              </c:strCache>
            </c:strRef>
          </c:cat>
          <c:val>
            <c:numRef>
              <c:f>relazioni!$B$4:$B$6</c:f>
              <c:numCache>
                <c:formatCode>General</c:formatCode>
                <c:ptCount val="3"/>
                <c:pt idx="0">
                  <c:v>45</c:v>
                </c:pt>
                <c:pt idx="1">
                  <c:v>52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E-44A5-AD18-4EBF90071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0256495"/>
        <c:axId val="1160253583"/>
      </c:barChart>
      <c:catAx>
        <c:axId val="11602564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60253583"/>
        <c:crosses val="autoZero"/>
        <c:auto val="1"/>
        <c:lblAlgn val="ctr"/>
        <c:lblOffset val="100"/>
        <c:noMultiLvlLbl val="0"/>
      </c:catAx>
      <c:valAx>
        <c:axId val="11602535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0256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RELAZIONI!$D$19:$H$19</c:f>
              <c:strCache>
                <c:ptCount val="5"/>
                <c:pt idx="0">
                  <c:v>Realizzazione di progetti </c:v>
                </c:pt>
                <c:pt idx="1">
                  <c:v>Consultazione diretta per la definizione delle attività</c:v>
                </c:pt>
                <c:pt idx="2">
                  <c:v>Valutazione dei risultati dell’attività</c:v>
                </c:pt>
                <c:pt idx="3">
                  <c:v>Finanziamento delle attività della organizzazione</c:v>
                </c:pt>
                <c:pt idx="4">
                  <c:v>Fornitura  di spazi, servizi e strumenti</c:v>
                </c:pt>
              </c:strCache>
            </c:strRef>
          </c:cat>
          <c:val>
            <c:numRef>
              <c:f>RELAZIONI!$D$20:$H$20</c:f>
              <c:numCache>
                <c:formatCode>General</c:formatCode>
                <c:ptCount val="5"/>
                <c:pt idx="0">
                  <c:v>328</c:v>
                </c:pt>
                <c:pt idx="1">
                  <c:v>254</c:v>
                </c:pt>
                <c:pt idx="2">
                  <c:v>164</c:v>
                </c:pt>
                <c:pt idx="3">
                  <c:v>149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F-4FFA-90BF-64892FEC1B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0243200"/>
        <c:axId val="570245168"/>
      </c:barChart>
      <c:catAx>
        <c:axId val="57024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0245168"/>
        <c:crosses val="autoZero"/>
        <c:auto val="1"/>
        <c:lblAlgn val="ctr"/>
        <c:lblOffset val="100"/>
        <c:noMultiLvlLbl val="0"/>
      </c:catAx>
      <c:valAx>
        <c:axId val="5702451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024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relazioni!$D$133:$D$134</c:f>
              <c:strCache>
                <c:ptCount val="2"/>
                <c:pt idx="0">
                  <c:v>consultazione per definizione delle attività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relazioni!$C$135:$C$140</c:f>
              <c:strCache>
                <c:ptCount val="6"/>
                <c:pt idx="0">
                  <c:v>Ministeri, etc </c:v>
                </c:pt>
                <c:pt idx="1">
                  <c:v>Regioni e EELL</c:v>
                </c:pt>
                <c:pt idx="2">
                  <c:v>ASL, ospedali …</c:v>
                </c:pt>
                <c:pt idx="3">
                  <c:v>Scuole, università, etc</c:v>
                </c:pt>
                <c:pt idx="4">
                  <c:v>Fondazioni</c:v>
                </c:pt>
                <c:pt idx="5">
                  <c:v>Organizzazioni di 2° livello</c:v>
                </c:pt>
              </c:strCache>
            </c:strRef>
          </c:cat>
          <c:val>
            <c:numRef>
              <c:f>relazioni!$D$135:$D$140</c:f>
              <c:numCache>
                <c:formatCode>0%</c:formatCode>
                <c:ptCount val="6"/>
                <c:pt idx="0">
                  <c:v>0.59322033898305082</c:v>
                </c:pt>
                <c:pt idx="1">
                  <c:v>0.4576271186440678</c:v>
                </c:pt>
                <c:pt idx="2">
                  <c:v>0.22033898305084745</c:v>
                </c:pt>
                <c:pt idx="3">
                  <c:v>0.47457627118644069</c:v>
                </c:pt>
                <c:pt idx="4">
                  <c:v>0.25423728813559321</c:v>
                </c:pt>
                <c:pt idx="5">
                  <c:v>0.57627118644067798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0-47B3-B610-D983CA7246A0}"/>
            </c:ext>
          </c:extLst>
        </c:ser>
        <c:ser>
          <c:idx val="1"/>
          <c:order val="1"/>
          <c:tx>
            <c:strRef>
              <c:f>relazioni!$E$133:$E$134</c:f>
              <c:strCache>
                <c:ptCount val="2"/>
                <c:pt idx="0">
                  <c:v>realizzazione di progetti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relazioni!$C$135:$C$140</c:f>
              <c:strCache>
                <c:ptCount val="6"/>
                <c:pt idx="0">
                  <c:v>Ministeri, etc </c:v>
                </c:pt>
                <c:pt idx="1">
                  <c:v>Regioni e EELL</c:v>
                </c:pt>
                <c:pt idx="2">
                  <c:v>ASL, ospedali …</c:v>
                </c:pt>
                <c:pt idx="3">
                  <c:v>Scuole, università, etc</c:v>
                </c:pt>
                <c:pt idx="4">
                  <c:v>Fondazioni</c:v>
                </c:pt>
                <c:pt idx="5">
                  <c:v>Organizzazioni di 2° livello</c:v>
                </c:pt>
              </c:strCache>
            </c:strRef>
          </c:cat>
          <c:val>
            <c:numRef>
              <c:f>relazioni!$E$135:$E$140</c:f>
              <c:numCache>
                <c:formatCode>0%</c:formatCode>
                <c:ptCount val="6"/>
                <c:pt idx="0">
                  <c:v>0.79661016949152541</c:v>
                </c:pt>
                <c:pt idx="1">
                  <c:v>0.66101694915254239</c:v>
                </c:pt>
                <c:pt idx="2">
                  <c:v>0.3559322033898305</c:v>
                </c:pt>
                <c:pt idx="3">
                  <c:v>0.77966101694915257</c:v>
                </c:pt>
                <c:pt idx="4">
                  <c:v>0.40677966101694918</c:v>
                </c:pt>
                <c:pt idx="5">
                  <c:v>0.67796610169491522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0-47B3-B610-D983CA7246A0}"/>
            </c:ext>
          </c:extLst>
        </c:ser>
        <c:ser>
          <c:idx val="2"/>
          <c:order val="2"/>
          <c:tx>
            <c:strRef>
              <c:f>relazioni!$F$133:$F$134</c:f>
              <c:strCache>
                <c:ptCount val="2"/>
                <c:pt idx="0">
                  <c:v>valutazione risultati dell’attività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relazioni!$C$135:$C$140</c:f>
              <c:strCache>
                <c:ptCount val="6"/>
                <c:pt idx="0">
                  <c:v>Ministeri, etc </c:v>
                </c:pt>
                <c:pt idx="1">
                  <c:v>Regioni e EELL</c:v>
                </c:pt>
                <c:pt idx="2">
                  <c:v>ASL, ospedali …</c:v>
                </c:pt>
                <c:pt idx="3">
                  <c:v>Scuole, università, etc</c:v>
                </c:pt>
                <c:pt idx="4">
                  <c:v>Fondazioni</c:v>
                </c:pt>
                <c:pt idx="5">
                  <c:v>Organizzazioni di 2° livello</c:v>
                </c:pt>
              </c:strCache>
            </c:strRef>
          </c:cat>
          <c:val>
            <c:numRef>
              <c:f>relazioni!$F$135:$F$140</c:f>
              <c:numCache>
                <c:formatCode>0%</c:formatCode>
                <c:ptCount val="6"/>
                <c:pt idx="0">
                  <c:v>0.55932203389830504</c:v>
                </c:pt>
                <c:pt idx="1">
                  <c:v>0.44067796610169491</c:v>
                </c:pt>
                <c:pt idx="2">
                  <c:v>0.22033898305084745</c:v>
                </c:pt>
                <c:pt idx="3">
                  <c:v>0.38983050847457629</c:v>
                </c:pt>
                <c:pt idx="4">
                  <c:v>0.22033898305084745</c:v>
                </c:pt>
                <c:pt idx="5">
                  <c:v>0.28813559322033899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0-47B3-B610-D983CA7246A0}"/>
            </c:ext>
          </c:extLst>
        </c:ser>
        <c:ser>
          <c:idx val="3"/>
          <c:order val="3"/>
          <c:tx>
            <c:strRef>
              <c:f>relazioni!$G$133:$G$134</c:f>
              <c:strCache>
                <c:ptCount val="2"/>
                <c:pt idx="0">
                  <c:v>fornitura  spazi, servizi e strumenti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relazioni!$C$135:$C$140</c:f>
              <c:strCache>
                <c:ptCount val="6"/>
                <c:pt idx="0">
                  <c:v>Ministeri, etc </c:v>
                </c:pt>
                <c:pt idx="1">
                  <c:v>Regioni e EELL</c:v>
                </c:pt>
                <c:pt idx="2">
                  <c:v>ASL, ospedali …</c:v>
                </c:pt>
                <c:pt idx="3">
                  <c:v>Scuole, università, etc</c:v>
                </c:pt>
                <c:pt idx="4">
                  <c:v>Fondazioni</c:v>
                </c:pt>
                <c:pt idx="5">
                  <c:v>Organizzazioni di 2° livello</c:v>
                </c:pt>
              </c:strCache>
            </c:strRef>
          </c:cat>
          <c:val>
            <c:numRef>
              <c:f>relazioni!$G$135:$G$140</c:f>
              <c:numCache>
                <c:formatCode>0%</c:formatCode>
                <c:ptCount val="6"/>
                <c:pt idx="0">
                  <c:v>0.10169491525423729</c:v>
                </c:pt>
                <c:pt idx="1">
                  <c:v>0.16949152542372881</c:v>
                </c:pt>
                <c:pt idx="2">
                  <c:v>0.10169491525423729</c:v>
                </c:pt>
                <c:pt idx="3">
                  <c:v>0.23728813559322035</c:v>
                </c:pt>
                <c:pt idx="4">
                  <c:v>8.4745762711864403E-2</c:v>
                </c:pt>
                <c:pt idx="5">
                  <c:v>0.15254237288135594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0-47B3-B610-D983CA7246A0}"/>
            </c:ext>
          </c:extLst>
        </c:ser>
        <c:ser>
          <c:idx val="4"/>
          <c:order val="4"/>
          <c:tx>
            <c:strRef>
              <c:f>relazioni!$H$133:$H$134</c:f>
              <c:strCache>
                <c:ptCount val="2"/>
                <c:pt idx="0">
                  <c:v>finanziamento attività della organizzazione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relazioni!$C$135:$C$140</c:f>
              <c:strCache>
                <c:ptCount val="6"/>
                <c:pt idx="0">
                  <c:v>Ministeri, etc </c:v>
                </c:pt>
                <c:pt idx="1">
                  <c:v>Regioni e EELL</c:v>
                </c:pt>
                <c:pt idx="2">
                  <c:v>ASL, ospedali …</c:v>
                </c:pt>
                <c:pt idx="3">
                  <c:v>Scuole, università, etc</c:v>
                </c:pt>
                <c:pt idx="4">
                  <c:v>Fondazioni</c:v>
                </c:pt>
                <c:pt idx="5">
                  <c:v>Organizzazioni di 2° livello</c:v>
                </c:pt>
              </c:strCache>
            </c:strRef>
          </c:cat>
          <c:val>
            <c:numRef>
              <c:f>relazioni!$H$135:$H$140</c:f>
              <c:numCache>
                <c:formatCode>0%</c:formatCode>
                <c:ptCount val="6"/>
                <c:pt idx="0">
                  <c:v>0.5423728813559322</c:v>
                </c:pt>
                <c:pt idx="1">
                  <c:v>0.3728813559322034</c:v>
                </c:pt>
                <c:pt idx="2">
                  <c:v>0.1864406779661017</c:v>
                </c:pt>
                <c:pt idx="3">
                  <c:v>0.15254237288135594</c:v>
                </c:pt>
                <c:pt idx="4">
                  <c:v>0.38983050847457629</c:v>
                </c:pt>
                <c:pt idx="5">
                  <c:v>0.15254237288135594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0-47B3-B610-D983CA724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5177487"/>
        <c:axId val="1295176655"/>
      </c:barChart>
      <c:catAx>
        <c:axId val="129517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5176655"/>
        <c:crosses val="autoZero"/>
        <c:auto val="1"/>
        <c:lblAlgn val="ctr"/>
        <c:lblOffset val="100"/>
        <c:noMultiLvlLbl val="0"/>
      </c:catAx>
      <c:valAx>
        <c:axId val="12951766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951774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25936033068191"/>
          <c:w val="0.90219893895462167"/>
          <c:h val="0.13241617574676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0.79958</cdr:x>
      <cdr:y>0.85857</cdr:y>
    </cdr:from>
    <cdr:to>
      <cdr:x>1</cdr:x>
      <cdr:y>0.97564</cdr:y>
    </cdr:to>
    <cdr:sp macro="" textlink="">
      <cdr:nvSpPr>
        <cdr:cNvPr id="2" name="Rettangolo arrotondato 1"/>
        <cdr:cNvSpPr/>
      </cdr:nvSpPr>
      <cdr:spPr>
        <a:xfrm xmlns:a="http://schemas.openxmlformats.org/drawingml/2006/main">
          <a:off x="7507014" y="4571361"/>
          <a:ext cx="1881683" cy="623325"/>
        </a:xfrm>
        <a:prstGeom xmlns:a="http://schemas.openxmlformats.org/drawingml/2006/main" prst="roundRect">
          <a:avLst>
            <a:gd name="adj" fmla="val 4005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 smtClean="0">
              <a:solidFill>
                <a:schemeClr val="tx1"/>
              </a:solidFill>
              <a:latin typeface="Trebuchet MS" panose="020B0603020202020204" pitchFamily="34" charset="0"/>
            </a:rPr>
            <a:t>59 rispondenti. Dati a risposta multipla</a:t>
          </a:r>
          <a:endParaRPr lang="it-IT" sz="1400" dirty="0">
            <a:solidFill>
              <a:schemeClr val="tx1"/>
            </a:solidFill>
            <a:latin typeface="Trebuchet MS" panose="020B0603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0.72697</cdr:x>
      <cdr:y>0.04839</cdr:y>
    </cdr:from>
    <cdr:to>
      <cdr:x>0.79393</cdr:x>
      <cdr:y>0.10814</cdr:y>
    </cdr:to>
    <cdr:sp macro="" textlink="">
      <cdr:nvSpPr>
        <cdr:cNvPr id="3" name="CasellaDiTesto 1"/>
        <cdr:cNvSpPr txBox="1"/>
      </cdr:nvSpPr>
      <cdr:spPr>
        <a:xfrm xmlns:a="http://schemas.openxmlformats.org/drawingml/2006/main">
          <a:off x="3114177" y="232438"/>
          <a:ext cx="286843" cy="28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dirty="0" smtClean="0"/>
            <a:t>10</a:t>
          </a:r>
          <a:endParaRPr lang="it-IT" sz="900" b="1" dirty="0"/>
        </a:p>
      </cdr:txBody>
    </cdr:sp>
  </cdr:relSizeAnchor>
  <cdr:relSizeAnchor xmlns:cdr="http://schemas.openxmlformats.org/drawingml/2006/chartDrawing">
    <cdr:from>
      <cdr:x>0.78164</cdr:x>
      <cdr:y>0.64583</cdr:y>
    </cdr:from>
    <cdr:to>
      <cdr:x>0.8486</cdr:x>
      <cdr:y>0.70558</cdr:y>
    </cdr:to>
    <cdr:sp macro="" textlink="">
      <cdr:nvSpPr>
        <cdr:cNvPr id="4" name="CasellaDiTesto 1"/>
        <cdr:cNvSpPr txBox="1"/>
      </cdr:nvSpPr>
      <cdr:spPr>
        <a:xfrm xmlns:a="http://schemas.openxmlformats.org/drawingml/2006/main">
          <a:off x="3348406" y="3102471"/>
          <a:ext cx="286844" cy="28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dirty="0" smtClean="0"/>
            <a:t>23</a:t>
          </a:r>
          <a:endParaRPr lang="it-IT" sz="900" dirty="0"/>
        </a:p>
      </cdr:txBody>
    </cdr:sp>
  </cdr:relSizeAnchor>
  <cdr:relSizeAnchor xmlns:cdr="http://schemas.openxmlformats.org/drawingml/2006/chartDrawing">
    <cdr:from>
      <cdr:x>0.03403</cdr:x>
      <cdr:y>0.235</cdr:y>
    </cdr:from>
    <cdr:to>
      <cdr:x>0.101</cdr:x>
      <cdr:y>0.29475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145788" y="1128882"/>
          <a:ext cx="286886" cy="287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200" b="1" dirty="0" smtClean="0"/>
            <a:t>25</a:t>
          </a:r>
          <a:endParaRPr lang="it-IT" sz="9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A73F-20AC-4879-9B56-A749B8B6748D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FE49-45AE-426D-8C31-F817C6F19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83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5EFD-499E-47A2-94AE-CFC24C82D6C8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2D1B-151D-4735-BECD-02E82F1BB7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0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62C9-9B94-4273-BD3B-A46624AB46F6}" type="datetime1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03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D6C0-08E5-476D-A664-27293F562266}" type="datetime1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74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C564-858A-4D39-8196-04B55EAEF3A1}" type="datetime1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59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8058-324B-4698-9226-B3A181BA8230}" type="datetime1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2BFFC1-A67F-4E34-926F-7919AF9A301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22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89168E-6E2E-42E2-8F2A-B02573C81EB9}" type="datetime1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1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D631-791F-4C4A-90A6-4FD1EFC96B03}" type="datetime1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1058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DFBF-B208-4590-9855-CD37043A0CD6}" type="datetime1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8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CB5375-D9DA-437A-9431-A739C3597C02}" type="datetime1">
              <a:rPr lang="it-IT" smtClean="0"/>
              <a:t>13/12/2017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31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909B-8460-49ED-8F6D-99E80BDEBC8E}" type="datetime1">
              <a:rPr lang="it-IT" smtClean="0"/>
              <a:t>13/12/2017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3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600B-C2D4-4C46-B16C-CE4E9D347FCF}" type="datetime1">
              <a:rPr lang="it-IT" smtClean="0"/>
              <a:t>13/12/2017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934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9F1B-FDBF-4AD4-A8DF-51D0A36E66B3}" type="datetime1">
              <a:rPr lang="it-IT" smtClean="0"/>
              <a:t>13/12/2017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FFC1-A67F-4E34-926F-7919AF9A30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50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90587A-8A7C-4ED0-A242-2BFE02BEC1AA}" type="datetime1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60680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8140" y="6591685"/>
            <a:ext cx="480060" cy="45167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192BFFC1-A67F-4E34-926F-7919AF9A301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280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07E8B4-D748-4305-9DA4-86BFA7D79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435" y="1774091"/>
            <a:ext cx="7517130" cy="303580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RETI DEL</a:t>
            </a:r>
            <a:br>
              <a:rPr lang="it-IT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TERZO SETTORE</a:t>
            </a:r>
            <a:br>
              <a:rPr lang="it-IT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49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Terzo </a:t>
            </a:r>
            <a:r>
              <a:rPr lang="it-IT" sz="49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Rapporto</a:t>
            </a:r>
            <a:br>
              <a:rPr lang="it-IT" sz="49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49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49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49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sintesi dei</a:t>
            </a:r>
            <a:br>
              <a:rPr lang="it-IT" sz="49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49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principali dati </a:t>
            </a:r>
            <a:br>
              <a:rPr lang="it-IT" sz="49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7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(al 31/12/2016)</a:t>
            </a:r>
            <a:endParaRPr lang="it-IT" sz="270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0" y="30023"/>
            <a:ext cx="3116690" cy="805780"/>
          </a:xfrm>
          <a:prstGeom prst="rect">
            <a:avLst/>
          </a:prstGeom>
          <a:noFill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3990"/>
            <a:ext cx="9144000" cy="2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21378"/>
            <a:ext cx="9388699" cy="264658"/>
          </a:xfrm>
          <a:prstGeom prst="rect">
            <a:avLst/>
          </a:prstGeom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47192559"/>
              </p:ext>
            </p:extLst>
          </p:nvPr>
        </p:nvGraphicFramePr>
        <p:xfrm>
          <a:off x="1" y="1396999"/>
          <a:ext cx="9388698" cy="53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28603" y="221446"/>
            <a:ext cx="891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Partner interni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Coinvolgimento nelle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25062" y="6419245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65651" y="668654"/>
            <a:ext cx="397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Le finalità delle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00278" y="686544"/>
            <a:ext cx="43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Gli impegni delle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461" y="5646713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(Risposte multiple)</a:t>
            </a:r>
            <a:endParaRPr lang="it-IT" sz="1400" dirty="0"/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492927"/>
              </p:ext>
            </p:extLst>
          </p:nvPr>
        </p:nvGraphicFramePr>
        <p:xfrm>
          <a:off x="0" y="1520481"/>
          <a:ext cx="4306958" cy="411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142572"/>
              </p:ext>
            </p:extLst>
          </p:nvPr>
        </p:nvGraphicFramePr>
        <p:xfrm>
          <a:off x="4774095" y="1645276"/>
          <a:ext cx="4222267" cy="47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761" y="6307546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11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584173" y="114085"/>
            <a:ext cx="471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settori di attività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2208" y="6242650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(Risposte multiple)</a:t>
            </a:r>
            <a:endParaRPr lang="it-IT" sz="1400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CF210B8-BFCC-426C-A764-6AA751531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211903"/>
              </p:ext>
            </p:extLst>
          </p:nvPr>
        </p:nvGraphicFramePr>
        <p:xfrm>
          <a:off x="1738365" y="751389"/>
          <a:ext cx="6120130" cy="564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63941" y="6384526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12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32519" y="228479"/>
            <a:ext cx="3975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La specializzazione delle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60201" y="239500"/>
            <a:ext cx="428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Le tipologie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di destinatari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227755"/>
              </p:ext>
            </p:extLst>
          </p:nvPr>
        </p:nvGraphicFramePr>
        <p:xfrm>
          <a:off x="1" y="1216966"/>
          <a:ext cx="4240695" cy="494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076632" y="5378159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Numero dei settori di attività</a:t>
            </a:r>
            <a:endParaRPr lang="it-IT" sz="1200" dirty="0"/>
          </a:p>
        </p:txBody>
      </p:sp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606380"/>
              </p:ext>
            </p:extLst>
          </p:nvPr>
        </p:nvGraphicFramePr>
        <p:xfrm>
          <a:off x="4817150" y="1787857"/>
          <a:ext cx="4283798" cy="4803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CasellaDiTesto 1"/>
          <p:cNvSpPr txBox="1"/>
          <p:nvPr/>
        </p:nvSpPr>
        <p:spPr>
          <a:xfrm>
            <a:off x="6959048" y="1695639"/>
            <a:ext cx="286603" cy="1844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1</a:t>
            </a:r>
            <a:endParaRPr lang="it-IT" sz="11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85468" y="6324753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92957" y="1239716"/>
            <a:ext cx="193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n. </a:t>
            </a:r>
            <a:r>
              <a:rPr lang="it-IT" sz="1600" b="1" dirty="0"/>
              <a:t>d</a:t>
            </a:r>
            <a:r>
              <a:rPr lang="it-IT" sz="1600" b="1" dirty="0" smtClean="0"/>
              <a:t>egli enti</a:t>
            </a:r>
            <a:endParaRPr lang="it-IT" sz="16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Rapporto a 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cura di </a:t>
            </a:r>
          </a:p>
          <a:p>
            <a:pPr algn="ctr"/>
            <a:r>
              <a:rPr lang="it-IT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Prof.ssa Gaia 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Peruzzi – Sapienza Università </a:t>
            </a:r>
            <a:r>
              <a:rPr lang="it-IT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di 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Roma</a:t>
            </a:r>
          </a:p>
          <a:p>
            <a:pPr algn="ctr"/>
            <a:endParaRPr lang="it-IT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Contributi di</a:t>
            </a:r>
          </a:p>
          <a:p>
            <a:pPr marL="804863" indent="-177800"/>
            <a:r>
              <a:rPr lang="it-IT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Maria Paola 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Faggiano – Sapienza Università di Roma</a:t>
            </a:r>
          </a:p>
          <a:p>
            <a:pPr marL="804863" indent="-177800"/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Claudia Fiaschi – Portavoce Forum Naz. del Terzo Settore</a:t>
            </a:r>
          </a:p>
          <a:p>
            <a:pPr marL="804863" indent="-177800"/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Raffaele Lombardi – Sapienza Università di Roma </a:t>
            </a:r>
          </a:p>
          <a:p>
            <a:pPr marL="804863" indent="-177800"/>
            <a:r>
              <a:rPr lang="it-IT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Massimo Novarino – Forum Naz. Del Terzo Settore</a:t>
            </a:r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it-IT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it-IT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63940" y="6269629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1974" y="1999951"/>
            <a:ext cx="4031974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30/06/2017 gli enti aderenti al Forum Nazionale del Terzo Settore erano 81 (erano 69 alla data dell’ultima rilevazione nell’ottobre 2012). </a:t>
            </a:r>
            <a:endParaRPr lang="it-IT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endParaRPr lang="it-IT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stati raccolti dati completi di </a:t>
            </a:r>
            <a:r>
              <a:rPr lang="it-IT" u="sng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it-IT" u="sng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 </a:t>
            </a: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(pari </a:t>
            </a:r>
            <a:r>
              <a:rPr lang="it-IT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73% degli associati al Forum</a:t>
            </a:r>
            <a:r>
              <a:rPr lang="it-IT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al 31/12/2016.</a:t>
            </a:r>
            <a:endParaRPr lang="it-IT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1974" y="460540"/>
            <a:ext cx="4031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Le organizzazioni intervistate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75921" y="669851"/>
            <a:ext cx="43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dati principali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02557"/>
              </p:ext>
            </p:extLst>
          </p:nvPr>
        </p:nvGraphicFramePr>
        <p:xfrm>
          <a:off x="4782696" y="1692408"/>
          <a:ext cx="4110921" cy="3834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697">
                  <a:extLst>
                    <a:ext uri="{9D8B030D-6E8A-4147-A177-3AD203B41FA5}">
                      <a16:colId xmlns:a16="http://schemas.microsoft.com/office/drawing/2014/main" val="308338806"/>
                    </a:ext>
                  </a:extLst>
                </a:gridCol>
                <a:gridCol w="2539224">
                  <a:extLst>
                    <a:ext uri="{9D8B030D-6E8A-4147-A177-3AD203B41FA5}">
                      <a16:colId xmlns:a16="http://schemas.microsoft.com/office/drawing/2014/main" val="2668229389"/>
                    </a:ext>
                  </a:extLst>
                </a:gridCol>
              </a:tblGrid>
              <a:tr h="89338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113.952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enti di base associati direttamente o indirettamente al </a:t>
                      </a:r>
                      <a:r>
                        <a:rPr lang="it-IT" sz="1800" dirty="0" smtClean="0">
                          <a:effectLst/>
                        </a:rPr>
                        <a:t>Forum (al 31/12/2016)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077654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16 milioni 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di </a:t>
                      </a:r>
                      <a:r>
                        <a:rPr lang="it-IT" sz="1800" dirty="0" smtClean="0">
                          <a:effectLst/>
                        </a:rPr>
                        <a:t>partecipazioni </a:t>
                      </a:r>
                      <a:r>
                        <a:rPr lang="it-IT" sz="1800" dirty="0">
                          <a:effectLst/>
                        </a:rPr>
                        <a:t>associative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4857774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504.000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di lavoratori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778874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2,7 milioni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di volontari </a:t>
                      </a:r>
                      <a:endParaRPr lang="it-IT" sz="140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207097"/>
                  </a:ext>
                </a:extLst>
              </a:tr>
              <a:tr h="423888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Oltre</a:t>
                      </a:r>
                      <a:r>
                        <a:rPr lang="it-IT" sz="1800" baseline="0" dirty="0" smtClean="0">
                          <a:effectLst/>
                        </a:rPr>
                        <a:t> </a:t>
                      </a:r>
                      <a:r>
                        <a:rPr lang="it-IT" sz="1800" dirty="0" smtClean="0">
                          <a:effectLst/>
                        </a:rPr>
                        <a:t>12 </a:t>
                      </a:r>
                      <a:r>
                        <a:rPr lang="it-IT" sz="1800" dirty="0">
                          <a:effectLst/>
                        </a:rPr>
                        <a:t>miliardi €/anno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di </a:t>
                      </a:r>
                      <a:r>
                        <a:rPr lang="it-IT" sz="1800" dirty="0">
                          <a:effectLst/>
                        </a:rPr>
                        <a:t>entrate/ricavi</a:t>
                      </a:r>
                      <a:endParaRPr lang="it-IT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701767"/>
                  </a:ext>
                </a:extLst>
              </a:tr>
            </a:tbl>
          </a:graphicData>
        </a:graphic>
      </p:graphicFrame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514475" y="334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663940" y="6307546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8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-9945" y="453916"/>
            <a:ext cx="4369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Gli enti direttamente e indirettamente  associati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776774206"/>
              </p:ext>
            </p:extLst>
          </p:nvPr>
        </p:nvGraphicFramePr>
        <p:xfrm>
          <a:off x="238255" y="1997627"/>
          <a:ext cx="3873501" cy="38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654944"/>
              </p:ext>
            </p:extLst>
          </p:nvPr>
        </p:nvGraphicFramePr>
        <p:xfrm>
          <a:off x="4941033" y="1954419"/>
          <a:ext cx="3831907" cy="389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4567028" y="624764"/>
            <a:ext cx="43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volontari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72940" y="6381660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4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-9945" y="453916"/>
            <a:ext cx="43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lavoratori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48883"/>
              </p:ext>
            </p:extLst>
          </p:nvPr>
        </p:nvGraphicFramePr>
        <p:xfrm>
          <a:off x="139148" y="1719618"/>
          <a:ext cx="4220810" cy="3859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111005"/>
              </p:ext>
            </p:extLst>
          </p:nvPr>
        </p:nvGraphicFramePr>
        <p:xfrm>
          <a:off x="4859718" y="1719617"/>
          <a:ext cx="3873465" cy="385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4369904" y="453916"/>
            <a:ext cx="4369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Le entrate annue</a:t>
            </a:r>
          </a:p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(in </a:t>
            </a:r>
            <a:r>
              <a:rPr lang="it-IT" sz="1600" b="1" dirty="0" err="1" smtClean="0">
                <a:solidFill>
                  <a:srgbClr val="FF0000"/>
                </a:solidFill>
              </a:rPr>
              <a:t>Mld</a:t>
            </a:r>
            <a:r>
              <a:rPr lang="it-IT" sz="1600" b="1" dirty="0" smtClean="0">
                <a:solidFill>
                  <a:srgbClr val="FF0000"/>
                </a:solidFill>
              </a:rPr>
              <a:t> di €)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00052" y="6309645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5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-9945" y="453916"/>
            <a:ext cx="43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Tipologia delle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89165" y="453916"/>
            <a:ext cx="436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Struttura delle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84365"/>
              </p:ext>
            </p:extLst>
          </p:nvPr>
        </p:nvGraphicFramePr>
        <p:xfrm>
          <a:off x="133722" y="1431052"/>
          <a:ext cx="3735912" cy="436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820439"/>
              </p:ext>
            </p:extLst>
          </p:nvPr>
        </p:nvGraphicFramePr>
        <p:xfrm>
          <a:off x="4359958" y="1232453"/>
          <a:ext cx="4866854" cy="455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746752" y="6307546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6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-284922" y="407599"/>
            <a:ext cx="3975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Partnership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con network 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78016" y="465586"/>
            <a:ext cx="4369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Le finalità della Partnership 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61591"/>
              </p:ext>
            </p:extLst>
          </p:nvPr>
        </p:nvGraphicFramePr>
        <p:xfrm>
          <a:off x="175592" y="1885279"/>
          <a:ext cx="3743738" cy="436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47013"/>
              </p:ext>
            </p:extLst>
          </p:nvPr>
        </p:nvGraphicFramePr>
        <p:xfrm>
          <a:off x="4306957" y="1931804"/>
          <a:ext cx="4837043" cy="413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422382" y="5790796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(Risposte multiple)</a:t>
            </a:r>
            <a:endParaRPr lang="it-IT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63940" y="6352667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7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28603" y="221446"/>
            <a:ext cx="891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Partner esterni (1)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Coinvolgimento nelle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371781"/>
              </p:ext>
            </p:extLst>
          </p:nvPr>
        </p:nvGraphicFramePr>
        <p:xfrm>
          <a:off x="-1" y="1396998"/>
          <a:ext cx="9144001" cy="53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tangolo arrotondato 10"/>
          <p:cNvSpPr/>
          <p:nvPr/>
        </p:nvSpPr>
        <p:spPr>
          <a:xfrm>
            <a:off x="7277328" y="5913338"/>
            <a:ext cx="1881683" cy="623325"/>
          </a:xfrm>
          <a:prstGeom prst="roundRect">
            <a:avLst>
              <a:gd name="adj" fmla="val 40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59 rispondenti. Dati a risposta multipla</a:t>
            </a:r>
            <a:endParaRPr lang="it-IT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90957" y="6402031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8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60444"/>
            <a:ext cx="9144000" cy="1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21378"/>
            <a:ext cx="9388699" cy="26465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28603" y="221446"/>
            <a:ext cx="891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Partner esterni (2)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Coinvolgimento nelle reti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7507015" y="5911035"/>
            <a:ext cx="1881683" cy="623325"/>
          </a:xfrm>
          <a:prstGeom prst="roundRect">
            <a:avLst>
              <a:gd name="adj" fmla="val 40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59 rispondenti. Dati a risposta multipla</a:t>
            </a:r>
            <a:endParaRPr lang="it-IT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722936"/>
              </p:ext>
            </p:extLst>
          </p:nvPr>
        </p:nvGraphicFramePr>
        <p:xfrm>
          <a:off x="0" y="1118409"/>
          <a:ext cx="9388698" cy="545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011810" y="6394110"/>
            <a:ext cx="480060" cy="451676"/>
          </a:xfrm>
        </p:spPr>
        <p:txBody>
          <a:bodyPr/>
          <a:lstStyle/>
          <a:p>
            <a:fld id="{192BFFC1-A67F-4E34-926F-7919AF9A3016}" type="slidenum">
              <a:rPr lang="it-IT" smtClean="0"/>
              <a:t>9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4" y="0"/>
            <a:ext cx="887896" cy="7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egno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1272</TotalTime>
  <Words>273</Words>
  <Application>Microsoft Office PowerPoint</Application>
  <PresentationFormat>Presentazione su schermo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Trebuchet MS</vt:lpstr>
      <vt:lpstr>Wingdings</vt:lpstr>
      <vt:lpstr>Legno</vt:lpstr>
      <vt:lpstr> LE RETI DEL TERZO SETTORE  Terzo Rapporto  sintesi dei  principali dati  (al 31/12/2016)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Raffaele</dc:creator>
  <cp:lastModifiedBy>novar</cp:lastModifiedBy>
  <cp:revision>132</cp:revision>
  <cp:lastPrinted>2017-12-13T07:43:40Z</cp:lastPrinted>
  <dcterms:created xsi:type="dcterms:W3CDTF">2017-11-27T13:09:58Z</dcterms:created>
  <dcterms:modified xsi:type="dcterms:W3CDTF">2017-12-13T07:46:23Z</dcterms:modified>
</cp:coreProperties>
</file>