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26"/>
  </p:notesMasterIdLst>
  <p:handoutMasterIdLst>
    <p:handoutMasterId r:id="rId27"/>
  </p:handoutMasterIdLst>
  <p:sldIdLst>
    <p:sldId id="303" r:id="rId5"/>
    <p:sldId id="320" r:id="rId6"/>
    <p:sldId id="359" r:id="rId7"/>
    <p:sldId id="361" r:id="rId8"/>
    <p:sldId id="348" r:id="rId9"/>
    <p:sldId id="351" r:id="rId10"/>
    <p:sldId id="362" r:id="rId11"/>
    <p:sldId id="363" r:id="rId12"/>
    <p:sldId id="349" r:id="rId13"/>
    <p:sldId id="357" r:id="rId14"/>
    <p:sldId id="358" r:id="rId15"/>
    <p:sldId id="354" r:id="rId16"/>
    <p:sldId id="369" r:id="rId17"/>
    <p:sldId id="370" r:id="rId18"/>
    <p:sldId id="364" r:id="rId19"/>
    <p:sldId id="365" r:id="rId20"/>
    <p:sldId id="366" r:id="rId21"/>
    <p:sldId id="367" r:id="rId22"/>
    <p:sldId id="368" r:id="rId23"/>
    <p:sldId id="371" r:id="rId24"/>
    <p:sldId id="372" r:id="rId25"/>
  </p:sldIdLst>
  <p:sldSz cx="9144000" cy="6858000" type="screen4x3"/>
  <p:notesSz cx="6808788" cy="9940925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CC99"/>
        </a:solidFill>
        <a:latin typeface="Trebuchet MS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B1164DB9-619E-4DC0-9AED-9E99DE2F9DE8}">
          <p14:sldIdLst>
            <p14:sldId id="303"/>
            <p14:sldId id="320"/>
            <p14:sldId id="359"/>
            <p14:sldId id="361"/>
            <p14:sldId id="348"/>
            <p14:sldId id="351"/>
            <p14:sldId id="362"/>
            <p14:sldId id="363"/>
            <p14:sldId id="349"/>
            <p14:sldId id="357"/>
            <p14:sldId id="358"/>
            <p14:sldId id="354"/>
            <p14:sldId id="369"/>
            <p14:sldId id="370"/>
            <p14:sldId id="364"/>
            <p14:sldId id="365"/>
            <p14:sldId id="366"/>
            <p14:sldId id="367"/>
            <p14:sldId id="368"/>
            <p14:sldId id="371"/>
            <p14:sldId id="3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6600"/>
    <a:srgbClr val="000066"/>
    <a:srgbClr val="FFE89F"/>
    <a:srgbClr val="FFFFCC"/>
    <a:srgbClr val="FFCC66"/>
    <a:srgbClr val="CCFFCC"/>
    <a:srgbClr val="CCECFF"/>
    <a:srgbClr val="FFF5D5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 autoAdjust="0"/>
  </p:normalViewPr>
  <p:slideViewPr>
    <p:cSldViewPr>
      <p:cViewPr varScale="1">
        <p:scale>
          <a:sx n="68" d="100"/>
          <a:sy n="68" d="100"/>
        </p:scale>
        <p:origin x="15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576" y="-8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1963" cy="4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t" anchorCtr="0" compatLnSpc="1">
            <a:prstTxWarp prst="textNoShape">
              <a:avLst/>
            </a:prstTxWarp>
          </a:bodyPr>
          <a:lstStyle>
            <a:lvl1pPr algn="l" defTabSz="9585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5" y="2"/>
            <a:ext cx="2951963" cy="4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t" anchorCtr="0" compatLnSpc="1">
            <a:prstTxWarp prst="textNoShape">
              <a:avLst/>
            </a:prstTxWarp>
          </a:bodyPr>
          <a:lstStyle>
            <a:lvl1pPr algn="r" defTabSz="9585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13EC687-572F-41D5-B901-933299799C33}" type="datetime1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6434"/>
            <a:ext cx="2951963" cy="49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b" anchorCtr="0" compatLnSpc="1">
            <a:prstTxWarp prst="textNoShape">
              <a:avLst/>
            </a:prstTxWarp>
          </a:bodyPr>
          <a:lstStyle>
            <a:lvl1pPr algn="l" defTabSz="9585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5" y="9446434"/>
            <a:ext cx="2951963" cy="49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b" anchorCtr="0" compatLnSpc="1">
            <a:prstTxWarp prst="textNoShape">
              <a:avLst/>
            </a:prstTxWarp>
          </a:bodyPr>
          <a:lstStyle>
            <a:lvl1pPr algn="r" defTabSz="958588">
              <a:lnSpc>
                <a:spcPct val="100000"/>
              </a:lnSpc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EC9EEF9-394A-447F-9824-43787070F2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5519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1963" cy="4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t" anchorCtr="0" compatLnSpc="1">
            <a:prstTxWarp prst="textNoShape">
              <a:avLst/>
            </a:prstTxWarp>
          </a:bodyPr>
          <a:lstStyle>
            <a:lvl1pPr algn="l" defTabSz="9585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2"/>
            <a:ext cx="2951963" cy="49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t" anchorCtr="0" compatLnSpc="1">
            <a:prstTxWarp prst="textNoShape">
              <a:avLst/>
            </a:prstTxWarp>
          </a:bodyPr>
          <a:lstStyle>
            <a:lvl1pPr algn="r" defTabSz="9585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B06D616-FEB7-4275-862E-5186FCBC58D0}" type="datetime1">
              <a:rPr lang="it-IT"/>
              <a:pPr>
                <a:defRPr/>
              </a:pPr>
              <a:t>20/02/2020</a:t>
            </a:fld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7713"/>
            <a:ext cx="496728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1" y="4722056"/>
            <a:ext cx="4996886" cy="447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6434"/>
            <a:ext cx="2951963" cy="49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b" anchorCtr="0" compatLnSpc="1">
            <a:prstTxWarp prst="textNoShape">
              <a:avLst/>
            </a:prstTxWarp>
          </a:bodyPr>
          <a:lstStyle>
            <a:lvl1pPr algn="l" defTabSz="958588"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6434"/>
            <a:ext cx="2951963" cy="494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5" tIns="47831" rIns="95665" bIns="47831" numCol="1" anchor="b" anchorCtr="0" compatLnSpc="1">
            <a:prstTxWarp prst="textNoShape">
              <a:avLst/>
            </a:prstTxWarp>
          </a:bodyPr>
          <a:lstStyle>
            <a:lvl1pPr algn="r" defTabSz="958588">
              <a:lnSpc>
                <a:spcPct val="100000"/>
              </a:lnSpc>
              <a:spcBef>
                <a:spcPct val="0"/>
              </a:spcBef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8AF2A1D-2959-4676-A75D-108FBA849A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743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77DF0F-1E74-43FA-A7F7-3ECB371EFE87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744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46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211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4117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454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512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97334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5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AF2A1D-2959-4676-A75D-108FBA849A5C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878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transition spd="med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10350" y="990600"/>
            <a:ext cx="1771650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295400" y="990600"/>
            <a:ext cx="516255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  <p:transition spd="med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667000" y="1752600"/>
            <a:ext cx="2781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600700" y="1752600"/>
            <a:ext cx="27813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transition spd="med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</p:cSld>
  <p:clrMapOvr>
    <a:masterClrMapping/>
  </p:clrMapOvr>
  <p:transition spd="med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</p:cSld>
  <p:clrMapOvr>
    <a:masterClrMapping/>
  </p:clrMapOvr>
  <p:transition spd="med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  <p:transition spd="med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</p:cSld>
  <p:clrMapOvr>
    <a:masterClrMapping/>
  </p:clrMapOvr>
  <p:transition spd="med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67000" y="1752600"/>
            <a:ext cx="5715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Testo semplice</a:t>
            </a:r>
          </a:p>
          <a:p>
            <a:pPr lvl="0"/>
            <a:endParaRPr lang="it-IT"/>
          </a:p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990600"/>
            <a:ext cx="7086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 dello schema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</p:sldLayoutIdLst>
  <p:transition spd="med" advClick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2400" b="1">
          <a:solidFill>
            <a:srgbClr val="00235A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75000"/>
        <a:buFont typeface="Wingdings" pitchFamily="2" charset="2"/>
        <a:buChar char="n"/>
        <a:defRPr sz="2400">
          <a:solidFill>
            <a:srgbClr val="00235A"/>
          </a:solidFill>
          <a:latin typeface="+mn-lt"/>
          <a:ea typeface="+mn-ea"/>
          <a:cs typeface="+mn-cs"/>
        </a:defRPr>
      </a:lvl1pPr>
      <a:lvl2pPr marL="7683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>
          <a:solidFill>
            <a:srgbClr val="00235A"/>
          </a:solidFill>
          <a:latin typeface="+mn-lt"/>
        </a:defRPr>
      </a:lvl2pPr>
      <a:lvl3pPr marL="118745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400">
          <a:solidFill>
            <a:srgbClr val="00235A"/>
          </a:solidFill>
          <a:latin typeface="+mn-lt"/>
        </a:defRPr>
      </a:lvl3pPr>
      <a:lvl4pPr marL="160655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rgbClr val="00235A"/>
          </a:solidFill>
          <a:latin typeface="+mn-lt"/>
        </a:defRPr>
      </a:lvl4pPr>
      <a:lvl5pPr marL="20256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1400">
          <a:solidFill>
            <a:srgbClr val="00235A"/>
          </a:solidFill>
          <a:latin typeface="+mn-lt"/>
        </a:defRPr>
      </a:lvl5pPr>
      <a:lvl6pPr marL="24828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1400">
          <a:solidFill>
            <a:srgbClr val="00235A"/>
          </a:solidFill>
          <a:latin typeface="+mn-lt"/>
        </a:defRPr>
      </a:lvl6pPr>
      <a:lvl7pPr marL="29400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1400">
          <a:solidFill>
            <a:srgbClr val="00235A"/>
          </a:solidFill>
          <a:latin typeface="+mn-lt"/>
        </a:defRPr>
      </a:lvl7pPr>
      <a:lvl8pPr marL="33972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1400">
          <a:solidFill>
            <a:srgbClr val="00235A"/>
          </a:solidFill>
          <a:latin typeface="+mn-lt"/>
        </a:defRPr>
      </a:lvl8pPr>
      <a:lvl9pPr marL="38544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1400">
          <a:solidFill>
            <a:srgbClr val="00235A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1258888" y="1052513"/>
            <a:ext cx="73088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it-IT" sz="24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258888" y="2276475"/>
            <a:ext cx="7200900" cy="2664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66700" algn="ctr" eaLnBrk="0" hangingPunct="0">
              <a:lnSpc>
                <a:spcPct val="80000"/>
              </a:lnSpc>
              <a:spcBef>
                <a:spcPct val="20000"/>
              </a:spcBef>
              <a:buClr>
                <a:srgbClr val="FF9900"/>
              </a:buClr>
              <a:buSzPct val="75000"/>
              <a:buFont typeface="Wingdings" pitchFamily="2" charset="2"/>
              <a:buNone/>
            </a:pPr>
            <a:endParaRPr lang="it-IT" sz="2000">
              <a:solidFill>
                <a:srgbClr val="00235A"/>
              </a:solidFill>
              <a:latin typeface="Arial" charset="0"/>
            </a:endParaRPr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1069938" y="4509121"/>
            <a:ext cx="7497800" cy="16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lnSpc>
                <a:spcPct val="70000"/>
              </a:lnSpc>
              <a:defRPr/>
            </a:pPr>
            <a:br>
              <a:rPr lang="it-IT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it-IT" sz="1200" dirty="0">
                <a:solidFill>
                  <a:schemeClr val="accent2"/>
                </a:solidFill>
                <a:latin typeface="Arial Black" pitchFamily="34" charset="0"/>
              </a:rPr>
              <a:t> </a:t>
            </a:r>
            <a:br>
              <a:rPr lang="it-IT" sz="1200" dirty="0">
                <a:solidFill>
                  <a:schemeClr val="accent2"/>
                </a:solidFill>
                <a:latin typeface="Arial Black" pitchFamily="34" charset="0"/>
              </a:rPr>
            </a:br>
            <a:r>
              <a:rPr lang="it-IT" sz="1600" b="1" dirty="0">
                <a:solidFill>
                  <a:srgbClr val="000066"/>
                </a:solidFill>
                <a:latin typeface="Calibri" panose="020F0502020204030204" pitchFamily="34" charset="0"/>
              </a:rPr>
              <a:t>  </a:t>
            </a:r>
          </a:p>
          <a:p>
            <a:pPr algn="ctr" eaLnBrk="0" hangingPunct="0">
              <a:lnSpc>
                <a:spcPct val="70000"/>
              </a:lnSpc>
              <a:defRPr/>
            </a:pPr>
            <a:endParaRPr lang="it-IT" sz="1600" b="1" i="1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ctr" eaLnBrk="0" hangingPunct="0">
              <a:lnSpc>
                <a:spcPct val="70000"/>
              </a:lnSpc>
              <a:defRPr/>
            </a:pPr>
            <a:r>
              <a:rPr lang="it-IT" sz="1600" b="1" i="1" dirty="0">
                <a:solidFill>
                  <a:srgbClr val="000066"/>
                </a:solidFill>
                <a:latin typeface="Calibri" panose="020F0502020204030204" pitchFamily="34" charset="0"/>
              </a:rPr>
              <a:t>Elena Calistri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it-IT" sz="1600" b="1" i="1" dirty="0">
                <a:solidFill>
                  <a:srgbClr val="000066"/>
                </a:solidFill>
                <a:latin typeface="Calibri" panose="020F0502020204030204" pitchFamily="34" charset="0"/>
              </a:rPr>
              <a:t>Coordinamento tecnico FSE</a:t>
            </a:r>
          </a:p>
          <a:p>
            <a:pPr algn="ctr" eaLnBrk="0" hangingPunct="0">
              <a:lnSpc>
                <a:spcPct val="70000"/>
              </a:lnSpc>
              <a:defRPr/>
            </a:pPr>
            <a:endParaRPr lang="it-IT" sz="1600" b="1" i="1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ctr" eaLnBrk="0" hangingPunct="0">
              <a:lnSpc>
                <a:spcPct val="70000"/>
              </a:lnSpc>
              <a:defRPr/>
            </a:pPr>
            <a:r>
              <a:rPr lang="it-IT" sz="1600" b="1" i="1" dirty="0">
                <a:solidFill>
                  <a:srgbClr val="000066"/>
                </a:solidFill>
                <a:latin typeface="Calibri" panose="020F0502020204030204" pitchFamily="34" charset="0"/>
              </a:rPr>
              <a:t>Seminario Forum Terzo Settore – 20 febbraio 2020</a:t>
            </a:r>
          </a:p>
          <a:p>
            <a:pPr algn="ctr" eaLnBrk="0" hangingPunct="0">
              <a:lnSpc>
                <a:spcPct val="70000"/>
              </a:lnSpc>
              <a:defRPr/>
            </a:pPr>
            <a:endParaRPr lang="it-IT" sz="1400" b="1" i="1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ctr" eaLnBrk="0" hangingPunct="0">
              <a:lnSpc>
                <a:spcPct val="70000"/>
              </a:lnSpc>
              <a:defRPr/>
            </a:pPr>
            <a:endParaRPr lang="it-IT" sz="1400" b="1" i="1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ctr" eaLnBrk="0" hangingPunct="0">
              <a:lnSpc>
                <a:spcPct val="70000"/>
              </a:lnSpc>
              <a:defRPr/>
            </a:pPr>
            <a:endParaRPr lang="it-IT" sz="1400" b="1" dirty="0">
              <a:solidFill>
                <a:srgbClr val="000066"/>
              </a:solidFill>
              <a:latin typeface="Calibri" panose="020F0502020204030204" pitchFamily="34" charset="0"/>
            </a:endParaRPr>
          </a:p>
          <a:p>
            <a:pPr algn="ctr" eaLnBrk="0" hangingPunct="0">
              <a:lnSpc>
                <a:spcPct val="70000"/>
              </a:lnSpc>
              <a:defRPr/>
            </a:pPr>
            <a:endParaRPr lang="it-IT" sz="1400" b="1" dirty="0">
              <a:solidFill>
                <a:srgbClr val="000066"/>
              </a:solidFill>
              <a:latin typeface="Calibri" panose="020F0502020204030204" pitchFamily="34" charset="0"/>
            </a:endParaRPr>
          </a:p>
        </p:txBody>
      </p:sp>
      <p:sp>
        <p:nvSpPr>
          <p:cNvPr id="162824" name="Rectangle 8"/>
          <p:cNvSpPr>
            <a:spLocks noChangeArrowheads="1"/>
          </p:cNvSpPr>
          <p:nvPr/>
        </p:nvSpPr>
        <p:spPr bwMode="auto">
          <a:xfrm>
            <a:off x="1258888" y="1484785"/>
            <a:ext cx="72195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20000"/>
              </a:spcBef>
              <a:buClr>
                <a:srgbClr val="FF9900"/>
              </a:buClr>
              <a:buSzPct val="75000"/>
              <a:buFont typeface="Wingdings" pitchFamily="2" charset="2"/>
              <a:buNone/>
              <a:defRPr/>
            </a:pPr>
            <a:endParaRPr lang="it-IT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1240272" y="1916832"/>
            <a:ext cx="7219516" cy="2592289"/>
          </a:xfrm>
          <a:prstGeom prst="roundRect">
            <a:avLst/>
          </a:prstGeom>
          <a:solidFill>
            <a:srgbClr val="FECF58"/>
          </a:solidFill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sz="2800" dirty="0">
                <a:solidFill>
                  <a:srgbClr val="00235A"/>
                </a:solidFill>
                <a:latin typeface="Arial Black" pitchFamily="34" charset="0"/>
              </a:rPr>
              <a:t>Programmazione FSE</a:t>
            </a:r>
          </a:p>
          <a:p>
            <a:pPr algn="ctr">
              <a:lnSpc>
                <a:spcPct val="90000"/>
              </a:lnSpc>
            </a:pPr>
            <a:r>
              <a:rPr lang="it-IT" sz="2800" dirty="0">
                <a:solidFill>
                  <a:srgbClr val="00235A"/>
                </a:solidFill>
                <a:latin typeface="Arial Black" pitchFamily="34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it-IT" sz="2000" b="1" dirty="0">
                <a:solidFill>
                  <a:srgbClr val="00235A"/>
                </a:solidFill>
                <a:latin typeface="+mn-lt"/>
              </a:rPr>
              <a:t>interventi messi in campo dalle regioni </a:t>
            </a:r>
          </a:p>
          <a:p>
            <a:pPr algn="ctr">
              <a:lnSpc>
                <a:spcPct val="90000"/>
              </a:lnSpc>
            </a:pPr>
            <a:r>
              <a:rPr lang="it-IT" sz="2000" b="1" dirty="0">
                <a:solidFill>
                  <a:srgbClr val="00235A"/>
                </a:solidFill>
                <a:latin typeface="+mn-lt"/>
              </a:rPr>
              <a:t>e </a:t>
            </a:r>
          </a:p>
          <a:p>
            <a:pPr algn="ctr">
              <a:lnSpc>
                <a:spcPct val="90000"/>
              </a:lnSpc>
            </a:pPr>
            <a:r>
              <a:rPr lang="it-IT" sz="2000" b="1" dirty="0">
                <a:solidFill>
                  <a:srgbClr val="00235A"/>
                </a:solidFill>
                <a:latin typeface="+mn-lt"/>
              </a:rPr>
              <a:t>prospettive per il 2021-2027 </a:t>
            </a:r>
          </a:p>
        </p:txBody>
      </p:sp>
    </p:spTree>
  </p:cSld>
  <p:clrMapOvr>
    <a:masterClrMapping/>
  </p:clrMapOvr>
  <p:transition spd="med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 bwMode="auto">
          <a:xfrm>
            <a:off x="1165872" y="980728"/>
            <a:ext cx="7200800" cy="37741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Innovazione sociale: cooperazione tra PA e TS </a:t>
            </a:r>
            <a:r>
              <a:rPr lang="it-IT" altLang="it-IT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2/4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165872" y="1484784"/>
            <a:ext cx="7366568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</a:rPr>
              <a:t>Sperimentazione di modelli innovativi di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</a:rPr>
              <a:t>Servizi di cura </a:t>
            </a:r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micronidi ad accoglienza ridotta, che offrano orari di utilizzo flessibili e differenziati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nidi familiari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servizi di assistenza domiciliare che prevedano l’utilizzo di tecnologie funzionali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servizi di assistenza condivisi come “le badanti di condominio”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esperienze di mutuo-aiuto e di </a:t>
            </a:r>
            <a:r>
              <a:rPr lang="it-IT" sz="1600" i="1" dirty="0" err="1">
                <a:solidFill>
                  <a:srgbClr val="002060"/>
                </a:solidFill>
                <a:latin typeface="Calibri" panose="020F0502020204030204" pitchFamily="34" charset="0"/>
              </a:rPr>
              <a:t>crowdfunding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 di lavoro sociale per favorire l’accesso ai servizi sociali e socio sanitari dei soggetti più svantaggiati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5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</a:rPr>
              <a:t>Gestione sociale dei quartieri di edilizia pubblica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sperimentazione di nuovi modelli di gestione  dei quartieri in grado di assicurare la promozione di forme di partecipazione sociale, la mediazione e prevenzione dei conflitti, la valorizzazione delle relazioni tra i residenti e gli inquilini degli alloggi di edilizia pubblica nella gestione e cura degli alloggi e degli spazi comuni</a:t>
            </a:r>
            <a:r>
              <a:rPr lang="it-IT" b="1" dirty="0">
                <a:solidFill>
                  <a:srgbClr val="000066"/>
                </a:solidFill>
                <a:latin typeface="Calibri" panose="020F0502020204030204" pitchFamily="34" charset="0"/>
              </a:rPr>
              <a:t>.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</a:rPr>
              <a:t>Sub progetto 1, “Laboratorio sociale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”: promozione di laboratori sociali per la promozione di modelli innovativi sociali e abitativi;</a:t>
            </a:r>
          </a:p>
          <a:p>
            <a:pPr marL="742950" lvl="1" indent="-285750" algn="just">
              <a:buFont typeface="Wingdings" panose="05000000000000000000" pitchFamily="2" charset="2"/>
              <a:buChar char="q"/>
            </a:pP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</a:rPr>
              <a:t>Sub progetto 2, Inclusione attiva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: inclusione lavorativa per il superamento della temporanea difficoltà economica di soggetti in condizione di vulnerabilità economica e sociale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9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sz="17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350777"/>
      </p:ext>
    </p:extLst>
  </p:cSld>
  <p:clrMapOvr>
    <a:masterClrMapping/>
  </p:clrMapOvr>
  <p:transition spd="med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 bwMode="auto">
          <a:xfrm>
            <a:off x="1165872" y="980728"/>
            <a:ext cx="7200800" cy="37741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Innovazione sociale: cooperazione tra PA e TS  </a:t>
            </a:r>
            <a:r>
              <a:rPr lang="it-IT" altLang="it-IT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3/3</a:t>
            </a:r>
          </a:p>
        </p:txBody>
      </p:sp>
      <p:sp>
        <p:nvSpPr>
          <p:cNvPr id="3" name="Rettangolo 2"/>
          <p:cNvSpPr/>
          <p:nvPr/>
        </p:nvSpPr>
        <p:spPr>
          <a:xfrm>
            <a:off x="1403648" y="1474682"/>
            <a:ext cx="6840760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</a:rPr>
              <a:t>Modelli innovativi di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</a:rPr>
              <a:t>contrasto al disagio abitativo </a:t>
            </a: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</a:rPr>
              <a:t>che combinano servizi sociali e abitativi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Sperimentazione di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</a:rPr>
              <a:t>modelli di recupero e di gestione del patrimonio immobiliare residenziale pubblico 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per garantire adeguata offerta abitativa a famiglie in condizioni di disagio economico a basso reddito, offrendo alloggi sociali in locazione permanente a canone sociale (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linea di intervento FESR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Sperimentazione di </a:t>
            </a:r>
            <a:r>
              <a:rPr lang="it-IT" sz="1600" b="1" dirty="0">
                <a:solidFill>
                  <a:srgbClr val="002060"/>
                </a:solidFill>
                <a:latin typeface="Calibri" panose="020F0502020204030204" pitchFamily="34" charset="0"/>
              </a:rPr>
              <a:t>modelli innovativi sociali e abitativi</a:t>
            </a:r>
            <a:r>
              <a:rPr lang="it-IT" sz="1600" dirty="0">
                <a:solidFill>
                  <a:srgbClr val="002060"/>
                </a:solidFill>
                <a:latin typeface="Calibri" panose="020F0502020204030204" pitchFamily="34" charset="0"/>
              </a:rPr>
              <a:t>, finalizzati a integrare anche i bisogni di specifici soggetti-target con fragilità sociali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(linea di intervento FSE)</a:t>
            </a: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servizi di promozione e accompagnamento all’abitare assistito;</a:t>
            </a: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supporto all’accesso ai servizi al lavoro e di sostegno a percorsi di qualificazione;</a:t>
            </a: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iniziative socio educative ricreative e culturali;</a:t>
            </a:r>
          </a:p>
          <a:p>
            <a:pPr marL="1200150" lvl="2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co-</a:t>
            </a:r>
            <a:r>
              <a:rPr lang="it-IT" sz="1500" dirty="0" err="1">
                <a:solidFill>
                  <a:srgbClr val="002060"/>
                </a:solidFill>
                <a:latin typeface="Calibri" panose="020F0502020204030204" pitchFamily="34" charset="0"/>
              </a:rPr>
              <a:t>housing</a:t>
            </a:r>
            <a:endParaRPr lang="it-IT" sz="15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1" algn="just"/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1" algn="just"/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549321"/>
      </p:ext>
    </p:extLst>
  </p:cSld>
  <p:clrMapOvr>
    <a:masterClrMapping/>
  </p:clrMapOvr>
  <p:transition spd="med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 bwMode="auto">
          <a:xfrm>
            <a:off x="1197125" y="961706"/>
            <a:ext cx="7200800" cy="37741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Innovazione sociale: cooperazione tra PA e TS </a:t>
            </a:r>
            <a:r>
              <a:rPr lang="it-IT" altLang="it-IT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3/4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1189620" y="1556792"/>
            <a:ext cx="7086600" cy="5470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None/>
              <a:defRPr sz="2000">
                <a:solidFill>
                  <a:srgbClr val="00235A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defRPr sz="1800">
                <a:solidFill>
                  <a:srgbClr val="00235A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sz="1600">
                <a:solidFill>
                  <a:srgbClr val="00235A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z="1900" kern="0" dirty="0">
                <a:solidFill>
                  <a:srgbClr val="FF6600"/>
                </a:solidFill>
                <a:latin typeface="Calibri" panose="020F0502020204030204" pitchFamily="34" charset="0"/>
              </a:rPr>
              <a:t>A</a:t>
            </a:r>
            <a:r>
              <a:rPr lang="it-IT" sz="1900" b="1" kern="0" dirty="0">
                <a:solidFill>
                  <a:srgbClr val="FF6600"/>
                </a:solidFill>
                <a:latin typeface="Calibri" panose="020F0502020204030204" pitchFamily="34" charset="0"/>
              </a:rPr>
              <a:t>ccesso a servizi </a:t>
            </a:r>
            <a:r>
              <a:rPr lang="it-IT" sz="1900" kern="0" dirty="0">
                <a:solidFill>
                  <a:srgbClr val="FF6600"/>
                </a:solidFill>
                <a:latin typeface="Calibri" panose="020F0502020204030204" pitchFamily="34" charset="0"/>
              </a:rPr>
              <a:t>e </a:t>
            </a:r>
            <a:r>
              <a:rPr lang="it-IT" sz="1900" b="1" kern="0" dirty="0">
                <a:solidFill>
                  <a:srgbClr val="FF6600"/>
                </a:solidFill>
                <a:latin typeface="Calibri" panose="020F0502020204030204" pitchFamily="34" charset="0"/>
              </a:rPr>
              <a:t>prestazioni di carattere socio-sanitario per anziani e disabili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b="1" kern="0" dirty="0">
                <a:latin typeface="Calibri" panose="020F0502020204030204" pitchFamily="34" charset="0"/>
              </a:rPr>
              <a:t>Consolidamento e potenziamento del Servizio di continuità ospedale - territorio </a:t>
            </a:r>
            <a:r>
              <a:rPr lang="it-IT" sz="1700" kern="0" dirty="0">
                <a:latin typeface="Calibri" panose="020F0502020204030204" pitchFamily="34" charset="0"/>
              </a:rPr>
              <a:t>preposto ai percorsi, ed in particolare</a:t>
            </a:r>
          </a:p>
          <a:p>
            <a:pPr marL="577850" lvl="1" algn="just"/>
            <a:r>
              <a:rPr lang="it-IT" i="1" kern="0" dirty="0">
                <a:latin typeface="Calibri" panose="020F0502020204030204" pitchFamily="34" charset="0"/>
              </a:rPr>
              <a:t>i</a:t>
            </a:r>
            <a:r>
              <a:rPr lang="it-IT" sz="1700" i="1" kern="0" dirty="0">
                <a:latin typeface="Calibri" panose="020F0502020204030204" pitchFamily="34" charset="0"/>
              </a:rPr>
              <a:t>. Potenziamento dell’attività di valutazione multidisciplinare all’interno del presidio ospedaliero di zona anche attraverso operatori dedicati che garantiscano il servizio di continuità e l’integrazione con il reparto di dimissione del paziente destinatario;</a:t>
            </a:r>
          </a:p>
          <a:p>
            <a:pPr marL="577850" lvl="1" algn="just"/>
            <a:r>
              <a:rPr lang="it-IT" sz="1700" i="1" kern="0" dirty="0">
                <a:latin typeface="Calibri" panose="020F0502020204030204" pitchFamily="34" charset="0"/>
              </a:rPr>
              <a:t>ii. Informazione e disseminazione al personale ospedaliero delle procedure e dei protocolli per la continuità alla dimissione ospedaliera;</a:t>
            </a:r>
          </a:p>
          <a:p>
            <a:pPr marL="577850" lvl="1" algn="just"/>
            <a:r>
              <a:rPr lang="it-IT" sz="1700" i="1" kern="0" dirty="0">
                <a:latin typeface="Calibri" panose="020F0502020204030204" pitchFamily="34" charset="0"/>
              </a:rPr>
              <a:t>iii. Diffusione e addestramento all'uso della procedura valutativa e alla definizione dei Piani individualizzati</a:t>
            </a:r>
          </a:p>
          <a:p>
            <a:pPr marL="577850" lvl="1" algn="just"/>
            <a:endParaRPr lang="it-IT" i="1" kern="0" dirty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700" kern="0" dirty="0">
                <a:latin typeface="Calibri" panose="020F0502020204030204" pitchFamily="34" charset="0"/>
              </a:rPr>
              <a:t>Attivazione di </a:t>
            </a:r>
            <a:r>
              <a:rPr lang="it-IT" sz="1700" b="1" kern="0" dirty="0">
                <a:latin typeface="Calibri" panose="020F0502020204030204" pitchFamily="34" charset="0"/>
              </a:rPr>
              <a:t>punti informativi e di orientamento </a:t>
            </a:r>
            <a:r>
              <a:rPr lang="it-IT" sz="1700" kern="0" dirty="0">
                <a:latin typeface="Calibri" panose="020F0502020204030204" pitchFamily="34" charset="0"/>
              </a:rPr>
              <a:t>sulle caratteristiche dei servizi integrativi offerti</a:t>
            </a:r>
          </a:p>
          <a:p>
            <a:pPr marL="482600" lvl="1" algn="just"/>
            <a:endParaRPr lang="it-IT" kern="0" dirty="0">
              <a:latin typeface="Calibri" panose="020F0502020204030204" pitchFamily="34" charset="0"/>
            </a:endParaRPr>
          </a:p>
          <a:p>
            <a:pPr marL="996950" lvl="2" algn="just"/>
            <a:r>
              <a:rPr lang="it-IT" kern="0" dirty="0">
                <a:latin typeface="Calibri" panose="020F0502020204030204" pitchFamily="34" charset="0"/>
              </a:rPr>
              <a:t>	</a:t>
            </a:r>
          </a:p>
          <a:p>
            <a:pPr algn="just">
              <a:buFont typeface="Wingdings" pitchFamily="2" charset="2"/>
              <a:buChar char="Ø"/>
            </a:pPr>
            <a:endParaRPr lang="it-IT" sz="1600" i="1" kern="0" dirty="0">
              <a:latin typeface="Calibri" panose="020F0502020204030204" pitchFamily="34" charset="0"/>
            </a:endParaRPr>
          </a:p>
          <a:p>
            <a:pPr algn="just"/>
            <a:endParaRPr lang="it-IT" sz="1400" kern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434285"/>
      </p:ext>
    </p:extLst>
  </p:cSld>
  <p:clrMapOvr>
    <a:masterClrMapping/>
  </p:clrMapOvr>
  <p:transition spd="med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31640" y="1484784"/>
            <a:ext cx="6840760" cy="2724323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b="1" dirty="0"/>
              <a:t>Le principali iniziative attivate nel ciclo 2014-2020: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500" b="1" dirty="0"/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dirty="0"/>
              <a:t>Formazione</a:t>
            </a:r>
            <a:r>
              <a:rPr lang="it-IT" sz="1600" dirty="0"/>
              <a:t> strategica, compresa quella legata ai </a:t>
            </a:r>
            <a:r>
              <a:rPr lang="it-IT" sz="1600" b="1" dirty="0"/>
              <a:t>temi dell’innovazione</a:t>
            </a:r>
            <a:r>
              <a:rPr lang="it-IT" sz="1600" dirty="0"/>
              <a:t>, e </a:t>
            </a:r>
            <a:r>
              <a:rPr lang="it-IT" sz="1600" b="1" dirty="0"/>
              <a:t>sviluppo di competenze professionalizzanti in settori specific</a:t>
            </a:r>
            <a:r>
              <a:rPr lang="it-IT" sz="1600" dirty="0"/>
              <a:t>i 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500" dirty="0"/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dirty="0"/>
              <a:t>Servizi personalizzati- </a:t>
            </a:r>
            <a:r>
              <a:rPr lang="it-IT" sz="1600" dirty="0"/>
              <a:t>che combinano una pluralità di strumenti formativi e di accompagnamento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500" dirty="0"/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/>
              <a:t>Promozione e sostegno all’ </a:t>
            </a:r>
            <a:r>
              <a:rPr lang="it-IT" sz="1600" b="1" dirty="0"/>
              <a:t>auto-impiego</a:t>
            </a:r>
            <a:r>
              <a:rPr lang="it-IT" sz="1600" dirty="0"/>
              <a:t> e </a:t>
            </a:r>
            <a:r>
              <a:rPr lang="it-IT" sz="1600" b="1" dirty="0"/>
              <a:t>auto-imprenditorialità</a:t>
            </a:r>
            <a:r>
              <a:rPr lang="it-IT" sz="1600" dirty="0"/>
              <a:t> 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/>
              <a:t>Rafforzamento dei </a:t>
            </a:r>
            <a:r>
              <a:rPr lang="it-IT" sz="1600" b="1" dirty="0"/>
              <a:t>sistemi integrati </a:t>
            </a:r>
            <a:r>
              <a:rPr lang="it-IT" sz="1600" dirty="0"/>
              <a:t>di istruzione, formazione e lavoro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/>
              <a:t>Misure personalizzate per favorire l’</a:t>
            </a:r>
            <a:r>
              <a:rPr lang="it-IT" sz="1600" dirty="0" err="1"/>
              <a:t>occupabilità</a:t>
            </a:r>
            <a:r>
              <a:rPr lang="it-IT" sz="1600" dirty="0"/>
              <a:t> dei soggetti con maggiore difficoltà di inserimento lavorativo, in particolare per i </a:t>
            </a:r>
            <a:r>
              <a:rPr lang="it-IT" sz="1600" b="1" dirty="0"/>
              <a:t>cittadini di Paesi Terzi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dirty="0"/>
              <a:t>Accordi territoriali di genere e reti </a:t>
            </a:r>
            <a:r>
              <a:rPr lang="it-IT" sz="1600" dirty="0"/>
              <a:t>che, favoriscano la partnership tra soggetti pubblici e privati</a:t>
            </a:r>
            <a:r>
              <a:rPr lang="it-IT" sz="1600" b="1" dirty="0"/>
              <a:t>, </a:t>
            </a:r>
            <a:r>
              <a:rPr lang="it-IT" sz="1600" dirty="0"/>
              <a:t>per promuovere </a:t>
            </a:r>
            <a:r>
              <a:rPr lang="it-IT" sz="1600" b="1" dirty="0"/>
              <a:t>l’occupazione femminile</a:t>
            </a:r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1600" dirty="0"/>
          </a:p>
          <a:p>
            <a:pPr marL="742950" lvl="1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16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187624" y="836712"/>
            <a:ext cx="7307090" cy="5040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 Occupazione</a:t>
            </a:r>
          </a:p>
        </p:txBody>
      </p:sp>
    </p:spTree>
    <p:extLst>
      <p:ext uri="{BB962C8B-B14F-4D97-AF65-F5344CB8AC3E}">
        <p14:creationId xmlns:p14="http://schemas.microsoft.com/office/powerpoint/2010/main" val="323361246"/>
      </p:ext>
    </p:extLst>
  </p:cSld>
  <p:clrMapOvr>
    <a:masterClrMapping/>
  </p:clrMapOvr>
  <p:transition spd="med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187623" y="1628800"/>
            <a:ext cx="7200801" cy="3888432"/>
          </a:xfrm>
        </p:spPr>
        <p:txBody>
          <a:bodyPr anchor="t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b="1" dirty="0"/>
              <a:t>Alcune iniziative attivate nella programmazione ‘14-’20: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500" b="1" dirty="0"/>
          </a:p>
          <a:p>
            <a:pPr marL="800100" lvl="1" indent="-34290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/>
              <a:t>Interventi per lo sviluppo di </a:t>
            </a:r>
            <a:r>
              <a:rPr lang="it-IT" sz="1600" b="1" dirty="0"/>
              <a:t>competenze chiave </a:t>
            </a:r>
            <a:r>
              <a:rPr lang="it-IT" sz="1600" dirty="0"/>
              <a:t>per un lavoro di qualità </a:t>
            </a:r>
            <a:endParaRPr lang="it-IT" sz="500" dirty="0"/>
          </a:p>
          <a:p>
            <a:pPr marL="800100" lvl="1" indent="-34290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/>
              <a:t>Percorsi di </a:t>
            </a:r>
            <a:r>
              <a:rPr lang="it-IT" sz="1600" b="1" dirty="0"/>
              <a:t>alternanza scuola lavoro</a:t>
            </a:r>
          </a:p>
          <a:p>
            <a:pPr marL="800100" lvl="1" indent="-34290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dirty="0"/>
              <a:t>Iniziative di </a:t>
            </a:r>
            <a:r>
              <a:rPr lang="it-IT" sz="1600" b="1" dirty="0"/>
              <a:t>contrasto all’abbandono scolastico </a:t>
            </a:r>
          </a:p>
          <a:p>
            <a:pPr marL="800100" lvl="1" indent="-34290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dirty="0"/>
              <a:t>Percorsi di </a:t>
            </a:r>
            <a:r>
              <a:rPr lang="it-IT" sz="1600" b="1" dirty="0" err="1"/>
              <a:t>IeFP</a:t>
            </a:r>
            <a:r>
              <a:rPr lang="it-IT" sz="1600" b="1" dirty="0"/>
              <a:t>, ITS e IFTS </a:t>
            </a:r>
            <a:r>
              <a:rPr lang="it-IT" sz="1600" dirty="0"/>
              <a:t>per garantire una maggiore rispondenza dei profili professionali alle esigenze del mondo produttivo </a:t>
            </a:r>
          </a:p>
          <a:p>
            <a:pPr marL="800100" lvl="1" indent="-34290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dirty="0"/>
              <a:t>Borse di dottorato e assegni di ricerca </a:t>
            </a:r>
          </a:p>
          <a:p>
            <a:pPr marL="800100" lvl="1" indent="-34290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dirty="0"/>
              <a:t>Mobilità formativa </a:t>
            </a:r>
            <a:r>
              <a:rPr lang="it-IT" sz="1600" dirty="0"/>
              <a:t>(tirocini presso imprese o istituzioni, corsi di lingua, master post laurea)</a:t>
            </a:r>
          </a:p>
          <a:p>
            <a:pPr marL="800100" lvl="1" indent="-342900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1600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187623" y="908720"/>
            <a:ext cx="7307089" cy="50415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ASSE Istruzione - Formazione</a:t>
            </a:r>
          </a:p>
        </p:txBody>
      </p:sp>
    </p:spTree>
    <p:extLst>
      <p:ext uri="{BB962C8B-B14F-4D97-AF65-F5344CB8AC3E}">
        <p14:creationId xmlns:p14="http://schemas.microsoft.com/office/powerpoint/2010/main" val="2388029215"/>
      </p:ext>
    </p:extLst>
  </p:cSld>
  <p:clrMapOvr>
    <a:masterClrMapping/>
  </p:clrMapOvr>
  <p:transition spd="med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 bwMode="auto">
          <a:xfrm>
            <a:off x="1197125" y="961706"/>
            <a:ext cx="7200800" cy="667094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03648" y="2204864"/>
            <a:ext cx="680424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FF6600"/>
              </a:buClr>
            </a:pPr>
            <a:r>
              <a:rPr lang="it-IT" sz="2400" b="1" dirty="0">
                <a:solidFill>
                  <a:srgbClr val="2B5681"/>
                </a:solidFill>
                <a:latin typeface="Calibri" panose="020F0502020204030204" pitchFamily="34" charset="0"/>
              </a:rPr>
              <a:t>Stato di avanzamento a livello regionale: </a:t>
            </a: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2B5681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2B5681"/>
                </a:solidFill>
                <a:latin typeface="Calibri" panose="020F0502020204030204" pitchFamily="34" charset="0"/>
              </a:rPr>
              <a:t>5 Regioni </a:t>
            </a:r>
            <a:r>
              <a:rPr lang="it-IT" dirty="0">
                <a:solidFill>
                  <a:srgbClr val="2B5681"/>
                </a:solidFill>
                <a:latin typeface="Calibri" panose="020F0502020204030204" pitchFamily="34" charset="0"/>
              </a:rPr>
              <a:t>hanno predisposto documenti strategici e linee guida preliminari alla costruzione dei Programmi</a:t>
            </a:r>
          </a:p>
          <a:p>
            <a:pPr marL="171450" indent="-1714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it-IT" b="1" kern="0" dirty="0">
              <a:solidFill>
                <a:srgbClr val="00235A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2B5681"/>
                </a:solidFill>
                <a:latin typeface="Calibri" panose="020F0502020204030204" pitchFamily="34" charset="0"/>
              </a:rPr>
              <a:t>Tutte le altre hanno avviato o sono in procinto di  avviare un percorso formale di confronto con il partenariato per la definizione della strategia</a:t>
            </a:r>
          </a:p>
          <a:p>
            <a:pPr marL="171450" indent="-1714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it-IT" dirty="0">
              <a:solidFill>
                <a:srgbClr val="2B5681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it-IT" b="1" i="1" dirty="0">
                <a:solidFill>
                  <a:srgbClr val="2B5681"/>
                </a:solidFill>
                <a:latin typeface="Calibri" panose="020F0502020204030204" pitchFamily="34" charset="0"/>
              </a:rPr>
              <a:t>Suggerimenti della CE per i Programmi regionali (FSE+)</a:t>
            </a:r>
          </a:p>
        </p:txBody>
      </p:sp>
    </p:spTree>
    <p:extLst>
      <p:ext uri="{BB962C8B-B14F-4D97-AF65-F5344CB8AC3E}">
        <p14:creationId xmlns:p14="http://schemas.microsoft.com/office/powerpoint/2010/main" val="3753199590"/>
      </p:ext>
    </p:extLst>
  </p:cSld>
  <p:clrMapOvr>
    <a:masterClrMapping/>
  </p:clrMapOvr>
  <p:transition spd="med"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400" y="1988840"/>
            <a:ext cx="7086600" cy="441196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22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Interrelazioni tra programmazione ‘14-’20  e programmazione 2021-2027: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200" b="1" kern="1200" dirty="0">
              <a:solidFill>
                <a:srgbClr val="2B5681"/>
              </a:solidFill>
              <a:latin typeface="Calibri" panose="020F0502020204030204" pitchFamily="34" charset="0"/>
            </a:endParaRP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Coerenza</a:t>
            </a:r>
            <a:r>
              <a:rPr lang="it-IT" kern="1200" dirty="0">
                <a:solidFill>
                  <a:srgbClr val="2B5681"/>
                </a:solidFill>
                <a:latin typeface="Calibri" panose="020F0502020204030204" pitchFamily="34" charset="0"/>
              </a:rPr>
              <a:t> delle iniziative attuate nel periodo 2014-2020 con </a:t>
            </a:r>
            <a:r>
              <a:rPr lang="it-IT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settori d’intervento </a:t>
            </a:r>
            <a:r>
              <a:rPr lang="it-IT" kern="1200" dirty="0">
                <a:solidFill>
                  <a:srgbClr val="2B5681"/>
                </a:solidFill>
                <a:latin typeface="Calibri" panose="020F0502020204030204" pitchFamily="34" charset="0"/>
              </a:rPr>
              <a:t>prioritari, individuati nell’allegato D alla </a:t>
            </a:r>
            <a:r>
              <a:rPr lang="it-IT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Relazione Paese 2019 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Potenziale replicabilità </a:t>
            </a:r>
            <a:r>
              <a:rPr lang="it-IT" kern="1200" dirty="0">
                <a:solidFill>
                  <a:srgbClr val="2B5681"/>
                </a:solidFill>
                <a:latin typeface="Calibri" panose="020F0502020204030204" pitchFamily="34" charset="0"/>
              </a:rPr>
              <a:t>degli interventi nell’ambito degli</a:t>
            </a:r>
            <a:r>
              <a:rPr lang="it-IT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 obiettivi specifici - </a:t>
            </a:r>
            <a:r>
              <a:rPr lang="it-IT" kern="1200" dirty="0">
                <a:solidFill>
                  <a:srgbClr val="2B5681"/>
                </a:solidFill>
                <a:latin typeface="Calibri" panose="020F0502020204030204" pitchFamily="34" charset="0"/>
              </a:rPr>
              <a:t>in materia di Inclusione Sociale e Occupazione-</a:t>
            </a:r>
            <a:r>
              <a:rPr lang="it-IT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 </a:t>
            </a:r>
            <a:r>
              <a:rPr lang="it-IT" kern="1200" dirty="0">
                <a:solidFill>
                  <a:srgbClr val="2B5681"/>
                </a:solidFill>
                <a:latin typeface="Calibri" panose="020F0502020204030204" pitchFamily="34" charset="0"/>
              </a:rPr>
              <a:t>delineati nel </a:t>
            </a:r>
            <a:r>
              <a:rPr lang="it-IT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Regolamento FSE+. 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295400" y="990600"/>
            <a:ext cx="7086600" cy="638200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</a:t>
            </a: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819496"/>
      </p:ext>
    </p:extLst>
  </p:cSld>
  <p:clrMapOvr>
    <a:masterClrMapping/>
  </p:clrMapOvr>
  <p:transition spd="med"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64884" y="1844824"/>
            <a:ext cx="6906344" cy="4392488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kern="1200" dirty="0">
                <a:solidFill>
                  <a:srgbClr val="2B5681"/>
                </a:solidFill>
                <a:latin typeface="Calibri" panose="020F0502020204030204" pitchFamily="34" charset="0"/>
              </a:rPr>
              <a:t>Lettura in chiave prospettica degli interventi per l’</a:t>
            </a:r>
            <a:r>
              <a:rPr lang="it-IT" sz="20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INCLUSIONE SOCIALE:  </a:t>
            </a:r>
            <a:r>
              <a:rPr lang="it-IT" sz="2000" kern="1200" dirty="0">
                <a:solidFill>
                  <a:srgbClr val="2B5681"/>
                </a:solidFill>
                <a:latin typeface="Calibri" panose="020F0502020204030204" pitchFamily="34" charset="0"/>
              </a:rPr>
              <a:t>esempi di riconduzione degli interventi attuati nel ciclo 2014-2020 agli </a:t>
            </a:r>
            <a:r>
              <a:rPr lang="it-IT" sz="20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del futuro FSE+</a:t>
            </a:r>
          </a:p>
          <a:p>
            <a:pPr marL="0" indent="0">
              <a:buNone/>
            </a:pPr>
            <a:endParaRPr lang="it-IT" sz="5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vii - Incentivare l'inclusione attiva, per promuovere le pari opportunità e la partecipazione attiva e migliorare l'</a:t>
            </a:r>
            <a:r>
              <a:rPr lang="it-IT" sz="1800" b="1" kern="1200" dirty="0" err="1">
                <a:solidFill>
                  <a:srgbClr val="FF6600"/>
                </a:solidFill>
                <a:latin typeface="Calibri" panose="020F0502020204030204" pitchFamily="34" charset="0"/>
              </a:rPr>
              <a:t>occupabilità</a:t>
            </a:r>
            <a:endParaRPr lang="it-IT" sz="18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Interventi formativi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personalizzati, per gruppi svantaggiati, attuati con modalità didattiche sperimentali</a:t>
            </a:r>
          </a:p>
          <a:p>
            <a:pPr marL="577850" lvl="1" indent="0" algn="just">
              <a:buNone/>
            </a:pPr>
            <a:r>
              <a:rPr lang="it-IT" sz="10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i.	</a:t>
            </a: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Percorsi (individuali o di gruppo) per l’acquisizione o il rafforzamento di competenze trasversali; </a:t>
            </a:r>
          </a:p>
          <a:p>
            <a:pPr marL="577850" lvl="1" indent="0" algn="just">
              <a:buNone/>
            </a:pP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ii.	Percorsi per lo sviluppo o il potenziamento di competenze tecnico-professionali propedeutici ad un tirocinio o finalizzati al conseguimento di una qualifica professionale;</a:t>
            </a:r>
          </a:p>
          <a:p>
            <a:pPr marL="577850" lvl="1" indent="0" algn="just">
              <a:buNone/>
            </a:pP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iii.	Formazione per la creazione d’impresa</a:t>
            </a:r>
          </a:p>
          <a:p>
            <a:pPr marL="863600"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Azioni di accompagnamento </a:t>
            </a: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per favorire l’accesso e la partecipazione di utenza in condizioni di svantaggio alle attività formative (sostegno spese di trasporto, spese di personale addetto all’assistenza della persona con disabilità..)</a:t>
            </a:r>
          </a:p>
          <a:p>
            <a:pPr algn="just">
              <a:buFont typeface="Wingdings" panose="05000000000000000000" pitchFamily="2" charset="2"/>
              <a:buChar char="è"/>
            </a:pPr>
            <a:endParaRPr lang="it-IT" sz="1800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è"/>
            </a:pPr>
            <a:endParaRPr lang="it-IT" sz="1800" b="1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0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sz="20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295400" y="990600"/>
            <a:ext cx="7086600" cy="710208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</a:t>
            </a: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643807"/>
      </p:ext>
    </p:extLst>
  </p:cSld>
  <p:clrMapOvr>
    <a:masterClrMapping/>
  </p:clrMapOvr>
  <p:transition spd="med"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95400" y="1844824"/>
            <a:ext cx="6978352" cy="397991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vii - Incentivare l'inclusione attiva, per promuovere le pari opportunità e la partecipazione attiva e migliorare l'</a:t>
            </a:r>
            <a:r>
              <a:rPr lang="it-IT" sz="1800" b="1" kern="1200" dirty="0" err="1">
                <a:solidFill>
                  <a:srgbClr val="FF6600"/>
                </a:solidFill>
                <a:latin typeface="Calibri" panose="020F0502020204030204" pitchFamily="34" charset="0"/>
              </a:rPr>
              <a:t>occupabilità</a:t>
            </a:r>
            <a:endParaRPr lang="it-IT" sz="18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Tirocini: 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tirocini extracurriculari di orientamento, formazione e inserimento/reinserimento finalizzati all’inclusione sociale, all’autonomia delle persone e alla riabilitazione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Modelli innovativi di inserimento socio-lavorativo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, come i cantieri lavoro e i lavori di pubblica utilità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500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x - promuovere l'integrazione sociale delle persone a rischio di povertà o esclusione sociale, compresi gli indigenti e i bambini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Supporto all’inserimento sociale di nuclei familiari multiproblematici </a:t>
            </a: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(sportelli di ascolto, centri territoriali di inclusione, servizi di informazione e orientamento)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Interventi di politica attiva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per soggetti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sottoposti a provvedimenti dell’autorità giudiziaria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e per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disabili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1400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82600" lvl="1" indent="0" algn="just">
              <a:buClr>
                <a:srgbClr val="FF6600"/>
              </a:buClr>
              <a:buNone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295400" y="990600"/>
            <a:ext cx="7086600" cy="638200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</a:t>
            </a: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81067"/>
      </p:ext>
    </p:extLst>
  </p:cSld>
  <p:clrMapOvr>
    <a:masterClrMapping/>
  </p:clrMapOvr>
  <p:transition spd="med" advClick="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90328" y="1844824"/>
            <a:ext cx="6696744" cy="45091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viii-  Promuovere l'integrazione socioeconomica dei cittadini di paesi terzi e delle comunità emarginate come i Rom</a:t>
            </a:r>
          </a:p>
          <a:p>
            <a:pPr lvl="1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Percorsi di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reinserimento sociale e lavorativo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dei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migranti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Iniziative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1600" b="1" kern="1200" dirty="0" err="1">
                <a:solidFill>
                  <a:srgbClr val="002060"/>
                </a:solidFill>
                <a:latin typeface="Calibri" panose="020F0502020204030204" pitchFamily="34" charset="0"/>
              </a:rPr>
              <a:t>psico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-socio-educative,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di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 assistenza legale, di accompagnamento al lavoro 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in favore delle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persone vittime di violenza o tratta </a:t>
            </a:r>
          </a:p>
          <a:p>
            <a:pPr marL="482600" lvl="1" indent="0" algn="just">
              <a:buClr>
                <a:srgbClr val="FF6600"/>
              </a:buClr>
              <a:buNone/>
            </a:pPr>
            <a:endParaRPr lang="it-IT" sz="16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5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ix - Rafforzare un accesso paritario e tempestivo a servizi di qualità, sostenibili e a prezzi accessibili [..]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creazione, espansione, miglioramento dei servizi socio-educativi per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l’infanzia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 e dei servizi di cura per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anziani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e </a:t>
            </a:r>
            <a:r>
              <a:rPr lang="it-IT" sz="16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disabili</a:t>
            </a:r>
          </a:p>
          <a:p>
            <a:pPr marL="977900" lvl="1" indent="-400050" algn="just">
              <a:buClr>
                <a:srgbClr val="002060"/>
              </a:buClr>
              <a:buFont typeface="+mj-lt"/>
              <a:buAutoNum type="romanLcPeriod"/>
            </a:pP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Buoni servizio alle famiglie</a:t>
            </a:r>
          </a:p>
          <a:p>
            <a:pPr marL="977900" lvl="1" indent="-400050" algn="just">
              <a:buClr>
                <a:srgbClr val="002060"/>
              </a:buClr>
              <a:buFont typeface="+mj-lt"/>
              <a:buAutoNum type="romanLcPeriod"/>
            </a:pPr>
            <a:r>
              <a:rPr lang="it-IT" sz="1400" kern="1200" dirty="0">
                <a:solidFill>
                  <a:srgbClr val="002060"/>
                </a:solidFill>
                <a:latin typeface="Calibri" panose="020F0502020204030204" pitchFamily="34" charset="0"/>
              </a:rPr>
              <a:t>Contributi ai comuni per la creazione di nidi comunali, la gestione diretta e indiretta dei servizi educativi, l’acquisto di posti bambino presso strutture educative accreditate. </a:t>
            </a:r>
          </a:p>
          <a:p>
            <a:pPr marL="977900" lvl="1" indent="-400050" algn="just">
              <a:buClr>
                <a:srgbClr val="002060"/>
              </a:buClr>
              <a:buFont typeface="+mj-lt"/>
              <a:buAutoNum type="romanLcPeriod"/>
            </a:pPr>
            <a:endParaRPr lang="it-IT" sz="1400" b="1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16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295400" y="990600"/>
            <a:ext cx="7086600" cy="566192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</a:t>
            </a: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735145"/>
      </p:ext>
    </p:extLst>
  </p:cSld>
  <p:clrMapOvr>
    <a:masterClrMapping/>
  </p:clrMapOvr>
  <p:transition spd="med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46650" y="1628800"/>
            <a:ext cx="6984777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5pPr>
            <a:lvl6pPr marL="4572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6pPr>
            <a:lvl7pPr marL="9144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7pPr>
            <a:lvl8pPr marL="13716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8pPr>
            <a:lvl9pPr marL="18288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107000"/>
              </a:lnSpc>
              <a:spcAft>
                <a:spcPts val="0"/>
              </a:spcAft>
            </a:pPr>
            <a:endParaRPr lang="it-IT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  <a:spcAft>
                <a:spcPts val="0"/>
              </a:spcAft>
            </a:pPr>
            <a:r>
              <a:rPr lang="it-IT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Risorse totali programmate OT 9:  </a:t>
            </a:r>
            <a:r>
              <a:rPr lang="it-IT" dirty="0"/>
              <a:t>€ 2.288.196.748</a:t>
            </a:r>
            <a:endParaRPr lang="it-IT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07000"/>
              </a:lnSpc>
              <a:spcAft>
                <a:spcPts val="0"/>
              </a:spcAft>
            </a:pPr>
            <a:endParaRPr lang="it-IT" sz="700" b="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algn="ctr" eaLnBrk="1" hangingPunct="1">
              <a:lnSpc>
                <a:spcPct val="107000"/>
              </a:lnSpc>
              <a:spcAft>
                <a:spcPts val="0"/>
              </a:spcAft>
            </a:pPr>
            <a:r>
              <a:rPr lang="it-IT" sz="1800" b="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Messo a bando finora </a:t>
            </a:r>
            <a:r>
              <a:rPr lang="it-IT" sz="1800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quasi il 60% di quanto previsto nei POR</a:t>
            </a:r>
          </a:p>
          <a:p>
            <a:pPr marL="800100" lvl="1" indent="-342900" algn="just" eaLnBrk="1" hangingPunct="1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it-IT" sz="1800" b="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07000"/>
              </a:lnSpc>
              <a:spcAft>
                <a:spcPts val="0"/>
              </a:spcAft>
            </a:pPr>
            <a:endParaRPr lang="it-IT" sz="1800" b="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 eaLnBrk="1" hangingPunct="1">
              <a:lnSpc>
                <a:spcPct val="107000"/>
              </a:lnSpc>
              <a:spcAft>
                <a:spcPts val="0"/>
              </a:spcAft>
            </a:pPr>
            <a:endParaRPr lang="it-IT" sz="1800" b="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1331640" y="1052736"/>
            <a:ext cx="6984776" cy="5040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>
                <a:ln>
                  <a:noFill/>
                </a:ln>
                <a:solidFill>
                  <a:srgbClr val="00235A"/>
                </a:solidFill>
                <a:effectLst/>
                <a:latin typeface="Arial Black" pitchFamily="34" charset="0"/>
              </a:rPr>
              <a:t>L’inclusione sociale nei POR FSE 2014-2020</a:t>
            </a:r>
          </a:p>
        </p:txBody>
      </p:sp>
      <p:sp>
        <p:nvSpPr>
          <p:cNvPr id="9" name="Rettangolo 8"/>
          <p:cNvSpPr/>
          <p:nvPr/>
        </p:nvSpPr>
        <p:spPr>
          <a:xfrm>
            <a:off x="1346649" y="2924944"/>
            <a:ext cx="6984777" cy="255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  <a:buClr>
                <a:srgbClr val="FF9900"/>
              </a:buClr>
              <a:buSzPct val="75000"/>
            </a:pPr>
            <a:r>
              <a:rPr lang="it-IT" sz="1900" kern="0" dirty="0">
                <a:solidFill>
                  <a:srgbClr val="002060"/>
                </a:solidFill>
                <a:latin typeface="Calibri" panose="020F0502020204030204" pitchFamily="34" charset="0"/>
              </a:rPr>
              <a:t>il </a:t>
            </a:r>
            <a:r>
              <a:rPr lang="it-IT" sz="1900" b="1" kern="0" dirty="0">
                <a:solidFill>
                  <a:srgbClr val="FF6600"/>
                </a:solidFill>
                <a:latin typeface="Calibri" panose="020F0502020204030204" pitchFamily="34" charset="0"/>
              </a:rPr>
              <a:t>sostegno FSE </a:t>
            </a:r>
            <a:r>
              <a:rPr lang="it-IT" sz="1900" kern="0" dirty="0">
                <a:solidFill>
                  <a:srgbClr val="002060"/>
                </a:solidFill>
                <a:latin typeface="Calibri" panose="020F0502020204030204" pitchFamily="34" charset="0"/>
              </a:rPr>
              <a:t>risulta concentrato su:</a:t>
            </a:r>
          </a:p>
          <a:p>
            <a:pPr marL="342900" lvl="0" indent="-342900" algn="just">
              <a:spcBef>
                <a:spcPct val="20000"/>
              </a:spcBef>
              <a:buClr>
                <a:srgbClr val="FF9900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la </a:t>
            </a:r>
            <a:r>
              <a:rPr lang="it-IT" sz="16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priorità d’investimento diretta all’inclusione attiva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1600" b="1" i="1" kern="0" dirty="0" err="1">
                <a:solidFill>
                  <a:srgbClr val="FF6600"/>
                </a:solidFill>
                <a:latin typeface="Calibri" panose="020F0502020204030204" pitchFamily="34" charset="0"/>
              </a:rPr>
              <a:t>Pi</a:t>
            </a:r>
            <a:r>
              <a:rPr lang="it-IT" sz="1600" b="1" i="1" kern="0" dirty="0">
                <a:solidFill>
                  <a:srgbClr val="FF6600"/>
                </a:solidFill>
                <a:latin typeface="Calibri" panose="020F0502020204030204" pitchFamily="34" charset="0"/>
              </a:rPr>
              <a:t> 9</a:t>
            </a:r>
            <a:r>
              <a:rPr lang="it-IT" sz="1600" b="1" kern="0" dirty="0">
                <a:solidFill>
                  <a:srgbClr val="FF6600"/>
                </a:solidFill>
                <a:latin typeface="Calibri" panose="020F0502020204030204" pitchFamily="34" charset="0"/>
              </a:rPr>
              <a:t>.i </a:t>
            </a:r>
            <a:r>
              <a:rPr lang="it-IT" sz="1600" b="1" kern="0" dirty="0">
                <a:solidFill>
                  <a:srgbClr val="000066"/>
                </a:solidFill>
                <a:latin typeface="Calibri" panose="020F0502020204030204" pitchFamily="34" charset="0"/>
              </a:rPr>
              <a:t>66,47% 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delle risorse</a:t>
            </a:r>
          </a:p>
          <a:p>
            <a:pPr marL="342900" lvl="0" indent="-342900" algn="just">
              <a:spcBef>
                <a:spcPct val="20000"/>
              </a:spcBef>
              <a:buClr>
                <a:srgbClr val="FF9900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la priorità dedicata al </a:t>
            </a:r>
            <a:r>
              <a:rPr lang="it-IT" sz="16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miglioramento dell’accesso ai servizi sociali e di cura 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it-IT" sz="1600" b="1" kern="0" dirty="0" err="1">
                <a:solidFill>
                  <a:srgbClr val="FF6600"/>
                </a:solidFill>
                <a:latin typeface="Calibri" panose="020F0502020204030204" pitchFamily="34" charset="0"/>
              </a:rPr>
              <a:t>Pi</a:t>
            </a:r>
            <a:r>
              <a:rPr lang="it-IT" sz="1600" b="1" kern="0" dirty="0">
                <a:solidFill>
                  <a:srgbClr val="FF6600"/>
                </a:solidFill>
                <a:latin typeface="Calibri" panose="020F0502020204030204" pitchFamily="34" charset="0"/>
              </a:rPr>
              <a:t> 9.iv</a:t>
            </a:r>
            <a:r>
              <a:rPr lang="it-IT" sz="1600" kern="0" dirty="0">
                <a:solidFill>
                  <a:srgbClr val="000066"/>
                </a:solidFill>
                <a:latin typeface="Calibri" panose="020F0502020204030204" pitchFamily="34" charset="0"/>
              </a:rPr>
              <a:t>)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 – </a:t>
            </a:r>
            <a:r>
              <a:rPr lang="it-IT" sz="1600" b="1" kern="0" dirty="0">
                <a:solidFill>
                  <a:srgbClr val="000066"/>
                </a:solidFill>
                <a:latin typeface="Calibri" panose="020F0502020204030204" pitchFamily="34" charset="0"/>
              </a:rPr>
              <a:t>30% 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delle risorse </a:t>
            </a:r>
          </a:p>
          <a:p>
            <a:pPr marL="342900" lvl="0" indent="-342900" algn="just">
              <a:spcBef>
                <a:spcPct val="20000"/>
              </a:spcBef>
              <a:buClr>
                <a:srgbClr val="FF9900"/>
              </a:buClr>
              <a:buSzPct val="75000"/>
              <a:buFont typeface="Wingdings" panose="05000000000000000000" pitchFamily="2" charset="2"/>
              <a:buChar char="Ø"/>
            </a:pP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le priorità dedicate all’ </a:t>
            </a:r>
            <a:r>
              <a:rPr lang="it-IT" sz="16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integrazione socio economica delle comunità emarginate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 (</a:t>
            </a:r>
            <a:r>
              <a:rPr lang="it-IT" sz="1600" b="1" kern="0" dirty="0" err="1">
                <a:solidFill>
                  <a:srgbClr val="FF6600"/>
                </a:solidFill>
                <a:latin typeface="Calibri" panose="020F0502020204030204" pitchFamily="34" charset="0"/>
              </a:rPr>
              <a:t>Pi</a:t>
            </a:r>
            <a:r>
              <a:rPr lang="it-IT" sz="1600" b="1" kern="0" dirty="0">
                <a:solidFill>
                  <a:srgbClr val="FF6600"/>
                </a:solidFill>
                <a:latin typeface="Calibri" panose="020F0502020204030204" pitchFamily="34" charset="0"/>
              </a:rPr>
              <a:t> 9.ii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), alla </a:t>
            </a:r>
            <a:r>
              <a:rPr lang="it-IT" sz="16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promozione dell’imprenditorialità sociale 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it-IT" sz="16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Pi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 9.v), e alla </a:t>
            </a:r>
            <a:r>
              <a:rPr lang="it-IT" sz="16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promozione di strategie di sviluppo locale partecipativo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 (</a:t>
            </a:r>
            <a:r>
              <a:rPr lang="it-IT" sz="1600" kern="0" dirty="0" err="1">
                <a:solidFill>
                  <a:srgbClr val="002060"/>
                </a:solidFill>
                <a:latin typeface="Calibri" panose="020F0502020204030204" pitchFamily="34" charset="0"/>
              </a:rPr>
              <a:t>Pi</a:t>
            </a:r>
            <a:r>
              <a:rPr lang="it-IT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 9vi) – complessivamente rappresentano quasi il</a:t>
            </a:r>
            <a:r>
              <a:rPr lang="it-IT" sz="1600" kern="0" dirty="0">
                <a:solidFill>
                  <a:srgbClr val="00B050"/>
                </a:solidFill>
                <a:latin typeface="Calibri" panose="020F0502020204030204" pitchFamily="34" charset="0"/>
              </a:rPr>
              <a:t> </a:t>
            </a:r>
            <a:r>
              <a:rPr lang="it-IT" sz="1600" b="1" kern="0" dirty="0">
                <a:solidFill>
                  <a:srgbClr val="000066"/>
                </a:solidFill>
                <a:latin typeface="Calibri" panose="020F0502020204030204" pitchFamily="34" charset="0"/>
              </a:rPr>
              <a:t>4%</a:t>
            </a:r>
          </a:p>
        </p:txBody>
      </p:sp>
    </p:spTree>
    <p:extLst>
      <p:ext uri="{BB962C8B-B14F-4D97-AF65-F5344CB8AC3E}">
        <p14:creationId xmlns:p14="http://schemas.microsoft.com/office/powerpoint/2010/main" val="1951913346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87624" y="1412776"/>
            <a:ext cx="7182916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kern="1200" dirty="0">
                <a:solidFill>
                  <a:srgbClr val="2B5681"/>
                </a:solidFill>
                <a:latin typeface="Calibri" panose="020F0502020204030204" pitchFamily="34" charset="0"/>
              </a:rPr>
              <a:t>Lettura in chiave prospettica degli interventi per l’</a:t>
            </a:r>
            <a:r>
              <a:rPr lang="it-IT" sz="20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OCCUPAZIONE:</a:t>
            </a:r>
            <a:endParaRPr lang="it-IT" sz="5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i) Migliorare l'accesso all'occupazione di tutte le persone in cerca di lavoro, in particolare i giovani [..] promuovendo il lavoro autonomo e l'economia sociale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Percorsi mirati rivolti ai giovani </a:t>
            </a:r>
            <a:r>
              <a:rPr lang="it-IT" sz="1600" b="1" kern="1200" dirty="0" err="1">
                <a:solidFill>
                  <a:srgbClr val="002060"/>
                </a:solidFill>
                <a:latin typeface="Calibri" panose="020F0502020204030204" pitchFamily="34" charset="0"/>
              </a:rPr>
              <a:t>Neet</a:t>
            </a:r>
            <a:endParaRPr lang="it-IT" sz="1600" b="1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Accompagnamento all’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autoimprenditorialità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Interventi formativi per il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rafforzamento dell'economia sociale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Misure di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sostegno alle imprese sociali </a:t>
            </a: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e al Terzo Settore (micro credito, finanza ad impatto sociale ecc.)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500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ii) Modernizzare le istituzioni e i servizi del mdl [..]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misure per favorire la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cooperazione tra servizi pubblici e privati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interventi formativi per migliorare le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competenze degli operatori 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500" kern="12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iii) Promuovere la partecipazione delle donne al mdl, un migliore equilibrio tra lavoro e vita privata [..]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Incremento, flessibilizzazione e innovazione 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servizi di cura 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002060"/>
                </a:solidFill>
                <a:latin typeface="Calibri" panose="020F0502020204030204" pitchFamily="34" charset="0"/>
              </a:rPr>
              <a:t>Incentivazione </a:t>
            </a:r>
            <a:r>
              <a:rPr lang="it-IT" sz="1600" b="1" kern="1200" dirty="0">
                <a:solidFill>
                  <a:srgbClr val="002060"/>
                </a:solidFill>
                <a:latin typeface="Calibri" panose="020F0502020204030204" pitchFamily="34" charset="0"/>
              </a:rPr>
              <a:t>welfare aziendale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it-IT" sz="1800" b="1" kern="1200" dirty="0">
              <a:solidFill>
                <a:srgbClr val="FF66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187624" y="908720"/>
            <a:ext cx="7416824" cy="432048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</a:t>
            </a: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66334"/>
      </p:ext>
    </p:extLst>
  </p:cSld>
  <p:clrMapOvr>
    <a:masterClrMapping/>
  </p:clrMapOvr>
  <p:transition spd="med"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628800"/>
            <a:ext cx="6906344" cy="477200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000" kern="1200" dirty="0">
                <a:solidFill>
                  <a:srgbClr val="2B5681"/>
                </a:solidFill>
                <a:latin typeface="Calibri" panose="020F0502020204030204" pitchFamily="34" charset="0"/>
              </a:rPr>
              <a:t>Lettura in chiave prospettica interventi per </a:t>
            </a:r>
            <a:r>
              <a:rPr lang="it-IT" sz="20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ISTRUZIONE-FORMAZIONE </a:t>
            </a:r>
          </a:p>
          <a:p>
            <a:pPr marL="0" indent="0" algn="just">
              <a:buNone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iv) migliorare la qualità, l'efficacia e la rilevanza per il mercato del lavoro dei sistemi di istruzione e di formazione, per sostenere l'acquisizione delle competenze chiave, comprese le competenze digitali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2B5681"/>
                </a:solidFill>
                <a:latin typeface="Calibri" panose="020F0502020204030204" pitchFamily="34" charset="0"/>
              </a:rPr>
              <a:t>Sviluppare </a:t>
            </a:r>
            <a:r>
              <a:rPr lang="it-IT" sz="16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un’offerta di istruzione tecnica superiore </a:t>
            </a:r>
            <a:r>
              <a:rPr lang="it-IT" sz="1600" kern="1200" dirty="0">
                <a:solidFill>
                  <a:srgbClr val="2B5681"/>
                </a:solidFill>
                <a:latin typeface="Calibri" panose="020F0502020204030204" pitchFamily="34" charset="0"/>
              </a:rPr>
              <a:t>(</a:t>
            </a:r>
            <a:r>
              <a:rPr lang="it-IT" sz="16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ITS e IFTS</a:t>
            </a:r>
            <a:r>
              <a:rPr lang="it-IT" sz="1600" kern="1200" dirty="0">
                <a:solidFill>
                  <a:srgbClr val="2B5681"/>
                </a:solidFill>
                <a:latin typeface="Calibri" panose="020F0502020204030204" pitchFamily="34" charset="0"/>
              </a:rPr>
              <a:t>) per sostenere e corrispondere alla richiesta di tecnici superiori nei settori in cui il fabbisogno di competenze specifiche è ancora da colmare </a:t>
            </a:r>
          </a:p>
          <a:p>
            <a:pPr marL="482600" lvl="1" indent="0" algn="just">
              <a:buClr>
                <a:srgbClr val="FF6600"/>
              </a:buClr>
              <a:buNone/>
            </a:pPr>
            <a:endParaRPr lang="it-IT" sz="500" kern="1200" dirty="0">
              <a:solidFill>
                <a:srgbClr val="2B5681"/>
              </a:solidFill>
              <a:latin typeface="Calibri" panose="020F0502020204030204" pitchFamily="34" charset="0"/>
            </a:endParaRPr>
          </a:p>
          <a:p>
            <a:pPr marL="0" indent="-95250" algn="just">
              <a:buClr>
                <a:srgbClr val="FF6600"/>
              </a:buClr>
              <a:buNone/>
            </a:pPr>
            <a:r>
              <a:rPr lang="it-IT" sz="1800" b="1" kern="1200" dirty="0">
                <a:solidFill>
                  <a:srgbClr val="FF6600"/>
                </a:solidFill>
                <a:latin typeface="Calibri" panose="020F0502020204030204" pitchFamily="34" charset="0"/>
              </a:rPr>
              <a:t>OS v) promuovere la parità di accesso e di completamento di un'istruzione e una formazione inclusive e di qualità, in particolare per i gruppi svantaggiati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Metodologie didattiche innovative </a:t>
            </a:r>
            <a:r>
              <a:rPr lang="it-IT" sz="1600" kern="1200" dirty="0">
                <a:solidFill>
                  <a:srgbClr val="2B5681"/>
                </a:solidFill>
                <a:latin typeface="Calibri" panose="020F0502020204030204" pitchFamily="34" charset="0"/>
              </a:rPr>
              <a:t>per migliorare la capacità di apprendimento degli studenti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r>
              <a:rPr lang="it-IT" sz="1600" kern="1200" dirty="0">
                <a:solidFill>
                  <a:srgbClr val="2B5681"/>
                </a:solidFill>
                <a:latin typeface="Calibri" panose="020F0502020204030204" pitchFamily="34" charset="0"/>
              </a:rPr>
              <a:t>Iniziative di </a:t>
            </a:r>
            <a:r>
              <a:rPr lang="it-IT" sz="1600" b="1" kern="1200" dirty="0">
                <a:solidFill>
                  <a:srgbClr val="2B5681"/>
                </a:solidFill>
                <a:latin typeface="Calibri" panose="020F0502020204030204" pitchFamily="34" charset="0"/>
              </a:rPr>
              <a:t>contrasto all’abbandono scolastico </a:t>
            </a:r>
          </a:p>
          <a:p>
            <a:pPr lvl="1" algn="just">
              <a:buClr>
                <a:srgbClr val="FF6600"/>
              </a:buClr>
              <a:buFont typeface="Wingdings" panose="05000000000000000000" pitchFamily="2" charset="2"/>
              <a:buChar char="è"/>
            </a:pPr>
            <a:endParaRPr lang="it-IT" sz="1600" kern="1200" dirty="0">
              <a:solidFill>
                <a:srgbClr val="2B5681"/>
              </a:solidFill>
              <a:latin typeface="Calibri" panose="020F0502020204030204" pitchFamily="34" charset="0"/>
            </a:endParaRPr>
          </a:p>
          <a:p>
            <a:pPr marL="0" indent="-95250" algn="just">
              <a:buClr>
                <a:srgbClr val="FF6600"/>
              </a:buClr>
              <a:buNone/>
            </a:pPr>
            <a:endParaRPr lang="it-IT" sz="1600" kern="1200" dirty="0">
              <a:solidFill>
                <a:srgbClr val="2B568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 bwMode="auto">
          <a:xfrm>
            <a:off x="1295400" y="990600"/>
            <a:ext cx="7086600" cy="422176"/>
          </a:xfrm>
          <a:prstGeom prst="roundRect">
            <a:avLst/>
          </a:prstGeom>
          <a:solidFill>
            <a:srgbClr val="FF66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2400" b="1" dirty="0"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Programmazione 2021-2027</a:t>
            </a: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br>
              <a:rPr 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endParaRPr lang="it-IT" sz="2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78214"/>
      </p:ext>
    </p:extLst>
  </p:cSld>
  <p:clrMapOvr>
    <a:masterClrMapping/>
  </p:clrMapOvr>
  <p:transition spd="med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331640" y="4293096"/>
            <a:ext cx="6984777" cy="1944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5pPr>
            <a:lvl6pPr marL="4572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6pPr>
            <a:lvl7pPr marL="9144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7pPr>
            <a:lvl8pPr marL="13716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8pPr>
            <a:lvl9pPr marL="1828800" algn="l" rtl="0" fontAlgn="base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35A"/>
                </a:solidFill>
                <a:latin typeface="Arial" charset="0"/>
              </a:defRPr>
            </a:lvl9pPr>
          </a:lstStyle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sz="20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it-IT" sz="2000" b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arrotondato 7"/>
          <p:cNvSpPr/>
          <p:nvPr/>
        </p:nvSpPr>
        <p:spPr bwMode="auto">
          <a:xfrm>
            <a:off x="1331640" y="1052736"/>
            <a:ext cx="6984776" cy="5040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strategia regionale 1/2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0" b="0" i="0" u="none" strike="noStrike" cap="none" normalizeH="0" baseline="0" dirty="0">
              <a:ln>
                <a:noFill/>
              </a:ln>
              <a:solidFill>
                <a:srgbClr val="00235A"/>
              </a:solidFill>
              <a:effectLst/>
              <a:latin typeface="Arial Black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75656" y="1700808"/>
            <a:ext cx="6696744" cy="610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Regioni sono intervenute in maniera rilevante per favorire </a:t>
            </a:r>
            <a:r>
              <a:rPr lang="it-IT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l’inclusione attiva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affrontando le diverse dimensioni di svantaggio (economico, sociale, lavorativo...). 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logica seguita è stata, in prevalenza, di combinare in un approccio integrato</a:t>
            </a:r>
          </a:p>
          <a:p>
            <a:pPr marL="285750" indent="-28575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misure di inclusione attiva</a:t>
            </a:r>
            <a:r>
              <a:rPr lang="it-IT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 formativi  personalizzati, tirocini, cantieri lavoro e lavori di pubblica utilità 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IT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 a </a:t>
            </a:r>
          </a:p>
          <a:p>
            <a:pPr marL="285750" indent="-28575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sostegni al reddito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adeguati: indennità per la partecipazione ad attività formative o iniziative di pubblica utilità  </a:t>
            </a:r>
          </a:p>
          <a:p>
            <a:pPr marL="285750" indent="-28575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percorsi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attivazione e </a:t>
            </a: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accompagnamento al lavoro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sostegno alla fruizione di servizi economicamente accessibili e di qualità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buoni servizio per partecipanti a percorsi di politica attiva con basso reddito e gravati da carichi di cura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65442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 bwMode="auto">
          <a:xfrm>
            <a:off x="1331640" y="1052736"/>
            <a:ext cx="6984776" cy="5040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strategia regionale 2/2</a:t>
            </a:r>
          </a:p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0" b="0" i="0" u="none" strike="noStrike" cap="none" normalizeH="0" baseline="0" dirty="0">
              <a:ln>
                <a:noFill/>
              </a:ln>
              <a:solidFill>
                <a:srgbClr val="00235A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547664" y="2060848"/>
            <a:ext cx="66247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rispondere alle esigenze dei target più fragili e per potenziare/innovare i servizi di welfare territoriale sono intervenute anche sui </a:t>
            </a:r>
            <a:r>
              <a:rPr lang="it-IT" b="1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</a:t>
            </a:r>
            <a:r>
              <a:rPr lang="it-IT" i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tre ambiti:</a:t>
            </a:r>
          </a:p>
          <a:p>
            <a:pPr marL="342900" indent="-3429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L’accesso ai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 di cura per la prima infanzia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per le persone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anziane</a:t>
            </a:r>
          </a:p>
          <a:p>
            <a:pPr marL="342900" indent="-3429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L’attuazione e il potenziamento dei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 in favore delle persone con disabilità</a:t>
            </a:r>
          </a:p>
          <a:p>
            <a:pPr marL="342900" indent="-342900" algn="just">
              <a:lnSpc>
                <a:spcPct val="100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sostegno a progetti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innovativi</a:t>
            </a:r>
            <a:r>
              <a:rPr lang="it-IT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nell’ambito dei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 sociali </a:t>
            </a:r>
            <a:r>
              <a:rPr lang="it-IT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it-IT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 sanitari</a:t>
            </a:r>
          </a:p>
        </p:txBody>
      </p:sp>
    </p:spTree>
    <p:extLst>
      <p:ext uri="{BB962C8B-B14F-4D97-AF65-F5344CB8AC3E}">
        <p14:creationId xmlns:p14="http://schemas.microsoft.com/office/powerpoint/2010/main" val="551816819"/>
      </p:ext>
    </p:extLst>
  </p:cSld>
  <p:clrMapOvr>
    <a:masterClrMapping/>
  </p:clrMapOvr>
  <p:transition spd="med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 bwMode="auto">
          <a:xfrm>
            <a:off x="1331640" y="961706"/>
            <a:ext cx="6971383" cy="45612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Servizi di cura POR FSE 2014-2020 </a:t>
            </a:r>
            <a:r>
              <a:rPr lang="it-IT" altLang="it-IT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1/2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331640" y="3404248"/>
            <a:ext cx="69713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</a:rPr>
              <a:t>Interventi rivolti ai 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</a:rPr>
              <a:t>bambini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</a:rPr>
              <a:t> e alle </a:t>
            </a:r>
            <a:r>
              <a:rPr lang="it-IT" b="1" dirty="0">
                <a:solidFill>
                  <a:srgbClr val="002060"/>
                </a:solidFill>
                <a:latin typeface="Calibri" panose="020F0502020204030204" pitchFamily="34" charset="0"/>
              </a:rPr>
              <a:t>persone con limitazioni dell’autonomia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</a:rPr>
              <a:t>orientati alla creazione, all’espansione o al miglioramento dei servizi</a:t>
            </a:r>
            <a:endParaRPr lang="it-IT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Freccia in giù 3"/>
          <p:cNvSpPr/>
          <p:nvPr/>
        </p:nvSpPr>
        <p:spPr bwMode="auto">
          <a:xfrm>
            <a:off x="2996462" y="4365961"/>
            <a:ext cx="353972" cy="37183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4000" b="0" i="0" u="none" strike="noStrike" cap="none" normalizeH="0" baseline="0">
              <a:ln>
                <a:noFill/>
              </a:ln>
              <a:solidFill>
                <a:srgbClr val="00235A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499262" y="4895882"/>
            <a:ext cx="2994400" cy="830997"/>
          </a:xfrm>
          <a:prstGeom prst="rect">
            <a:avLst/>
          </a:prstGeom>
          <a:solidFill>
            <a:srgbClr val="FFE89F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Favorire </a:t>
            </a:r>
            <a:r>
              <a:rPr lang="it-IT" sz="1600" b="1" i="1" dirty="0">
                <a:solidFill>
                  <a:srgbClr val="FF6600"/>
                </a:solidFill>
                <a:latin typeface="Calibri" panose="020F0502020204030204" pitchFamily="34" charset="0"/>
              </a:rPr>
              <a:t>l’accesso ai servizi </a:t>
            </a:r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anche per i nuclei familiari a basso reddito</a:t>
            </a:r>
          </a:p>
        </p:txBody>
      </p:sp>
      <p:sp>
        <p:nvSpPr>
          <p:cNvPr id="7" name="Rettangolo 6"/>
          <p:cNvSpPr/>
          <p:nvPr/>
        </p:nvSpPr>
        <p:spPr>
          <a:xfrm>
            <a:off x="5163706" y="4895882"/>
            <a:ext cx="3139317" cy="338554"/>
          </a:xfrm>
          <a:prstGeom prst="rect">
            <a:avLst/>
          </a:prstGeom>
          <a:solidFill>
            <a:srgbClr val="FFE89F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i="1" dirty="0">
                <a:solidFill>
                  <a:srgbClr val="FF6600"/>
                </a:solidFill>
                <a:latin typeface="Calibri" panose="020F0502020204030204" pitchFamily="34" charset="0"/>
              </a:rPr>
              <a:t>Potenziare i servizi </a:t>
            </a:r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già esistenti </a:t>
            </a:r>
            <a:endParaRPr lang="it-IT" sz="1600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696" y="4327578"/>
            <a:ext cx="463336" cy="469433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331640" y="1516705"/>
            <a:ext cx="6971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</a:rPr>
              <a:t>Snodo centrale per l’accesso al mercato del lavoro e la creazione di condizioni favorevoli all'equilibrio tra vita privata e vita professionale: rimozione degli ostacoli per la partecipazione attiva della componente femminile al mercato del lavoro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5663" y="2936900"/>
            <a:ext cx="463336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673224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 bwMode="auto">
          <a:xfrm>
            <a:off x="1197125" y="961706"/>
            <a:ext cx="7200800" cy="377415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Servizi di cura POR FSE 2014-2020 </a:t>
            </a:r>
            <a:r>
              <a:rPr lang="it-IT" altLang="it-IT" sz="24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2/2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15616" y="1412776"/>
            <a:ext cx="728230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</a:rPr>
              <a:t>Servizi socio educativi di qualità per l’infanzia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buoni erogati alle famiglie per l’acquisto di servizi (oltre al nido tradizionale, spazi gioco, centri per bambini e famiglie, nidi domiciliari)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 erogazione di contributi ai Comuni per la gestione, diretta e indiretta, dei servizi educativi o l’acquisto di posti bambino presso strutture accreditate anche promuovendo l’estensione e flessibilità dell’orario.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it-IT" sz="1200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</a:rPr>
              <a:t>Servizi di assistenza alle persone non autosufficienti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Contributi alle famiglie per l’accesso a servizi di assistenza domiciliare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Voucher per l’acquisto di un pacchetto di servizi per migliorare la qualità della vita delle persone anziane</a:t>
            </a:r>
          </a:p>
          <a:p>
            <a:pPr algn="just"/>
            <a:endParaRPr lang="it-IT" sz="1200" b="1" dirty="0">
              <a:solidFill>
                <a:srgbClr val="FF660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>
                <a:solidFill>
                  <a:srgbClr val="FF6600"/>
                </a:solidFill>
                <a:latin typeface="Calibri" panose="020F0502020204030204" pitchFamily="34" charset="0"/>
              </a:rPr>
              <a:t>Interventi complementari diretti a favorire l’accesso ai servizi e la loro qualificazione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attività di informazione/sensibilizzazione/orientamento per accompagnare e sostenere i lavoratori e le lavoratrici con responsabilità di cura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percorsi formativi di carattere teorico - pratico per assicurare un’assistenza domiciliare qualificata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600" i="1" dirty="0">
                <a:solidFill>
                  <a:srgbClr val="002060"/>
                </a:solidFill>
                <a:latin typeface="Calibri" panose="020F0502020204030204" pitchFamily="34" charset="0"/>
              </a:rPr>
              <a:t>Interventi per la qualificazione e riqualificazione degli operatori socio sanitari</a:t>
            </a:r>
          </a:p>
          <a:p>
            <a:pPr algn="just"/>
            <a:endParaRPr lang="it-IT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it-IT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9484106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 bwMode="auto">
          <a:xfrm>
            <a:off x="1259632" y="1052736"/>
            <a:ext cx="7128792" cy="5040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Alcuni elementi procedurali</a:t>
            </a:r>
            <a:endParaRPr kumimoji="0" lang="it-IT" sz="4000" b="0" i="1" u="none" strike="noStrike" cap="none" normalizeH="0" baseline="0" dirty="0">
              <a:ln>
                <a:noFill/>
              </a:ln>
              <a:solidFill>
                <a:srgbClr val="00235A"/>
              </a:solidFill>
              <a:effectLst/>
              <a:latin typeface="Arial Black" pitchFamily="34" charset="0"/>
            </a:endParaRPr>
          </a:p>
        </p:txBody>
      </p:sp>
      <p:sp>
        <p:nvSpPr>
          <p:cNvPr id="3" name="Segnaposto contenuto 2"/>
          <p:cNvSpPr txBox="1">
            <a:spLocks/>
          </p:cNvSpPr>
          <p:nvPr/>
        </p:nvSpPr>
        <p:spPr bwMode="auto">
          <a:xfrm>
            <a:off x="1331640" y="1700808"/>
            <a:ext cx="6984776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Pct val="75000"/>
              <a:buFont typeface="Wingdings" pitchFamily="2" charset="2"/>
              <a:buNone/>
              <a:defRPr sz="2000">
                <a:solidFill>
                  <a:srgbClr val="00235A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defRPr sz="1800">
                <a:solidFill>
                  <a:srgbClr val="00235A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 sz="1600">
                <a:solidFill>
                  <a:srgbClr val="00235A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None/>
              <a:defRPr sz="1400">
                <a:solidFill>
                  <a:srgbClr val="00235A"/>
                </a:solidFill>
                <a:latin typeface="+mn-lt"/>
              </a:defRPr>
            </a:lvl9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b="1" kern="0" dirty="0">
                <a:latin typeface="Calibri" panose="020F0502020204030204" pitchFamily="34" charset="0"/>
                <a:cs typeface="Arial" panose="020B0604020202020204" pitchFamily="34" charset="0"/>
              </a:rPr>
              <a:t>Governance Partecipata: </a:t>
            </a:r>
            <a:r>
              <a:rPr lang="it-IT" i="1" kern="0" dirty="0">
                <a:latin typeface="Calibri" panose="020F0502020204030204" pitchFamily="34" charset="0"/>
                <a:cs typeface="Arial" panose="020B0604020202020204" pitchFamily="34" charset="0"/>
              </a:rPr>
              <a:t>coinvolgimento degli attori pubblici e privati (in particolare il terzo settore) che intervengono sul tema del welfare </a:t>
            </a:r>
          </a:p>
          <a:p>
            <a:pPr algn="just"/>
            <a:endParaRPr lang="it-IT" i="1" kern="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it-IT" sz="1500" i="1" kern="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b="1" kern="0" dirty="0">
                <a:latin typeface="Calibri" panose="020F0502020204030204" pitchFamily="34" charset="0"/>
                <a:cs typeface="Arial" panose="020B0604020202020204" pitchFamily="34" charset="0"/>
              </a:rPr>
              <a:t>Complementarietà e Integrazione tra Fondi </a:t>
            </a:r>
            <a:r>
              <a:rPr lang="it-IT" i="1" kern="0" dirty="0">
                <a:latin typeface="Calibri" panose="020F0502020204030204" pitchFamily="34" charset="0"/>
                <a:cs typeface="Arial" panose="020B0604020202020204" pitchFamily="34" charset="0"/>
              </a:rPr>
              <a:t>in particolare nell’ambito dell’innovazione sociale</a:t>
            </a:r>
          </a:p>
          <a:p>
            <a:pPr algn="just"/>
            <a:endParaRPr lang="it-IT" i="1" kern="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it-IT" sz="1500" b="1" kern="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b="1" kern="0" dirty="0">
                <a:latin typeface="Calibri" panose="020F0502020204030204" pitchFamily="34" charset="0"/>
                <a:cs typeface="Arial" panose="020B0604020202020204" pitchFamily="34" charset="0"/>
              </a:rPr>
              <a:t>Valorizzazione del ruolo  </a:t>
            </a:r>
            <a:r>
              <a:rPr lang="it-IT" kern="0" dirty="0">
                <a:latin typeface="Calibri" panose="020F0502020204030204" pitchFamily="34" charset="0"/>
                <a:cs typeface="Arial" panose="020B0604020202020204" pitchFamily="34" charset="0"/>
              </a:rPr>
              <a:t>degli </a:t>
            </a:r>
            <a:r>
              <a:rPr lang="it-IT" b="1" kern="0" dirty="0">
                <a:latin typeface="Calibri" panose="020F0502020204030204" pitchFamily="34" charset="0"/>
                <a:cs typeface="Arial" panose="020B0604020202020204" pitchFamily="34" charset="0"/>
              </a:rPr>
              <a:t>Ambiti territoriali </a:t>
            </a:r>
            <a:r>
              <a:rPr lang="it-IT" kern="0" dirty="0">
                <a:latin typeface="Calibri" panose="020F0502020204030204" pitchFamily="34" charset="0"/>
                <a:cs typeface="Arial" panose="020B0604020202020204" pitchFamily="34" charset="0"/>
              </a:rPr>
              <a:t>attraverso bandi non competitivi, che prevedano la </a:t>
            </a:r>
            <a:r>
              <a:rPr lang="it-IT" b="1" kern="0" dirty="0">
                <a:latin typeface="Calibri" panose="020F0502020204030204" pitchFamily="34" charset="0"/>
                <a:cs typeface="Arial" panose="020B0604020202020204" pitchFamily="34" charset="0"/>
              </a:rPr>
              <a:t>ripartizione a monte delle risorse, </a:t>
            </a:r>
            <a:r>
              <a:rPr lang="it-IT" kern="0" dirty="0">
                <a:latin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it-IT" b="1" kern="0" dirty="0">
                <a:latin typeface="Calibri" panose="020F0502020204030204" pitchFamily="34" charset="0"/>
                <a:cs typeface="Arial" panose="020B0604020202020204" pitchFamily="34" charset="0"/>
              </a:rPr>
              <a:t> Accordi di cooperazione </a:t>
            </a:r>
            <a:endParaRPr lang="it-IT" kern="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6209"/>
      </p:ext>
    </p:extLst>
  </p:cSld>
  <p:clrMapOvr>
    <a:masterClrMapping/>
  </p:clrMapOvr>
  <p:transition spd="med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 bwMode="auto">
          <a:xfrm>
            <a:off x="1259632" y="1052736"/>
            <a:ext cx="7200800" cy="504056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Il coinvolgimento del terzo settore</a:t>
            </a:r>
            <a:endParaRPr kumimoji="0" lang="it-IT" sz="4000" b="0" i="1" u="none" strike="noStrike" cap="none" normalizeH="0" baseline="0" dirty="0">
              <a:ln>
                <a:noFill/>
              </a:ln>
              <a:solidFill>
                <a:srgbClr val="00235A"/>
              </a:solidFill>
              <a:effectLst/>
              <a:latin typeface="Arial Black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39652" y="1772816"/>
            <a:ext cx="68407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FF6600"/>
                </a:solidFill>
              </a:rPr>
              <a:t>Lo strumento della co- progettazione</a:t>
            </a:r>
            <a:r>
              <a:rPr lang="it-IT" b="1" dirty="0">
                <a:solidFill>
                  <a:srgbClr val="FF6600"/>
                </a:solidFill>
              </a:rPr>
              <a:t>:</a:t>
            </a:r>
          </a:p>
          <a:p>
            <a:pPr algn="just"/>
            <a:r>
              <a:rPr lang="it-IT" kern="0" dirty="0">
                <a:solidFill>
                  <a:srgbClr val="00235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modalità di collaborazione tra pubbliche amministrazioni ed enti del terzo settore (TS) per una costruzione partecipata di sistemi integrati di welfare</a:t>
            </a:r>
          </a:p>
          <a:p>
            <a:pPr algn="just"/>
            <a:endParaRPr lang="it-IT" kern="0" dirty="0">
              <a:solidFill>
                <a:srgbClr val="00235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kern="0" dirty="0">
                <a:solidFill>
                  <a:srgbClr val="00235A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 Regioni hanno supportato le iniziative di co- progettazione attraverso </a:t>
            </a:r>
          </a:p>
          <a:p>
            <a:endParaRPr lang="it-IT" sz="2000" kern="0" dirty="0">
              <a:solidFill>
                <a:srgbClr val="00235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2000" kern="0" dirty="0">
              <a:solidFill>
                <a:srgbClr val="00235A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0352" y="3709402"/>
            <a:ext cx="463336" cy="469433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907704" y="4286847"/>
            <a:ext cx="5688632" cy="1815882"/>
          </a:xfrm>
          <a:prstGeom prst="rect">
            <a:avLst/>
          </a:prstGeom>
          <a:solidFill>
            <a:srgbClr val="FFE89F"/>
          </a:solidFill>
        </p:spPr>
        <p:txBody>
          <a:bodyPr wrap="square">
            <a:spAutoFit/>
          </a:bodyPr>
          <a:lstStyle/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Sostegno a </a:t>
            </a:r>
            <a:r>
              <a:rPr lang="it-IT" sz="1600" b="1" i="1" dirty="0">
                <a:solidFill>
                  <a:srgbClr val="FF6600"/>
                </a:solidFill>
                <a:latin typeface="Calibri" panose="020F0502020204030204" pitchFamily="34" charset="0"/>
              </a:rPr>
              <a:t>bandi</a:t>
            </a:r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 in cui si richiede al pubblico (es. Comuni) di realizzare partnership con Enti del Terzo settore per la co- progettazione  degli interventi </a:t>
            </a: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it-IT" sz="1600" b="1" i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600" b="1" i="1" dirty="0">
                <a:solidFill>
                  <a:srgbClr val="FF6600"/>
                </a:solidFill>
                <a:latin typeface="Calibri" panose="020F0502020204030204" pitchFamily="34" charset="0"/>
              </a:rPr>
              <a:t>Accordi di cooperazione </a:t>
            </a:r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con Ambiti Territoriali per l’attuazione di interventi di </a:t>
            </a:r>
            <a:r>
              <a:rPr lang="it-IT" sz="1600" b="1" i="1" dirty="0">
                <a:solidFill>
                  <a:srgbClr val="FF6600"/>
                </a:solidFill>
                <a:latin typeface="Calibri" panose="020F0502020204030204" pitchFamily="34" charset="0"/>
              </a:rPr>
              <a:t>innovazione sociale </a:t>
            </a:r>
            <a:r>
              <a:rPr lang="it-IT" sz="1600" b="1" i="1" dirty="0">
                <a:solidFill>
                  <a:srgbClr val="002060"/>
                </a:solidFill>
                <a:latin typeface="Calibri" panose="020F0502020204030204" pitchFamily="34" charset="0"/>
              </a:rPr>
              <a:t>da realizzare in partenariato con Enti del Terzo Settore </a:t>
            </a:r>
          </a:p>
        </p:txBody>
      </p:sp>
    </p:spTree>
    <p:extLst>
      <p:ext uri="{BB962C8B-B14F-4D97-AF65-F5344CB8AC3E}">
        <p14:creationId xmlns:p14="http://schemas.microsoft.com/office/powerpoint/2010/main" val="2895265517"/>
      </p:ext>
    </p:extLst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 bwMode="auto">
          <a:xfrm>
            <a:off x="1165509" y="980728"/>
            <a:ext cx="7200800" cy="432048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</a:pPr>
            <a:r>
              <a:rPr lang="it-IT" altLang="it-IT" sz="2400" b="1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Innovazione sociale: cooperazione  tra PA e TS </a:t>
            </a:r>
            <a:r>
              <a:rPr lang="it-IT" altLang="it-IT" sz="2400" i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1/4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1165872" y="1484784"/>
            <a:ext cx="7200800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it-IT" sz="1700" b="1" dirty="0">
                <a:solidFill>
                  <a:srgbClr val="FF6600"/>
                </a:solidFill>
                <a:latin typeface="Calibri" panose="020F0502020204030204" pitchFamily="34" charset="0"/>
              </a:rPr>
              <a:t>L’Innovazione sociale </a:t>
            </a: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ha rappresentato l’ambito elettivo della </a:t>
            </a:r>
            <a:r>
              <a:rPr lang="it-IT" sz="1700" b="1" dirty="0">
                <a:solidFill>
                  <a:srgbClr val="002060"/>
                </a:solidFill>
                <a:latin typeface="Calibri" panose="020F0502020204030204" pitchFamily="34" charset="0"/>
              </a:rPr>
              <a:t>cooperazione tra PA e Terzo Settore</a:t>
            </a: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, per la definizione di un nuovo approccio delle politiche pubbliche, che si è esplicato trasversalmente in tutte le policy supportate dai PO</a:t>
            </a: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it-IT" sz="17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Ø"/>
            </a:pPr>
            <a:endParaRPr lang="it-IT" sz="5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Il </a:t>
            </a:r>
            <a:r>
              <a:rPr lang="it-IT" sz="1700" b="1" dirty="0">
                <a:solidFill>
                  <a:schemeClr val="tx1"/>
                </a:solidFill>
                <a:latin typeface="Calibri" panose="020F0502020204030204" pitchFamily="34" charset="0"/>
              </a:rPr>
              <a:t>settore prioritario d’intervento </a:t>
            </a: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è costituito dal </a:t>
            </a:r>
            <a:r>
              <a:rPr lang="it-IT" sz="1700" i="1" dirty="0">
                <a:solidFill>
                  <a:schemeClr val="tx1"/>
                </a:solidFill>
                <a:latin typeface="Calibri" panose="020F0502020204030204" pitchFamily="34" charset="0"/>
              </a:rPr>
              <a:t>welfare</a:t>
            </a:r>
            <a:r>
              <a:rPr lang="it-IT" sz="17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e dai </a:t>
            </a:r>
            <a:r>
              <a:rPr lang="it-IT" sz="1700" i="1" dirty="0">
                <a:solidFill>
                  <a:schemeClr val="tx1"/>
                </a:solidFill>
                <a:latin typeface="Calibri" panose="020F0502020204030204" pitchFamily="34" charset="0"/>
              </a:rPr>
              <a:t>servizi sociali e socio sanitari.</a:t>
            </a:r>
          </a:p>
          <a:p>
            <a:pPr algn="just"/>
            <a:endParaRPr lang="it-IT" sz="5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Azioni innovative di </a:t>
            </a:r>
            <a:r>
              <a:rPr lang="it-IT" sz="1700" b="1" dirty="0">
                <a:solidFill>
                  <a:schemeClr val="tx1"/>
                </a:solidFill>
                <a:latin typeface="Calibri" panose="020F0502020204030204" pitchFamily="34" charset="0"/>
              </a:rPr>
              <a:t>welfare territoriale </a:t>
            </a:r>
            <a:r>
              <a:rPr lang="it-IT" sz="1700" dirty="0">
                <a:solidFill>
                  <a:srgbClr val="002060"/>
                </a:solidFill>
                <a:latin typeface="Calibri" panose="020F0502020204030204" pitchFamily="34" charset="0"/>
              </a:rPr>
              <a:t>dirette a stimolare processi collaborativi sui territori, agendo sulla domanda di innovazione e promuovendo una migliore governance locale, ad esempio: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Attivazione di modelli innovativi di servizi collaborativi rivolti a cittadini con fragilità sociale;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Servizi di assistenza leggera di prossimità e di accompagnamento verso l’autonomia;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Servizi di orientamento e benessere per le persone con fragilità sociale attraverso l’uso delle tecnologie;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Servizi di welfare innovativi anche rivolti al recupero e alla rigenerazione di spazi fisici e urbani 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it-IT" sz="1500" dirty="0">
                <a:solidFill>
                  <a:srgbClr val="002060"/>
                </a:solidFill>
                <a:latin typeface="Calibri" panose="020F0502020204030204" pitchFamily="34" charset="0"/>
              </a:rPr>
              <a:t>Supporto allo start-up di imprese sociali per  lo sviluppo di servizi  innovativi </a:t>
            </a:r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it-IT" sz="16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endParaRPr lang="it-IT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573" y="2420888"/>
            <a:ext cx="463336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67360"/>
      </p:ext>
    </p:extLst>
  </p:cSld>
  <p:clrMapOvr>
    <a:masterClrMapping/>
  </p:clrMapOvr>
  <p:transition spd="med" advClick="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2"/>
</p:tagLst>
</file>

<file path=ppt/theme/theme1.xml><?xml version="1.0" encoding="utf-8"?>
<a:theme xmlns:a="http://schemas.openxmlformats.org/drawingml/2006/main" name="Proporre una strategia">
  <a:themeElements>
    <a:clrScheme name="">
      <a:dk1>
        <a:srgbClr val="808080"/>
      </a:dk1>
      <a:lt1>
        <a:srgbClr val="FF6600"/>
      </a:lt1>
      <a:dk2>
        <a:srgbClr val="9966FF"/>
      </a:dk2>
      <a:lt2>
        <a:srgbClr val="000000"/>
      </a:lt2>
      <a:accent1>
        <a:srgbClr val="00CC99"/>
      </a:accent1>
      <a:accent2>
        <a:srgbClr val="3333CC"/>
      </a:accent2>
      <a:accent3>
        <a:srgbClr val="CAB8FF"/>
      </a:accent3>
      <a:accent4>
        <a:srgbClr val="DA56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porre una strategi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rgbClr val="00235A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0" i="0" u="none" strike="noStrike" cap="none" normalizeH="0" baseline="0" smtClean="0">
            <a:ln>
              <a:noFill/>
            </a:ln>
            <a:solidFill>
              <a:srgbClr val="00235A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Proporre una strategia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rre una strategia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rre una strategi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rre una strategia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rre una strategia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rre una strategia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rre una strategia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rre una strategia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5F8FD41AB7044997D720B9EF70CDDC" ma:contentTypeVersion="0" ma:contentTypeDescription="Creare un nuovo documento." ma:contentTypeScope="" ma:versionID="cdcd559d53462795f49cded67200a22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e2c2bff39701977361371fca1d1563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6CCBC1-7CDE-4E6B-B23E-95B4320753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9CA4914-D090-4DE4-A10A-3DD357C7D697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F1B23FB-5DC1-4AD8-AC76-3FA8518F0E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Office\Templates\1040\Proporre una strategia.pot</Template>
  <TotalTime>13463</TotalTime>
  <Words>2263</Words>
  <Application>Microsoft Office PowerPoint</Application>
  <PresentationFormat>Presentazione su schermo (4:3)</PresentationFormat>
  <Paragraphs>227</Paragraphs>
  <Slides>21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Times New Roman</vt:lpstr>
      <vt:lpstr>Trebuchet MS</vt:lpstr>
      <vt:lpstr>Wingdings</vt:lpstr>
      <vt:lpstr>Proporre una strategia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ASSE Occupazione</vt:lpstr>
      <vt:lpstr>ASSE Istruzione - Formazione</vt:lpstr>
      <vt:lpstr>Presentazione standard di PowerPoint</vt:lpstr>
      <vt:lpstr>Programmazione 2021-2027  </vt:lpstr>
      <vt:lpstr> Programmazione 2021-2027  </vt:lpstr>
      <vt:lpstr>  Programmazione 2021-2027  </vt:lpstr>
      <vt:lpstr>Programmazione 2021-2027  </vt:lpstr>
      <vt:lpstr>Programmazione 2021-2027  </vt:lpstr>
      <vt:lpstr>Programmazione 2021-2027  </vt:lpstr>
    </vt:vector>
  </TitlesOfParts>
  <Company>Tecnostruttura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PPT</dc:title>
  <dc:creator>tcn1</dc:creator>
  <cp:lastModifiedBy>EC15366@acidrt.regione.toscana.it</cp:lastModifiedBy>
  <cp:revision>1176</cp:revision>
  <cp:lastPrinted>2017-02-27T11:39:45Z</cp:lastPrinted>
  <dcterms:created xsi:type="dcterms:W3CDTF">2000-12-16T16:36:33Z</dcterms:created>
  <dcterms:modified xsi:type="dcterms:W3CDTF">2020-02-20T08:48:55Z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0x0101002A5F8FD41AB7044997D720B9EF70CDDC</vt:lpwstr>
  </property>
</Properties>
</file>