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8" r:id="rId2"/>
    <p:sldId id="268" r:id="rId3"/>
    <p:sldId id="290" r:id="rId4"/>
    <p:sldId id="291" r:id="rId5"/>
    <p:sldId id="292" r:id="rId6"/>
    <p:sldId id="288" r:id="rId7"/>
    <p:sldId id="28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9" r:id="rId21"/>
    <p:sldId id="281" r:id="rId22"/>
    <p:sldId id="282" r:id="rId23"/>
    <p:sldId id="283" r:id="rId24"/>
    <p:sldId id="284" r:id="rId25"/>
    <p:sldId id="285" r:id="rId26"/>
    <p:sldId id="286" r:id="rId2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gori Giada" initials="GG" lastIdx="0" clrIdx="0">
    <p:extLst>
      <p:ext uri="{19B8F6BF-5375-455C-9EA6-DF929625EA0E}">
        <p15:presenceInfo xmlns:p15="http://schemas.microsoft.com/office/powerpoint/2012/main" userId="S-1-5-21-823518204-725345543-682003330-301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33"/>
    <a:srgbClr val="660033"/>
    <a:srgbClr val="598F35"/>
    <a:srgbClr val="3C5921"/>
    <a:srgbClr val="36601A"/>
    <a:srgbClr val="507459"/>
    <a:srgbClr val="EAB200"/>
    <a:srgbClr val="990033"/>
    <a:srgbClr val="A34A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72817" autoAdjust="0"/>
  </p:normalViewPr>
  <p:slideViewPr>
    <p:cSldViewPr snapToGrid="0">
      <p:cViewPr varScale="1">
        <p:scale>
          <a:sx n="81" d="100"/>
          <a:sy n="81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21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en-US" sz="2000" b="1">
                <a:solidFill>
                  <a:schemeClr val="tx1"/>
                </a:solidFill>
                <a:latin typeface="Candara" panose="020E0502030303020204" pitchFamily="34" charset="0"/>
              </a:rPr>
              <a:t>Dotazione PON/POR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38,6%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959154223156239"/>
                      <c:h val="0.10743333674740778"/>
                    </c:manualLayout>
                  </c15:layout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anchor="ctr" anchorCtr="0"/>
                  <a:lstStyle/>
                  <a:p>
                    <a:pPr algn="ctr" rtl="0">
                      <a:defRPr lang="it-IT" sz="1800" b="1" i="0" u="none" strike="noStrike" kern="1200" baseline="0">
                        <a:solidFill>
                          <a:schemeClr val="bg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defRPr>
                    </a:pPr>
                    <a:fld id="{212189F4-0DCE-41A2-A271-F4CFA730627A}" type="VALUE">
                      <a:rPr lang="en-US" sz="1800" smtClean="0">
                        <a:solidFill>
                          <a:schemeClr val="bg1"/>
                        </a:solidFill>
                      </a:rPr>
                      <a:pPr algn="ctr" rtl="0">
                        <a:defRPr lang="it-IT" sz="1800" b="1" i="0" u="none" strike="noStrike" kern="1200" baseline="0">
                          <a:solidFill>
                            <a:schemeClr val="bg1"/>
                          </a:solidFill>
                          <a:latin typeface="Candara" panose="020E0502030303020204" pitchFamily="34" charset="0"/>
                          <a:ea typeface="+mn-ea"/>
                          <a:cs typeface="+mn-cs"/>
                        </a:defRPr>
                      </a:pPr>
                      <a:t>[VALORE]</a:t>
                    </a:fld>
                    <a:r>
                      <a:rPr lang="en-US" sz="1800" smtClean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 rtl="0">
                    <a:defRPr lang="it-IT" sz="1800" b="1" i="0" u="none" strike="noStrike" kern="1200" baseline="0">
                      <a:solidFill>
                        <a:schemeClr val="bg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Foglio1!$A$2:$A$5</c:f>
              <c:strCache>
                <c:ptCount val="2"/>
                <c:pt idx="0">
                  <c:v>PON</c:v>
                </c:pt>
                <c:pt idx="1">
                  <c:v>POR 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38.6</c:v>
                </c:pt>
                <c:pt idx="1">
                  <c:v>61.4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POR</a:t>
            </a:r>
            <a:r>
              <a:rPr lang="en-US" b="1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/CATEGORIE DI REGIONE</a:t>
            </a:r>
            <a:endParaRPr lang="en-US" b="1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Foglio1!$A$2:$A$4</c:f>
              <c:strCache>
                <c:ptCount val="3"/>
                <c:pt idx="0">
                  <c:v>MD</c:v>
                </c:pt>
                <c:pt idx="1">
                  <c:v>LD</c:v>
                </c:pt>
                <c:pt idx="2">
                  <c:v>TR</c:v>
                </c:pt>
              </c:strCache>
            </c:strRef>
          </c:cat>
          <c:val>
            <c:numRef>
              <c:f>Foglio1!$B$2:$B$4</c:f>
              <c:numCache>
                <c:formatCode>0.00%</c:formatCode>
                <c:ptCount val="3"/>
                <c:pt idx="0" formatCode="0%">
                  <c:v>0.36</c:v>
                </c:pt>
                <c:pt idx="1">
                  <c:v>0.219</c:v>
                </c:pt>
                <c:pt idx="2">
                  <c:v>3.5000000000000003E-2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688123087974133"/>
          <c:y val="0.40494160829463172"/>
          <c:w val="0.12921229689843697"/>
          <c:h val="0.297245285814792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6EA97-2996-44AD-A200-C1BFC108B8A0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EF8B3-021A-45FC-A09D-771791853D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75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127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129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54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750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705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80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864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375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2394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965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400" dirty="0" smtClean="0"/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234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400" dirty="0" smtClean="0"/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9605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21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01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9322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580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5964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685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400" dirty="0" smtClean="0"/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23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400" dirty="0" smtClean="0"/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706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400" dirty="0" smtClean="0"/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917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400" dirty="0" smtClean="0"/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709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400" dirty="0" smtClean="0"/>
          </a:p>
          <a:p>
            <a:pPr algn="just">
              <a:spcAft>
                <a:spcPts val="0"/>
              </a:spcAft>
            </a:pPr>
            <a:endParaRPr lang="it-IT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298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728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EF8B3-021A-45FC-A09D-771791853DA9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55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7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44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71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49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06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39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06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46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13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2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502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86D3-0457-4653-BE85-F0127702A15C}" type="datetimeFigureOut">
              <a:rPr lang="it-IT" smtClean="0"/>
              <a:t>19/02/2020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6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80387"/>
            <a:ext cx="12192000" cy="1685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eform 25"/>
          <p:cNvSpPr>
            <a:spLocks noEditPoints="1"/>
          </p:cNvSpPr>
          <p:nvPr/>
        </p:nvSpPr>
        <p:spPr bwMode="auto">
          <a:xfrm>
            <a:off x="0" y="2560798"/>
            <a:ext cx="12172825" cy="4019550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54880" y="4993894"/>
            <a:ext cx="2610196" cy="954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2015836" y="1173706"/>
            <a:ext cx="8088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La Politica di Coesione 2021-2027</a:t>
            </a:r>
            <a:endParaRPr lang="it-IT" sz="4000" b="1" i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15" name="Immagin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8539" y="272990"/>
            <a:ext cx="2719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magin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50892" y="187111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Group 25"/>
          <p:cNvGrpSpPr/>
          <p:nvPr/>
        </p:nvGrpSpPr>
        <p:grpSpPr>
          <a:xfrm>
            <a:off x="3694762" y="2895767"/>
            <a:ext cx="3873731" cy="3949876"/>
            <a:chOff x="3694762" y="2908124"/>
            <a:chExt cx="3873731" cy="394987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860" y="3617875"/>
              <a:ext cx="3433536" cy="2205787"/>
            </a:xfrm>
            <a:prstGeom prst="rect">
              <a:avLst/>
            </a:prstGeom>
          </p:spPr>
        </p:pic>
        <p:sp>
          <p:nvSpPr>
            <p:cNvPr id="19" name="Oval 18"/>
            <p:cNvSpPr/>
            <p:nvPr/>
          </p:nvSpPr>
          <p:spPr>
            <a:xfrm>
              <a:off x="3694762" y="2908124"/>
              <a:ext cx="3873731" cy="39498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3200" b="1" i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Marianna D’Angelo </a:t>
            </a:r>
            <a:r>
              <a:rPr lang="it-IT" sz="2400" b="1" i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/>
            </a:r>
            <a:br>
              <a:rPr lang="it-IT" sz="2400" b="1" i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</a:br>
            <a:r>
              <a:rPr lang="it-IT" sz="2400" b="1" i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ANPAL – Capofila FSE</a:t>
            </a:r>
            <a:endParaRPr lang="it-IT" sz="2400" b="1" i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1047404"/>
            <a:ext cx="12192000" cy="831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762820" y="1983688"/>
            <a:ext cx="8088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i="1" smtClean="0">
                <a:solidFill>
                  <a:srgbClr val="640000"/>
                </a:solidFill>
                <a:latin typeface="Candara" panose="020E0502030303020204" pitchFamily="34" charset="0"/>
              </a:rPr>
              <a:t>LE PERSONE AL CENTRO</a:t>
            </a:r>
            <a:endParaRPr lang="it-IT" sz="4000" b="1" i="1" dirty="0">
              <a:solidFill>
                <a:srgbClr val="640000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Rectangle 13"/>
          <p:cNvSpPr/>
          <p:nvPr/>
        </p:nvSpPr>
        <p:spPr>
          <a:xfrm>
            <a:off x="9068440" y="5975655"/>
            <a:ext cx="31331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Roma, </a:t>
            </a:r>
            <a:r>
              <a:rPr lang="it-IT" sz="2000" b="1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20</a:t>
            </a:r>
            <a:r>
              <a:rPr lang="it-IT" sz="2000" b="1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febbraio 2020</a:t>
            </a:r>
            <a:endParaRPr lang="it-IT" sz="2000" b="1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263667"/>
            <a:ext cx="5196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GB" sz="2400" b="1" i="1" dirty="0" err="1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Seminario</a:t>
            </a:r>
            <a:r>
              <a:rPr lang="en-GB" sz="2400" b="1" i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GB" sz="2400" b="1" i="1" dirty="0" err="1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Fondi</a:t>
            </a:r>
            <a:r>
              <a:rPr lang="en-GB" sz="2400" b="1" i="1" dirty="0" smtClean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 SIE</a:t>
            </a:r>
            <a:endParaRPr lang="en-GB" sz="2400" b="1" i="1" dirty="0">
              <a:solidFill>
                <a:schemeClr val="accent5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34824" y="104028"/>
            <a:ext cx="71529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Indicatori del Social </a:t>
            </a:r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Scoreboard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9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46" name="CasellaDiTesto 45"/>
          <p:cNvSpPr txBox="1"/>
          <p:nvPr/>
        </p:nvSpPr>
        <p:spPr>
          <a:xfrm>
            <a:off x="2378328" y="1088443"/>
            <a:ext cx="6139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PARI OPPORTUNITÀ E ACCESSO AL MERCATO DEL LAVORO 1/3 </a:t>
            </a:r>
            <a:endParaRPr lang="it-IT" b="1" dirty="0"/>
          </a:p>
        </p:txBody>
      </p:sp>
      <p:pic>
        <p:nvPicPr>
          <p:cNvPr id="48" name="Immagine 47"/>
          <p:cNvPicPr>
            <a:picLocks noChangeAspect="1"/>
          </p:cNvPicPr>
          <p:nvPr/>
        </p:nvPicPr>
        <p:blipFill rotWithShape="1">
          <a:blip r:embed="rId4"/>
          <a:srcRect l="4170" r="9714"/>
          <a:stretch/>
        </p:blipFill>
        <p:spPr>
          <a:xfrm>
            <a:off x="1900814" y="1491248"/>
            <a:ext cx="3620952" cy="2505226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49" name="Immagine 48"/>
          <p:cNvPicPr>
            <a:picLocks noChangeAspect="1"/>
          </p:cNvPicPr>
          <p:nvPr/>
        </p:nvPicPr>
        <p:blipFill rotWithShape="1">
          <a:blip r:embed="rId5"/>
          <a:srcRect l="1619" r="6660"/>
          <a:stretch/>
        </p:blipFill>
        <p:spPr>
          <a:xfrm>
            <a:off x="5946079" y="1491247"/>
            <a:ext cx="3598362" cy="2500552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50" name="Immagine 49"/>
          <p:cNvPicPr>
            <a:picLocks noChangeAspect="1"/>
          </p:cNvPicPr>
          <p:nvPr/>
        </p:nvPicPr>
        <p:blipFill rotWithShape="1">
          <a:blip r:embed="rId6"/>
          <a:srcRect l="4071" r="10223"/>
          <a:stretch/>
        </p:blipFill>
        <p:spPr>
          <a:xfrm>
            <a:off x="3862235" y="4108595"/>
            <a:ext cx="3727220" cy="2591087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33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34824" y="104028"/>
            <a:ext cx="71529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Indicatori del Social </a:t>
            </a:r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Scoreboard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020791"/>
            <a:ext cx="629089" cy="617516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10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2538838" y="1089916"/>
            <a:ext cx="6139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PARI OPPORTUNITÀ E ACCESSO AL MERCATO DEL LAVORO 2/3 </a:t>
            </a:r>
            <a:endParaRPr lang="it-IT" b="1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 rotWithShape="1">
          <a:blip r:embed="rId4"/>
          <a:srcRect l="9871" r="3834"/>
          <a:stretch/>
        </p:blipFill>
        <p:spPr>
          <a:xfrm>
            <a:off x="3828264" y="4027672"/>
            <a:ext cx="3998209" cy="2363017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xmlns="" id="{6B9D8703-1B9A-49A0-A6B5-373C7A7D13C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699"/>
          <a:stretch/>
        </p:blipFill>
        <p:spPr>
          <a:xfrm>
            <a:off x="6044412" y="1489216"/>
            <a:ext cx="4028793" cy="233285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xmlns="" id="{7A8CFBB2-7109-4207-8552-CB7F96F8339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817"/>
          <a:stretch/>
        </p:blipFill>
        <p:spPr>
          <a:xfrm>
            <a:off x="1476881" y="1489216"/>
            <a:ext cx="4350488" cy="2327526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0859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34824" y="104028"/>
            <a:ext cx="71529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Indicatori del Social </a:t>
            </a:r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Scoreboard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6" y="6128987"/>
            <a:ext cx="593463" cy="568696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11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2538838" y="1089916"/>
            <a:ext cx="613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PARI OPPORTUNITÀ E ACCESSO AL MERCATO DEL LAVORO </a:t>
            </a:r>
            <a:r>
              <a:rPr lang="it-IT" b="1" dirty="0" smtClean="0"/>
              <a:t>3/3 </a:t>
            </a:r>
            <a:endParaRPr lang="it-IT" b="1" dirty="0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67" y="1757814"/>
            <a:ext cx="5235013" cy="3413829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2379" y="1757814"/>
            <a:ext cx="5271458" cy="3413829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740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34824" y="104028"/>
            <a:ext cx="71529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Indicatori del Social </a:t>
            </a:r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Scoreboard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6" y="6128986"/>
            <a:ext cx="593463" cy="581577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12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2395774" y="1023932"/>
            <a:ext cx="7246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MERCATI DEL LAVORO DINAMICI E CONDIZIONI DI LAVORO EQUE 1/2</a:t>
            </a:r>
            <a:endParaRPr lang="it-IT" b="1" dirty="0"/>
          </a:p>
        </p:txBody>
      </p:sp>
      <p:pic>
        <p:nvPicPr>
          <p:cNvPr id="17" name="Immagine 1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13" y="1492707"/>
            <a:ext cx="4042940" cy="245036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  <p:pic>
        <p:nvPicPr>
          <p:cNvPr id="18" name="Immagine 1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148" y="1492707"/>
            <a:ext cx="3976183" cy="245036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  <p:pic>
        <p:nvPicPr>
          <p:cNvPr id="19" name="Immagine 18"/>
          <p:cNvPicPr>
            <a:picLocks noChangeAspect="1"/>
          </p:cNvPicPr>
          <p:nvPr/>
        </p:nvPicPr>
        <p:blipFill rotWithShape="1">
          <a:blip r:embed="rId6"/>
          <a:srcRect r="13619"/>
          <a:stretch/>
        </p:blipFill>
        <p:spPr>
          <a:xfrm>
            <a:off x="3997783" y="4104074"/>
            <a:ext cx="3739371" cy="2606490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2214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34824" y="104028"/>
            <a:ext cx="71529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Indicatori del Social </a:t>
            </a:r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Scoreboard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092042"/>
            <a:ext cx="700342" cy="66262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13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2395774" y="1023932"/>
            <a:ext cx="72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MERCATI DEL LAVORO DINAMICI E CONDIZIONI DI LAVORO EQUE </a:t>
            </a:r>
            <a:r>
              <a:rPr lang="it-IT" b="1" dirty="0" smtClean="0"/>
              <a:t>2/2</a:t>
            </a:r>
            <a:endParaRPr lang="it-IT" b="1" dirty="0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 rotWithShape="1">
          <a:blip r:embed="rId4"/>
          <a:srcRect l="3265" r="8312"/>
          <a:stretch/>
        </p:blipFill>
        <p:spPr>
          <a:xfrm>
            <a:off x="1903166" y="1369152"/>
            <a:ext cx="3887608" cy="2625256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21" name="Immagine 20"/>
          <p:cNvPicPr>
            <a:picLocks noChangeAspect="1"/>
          </p:cNvPicPr>
          <p:nvPr/>
        </p:nvPicPr>
        <p:blipFill rotWithShape="1">
          <a:blip r:embed="rId5"/>
          <a:srcRect l="4991" r="18003"/>
          <a:stretch/>
        </p:blipFill>
        <p:spPr>
          <a:xfrm>
            <a:off x="6052232" y="1393264"/>
            <a:ext cx="3834700" cy="2631258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6970" y="4178432"/>
            <a:ext cx="3895299" cy="257623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5957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34824" y="104028"/>
            <a:ext cx="71529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Indicatori del Social </a:t>
            </a:r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Scoreboard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98919"/>
            <a:ext cx="664715" cy="65908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14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2167026" y="1047404"/>
            <a:ext cx="7246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PROTEZIONE E INCLUSIONE SOCIALE 1/2</a:t>
            </a:r>
            <a:endParaRPr lang="it-IT" b="1" dirty="0"/>
          </a:p>
        </p:txBody>
      </p:sp>
      <p:pic>
        <p:nvPicPr>
          <p:cNvPr id="18" name="Immagine 1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34" y="1722296"/>
            <a:ext cx="5009403" cy="356115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  <p:pic>
        <p:nvPicPr>
          <p:cNvPr id="19" name="Immagine 1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7" y="1722296"/>
            <a:ext cx="5035137" cy="357739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232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34824" y="104028"/>
            <a:ext cx="71529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Indicatori del Social </a:t>
            </a:r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Scoreboard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569712" cy="568696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15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2167026" y="1047404"/>
            <a:ext cx="724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PROTEZIONE E INCLUSIONE SOCIALE </a:t>
            </a:r>
            <a:r>
              <a:rPr lang="it-IT" b="1" dirty="0" smtClean="0"/>
              <a:t>2/2</a:t>
            </a:r>
            <a:endParaRPr lang="it-IT" b="1" dirty="0"/>
          </a:p>
        </p:txBody>
      </p:sp>
      <p:pic>
        <p:nvPicPr>
          <p:cNvPr id="15" name="Immagine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24" y="1652225"/>
            <a:ext cx="4924302" cy="35696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  <p:pic>
        <p:nvPicPr>
          <p:cNvPr id="16" name="Immagine 1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30" y="1652226"/>
            <a:ext cx="4776974" cy="35696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4815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34932" y="21741"/>
            <a:ext cx="92227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Relazione per Paese relativa all'Italia </a:t>
            </a:r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2019</a:t>
            </a:r>
          </a:p>
          <a:p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Allegato </a:t>
            </a:r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D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6"/>
            <a:ext cx="605338" cy="580572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16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63880" y="2011957"/>
            <a:ext cx="1143282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dirty="0" smtClean="0">
                <a:latin typeface="Candara" panose="020E0502030303020204" pitchFamily="34" charset="0"/>
              </a:rPr>
              <a:t>promuovere </a:t>
            </a:r>
            <a:r>
              <a:rPr lang="it-IT" sz="1700" b="1" dirty="0" smtClean="0">
                <a:latin typeface="Candara" panose="020E0502030303020204" pitchFamily="34" charset="0"/>
              </a:rPr>
              <a:t>misure integrate e personalizzate di inclusione attiva </a:t>
            </a:r>
            <a:r>
              <a:rPr lang="it-IT" sz="1700" dirty="0" smtClean="0">
                <a:latin typeface="Candara" panose="020E0502030303020204" pitchFamily="34" charset="0"/>
              </a:rPr>
              <a:t>per coinvolgere le persone a rischio di povertà o di esclusione sociale, compresi i minori e i lavoratori poveri;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dirty="0" smtClean="0">
                <a:latin typeface="Candara" panose="020E0502030303020204" pitchFamily="34" charset="0"/>
              </a:rPr>
              <a:t>rafforzare i servizi sociali di elevata qualità, accessibili e a prezzi contenuti e le relative infrastrutture, compresi l'alloggio, l'assistenza all'infanzia, l'assistenza sanitaria e l'assistenza a lungo termine, tenendo conto delle disparità regionali e del divario tra aree rurali e aree urbane, anche nell'accesso a tecnologie innovative e a nuovi modelli di assistenza;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dirty="0" smtClean="0">
                <a:latin typeface="Candara" panose="020E0502030303020204" pitchFamily="34" charset="0"/>
              </a:rPr>
              <a:t>migliorare l'accessibilità e l'adeguatezza dei </a:t>
            </a:r>
            <a:r>
              <a:rPr lang="it-IT" sz="1700" b="1" dirty="0" smtClean="0">
                <a:latin typeface="Candara" panose="020E0502030303020204" pitchFamily="34" charset="0"/>
              </a:rPr>
              <a:t>sistemi di protezione sociale </a:t>
            </a:r>
            <a:r>
              <a:rPr lang="it-IT" sz="1700" dirty="0" smtClean="0">
                <a:latin typeface="Candara" panose="020E0502030303020204" pitchFamily="34" charset="0"/>
              </a:rPr>
              <a:t>nonché la possibilità di una vita indipendente per tutti, comprese le persone con disabilità, attraverso lo sviluppo di servizi a livello di comunità e l'integrazione dei servizi sanitari, sociali e di assistenza a lungo termine;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dirty="0" smtClean="0">
                <a:latin typeface="Candara" panose="020E0502030303020204" pitchFamily="34" charset="0"/>
              </a:rPr>
              <a:t>garantire la </a:t>
            </a:r>
            <a:r>
              <a:rPr lang="it-IT" sz="1700" b="1" dirty="0" smtClean="0">
                <a:latin typeface="Candara" panose="020E0502030303020204" pitchFamily="34" charset="0"/>
              </a:rPr>
              <a:t>riqualificazione e il miglioramento delle competenze dei lavoratori </a:t>
            </a:r>
            <a:r>
              <a:rPr lang="it-IT" sz="1700" dirty="0" smtClean="0">
                <a:latin typeface="Candara" panose="020E0502030303020204" pitchFamily="34" charset="0"/>
              </a:rPr>
              <a:t>che operano nella sanità, nell'assistenza a lungo termine e nei servizi sociali;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dirty="0" smtClean="0">
                <a:latin typeface="Candara" panose="020E0502030303020204" pitchFamily="34" charset="0"/>
              </a:rPr>
              <a:t>promuovere </a:t>
            </a:r>
            <a:r>
              <a:rPr lang="it-IT" sz="1700" b="1" dirty="0" smtClean="0">
                <a:latin typeface="Candara" panose="020E0502030303020204" pitchFamily="34" charset="0"/>
              </a:rPr>
              <a:t>l'integrazione socioeconomica dei cittadini di paesi terzi</a:t>
            </a:r>
            <a:r>
              <a:rPr lang="it-IT" sz="1700" dirty="0" smtClean="0">
                <a:latin typeface="Candara" panose="020E0502030303020204" pitchFamily="34" charset="0"/>
              </a:rPr>
              <a:t>, garantendone nel contempo la protezione dalla violenza e dallo sfruttamento, e delle comunità emarginate, anche attraverso le infrastrutture abitative;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b="1" dirty="0" smtClean="0">
                <a:latin typeface="Candara" panose="020E0502030303020204" pitchFamily="34" charset="0"/>
              </a:rPr>
              <a:t>affrontare la deprivazione materiale </a:t>
            </a:r>
            <a:r>
              <a:rPr lang="it-IT" sz="1700" dirty="0" smtClean="0">
                <a:latin typeface="Candara" panose="020E0502030303020204" pitchFamily="34" charset="0"/>
              </a:rPr>
              <a:t>fornendo aiuti alimentari e assistenza materiale di base ai più indigenti. 	</a:t>
            </a:r>
            <a:endParaRPr lang="it-IT" sz="1700" dirty="0">
              <a:latin typeface="Candara" panose="020E0502030303020204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63880" y="1163470"/>
            <a:ext cx="11432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750" dirty="0">
                <a:latin typeface="Candara" panose="020E0502030303020204" pitchFamily="34" charset="0"/>
              </a:rPr>
              <a:t>Sono </a:t>
            </a:r>
            <a:r>
              <a:rPr lang="it-IT" sz="1750" dirty="0" smtClean="0">
                <a:latin typeface="Candara" panose="020E0502030303020204" pitchFamily="34" charset="0"/>
              </a:rPr>
              <a:t>altamente </a:t>
            </a:r>
            <a:r>
              <a:rPr lang="it-IT" sz="1750" dirty="0">
                <a:latin typeface="Candara" panose="020E0502030303020204" pitchFamily="34" charset="0"/>
              </a:rPr>
              <a:t>prioritari investimenti </a:t>
            </a:r>
            <a:r>
              <a:rPr lang="it-IT" sz="1750" b="1" dirty="0">
                <a:latin typeface="Candara" panose="020E0502030303020204" pitchFamily="34" charset="0"/>
              </a:rPr>
              <a:t>al fine di potenziare l'inclusione attiva, promuovere l'integrazione socioeconomica delle persone a rischio di povertà o esclusione sociale, far fronte alla deprivazione </a:t>
            </a:r>
            <a:r>
              <a:rPr lang="it-IT" sz="1750" b="1" dirty="0" smtClean="0">
                <a:latin typeface="Candara" panose="020E0502030303020204" pitchFamily="34" charset="0"/>
              </a:rPr>
              <a:t>materiale</a:t>
            </a:r>
            <a:r>
              <a:rPr lang="it-IT" sz="1750" b="1" dirty="0">
                <a:latin typeface="Candara" panose="020E0502030303020204" pitchFamily="34" charset="0"/>
              </a:rPr>
              <a:t> </a:t>
            </a:r>
            <a:r>
              <a:rPr lang="it-IT" sz="1750" b="1" dirty="0" smtClean="0">
                <a:latin typeface="Candara" panose="020E0502030303020204" pitchFamily="34" charset="0"/>
              </a:rPr>
              <a:t>(…)</a:t>
            </a:r>
            <a:endParaRPr lang="it-IT" sz="175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38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97451" y="124655"/>
            <a:ext cx="9222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Raccomandazioni specifiche Paese - Italia 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6" y="6128986"/>
            <a:ext cx="581589" cy="533071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17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499067" y="1979869"/>
            <a:ext cx="11018548" cy="327628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latin typeface="Candara" panose="020E0502030303020204" pitchFamily="34" charset="0"/>
              </a:rPr>
              <a:t>intensificare gli sforzi per contrastare il lavoro sommerso</a:t>
            </a:r>
            <a:r>
              <a:rPr lang="it-IT" sz="2000" dirty="0" smtClean="0">
                <a:latin typeface="Candara" panose="020E0502030303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Candara" panose="020E0502030303020204" pitchFamily="34" charset="0"/>
              </a:rPr>
              <a:t>garantire </a:t>
            </a:r>
            <a:r>
              <a:rPr lang="it-IT" sz="2000" dirty="0">
                <a:latin typeface="Candara" panose="020E0502030303020204" pitchFamily="34" charset="0"/>
              </a:rPr>
              <a:t>che le politiche attive del mercato del lavoro e le politiche sociali siano efficacemente integrate e coinvolgano in particolare i giovani e </a:t>
            </a:r>
            <a:r>
              <a:rPr lang="it-IT" sz="2000" b="1" dirty="0">
                <a:latin typeface="Candara" panose="020E0502030303020204" pitchFamily="34" charset="0"/>
              </a:rPr>
              <a:t>i gruppi vulnerabili;</a:t>
            </a:r>
            <a:r>
              <a:rPr lang="it-IT" sz="2000" dirty="0">
                <a:latin typeface="Candara" panose="020E0502030303020204" pitchFamily="34" charset="0"/>
              </a:rPr>
              <a:t> </a:t>
            </a:r>
            <a:endParaRPr lang="it-IT" sz="2000" dirty="0" smtClean="0">
              <a:latin typeface="Candara" panose="020E0502030303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Candara" panose="020E0502030303020204" pitchFamily="34" charset="0"/>
              </a:rPr>
              <a:t>sostenere </a:t>
            </a:r>
            <a:r>
              <a:rPr lang="it-IT" sz="2000" dirty="0">
                <a:latin typeface="Candara" panose="020E0502030303020204" pitchFamily="34" charset="0"/>
              </a:rPr>
              <a:t>la partecipazione delle </a:t>
            </a:r>
            <a:r>
              <a:rPr lang="it-IT" sz="2000" b="1" dirty="0">
                <a:latin typeface="Candara" panose="020E0502030303020204" pitchFamily="34" charset="0"/>
              </a:rPr>
              <a:t>donne</a:t>
            </a:r>
            <a:r>
              <a:rPr lang="it-IT" sz="2000" dirty="0">
                <a:latin typeface="Candara" panose="020E0502030303020204" pitchFamily="34" charset="0"/>
              </a:rPr>
              <a:t> al mercato del lavoro attraverso una strategia globale, in particolare garantendo</a:t>
            </a:r>
            <a:r>
              <a:rPr lang="it-IT" sz="2000" b="1" dirty="0">
                <a:latin typeface="Candara" panose="020E0502030303020204" pitchFamily="34" charset="0"/>
              </a:rPr>
              <a:t> l’accesso a servizi di assistenza all’infanzia </a:t>
            </a:r>
            <a:r>
              <a:rPr lang="it-IT" sz="2000" dirty="0">
                <a:latin typeface="Candara" panose="020E0502030303020204" pitchFamily="34" charset="0"/>
              </a:rPr>
              <a:t>e a lungo termine di qualità</a:t>
            </a:r>
            <a:r>
              <a:rPr lang="it-IT" sz="2000" dirty="0" smtClean="0">
                <a:latin typeface="Candara" panose="020E0502030303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Candara" panose="020E0502030303020204" pitchFamily="34" charset="0"/>
              </a:rPr>
              <a:t>migliorare </a:t>
            </a:r>
            <a:r>
              <a:rPr lang="it-IT" sz="2000" dirty="0">
                <a:latin typeface="Candara" panose="020E0502030303020204" pitchFamily="34" charset="0"/>
              </a:rPr>
              <a:t>i risultati scolastici, anche mediante adeguati investimenti mirati, e promuovere il miglioramento delle competenze, in particolare rafforzando le competenze digitali;	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97451" y="1342426"/>
            <a:ext cx="10894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latin typeface="Candara" panose="020E0502030303020204" pitchFamily="34" charset="0"/>
              </a:rPr>
              <a:t>Il Consiglio dell’UE raccomanda </a:t>
            </a:r>
            <a:r>
              <a:rPr lang="it-IT" sz="2000" dirty="0">
                <a:latin typeface="Candara" panose="020E0502030303020204" pitchFamily="34" charset="0"/>
              </a:rPr>
              <a:t>che l’Italia adotti provvedimenti nel 2019 e nel 2020 al fine di:</a:t>
            </a:r>
          </a:p>
        </p:txBody>
      </p:sp>
    </p:spTree>
    <p:extLst>
      <p:ext uri="{BB962C8B-B14F-4D97-AF65-F5344CB8AC3E}">
        <p14:creationId xmlns:p14="http://schemas.microsoft.com/office/powerpoint/2010/main" val="423073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97451" y="124655"/>
            <a:ext cx="9222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Obiettivi specifici FSE+ (Art. 4)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6" y="6128986"/>
            <a:ext cx="700511" cy="628074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18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grpSp>
        <p:nvGrpSpPr>
          <p:cNvPr id="16" name="Gruppo 15"/>
          <p:cNvGrpSpPr/>
          <p:nvPr/>
        </p:nvGrpSpPr>
        <p:grpSpPr>
          <a:xfrm>
            <a:off x="-147782" y="1570534"/>
            <a:ext cx="12509995" cy="658644"/>
            <a:chOff x="-237200" y="2698172"/>
            <a:chExt cx="13033406" cy="648000"/>
          </a:xfrm>
        </p:grpSpPr>
        <p:sp>
          <p:nvSpPr>
            <p:cNvPr id="17" name="Rectangle 99">
              <a:extLst>
                <a:ext uri="{FF2B5EF4-FFF2-40B4-BE49-F238E27FC236}">
                  <a16:creationId xmlns="" xmlns:a16="http://schemas.microsoft.com/office/drawing/2014/main" id="{1837407E-9D18-47EE-8BE1-C9DE05B4490B}"/>
                </a:ext>
              </a:extLst>
            </p:cNvPr>
            <p:cNvSpPr/>
            <p:nvPr/>
          </p:nvSpPr>
          <p:spPr>
            <a:xfrm>
              <a:off x="-237200" y="2752172"/>
              <a:ext cx="13033406" cy="540000"/>
            </a:xfrm>
            <a:prstGeom prst="rect">
              <a:avLst/>
            </a:prstGeom>
            <a:solidFill>
              <a:schemeClr val="accent5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endParaRPr lang="it-IT" sz="1600" b="1" dirty="0">
                <a:solidFill>
                  <a:srgbClr val="FFFFFF"/>
                </a:solidFill>
                <a:latin typeface="Garamond" panose="02020404030301010803" pitchFamily="18" charset="0"/>
                <a:cs typeface="Arial" pitchFamily="34" charset="0"/>
              </a:endParaRPr>
            </a:p>
          </p:txBody>
        </p:sp>
        <p:sp>
          <p:nvSpPr>
            <p:cNvPr id="18" name="Rectangle: Diagonal Corners Rounded 22">
              <a:extLst>
                <a:ext uri="{FF2B5EF4-FFF2-40B4-BE49-F238E27FC236}">
                  <a16:creationId xmlns="" xmlns:a16="http://schemas.microsoft.com/office/drawing/2014/main" id="{5FBCA4AD-F126-47BE-8AE6-A71D6F9F0521}"/>
                </a:ext>
              </a:extLst>
            </p:cNvPr>
            <p:cNvSpPr/>
            <p:nvPr/>
          </p:nvSpPr>
          <p:spPr>
            <a:xfrm>
              <a:off x="461117" y="2698172"/>
              <a:ext cx="1957767" cy="648000"/>
            </a:xfrm>
            <a:prstGeom prst="round2DiagRect">
              <a:avLst/>
            </a:prstGeom>
            <a:solidFill>
              <a:schemeClr val="accent5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it-IT" sz="1600" b="1" dirty="0">
                  <a:solidFill>
                    <a:srgbClr val="FFFFFF"/>
                  </a:solidFill>
                  <a:latin typeface="Garamond" panose="02020404030301010803" pitchFamily="18" charset="0"/>
                  <a:cs typeface="Calibri" panose="020F0502020204030204" pitchFamily="34" charset="0"/>
                </a:rPr>
                <a:t>Occupazione</a:t>
              </a:r>
            </a:p>
          </p:txBody>
        </p:sp>
        <p:sp>
          <p:nvSpPr>
            <p:cNvPr id="19" name="Rectangle: Diagonal Corners Rounded 104">
              <a:extLst>
                <a:ext uri="{FF2B5EF4-FFF2-40B4-BE49-F238E27FC236}">
                  <a16:creationId xmlns="" xmlns:a16="http://schemas.microsoft.com/office/drawing/2014/main" id="{D5A2A0AF-1BBA-418F-9DCA-0170B947E4E9}"/>
                </a:ext>
              </a:extLst>
            </p:cNvPr>
            <p:cNvSpPr/>
            <p:nvPr/>
          </p:nvSpPr>
          <p:spPr>
            <a:xfrm>
              <a:off x="3567234" y="2698172"/>
              <a:ext cx="1957767" cy="648000"/>
            </a:xfrm>
            <a:prstGeom prst="round2DiagRect">
              <a:avLst/>
            </a:prstGeom>
            <a:solidFill>
              <a:schemeClr val="accent5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it-IT" sz="1600" b="1" dirty="0">
                  <a:solidFill>
                    <a:srgbClr val="FFFFFF"/>
                  </a:solidFill>
                  <a:latin typeface="Garamond" panose="02020404030301010803" pitchFamily="18" charset="0"/>
                  <a:cs typeface="Calibri" panose="020F0502020204030204" pitchFamily="34" charset="0"/>
                </a:rPr>
                <a:t>Istruzione</a:t>
              </a:r>
            </a:p>
          </p:txBody>
        </p:sp>
        <p:sp>
          <p:nvSpPr>
            <p:cNvPr id="20" name="Rectangle: Diagonal Corners Rounded 105">
              <a:extLst>
                <a:ext uri="{FF2B5EF4-FFF2-40B4-BE49-F238E27FC236}">
                  <a16:creationId xmlns="" xmlns:a16="http://schemas.microsoft.com/office/drawing/2014/main" id="{1D061115-2F59-4CE1-90DD-7C50930E771F}"/>
                </a:ext>
              </a:extLst>
            </p:cNvPr>
            <p:cNvSpPr/>
            <p:nvPr/>
          </p:nvSpPr>
          <p:spPr>
            <a:xfrm>
              <a:off x="6673351" y="2698172"/>
              <a:ext cx="1957767" cy="648000"/>
            </a:xfrm>
            <a:prstGeom prst="round2DiagRect">
              <a:avLst/>
            </a:prstGeom>
            <a:solidFill>
              <a:schemeClr val="accent5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it-IT" sz="1600" b="1" dirty="0">
                  <a:solidFill>
                    <a:srgbClr val="FFFFFF"/>
                  </a:solidFill>
                  <a:latin typeface="Garamond" panose="02020404030301010803" pitchFamily="18" charset="0"/>
                  <a:cs typeface="Calibri" panose="020F0502020204030204" pitchFamily="34" charset="0"/>
                </a:rPr>
                <a:t>Inclusione sociale </a:t>
              </a:r>
            </a:p>
          </p:txBody>
        </p:sp>
        <p:sp>
          <p:nvSpPr>
            <p:cNvPr id="21" name="Rectangle: Diagonal Corners Rounded 106">
              <a:extLst>
                <a:ext uri="{FF2B5EF4-FFF2-40B4-BE49-F238E27FC236}">
                  <a16:creationId xmlns="" xmlns:a16="http://schemas.microsoft.com/office/drawing/2014/main" id="{22858816-0E3C-4DF6-8C28-5D89AACDE574}"/>
                </a:ext>
              </a:extLst>
            </p:cNvPr>
            <p:cNvSpPr/>
            <p:nvPr/>
          </p:nvSpPr>
          <p:spPr>
            <a:xfrm>
              <a:off x="9604956" y="2698172"/>
              <a:ext cx="1873682" cy="648000"/>
            </a:xfrm>
            <a:prstGeom prst="round2DiagRect">
              <a:avLst/>
            </a:prstGeom>
            <a:solidFill>
              <a:schemeClr val="accent5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it-IT" sz="1600" b="1" dirty="0">
                  <a:solidFill>
                    <a:srgbClr val="FFFFFF"/>
                  </a:solidFill>
                  <a:latin typeface="Garamond" panose="02020404030301010803" pitchFamily="18" charset="0"/>
                  <a:cs typeface="Calibri" panose="020F0502020204030204" pitchFamily="34" charset="0"/>
                </a:rPr>
                <a:t>Salute</a:t>
              </a:r>
            </a:p>
          </p:txBody>
        </p:sp>
      </p:grpSp>
      <p:sp>
        <p:nvSpPr>
          <p:cNvPr id="22" name="Rectangle 98">
            <a:extLst>
              <a:ext uri="{FF2B5EF4-FFF2-40B4-BE49-F238E27FC236}">
                <a16:creationId xmlns="" xmlns:a16="http://schemas.microsoft.com/office/drawing/2014/main" id="{21DE1833-EB3B-462A-B203-F5FA20938FF6}"/>
              </a:ext>
            </a:extLst>
          </p:cNvPr>
          <p:cNvSpPr/>
          <p:nvPr/>
        </p:nvSpPr>
        <p:spPr>
          <a:xfrm>
            <a:off x="170264" y="2284065"/>
            <a:ext cx="2651888" cy="2440115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i) migliorare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l'accesso all'occupazione</a:t>
            </a:r>
            <a:endParaRPr lang="it-IT" sz="1400" dirty="0">
              <a:solidFill>
                <a:schemeClr val="tx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ii)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modernizzare le istituzioni e i servizi del mercato del lavoro</a:t>
            </a:r>
            <a:endParaRPr lang="it-IT" sz="1400" dirty="0">
              <a:solidFill>
                <a:schemeClr val="tx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iii) promuovere la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partecipazione delle donne al mercato del lavoro</a:t>
            </a: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, un migliore equilibrio tra lavoro e vita privata, compreso l'accesso all'assistenza all'infanzia</a:t>
            </a:r>
          </a:p>
        </p:txBody>
      </p:sp>
      <p:sp>
        <p:nvSpPr>
          <p:cNvPr id="23" name="Rectangle 100">
            <a:extLst>
              <a:ext uri="{FF2B5EF4-FFF2-40B4-BE49-F238E27FC236}">
                <a16:creationId xmlns="" xmlns:a16="http://schemas.microsoft.com/office/drawing/2014/main" id="{D1623005-D9EF-4D64-9163-6D75D747B077}"/>
              </a:ext>
            </a:extLst>
          </p:cNvPr>
          <p:cNvSpPr/>
          <p:nvPr/>
        </p:nvSpPr>
        <p:spPr>
          <a:xfrm>
            <a:off x="3333343" y="2251824"/>
            <a:ext cx="2560862" cy="247025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iv) migliorare la qualità dei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sistemi di istruzione e di formazione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v) promuovere la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parità di accesso </a:t>
            </a: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e di completamento di un'istruzione e una formazione inclusiva e di qualità, in particolare per i gruppi svantaggiati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vi) promuovere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l'apprendimento lungo tutto l'arco della vita </a:t>
            </a: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promuovendo la mobilità professionale</a:t>
            </a:r>
          </a:p>
        </p:txBody>
      </p:sp>
      <p:sp>
        <p:nvSpPr>
          <p:cNvPr id="24" name="Rectangle 101">
            <a:extLst>
              <a:ext uri="{FF2B5EF4-FFF2-40B4-BE49-F238E27FC236}">
                <a16:creationId xmlns="" xmlns:a16="http://schemas.microsoft.com/office/drawing/2014/main" id="{3A37FB3C-8AC2-412D-AF81-B0EA2C9BDF14}"/>
              </a:ext>
            </a:extLst>
          </p:cNvPr>
          <p:cNvSpPr/>
          <p:nvPr/>
        </p:nvSpPr>
        <p:spPr>
          <a:xfrm>
            <a:off x="6281011" y="2225283"/>
            <a:ext cx="2749868" cy="4092390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vii) incentivare l'inclusione attiva, per promuovere le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pari opportunità e la partecipazione attiva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viii)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integrazione socioeconomica di cittadini di paesi terzi </a:t>
            </a: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e delle comunità emarginate come i rom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ix) accesso ai servizi; sistemi di assistenza sanitaria a lungo termine e assistenza a lungo termine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x) i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ntegrazione sociale delle persone a rischio di povertà o di esclusione sociale</a:t>
            </a: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, compresi gli indigenti e i bambini</a:t>
            </a:r>
          </a:p>
        </p:txBody>
      </p:sp>
      <p:sp>
        <p:nvSpPr>
          <p:cNvPr id="25" name="Rectangle 102">
            <a:extLst>
              <a:ext uri="{FF2B5EF4-FFF2-40B4-BE49-F238E27FC236}">
                <a16:creationId xmlns="" xmlns:a16="http://schemas.microsoft.com/office/drawing/2014/main" id="{275B700F-1F34-4FCC-9693-54A33A5A3A68}"/>
              </a:ext>
            </a:extLst>
          </p:cNvPr>
          <p:cNvSpPr/>
          <p:nvPr/>
        </p:nvSpPr>
        <p:spPr>
          <a:xfrm>
            <a:off x="9417685" y="2284065"/>
            <a:ext cx="1986960" cy="849512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xi) </a:t>
            </a:r>
            <a:r>
              <a:rPr lang="it-IT" sz="1400" b="1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contrastare la deprivazione materiale</a:t>
            </a:r>
            <a:r>
              <a:rPr lang="it-IT" sz="1400" dirty="0">
                <a:solidFill>
                  <a:schemeClr val="tx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 mediante prodotti alimentari e assistenza materiale di base agli indigenti, con misure di accompagnamento</a:t>
            </a:r>
          </a:p>
        </p:txBody>
      </p:sp>
      <p:sp>
        <p:nvSpPr>
          <p:cNvPr id="26" name="Oval 43">
            <a:extLst>
              <a:ext uri="{FF2B5EF4-FFF2-40B4-BE49-F238E27FC236}">
                <a16:creationId xmlns="" xmlns:a16="http://schemas.microsoft.com/office/drawing/2014/main" id="{0A4D5D67-C43C-46F0-96FF-9740F941C357}"/>
              </a:ext>
            </a:extLst>
          </p:cNvPr>
          <p:cNvSpPr>
            <a:spLocks noChangeAspect="1"/>
          </p:cNvSpPr>
          <p:nvPr/>
        </p:nvSpPr>
        <p:spPr>
          <a:xfrm>
            <a:off x="1025297" y="884478"/>
            <a:ext cx="696696" cy="639321"/>
          </a:xfrm>
          <a:prstGeom prst="ellipse">
            <a:avLst/>
          </a:prstGeom>
          <a:solidFill>
            <a:srgbClr val="002060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endParaRPr lang="it-IT" sz="1050" b="1" dirty="0">
              <a:solidFill>
                <a:srgbClr val="646464"/>
              </a:solidFill>
              <a:latin typeface="EYInterstate" panose="02000503020000020004" pitchFamily="2" charset="0"/>
              <a:cs typeface="Arial" pitchFamily="34" charset="0"/>
            </a:endParaRPr>
          </a:p>
        </p:txBody>
      </p:sp>
      <p:sp>
        <p:nvSpPr>
          <p:cNvPr id="27" name="Freeform 18"/>
          <p:cNvSpPr>
            <a:spLocks noEditPoints="1"/>
          </p:cNvSpPr>
          <p:nvPr/>
        </p:nvSpPr>
        <p:spPr bwMode="auto">
          <a:xfrm>
            <a:off x="1199578" y="978785"/>
            <a:ext cx="409961" cy="366069"/>
          </a:xfrm>
          <a:custGeom>
            <a:avLst/>
            <a:gdLst>
              <a:gd name="T0" fmla="*/ 2147483647 w 883"/>
              <a:gd name="T1" fmla="*/ 2147483647 h 732"/>
              <a:gd name="T2" fmla="*/ 2147483647 w 883"/>
              <a:gd name="T3" fmla="*/ 2147483647 h 732"/>
              <a:gd name="T4" fmla="*/ 2147483647 w 883"/>
              <a:gd name="T5" fmla="*/ 2147483647 h 732"/>
              <a:gd name="T6" fmla="*/ 2147483647 w 883"/>
              <a:gd name="T7" fmla="*/ 2147483647 h 732"/>
              <a:gd name="T8" fmla="*/ 2147483647 w 883"/>
              <a:gd name="T9" fmla="*/ 2147483647 h 732"/>
              <a:gd name="T10" fmla="*/ 2147483647 w 883"/>
              <a:gd name="T11" fmla="*/ 2147483647 h 732"/>
              <a:gd name="T12" fmla="*/ 2147483647 w 883"/>
              <a:gd name="T13" fmla="*/ 2147483647 h 732"/>
              <a:gd name="T14" fmla="*/ 2147483647 w 883"/>
              <a:gd name="T15" fmla="*/ 2147483647 h 732"/>
              <a:gd name="T16" fmla="*/ 2147483647 w 883"/>
              <a:gd name="T17" fmla="*/ 2147483647 h 732"/>
              <a:gd name="T18" fmla="*/ 2147483647 w 883"/>
              <a:gd name="T19" fmla="*/ 2147483647 h 732"/>
              <a:gd name="T20" fmla="*/ 2147483647 w 883"/>
              <a:gd name="T21" fmla="*/ 2147483647 h 732"/>
              <a:gd name="T22" fmla="*/ 2147483647 w 883"/>
              <a:gd name="T23" fmla="*/ 2147483647 h 732"/>
              <a:gd name="T24" fmla="*/ 2147483647 w 883"/>
              <a:gd name="T25" fmla="*/ 2147483647 h 732"/>
              <a:gd name="T26" fmla="*/ 2147483647 w 883"/>
              <a:gd name="T27" fmla="*/ 2147483647 h 732"/>
              <a:gd name="T28" fmla="*/ 2147483647 w 883"/>
              <a:gd name="T29" fmla="*/ 2147483647 h 732"/>
              <a:gd name="T30" fmla="*/ 2147483647 w 883"/>
              <a:gd name="T31" fmla="*/ 2147483647 h 732"/>
              <a:gd name="T32" fmla="*/ 2147483647 w 883"/>
              <a:gd name="T33" fmla="*/ 2147483647 h 732"/>
              <a:gd name="T34" fmla="*/ 2147483647 w 883"/>
              <a:gd name="T35" fmla="*/ 2147483647 h 732"/>
              <a:gd name="T36" fmla="*/ 2147483647 w 883"/>
              <a:gd name="T37" fmla="*/ 2147483647 h 732"/>
              <a:gd name="T38" fmla="*/ 2147483647 w 883"/>
              <a:gd name="T39" fmla="*/ 2147483647 h 732"/>
              <a:gd name="T40" fmla="*/ 2147483647 w 883"/>
              <a:gd name="T41" fmla="*/ 2147483647 h 732"/>
              <a:gd name="T42" fmla="*/ 2147483647 w 883"/>
              <a:gd name="T43" fmla="*/ 2147483647 h 732"/>
              <a:gd name="T44" fmla="*/ 2147483647 w 883"/>
              <a:gd name="T45" fmla="*/ 2147483647 h 732"/>
              <a:gd name="T46" fmla="*/ 2147483647 w 883"/>
              <a:gd name="T47" fmla="*/ 2147483647 h 732"/>
              <a:gd name="T48" fmla="*/ 2147483647 w 883"/>
              <a:gd name="T49" fmla="*/ 2147483647 h 732"/>
              <a:gd name="T50" fmla="*/ 2147483647 w 883"/>
              <a:gd name="T51" fmla="*/ 2147483647 h 732"/>
              <a:gd name="T52" fmla="*/ 2147483647 w 883"/>
              <a:gd name="T53" fmla="*/ 2147483647 h 732"/>
              <a:gd name="T54" fmla="*/ 2147483647 w 883"/>
              <a:gd name="T55" fmla="*/ 2147483647 h 732"/>
              <a:gd name="T56" fmla="*/ 2147483647 w 883"/>
              <a:gd name="T57" fmla="*/ 2147483647 h 732"/>
              <a:gd name="T58" fmla="*/ 2147483647 w 883"/>
              <a:gd name="T59" fmla="*/ 2147483647 h 732"/>
              <a:gd name="T60" fmla="*/ 2147483647 w 883"/>
              <a:gd name="T61" fmla="*/ 2147483647 h 732"/>
              <a:gd name="T62" fmla="*/ 2147483647 w 883"/>
              <a:gd name="T63" fmla="*/ 2147483647 h 732"/>
              <a:gd name="T64" fmla="*/ 2147483647 w 883"/>
              <a:gd name="T65" fmla="*/ 2147483647 h 732"/>
              <a:gd name="T66" fmla="*/ 2147483647 w 883"/>
              <a:gd name="T67" fmla="*/ 2147483647 h 732"/>
              <a:gd name="T68" fmla="*/ 2147483647 w 883"/>
              <a:gd name="T69" fmla="*/ 2147483647 h 732"/>
              <a:gd name="T70" fmla="*/ 2147483647 w 883"/>
              <a:gd name="T71" fmla="*/ 2147483647 h 732"/>
              <a:gd name="T72" fmla="*/ 2147483647 w 883"/>
              <a:gd name="T73" fmla="*/ 2147483647 h 732"/>
              <a:gd name="T74" fmla="*/ 2147483647 w 883"/>
              <a:gd name="T75" fmla="*/ 2147483647 h 732"/>
              <a:gd name="T76" fmla="*/ 2147483647 w 883"/>
              <a:gd name="T77" fmla="*/ 2147483647 h 732"/>
              <a:gd name="T78" fmla="*/ 2147483647 w 883"/>
              <a:gd name="T79" fmla="*/ 0 h 732"/>
              <a:gd name="T80" fmla="*/ 2147483647 w 883"/>
              <a:gd name="T81" fmla="*/ 2147483647 h 732"/>
              <a:gd name="T82" fmla="*/ 2147483647 w 883"/>
              <a:gd name="T83" fmla="*/ 2147483647 h 732"/>
              <a:gd name="T84" fmla="*/ 2147483647 w 883"/>
              <a:gd name="T85" fmla="*/ 2147483647 h 732"/>
              <a:gd name="T86" fmla="*/ 2147483647 w 883"/>
              <a:gd name="T87" fmla="*/ 2147483647 h 732"/>
              <a:gd name="T88" fmla="*/ 2147483647 w 883"/>
              <a:gd name="T89" fmla="*/ 2147483647 h 732"/>
              <a:gd name="T90" fmla="*/ 2147483647 w 883"/>
              <a:gd name="T91" fmla="*/ 2147483647 h 732"/>
              <a:gd name="T92" fmla="*/ 2147483647 w 883"/>
              <a:gd name="T93" fmla="*/ 2147483647 h 732"/>
              <a:gd name="T94" fmla="*/ 2147483647 w 883"/>
              <a:gd name="T95" fmla="*/ 2147483647 h 732"/>
              <a:gd name="T96" fmla="*/ 2147483647 w 883"/>
              <a:gd name="T97" fmla="*/ 2147483647 h 732"/>
              <a:gd name="T98" fmla="*/ 2147483647 w 883"/>
              <a:gd name="T99" fmla="*/ 2147483647 h 732"/>
              <a:gd name="T100" fmla="*/ 2147483647 w 883"/>
              <a:gd name="T101" fmla="*/ 2147483647 h 732"/>
              <a:gd name="T102" fmla="*/ 2147483647 w 883"/>
              <a:gd name="T103" fmla="*/ 2147483647 h 732"/>
              <a:gd name="T104" fmla="*/ 2147483647 w 883"/>
              <a:gd name="T105" fmla="*/ 2147483647 h 732"/>
              <a:gd name="T106" fmla="*/ 2147483647 w 883"/>
              <a:gd name="T107" fmla="*/ 2147483647 h 732"/>
              <a:gd name="T108" fmla="*/ 2147483647 w 883"/>
              <a:gd name="T109" fmla="*/ 2147483647 h 73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883" h="732">
                <a:moveTo>
                  <a:pt x="639" y="566"/>
                </a:moveTo>
                <a:lnTo>
                  <a:pt x="716" y="566"/>
                </a:lnTo>
                <a:lnTo>
                  <a:pt x="716" y="608"/>
                </a:lnTo>
                <a:lnTo>
                  <a:pt x="716" y="610"/>
                </a:lnTo>
                <a:lnTo>
                  <a:pt x="714" y="612"/>
                </a:lnTo>
                <a:lnTo>
                  <a:pt x="712" y="612"/>
                </a:lnTo>
                <a:lnTo>
                  <a:pt x="643" y="612"/>
                </a:lnTo>
                <a:lnTo>
                  <a:pt x="641" y="612"/>
                </a:lnTo>
                <a:lnTo>
                  <a:pt x="640" y="610"/>
                </a:lnTo>
                <a:lnTo>
                  <a:pt x="639" y="608"/>
                </a:lnTo>
                <a:lnTo>
                  <a:pt x="639" y="566"/>
                </a:lnTo>
                <a:close/>
                <a:moveTo>
                  <a:pt x="482" y="566"/>
                </a:moveTo>
                <a:lnTo>
                  <a:pt x="620" y="566"/>
                </a:lnTo>
                <a:lnTo>
                  <a:pt x="620" y="627"/>
                </a:lnTo>
                <a:lnTo>
                  <a:pt x="621" y="630"/>
                </a:lnTo>
                <a:lnTo>
                  <a:pt x="622" y="632"/>
                </a:lnTo>
                <a:lnTo>
                  <a:pt x="625" y="633"/>
                </a:lnTo>
                <a:lnTo>
                  <a:pt x="730" y="633"/>
                </a:lnTo>
                <a:lnTo>
                  <a:pt x="733" y="632"/>
                </a:lnTo>
                <a:lnTo>
                  <a:pt x="735" y="630"/>
                </a:lnTo>
                <a:lnTo>
                  <a:pt x="736" y="627"/>
                </a:lnTo>
                <a:lnTo>
                  <a:pt x="736" y="566"/>
                </a:lnTo>
                <a:lnTo>
                  <a:pt x="875" y="566"/>
                </a:lnTo>
                <a:lnTo>
                  <a:pt x="875" y="715"/>
                </a:lnTo>
                <a:lnTo>
                  <a:pt x="872" y="724"/>
                </a:lnTo>
                <a:lnTo>
                  <a:pt x="866" y="730"/>
                </a:lnTo>
                <a:lnTo>
                  <a:pt x="857" y="732"/>
                </a:lnTo>
                <a:lnTo>
                  <a:pt x="500" y="732"/>
                </a:lnTo>
                <a:lnTo>
                  <a:pt x="491" y="730"/>
                </a:lnTo>
                <a:lnTo>
                  <a:pt x="484" y="724"/>
                </a:lnTo>
                <a:lnTo>
                  <a:pt x="482" y="715"/>
                </a:lnTo>
                <a:lnTo>
                  <a:pt x="482" y="566"/>
                </a:lnTo>
                <a:close/>
                <a:moveTo>
                  <a:pt x="492" y="443"/>
                </a:moveTo>
                <a:lnTo>
                  <a:pt x="865" y="443"/>
                </a:lnTo>
                <a:lnTo>
                  <a:pt x="874" y="445"/>
                </a:lnTo>
                <a:lnTo>
                  <a:pt x="880" y="452"/>
                </a:lnTo>
                <a:lnTo>
                  <a:pt x="883" y="461"/>
                </a:lnTo>
                <a:lnTo>
                  <a:pt x="883" y="549"/>
                </a:lnTo>
                <a:lnTo>
                  <a:pt x="474" y="549"/>
                </a:lnTo>
                <a:lnTo>
                  <a:pt x="474" y="461"/>
                </a:lnTo>
                <a:lnTo>
                  <a:pt x="476" y="452"/>
                </a:lnTo>
                <a:lnTo>
                  <a:pt x="483" y="445"/>
                </a:lnTo>
                <a:lnTo>
                  <a:pt x="492" y="443"/>
                </a:lnTo>
                <a:close/>
                <a:moveTo>
                  <a:pt x="625" y="375"/>
                </a:moveTo>
                <a:lnTo>
                  <a:pt x="731" y="375"/>
                </a:lnTo>
                <a:lnTo>
                  <a:pt x="742" y="378"/>
                </a:lnTo>
                <a:lnTo>
                  <a:pt x="750" y="385"/>
                </a:lnTo>
                <a:lnTo>
                  <a:pt x="753" y="396"/>
                </a:lnTo>
                <a:lnTo>
                  <a:pt x="753" y="430"/>
                </a:lnTo>
                <a:lnTo>
                  <a:pt x="723" y="430"/>
                </a:lnTo>
                <a:lnTo>
                  <a:pt x="723" y="404"/>
                </a:lnTo>
                <a:lnTo>
                  <a:pt x="633" y="404"/>
                </a:lnTo>
                <a:lnTo>
                  <a:pt x="633" y="430"/>
                </a:lnTo>
                <a:lnTo>
                  <a:pt x="603" y="430"/>
                </a:lnTo>
                <a:lnTo>
                  <a:pt x="603" y="396"/>
                </a:lnTo>
                <a:lnTo>
                  <a:pt x="606" y="385"/>
                </a:lnTo>
                <a:lnTo>
                  <a:pt x="614" y="378"/>
                </a:lnTo>
                <a:lnTo>
                  <a:pt x="625" y="375"/>
                </a:lnTo>
                <a:close/>
                <a:moveTo>
                  <a:pt x="243" y="343"/>
                </a:moveTo>
                <a:lnTo>
                  <a:pt x="257" y="380"/>
                </a:lnTo>
                <a:lnTo>
                  <a:pt x="270" y="416"/>
                </a:lnTo>
                <a:lnTo>
                  <a:pt x="286" y="451"/>
                </a:lnTo>
                <a:lnTo>
                  <a:pt x="304" y="485"/>
                </a:lnTo>
                <a:lnTo>
                  <a:pt x="326" y="520"/>
                </a:lnTo>
                <a:lnTo>
                  <a:pt x="336" y="412"/>
                </a:lnTo>
                <a:lnTo>
                  <a:pt x="334" y="411"/>
                </a:lnTo>
                <a:lnTo>
                  <a:pt x="332" y="409"/>
                </a:lnTo>
                <a:lnTo>
                  <a:pt x="332" y="406"/>
                </a:lnTo>
                <a:lnTo>
                  <a:pt x="328" y="369"/>
                </a:lnTo>
                <a:lnTo>
                  <a:pt x="329" y="367"/>
                </a:lnTo>
                <a:lnTo>
                  <a:pt x="330" y="365"/>
                </a:lnTo>
                <a:lnTo>
                  <a:pt x="332" y="363"/>
                </a:lnTo>
                <a:lnTo>
                  <a:pt x="335" y="363"/>
                </a:lnTo>
                <a:lnTo>
                  <a:pt x="357" y="364"/>
                </a:lnTo>
                <a:lnTo>
                  <a:pt x="381" y="363"/>
                </a:lnTo>
                <a:lnTo>
                  <a:pt x="384" y="363"/>
                </a:lnTo>
                <a:lnTo>
                  <a:pt x="386" y="365"/>
                </a:lnTo>
                <a:lnTo>
                  <a:pt x="387" y="367"/>
                </a:lnTo>
                <a:lnTo>
                  <a:pt x="388" y="369"/>
                </a:lnTo>
                <a:lnTo>
                  <a:pt x="384" y="406"/>
                </a:lnTo>
                <a:lnTo>
                  <a:pt x="384" y="409"/>
                </a:lnTo>
                <a:lnTo>
                  <a:pt x="382" y="411"/>
                </a:lnTo>
                <a:lnTo>
                  <a:pt x="380" y="412"/>
                </a:lnTo>
                <a:lnTo>
                  <a:pt x="389" y="520"/>
                </a:lnTo>
                <a:lnTo>
                  <a:pt x="412" y="485"/>
                </a:lnTo>
                <a:lnTo>
                  <a:pt x="430" y="451"/>
                </a:lnTo>
                <a:lnTo>
                  <a:pt x="445" y="416"/>
                </a:lnTo>
                <a:lnTo>
                  <a:pt x="458" y="380"/>
                </a:lnTo>
                <a:lnTo>
                  <a:pt x="473" y="343"/>
                </a:lnTo>
                <a:lnTo>
                  <a:pt x="490" y="355"/>
                </a:lnTo>
                <a:lnTo>
                  <a:pt x="508" y="364"/>
                </a:lnTo>
                <a:lnTo>
                  <a:pt x="535" y="373"/>
                </a:lnTo>
                <a:lnTo>
                  <a:pt x="562" y="379"/>
                </a:lnTo>
                <a:lnTo>
                  <a:pt x="588" y="385"/>
                </a:lnTo>
                <a:lnTo>
                  <a:pt x="586" y="390"/>
                </a:lnTo>
                <a:lnTo>
                  <a:pt x="586" y="396"/>
                </a:lnTo>
                <a:lnTo>
                  <a:pt x="586" y="424"/>
                </a:lnTo>
                <a:lnTo>
                  <a:pt x="492" y="424"/>
                </a:lnTo>
                <a:lnTo>
                  <a:pt x="478" y="427"/>
                </a:lnTo>
                <a:lnTo>
                  <a:pt x="466" y="436"/>
                </a:lnTo>
                <a:lnTo>
                  <a:pt x="458" y="447"/>
                </a:lnTo>
                <a:lnTo>
                  <a:pt x="455" y="461"/>
                </a:lnTo>
                <a:lnTo>
                  <a:pt x="455" y="689"/>
                </a:lnTo>
                <a:lnTo>
                  <a:pt x="0" y="689"/>
                </a:lnTo>
                <a:lnTo>
                  <a:pt x="12" y="523"/>
                </a:lnTo>
                <a:lnTo>
                  <a:pt x="15" y="501"/>
                </a:lnTo>
                <a:lnTo>
                  <a:pt x="22" y="478"/>
                </a:lnTo>
                <a:lnTo>
                  <a:pt x="32" y="457"/>
                </a:lnTo>
                <a:lnTo>
                  <a:pt x="44" y="437"/>
                </a:lnTo>
                <a:lnTo>
                  <a:pt x="59" y="418"/>
                </a:lnTo>
                <a:lnTo>
                  <a:pt x="78" y="403"/>
                </a:lnTo>
                <a:lnTo>
                  <a:pt x="97" y="394"/>
                </a:lnTo>
                <a:lnTo>
                  <a:pt x="118" y="387"/>
                </a:lnTo>
                <a:lnTo>
                  <a:pt x="139" y="382"/>
                </a:lnTo>
                <a:lnTo>
                  <a:pt x="161" y="378"/>
                </a:lnTo>
                <a:lnTo>
                  <a:pt x="184" y="372"/>
                </a:lnTo>
                <a:lnTo>
                  <a:pt x="208" y="364"/>
                </a:lnTo>
                <a:lnTo>
                  <a:pt x="226" y="355"/>
                </a:lnTo>
                <a:lnTo>
                  <a:pt x="243" y="343"/>
                </a:lnTo>
                <a:close/>
                <a:moveTo>
                  <a:pt x="357" y="0"/>
                </a:moveTo>
                <a:lnTo>
                  <a:pt x="384" y="3"/>
                </a:lnTo>
                <a:lnTo>
                  <a:pt x="407" y="9"/>
                </a:lnTo>
                <a:lnTo>
                  <a:pt x="427" y="19"/>
                </a:lnTo>
                <a:lnTo>
                  <a:pt x="443" y="33"/>
                </a:lnTo>
                <a:lnTo>
                  <a:pt x="456" y="50"/>
                </a:lnTo>
                <a:lnTo>
                  <a:pt x="466" y="71"/>
                </a:lnTo>
                <a:lnTo>
                  <a:pt x="474" y="93"/>
                </a:lnTo>
                <a:lnTo>
                  <a:pt x="477" y="118"/>
                </a:lnTo>
                <a:lnTo>
                  <a:pt x="477" y="144"/>
                </a:lnTo>
                <a:lnTo>
                  <a:pt x="480" y="148"/>
                </a:lnTo>
                <a:lnTo>
                  <a:pt x="482" y="159"/>
                </a:lnTo>
                <a:lnTo>
                  <a:pt x="482" y="172"/>
                </a:lnTo>
                <a:lnTo>
                  <a:pt x="480" y="188"/>
                </a:lnTo>
                <a:lnTo>
                  <a:pt x="476" y="206"/>
                </a:lnTo>
                <a:lnTo>
                  <a:pt x="470" y="224"/>
                </a:lnTo>
                <a:lnTo>
                  <a:pt x="461" y="241"/>
                </a:lnTo>
                <a:lnTo>
                  <a:pt x="454" y="262"/>
                </a:lnTo>
                <a:lnTo>
                  <a:pt x="443" y="283"/>
                </a:lnTo>
                <a:lnTo>
                  <a:pt x="429" y="301"/>
                </a:lnTo>
                <a:lnTo>
                  <a:pt x="413" y="318"/>
                </a:lnTo>
                <a:lnTo>
                  <a:pt x="395" y="330"/>
                </a:lnTo>
                <a:lnTo>
                  <a:pt x="377" y="339"/>
                </a:lnTo>
                <a:lnTo>
                  <a:pt x="357" y="343"/>
                </a:lnTo>
                <a:lnTo>
                  <a:pt x="339" y="339"/>
                </a:lnTo>
                <a:lnTo>
                  <a:pt x="321" y="330"/>
                </a:lnTo>
                <a:lnTo>
                  <a:pt x="303" y="318"/>
                </a:lnTo>
                <a:lnTo>
                  <a:pt x="287" y="301"/>
                </a:lnTo>
                <a:lnTo>
                  <a:pt x="272" y="283"/>
                </a:lnTo>
                <a:lnTo>
                  <a:pt x="261" y="262"/>
                </a:lnTo>
                <a:lnTo>
                  <a:pt x="254" y="241"/>
                </a:lnTo>
                <a:lnTo>
                  <a:pt x="245" y="224"/>
                </a:lnTo>
                <a:lnTo>
                  <a:pt x="240" y="206"/>
                </a:lnTo>
                <a:lnTo>
                  <a:pt x="236" y="188"/>
                </a:lnTo>
                <a:lnTo>
                  <a:pt x="234" y="172"/>
                </a:lnTo>
                <a:lnTo>
                  <a:pt x="234" y="159"/>
                </a:lnTo>
                <a:lnTo>
                  <a:pt x="236" y="148"/>
                </a:lnTo>
                <a:lnTo>
                  <a:pt x="239" y="144"/>
                </a:lnTo>
                <a:lnTo>
                  <a:pt x="239" y="118"/>
                </a:lnTo>
                <a:lnTo>
                  <a:pt x="242" y="93"/>
                </a:lnTo>
                <a:lnTo>
                  <a:pt x="249" y="71"/>
                </a:lnTo>
                <a:lnTo>
                  <a:pt x="259" y="50"/>
                </a:lnTo>
                <a:lnTo>
                  <a:pt x="272" y="33"/>
                </a:lnTo>
                <a:lnTo>
                  <a:pt x="289" y="19"/>
                </a:lnTo>
                <a:lnTo>
                  <a:pt x="309" y="9"/>
                </a:lnTo>
                <a:lnTo>
                  <a:pt x="332" y="3"/>
                </a:lnTo>
                <a:lnTo>
                  <a:pt x="35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600">
              <a:solidFill>
                <a:srgbClr val="646464"/>
              </a:solidFill>
            </a:endParaRPr>
          </a:p>
        </p:txBody>
      </p:sp>
      <p:sp>
        <p:nvSpPr>
          <p:cNvPr id="28" name="Oval 43">
            <a:extLst>
              <a:ext uri="{FF2B5EF4-FFF2-40B4-BE49-F238E27FC236}">
                <a16:creationId xmlns="" xmlns:a16="http://schemas.microsoft.com/office/drawing/2014/main" id="{0A4D5D67-C43C-46F0-96FF-9740F941C357}"/>
              </a:ext>
            </a:extLst>
          </p:cNvPr>
          <p:cNvSpPr>
            <a:spLocks noChangeAspect="1"/>
          </p:cNvSpPr>
          <p:nvPr/>
        </p:nvSpPr>
        <p:spPr>
          <a:xfrm>
            <a:off x="4140682" y="861525"/>
            <a:ext cx="667419" cy="612454"/>
          </a:xfrm>
          <a:prstGeom prst="ellipse">
            <a:avLst/>
          </a:prstGeom>
          <a:solidFill>
            <a:srgbClr val="002060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endParaRPr lang="it-IT" sz="1050" b="1" dirty="0">
              <a:solidFill>
                <a:srgbClr val="646464"/>
              </a:solidFill>
              <a:latin typeface="EYInterstate" panose="02000503020000020004" pitchFamily="2" charset="0"/>
              <a:cs typeface="Arial" pitchFamily="34" charset="0"/>
            </a:endParaRPr>
          </a:p>
        </p:txBody>
      </p:sp>
      <p:sp>
        <p:nvSpPr>
          <p:cNvPr id="29" name="Freeform 27"/>
          <p:cNvSpPr>
            <a:spLocks noEditPoints="1"/>
          </p:cNvSpPr>
          <p:nvPr/>
        </p:nvSpPr>
        <p:spPr bwMode="auto">
          <a:xfrm>
            <a:off x="4324956" y="1030593"/>
            <a:ext cx="406778" cy="285366"/>
          </a:xfrm>
          <a:custGeom>
            <a:avLst/>
            <a:gdLst>
              <a:gd name="T0" fmla="*/ 1017391 w 912"/>
              <a:gd name="T1" fmla="*/ 503636 h 663"/>
              <a:gd name="T2" fmla="*/ 1024136 w 912"/>
              <a:gd name="T3" fmla="*/ 509257 h 663"/>
              <a:gd name="T4" fmla="*/ 1024136 w 912"/>
              <a:gd name="T5" fmla="*/ 514878 h 663"/>
              <a:gd name="T6" fmla="*/ 1019639 w 912"/>
              <a:gd name="T7" fmla="*/ 519374 h 663"/>
              <a:gd name="T8" fmla="*/ 808292 w 912"/>
              <a:gd name="T9" fmla="*/ 631793 h 663"/>
              <a:gd name="T10" fmla="*/ 830775 w 912"/>
              <a:gd name="T11" fmla="*/ 664395 h 663"/>
              <a:gd name="T12" fmla="*/ 871246 w 912"/>
              <a:gd name="T13" fmla="*/ 682382 h 663"/>
              <a:gd name="T14" fmla="*/ 873495 w 912"/>
              <a:gd name="T15" fmla="*/ 684630 h 663"/>
              <a:gd name="T16" fmla="*/ 872370 w 912"/>
              <a:gd name="T17" fmla="*/ 685754 h 663"/>
              <a:gd name="T18" fmla="*/ 843141 w 912"/>
              <a:gd name="T19" fmla="*/ 692499 h 663"/>
              <a:gd name="T20" fmla="*/ 811664 w 912"/>
              <a:gd name="T21" fmla="*/ 696996 h 663"/>
              <a:gd name="T22" fmla="*/ 809416 w 912"/>
              <a:gd name="T23" fmla="*/ 700369 h 663"/>
              <a:gd name="T24" fmla="*/ 816161 w 912"/>
              <a:gd name="T25" fmla="*/ 723976 h 663"/>
              <a:gd name="T26" fmla="*/ 824030 w 912"/>
              <a:gd name="T27" fmla="*/ 740839 h 663"/>
              <a:gd name="T28" fmla="*/ 822906 w 912"/>
              <a:gd name="T29" fmla="*/ 744212 h 663"/>
              <a:gd name="T30" fmla="*/ 817285 w 912"/>
              <a:gd name="T31" fmla="*/ 744212 h 663"/>
              <a:gd name="T32" fmla="*/ 783559 w 912"/>
              <a:gd name="T33" fmla="*/ 727349 h 663"/>
              <a:gd name="T34" fmla="*/ 758827 w 912"/>
              <a:gd name="T35" fmla="*/ 698120 h 663"/>
              <a:gd name="T36" fmla="*/ 745337 w 912"/>
              <a:gd name="T37" fmla="*/ 661022 h 663"/>
              <a:gd name="T38" fmla="*/ 738592 w 912"/>
              <a:gd name="T39" fmla="*/ 623924 h 663"/>
              <a:gd name="T40" fmla="*/ 737468 w 912"/>
              <a:gd name="T41" fmla="*/ 607061 h 663"/>
              <a:gd name="T42" fmla="*/ 730723 w 912"/>
              <a:gd name="T43" fmla="*/ 580081 h 663"/>
              <a:gd name="T44" fmla="*/ 782435 w 912"/>
              <a:gd name="T45" fmla="*/ 541858 h 663"/>
              <a:gd name="T46" fmla="*/ 798174 w 912"/>
              <a:gd name="T47" fmla="*/ 571087 h 663"/>
              <a:gd name="T48" fmla="*/ 1009521 w 912"/>
              <a:gd name="T49" fmla="*/ 500263 h 663"/>
              <a:gd name="T50" fmla="*/ 659899 w 912"/>
              <a:gd name="T51" fmla="*/ 563218 h 663"/>
              <a:gd name="T52" fmla="*/ 648657 w 912"/>
              <a:gd name="T53" fmla="*/ 605937 h 663"/>
              <a:gd name="T54" fmla="*/ 653154 w 912"/>
              <a:gd name="T55" fmla="*/ 652028 h 663"/>
              <a:gd name="T56" fmla="*/ 728474 w 912"/>
              <a:gd name="T57" fmla="*/ 643035 h 663"/>
              <a:gd name="T58" fmla="*/ 507009 w 912"/>
              <a:gd name="T59" fmla="*/ 587950 h 663"/>
              <a:gd name="T60" fmla="*/ 576709 w 912"/>
              <a:gd name="T61" fmla="*/ 197857 h 663"/>
              <a:gd name="T62" fmla="*/ 599193 w 912"/>
              <a:gd name="T63" fmla="*/ 203478 h 663"/>
              <a:gd name="T64" fmla="*/ 1020763 w 912"/>
              <a:gd name="T65" fmla="*/ 405832 h 663"/>
              <a:gd name="T66" fmla="*/ 1024136 w 912"/>
              <a:gd name="T67" fmla="*/ 411452 h 663"/>
              <a:gd name="T68" fmla="*/ 1023012 w 912"/>
              <a:gd name="T69" fmla="*/ 415949 h 663"/>
              <a:gd name="T70" fmla="*/ 673389 w 912"/>
              <a:gd name="T71" fmla="*/ 557597 h 663"/>
              <a:gd name="T72" fmla="*/ 507009 w 912"/>
              <a:gd name="T73" fmla="*/ 219216 h 663"/>
              <a:gd name="T74" fmla="*/ 576709 w 912"/>
              <a:gd name="T75" fmla="*/ 197857 h 663"/>
              <a:gd name="T76" fmla="*/ 474408 w 912"/>
              <a:gd name="T77" fmla="*/ 0 h 663"/>
              <a:gd name="T78" fmla="*/ 482277 w 912"/>
              <a:gd name="T79" fmla="*/ 3373 h 663"/>
              <a:gd name="T80" fmla="*/ 485649 w 912"/>
              <a:gd name="T81" fmla="*/ 11242 h 663"/>
              <a:gd name="T82" fmla="*/ 482277 w 912"/>
              <a:gd name="T83" fmla="*/ 19111 h 663"/>
              <a:gd name="T84" fmla="*/ 474408 w 912"/>
              <a:gd name="T85" fmla="*/ 21360 h 663"/>
              <a:gd name="T86" fmla="*/ 23608 w 912"/>
              <a:gd name="T87" fmla="*/ 22484 h 663"/>
              <a:gd name="T88" fmla="*/ 21360 w 912"/>
              <a:gd name="T89" fmla="*/ 26980 h 663"/>
              <a:gd name="T90" fmla="*/ 21360 w 912"/>
              <a:gd name="T91" fmla="*/ 75321 h 663"/>
              <a:gd name="T92" fmla="*/ 25856 w 912"/>
              <a:gd name="T93" fmla="*/ 78693 h 663"/>
              <a:gd name="T94" fmla="*/ 475532 w 912"/>
              <a:gd name="T95" fmla="*/ 80941 h 663"/>
              <a:gd name="T96" fmla="*/ 485649 w 912"/>
              <a:gd name="T97" fmla="*/ 97804 h 663"/>
              <a:gd name="T98" fmla="*/ 483401 w 912"/>
              <a:gd name="T99" fmla="*/ 634041 h 663"/>
              <a:gd name="T100" fmla="*/ 465414 w 912"/>
              <a:gd name="T101" fmla="*/ 643035 h 663"/>
              <a:gd name="T102" fmla="*/ 8994 w 912"/>
              <a:gd name="T103" fmla="*/ 640787 h 663"/>
              <a:gd name="T104" fmla="*/ 0 w 912"/>
              <a:gd name="T105" fmla="*/ 623924 h 663"/>
              <a:gd name="T106" fmla="*/ 1124 w 912"/>
              <a:gd name="T107" fmla="*/ 16863 h 663"/>
              <a:gd name="T108" fmla="*/ 15739 w 912"/>
              <a:gd name="T109" fmla="*/ 2248 h 66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912" h="663">
                <a:moveTo>
                  <a:pt x="898" y="445"/>
                </a:moveTo>
                <a:lnTo>
                  <a:pt x="905" y="448"/>
                </a:lnTo>
                <a:lnTo>
                  <a:pt x="908" y="451"/>
                </a:lnTo>
                <a:lnTo>
                  <a:pt x="911" y="453"/>
                </a:lnTo>
                <a:lnTo>
                  <a:pt x="912" y="456"/>
                </a:lnTo>
                <a:lnTo>
                  <a:pt x="911" y="458"/>
                </a:lnTo>
                <a:lnTo>
                  <a:pt x="910" y="460"/>
                </a:lnTo>
                <a:lnTo>
                  <a:pt x="907" y="462"/>
                </a:lnTo>
                <a:lnTo>
                  <a:pt x="716" y="544"/>
                </a:lnTo>
                <a:lnTo>
                  <a:pt x="719" y="562"/>
                </a:lnTo>
                <a:lnTo>
                  <a:pt x="727" y="578"/>
                </a:lnTo>
                <a:lnTo>
                  <a:pt x="739" y="591"/>
                </a:lnTo>
                <a:lnTo>
                  <a:pt x="755" y="602"/>
                </a:lnTo>
                <a:lnTo>
                  <a:pt x="775" y="607"/>
                </a:lnTo>
                <a:lnTo>
                  <a:pt x="776" y="608"/>
                </a:lnTo>
                <a:lnTo>
                  <a:pt x="777" y="609"/>
                </a:lnTo>
                <a:lnTo>
                  <a:pt x="777" y="610"/>
                </a:lnTo>
                <a:lnTo>
                  <a:pt x="776" y="610"/>
                </a:lnTo>
                <a:lnTo>
                  <a:pt x="775" y="611"/>
                </a:lnTo>
                <a:lnTo>
                  <a:pt x="750" y="616"/>
                </a:lnTo>
                <a:lnTo>
                  <a:pt x="724" y="619"/>
                </a:lnTo>
                <a:lnTo>
                  <a:pt x="722" y="620"/>
                </a:lnTo>
                <a:lnTo>
                  <a:pt x="721" y="621"/>
                </a:lnTo>
                <a:lnTo>
                  <a:pt x="720" y="623"/>
                </a:lnTo>
                <a:lnTo>
                  <a:pt x="722" y="632"/>
                </a:lnTo>
                <a:lnTo>
                  <a:pt x="726" y="644"/>
                </a:lnTo>
                <a:lnTo>
                  <a:pt x="731" y="657"/>
                </a:lnTo>
                <a:lnTo>
                  <a:pt x="733" y="659"/>
                </a:lnTo>
                <a:lnTo>
                  <a:pt x="733" y="661"/>
                </a:lnTo>
                <a:lnTo>
                  <a:pt x="732" y="662"/>
                </a:lnTo>
                <a:lnTo>
                  <a:pt x="730" y="663"/>
                </a:lnTo>
                <a:lnTo>
                  <a:pt x="727" y="662"/>
                </a:lnTo>
                <a:lnTo>
                  <a:pt x="711" y="656"/>
                </a:lnTo>
                <a:lnTo>
                  <a:pt x="697" y="647"/>
                </a:lnTo>
                <a:lnTo>
                  <a:pt x="686" y="635"/>
                </a:lnTo>
                <a:lnTo>
                  <a:pt x="675" y="621"/>
                </a:lnTo>
                <a:lnTo>
                  <a:pt x="668" y="606"/>
                </a:lnTo>
                <a:lnTo>
                  <a:pt x="663" y="588"/>
                </a:lnTo>
                <a:lnTo>
                  <a:pt x="659" y="572"/>
                </a:lnTo>
                <a:lnTo>
                  <a:pt x="657" y="555"/>
                </a:lnTo>
                <a:lnTo>
                  <a:pt x="657" y="548"/>
                </a:lnTo>
                <a:lnTo>
                  <a:pt x="656" y="540"/>
                </a:lnTo>
                <a:lnTo>
                  <a:pt x="654" y="527"/>
                </a:lnTo>
                <a:lnTo>
                  <a:pt x="650" y="516"/>
                </a:lnTo>
                <a:lnTo>
                  <a:pt x="643" y="504"/>
                </a:lnTo>
                <a:lnTo>
                  <a:pt x="696" y="482"/>
                </a:lnTo>
                <a:lnTo>
                  <a:pt x="703" y="493"/>
                </a:lnTo>
                <a:lnTo>
                  <a:pt x="710" y="508"/>
                </a:lnTo>
                <a:lnTo>
                  <a:pt x="715" y="523"/>
                </a:lnTo>
                <a:lnTo>
                  <a:pt x="898" y="445"/>
                </a:lnTo>
                <a:close/>
                <a:moveTo>
                  <a:pt x="451" y="428"/>
                </a:moveTo>
                <a:lnTo>
                  <a:pt x="587" y="501"/>
                </a:lnTo>
                <a:lnTo>
                  <a:pt x="580" y="520"/>
                </a:lnTo>
                <a:lnTo>
                  <a:pt x="577" y="539"/>
                </a:lnTo>
                <a:lnTo>
                  <a:pt x="578" y="559"/>
                </a:lnTo>
                <a:lnTo>
                  <a:pt x="581" y="580"/>
                </a:lnTo>
                <a:lnTo>
                  <a:pt x="646" y="552"/>
                </a:lnTo>
                <a:lnTo>
                  <a:pt x="648" y="572"/>
                </a:lnTo>
                <a:lnTo>
                  <a:pt x="590" y="597"/>
                </a:lnTo>
                <a:lnTo>
                  <a:pt x="451" y="523"/>
                </a:lnTo>
                <a:lnTo>
                  <a:pt x="451" y="428"/>
                </a:lnTo>
                <a:close/>
                <a:moveTo>
                  <a:pt x="513" y="176"/>
                </a:moveTo>
                <a:lnTo>
                  <a:pt x="523" y="178"/>
                </a:lnTo>
                <a:lnTo>
                  <a:pt x="533" y="181"/>
                </a:lnTo>
                <a:lnTo>
                  <a:pt x="904" y="359"/>
                </a:lnTo>
                <a:lnTo>
                  <a:pt x="908" y="361"/>
                </a:lnTo>
                <a:lnTo>
                  <a:pt x="910" y="363"/>
                </a:lnTo>
                <a:lnTo>
                  <a:pt x="911" y="366"/>
                </a:lnTo>
                <a:lnTo>
                  <a:pt x="911" y="368"/>
                </a:lnTo>
                <a:lnTo>
                  <a:pt x="910" y="370"/>
                </a:lnTo>
                <a:lnTo>
                  <a:pt x="907" y="372"/>
                </a:lnTo>
                <a:lnTo>
                  <a:pt x="599" y="496"/>
                </a:lnTo>
                <a:lnTo>
                  <a:pt x="451" y="417"/>
                </a:lnTo>
                <a:lnTo>
                  <a:pt x="451" y="195"/>
                </a:lnTo>
                <a:lnTo>
                  <a:pt x="505" y="178"/>
                </a:lnTo>
                <a:lnTo>
                  <a:pt x="513" y="176"/>
                </a:lnTo>
                <a:close/>
                <a:moveTo>
                  <a:pt x="23" y="0"/>
                </a:moveTo>
                <a:lnTo>
                  <a:pt x="422" y="0"/>
                </a:lnTo>
                <a:lnTo>
                  <a:pt x="426" y="1"/>
                </a:lnTo>
                <a:lnTo>
                  <a:pt x="429" y="3"/>
                </a:lnTo>
                <a:lnTo>
                  <a:pt x="431" y="6"/>
                </a:lnTo>
                <a:lnTo>
                  <a:pt x="432" y="10"/>
                </a:lnTo>
                <a:lnTo>
                  <a:pt x="431" y="13"/>
                </a:lnTo>
                <a:lnTo>
                  <a:pt x="429" y="17"/>
                </a:lnTo>
                <a:lnTo>
                  <a:pt x="426" y="19"/>
                </a:lnTo>
                <a:lnTo>
                  <a:pt x="422" y="19"/>
                </a:lnTo>
                <a:lnTo>
                  <a:pt x="23" y="19"/>
                </a:lnTo>
                <a:lnTo>
                  <a:pt x="21" y="20"/>
                </a:lnTo>
                <a:lnTo>
                  <a:pt x="19" y="22"/>
                </a:lnTo>
                <a:lnTo>
                  <a:pt x="19" y="24"/>
                </a:lnTo>
                <a:lnTo>
                  <a:pt x="19" y="65"/>
                </a:lnTo>
                <a:lnTo>
                  <a:pt x="19" y="67"/>
                </a:lnTo>
                <a:lnTo>
                  <a:pt x="21" y="69"/>
                </a:lnTo>
                <a:lnTo>
                  <a:pt x="23" y="70"/>
                </a:lnTo>
                <a:lnTo>
                  <a:pt x="414" y="70"/>
                </a:lnTo>
                <a:lnTo>
                  <a:pt x="423" y="72"/>
                </a:lnTo>
                <a:lnTo>
                  <a:pt x="430" y="78"/>
                </a:lnTo>
                <a:lnTo>
                  <a:pt x="432" y="87"/>
                </a:lnTo>
                <a:lnTo>
                  <a:pt x="432" y="555"/>
                </a:lnTo>
                <a:lnTo>
                  <a:pt x="430" y="564"/>
                </a:lnTo>
                <a:lnTo>
                  <a:pt x="423" y="570"/>
                </a:lnTo>
                <a:lnTo>
                  <a:pt x="414" y="572"/>
                </a:lnTo>
                <a:lnTo>
                  <a:pt x="17" y="572"/>
                </a:lnTo>
                <a:lnTo>
                  <a:pt x="8" y="570"/>
                </a:lnTo>
                <a:lnTo>
                  <a:pt x="2" y="564"/>
                </a:lnTo>
                <a:lnTo>
                  <a:pt x="0" y="555"/>
                </a:lnTo>
                <a:lnTo>
                  <a:pt x="0" y="24"/>
                </a:lnTo>
                <a:lnTo>
                  <a:pt x="1" y="15"/>
                </a:lnTo>
                <a:lnTo>
                  <a:pt x="7" y="7"/>
                </a:lnTo>
                <a:lnTo>
                  <a:pt x="14" y="2"/>
                </a:lnTo>
                <a:lnTo>
                  <a:pt x="2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600">
              <a:solidFill>
                <a:srgbClr val="646464"/>
              </a:solidFill>
            </a:endParaRPr>
          </a:p>
        </p:txBody>
      </p:sp>
      <p:sp>
        <p:nvSpPr>
          <p:cNvPr id="34" name="Oval 43">
            <a:extLst>
              <a:ext uri="{FF2B5EF4-FFF2-40B4-BE49-F238E27FC236}">
                <a16:creationId xmlns="" xmlns:a16="http://schemas.microsoft.com/office/drawing/2014/main" id="{0A4D5D67-C43C-46F0-96FF-9740F941C357}"/>
              </a:ext>
            </a:extLst>
          </p:cNvPr>
          <p:cNvSpPr>
            <a:spLocks noChangeAspect="1"/>
          </p:cNvSpPr>
          <p:nvPr/>
        </p:nvSpPr>
        <p:spPr>
          <a:xfrm>
            <a:off x="7090397" y="840540"/>
            <a:ext cx="738612" cy="677785"/>
          </a:xfrm>
          <a:prstGeom prst="ellipse">
            <a:avLst/>
          </a:prstGeom>
          <a:solidFill>
            <a:srgbClr val="002060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endParaRPr lang="it-IT" sz="1050" b="1" dirty="0">
              <a:solidFill>
                <a:srgbClr val="646464"/>
              </a:solidFill>
              <a:latin typeface="EYInterstate" panose="02000503020000020004" pitchFamily="2" charset="0"/>
              <a:cs typeface="Arial" pitchFamily="34" charset="0"/>
            </a:endParaRPr>
          </a:p>
        </p:txBody>
      </p:sp>
      <p:grpSp>
        <p:nvGrpSpPr>
          <p:cNvPr id="36" name="Gruppieren 1"/>
          <p:cNvGrpSpPr>
            <a:grpSpLocks/>
          </p:cNvGrpSpPr>
          <p:nvPr/>
        </p:nvGrpSpPr>
        <p:grpSpPr bwMode="auto">
          <a:xfrm>
            <a:off x="7271744" y="1020437"/>
            <a:ext cx="437053" cy="384050"/>
            <a:chOff x="6673850" y="3405188"/>
            <a:chExt cx="1035050" cy="903287"/>
          </a:xfrm>
          <a:solidFill>
            <a:schemeClr val="bg1"/>
          </a:solidFill>
        </p:grpSpPr>
        <p:sp>
          <p:nvSpPr>
            <p:cNvPr id="37" name="Freeform 19"/>
            <p:cNvSpPr>
              <a:spLocks noChangeArrowheads="1"/>
            </p:cNvSpPr>
            <p:nvPr/>
          </p:nvSpPr>
          <p:spPr bwMode="auto">
            <a:xfrm>
              <a:off x="7310438" y="3405188"/>
              <a:ext cx="398462" cy="401637"/>
            </a:xfrm>
            <a:custGeom>
              <a:avLst/>
              <a:gdLst>
                <a:gd name="T0" fmla="*/ 2147483647 w 1105"/>
                <a:gd name="T1" fmla="*/ 2147483647 h 1115"/>
                <a:gd name="T2" fmla="*/ 2147483647 w 1105"/>
                <a:gd name="T3" fmla="*/ 2147483647 h 1115"/>
                <a:gd name="T4" fmla="*/ 2147483647 w 1105"/>
                <a:gd name="T5" fmla="*/ 2147483647 h 1115"/>
                <a:gd name="T6" fmla="*/ 2147483647 w 1105"/>
                <a:gd name="T7" fmla="*/ 2147483647 h 1115"/>
                <a:gd name="T8" fmla="*/ 2147483647 w 1105"/>
                <a:gd name="T9" fmla="*/ 2147483647 h 1115"/>
                <a:gd name="T10" fmla="*/ 2147483647 w 1105"/>
                <a:gd name="T11" fmla="*/ 2147483647 h 1115"/>
                <a:gd name="T12" fmla="*/ 2147483647 w 1105"/>
                <a:gd name="T13" fmla="*/ 2147483647 h 1115"/>
                <a:gd name="T14" fmla="*/ 2147483647 w 1105"/>
                <a:gd name="T15" fmla="*/ 2147483647 h 1115"/>
                <a:gd name="T16" fmla="*/ 2147483647 w 1105"/>
                <a:gd name="T17" fmla="*/ 2147483647 h 1115"/>
                <a:gd name="T18" fmla="*/ 2147483647 w 1105"/>
                <a:gd name="T19" fmla="*/ 2147483647 h 11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05" h="1115">
                  <a:moveTo>
                    <a:pt x="896" y="1083"/>
                  </a:moveTo>
                  <a:lnTo>
                    <a:pt x="896" y="1083"/>
                  </a:lnTo>
                  <a:cubicBezTo>
                    <a:pt x="875" y="1114"/>
                    <a:pt x="834" y="1114"/>
                    <a:pt x="802" y="1083"/>
                  </a:cubicBezTo>
                  <a:cubicBezTo>
                    <a:pt x="32" y="302"/>
                    <a:pt x="32" y="302"/>
                    <a:pt x="32" y="302"/>
                  </a:cubicBezTo>
                  <a:cubicBezTo>
                    <a:pt x="0" y="281"/>
                    <a:pt x="0" y="239"/>
                    <a:pt x="32" y="218"/>
                  </a:cubicBezTo>
                  <a:cubicBezTo>
                    <a:pt x="219" y="31"/>
                    <a:pt x="219" y="31"/>
                    <a:pt x="219" y="31"/>
                  </a:cubicBezTo>
                  <a:cubicBezTo>
                    <a:pt x="240" y="0"/>
                    <a:pt x="282" y="0"/>
                    <a:pt x="302" y="31"/>
                  </a:cubicBezTo>
                  <a:cubicBezTo>
                    <a:pt x="1084" y="812"/>
                    <a:pt x="1084" y="812"/>
                    <a:pt x="1084" y="812"/>
                  </a:cubicBezTo>
                  <a:cubicBezTo>
                    <a:pt x="1104" y="833"/>
                    <a:pt x="1104" y="875"/>
                    <a:pt x="1084" y="895"/>
                  </a:cubicBezTo>
                  <a:lnTo>
                    <a:pt x="896" y="108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>
                <a:solidFill>
                  <a:srgbClr val="646464"/>
                </a:solidFill>
                <a:cs typeface="Arial" charset="0"/>
              </a:endParaRPr>
            </a:p>
          </p:txBody>
        </p:sp>
        <p:sp>
          <p:nvSpPr>
            <p:cNvPr id="39" name="Freeform 20"/>
            <p:cNvSpPr>
              <a:spLocks noChangeArrowheads="1"/>
            </p:cNvSpPr>
            <p:nvPr/>
          </p:nvSpPr>
          <p:spPr bwMode="auto">
            <a:xfrm>
              <a:off x="6673850" y="3408363"/>
              <a:ext cx="398463" cy="398462"/>
            </a:xfrm>
            <a:custGeom>
              <a:avLst/>
              <a:gdLst>
                <a:gd name="T0" fmla="*/ 2147483647 w 1105"/>
                <a:gd name="T1" fmla="*/ 2147483647 h 1105"/>
                <a:gd name="T2" fmla="*/ 2147483647 w 1105"/>
                <a:gd name="T3" fmla="*/ 2147483647 h 1105"/>
                <a:gd name="T4" fmla="*/ 2147483647 w 1105"/>
                <a:gd name="T5" fmla="*/ 2147483647 h 1105"/>
                <a:gd name="T6" fmla="*/ 2147483647 w 1105"/>
                <a:gd name="T7" fmla="*/ 2147483647 h 1105"/>
                <a:gd name="T8" fmla="*/ 2147483647 w 1105"/>
                <a:gd name="T9" fmla="*/ 2147483647 h 1105"/>
                <a:gd name="T10" fmla="*/ 2147483647 w 1105"/>
                <a:gd name="T11" fmla="*/ 2147483647 h 1105"/>
                <a:gd name="T12" fmla="*/ 2147483647 w 1105"/>
                <a:gd name="T13" fmla="*/ 2147483647 h 1105"/>
                <a:gd name="T14" fmla="*/ 2147483647 w 1105"/>
                <a:gd name="T15" fmla="*/ 2147483647 h 1105"/>
                <a:gd name="T16" fmla="*/ 2147483647 w 1105"/>
                <a:gd name="T17" fmla="*/ 2147483647 h 1105"/>
                <a:gd name="T18" fmla="*/ 2147483647 w 1105"/>
                <a:gd name="T19" fmla="*/ 2147483647 h 1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05" h="1105">
                  <a:moveTo>
                    <a:pt x="1083" y="208"/>
                  </a:moveTo>
                  <a:lnTo>
                    <a:pt x="1083" y="208"/>
                  </a:lnTo>
                  <a:cubicBezTo>
                    <a:pt x="1104" y="229"/>
                    <a:pt x="1104" y="271"/>
                    <a:pt x="1083" y="302"/>
                  </a:cubicBezTo>
                  <a:cubicBezTo>
                    <a:pt x="302" y="1073"/>
                    <a:pt x="302" y="1073"/>
                    <a:pt x="302" y="1073"/>
                  </a:cubicBezTo>
                  <a:cubicBezTo>
                    <a:pt x="281" y="1104"/>
                    <a:pt x="239" y="1104"/>
                    <a:pt x="208" y="1073"/>
                  </a:cubicBezTo>
                  <a:cubicBezTo>
                    <a:pt x="20" y="885"/>
                    <a:pt x="20" y="885"/>
                    <a:pt x="20" y="885"/>
                  </a:cubicBezTo>
                  <a:cubicBezTo>
                    <a:pt x="0" y="865"/>
                    <a:pt x="0" y="823"/>
                    <a:pt x="20" y="802"/>
                  </a:cubicBezTo>
                  <a:cubicBezTo>
                    <a:pt x="802" y="21"/>
                    <a:pt x="802" y="21"/>
                    <a:pt x="802" y="21"/>
                  </a:cubicBezTo>
                  <a:cubicBezTo>
                    <a:pt x="833" y="0"/>
                    <a:pt x="864" y="0"/>
                    <a:pt x="895" y="21"/>
                  </a:cubicBezTo>
                  <a:lnTo>
                    <a:pt x="1083" y="20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>
                <a:solidFill>
                  <a:srgbClr val="646464"/>
                </a:solidFill>
                <a:cs typeface="Arial" charset="0"/>
              </a:endParaRPr>
            </a:p>
          </p:txBody>
        </p:sp>
        <p:sp>
          <p:nvSpPr>
            <p:cNvPr id="40" name="Freeform 21"/>
            <p:cNvSpPr>
              <a:spLocks noChangeArrowheads="1"/>
            </p:cNvSpPr>
            <p:nvPr/>
          </p:nvSpPr>
          <p:spPr bwMode="auto">
            <a:xfrm>
              <a:off x="6808788" y="3532188"/>
              <a:ext cx="768350" cy="776287"/>
            </a:xfrm>
            <a:custGeom>
              <a:avLst/>
              <a:gdLst>
                <a:gd name="T0" fmla="*/ 2147483647 w 2136"/>
                <a:gd name="T1" fmla="*/ 2147483647 h 2157"/>
                <a:gd name="T2" fmla="*/ 2147483647 w 2136"/>
                <a:gd name="T3" fmla="*/ 2147483647 h 2157"/>
                <a:gd name="T4" fmla="*/ 2147483647 w 2136"/>
                <a:gd name="T5" fmla="*/ 2147483647 h 2157"/>
                <a:gd name="T6" fmla="*/ 2147483647 w 2136"/>
                <a:gd name="T7" fmla="*/ 2147483647 h 2157"/>
                <a:gd name="T8" fmla="*/ 2147483647 w 2136"/>
                <a:gd name="T9" fmla="*/ 2147483647 h 2157"/>
                <a:gd name="T10" fmla="*/ 2147483647 w 2136"/>
                <a:gd name="T11" fmla="*/ 2147483647 h 2157"/>
                <a:gd name="T12" fmla="*/ 2147483647 w 2136"/>
                <a:gd name="T13" fmla="*/ 2147483647 h 2157"/>
                <a:gd name="T14" fmla="*/ 2147483647 w 2136"/>
                <a:gd name="T15" fmla="*/ 2147483647 h 2157"/>
                <a:gd name="T16" fmla="*/ 2147483647 w 2136"/>
                <a:gd name="T17" fmla="*/ 2147483647 h 2157"/>
                <a:gd name="T18" fmla="*/ 2147483647 w 2136"/>
                <a:gd name="T19" fmla="*/ 2147483647 h 2157"/>
                <a:gd name="T20" fmla="*/ 2147483647 w 2136"/>
                <a:gd name="T21" fmla="*/ 2147483647 h 2157"/>
                <a:gd name="T22" fmla="*/ 2147483647 w 2136"/>
                <a:gd name="T23" fmla="*/ 2147483647 h 2157"/>
                <a:gd name="T24" fmla="*/ 2147483647 w 2136"/>
                <a:gd name="T25" fmla="*/ 2147483647 h 2157"/>
                <a:gd name="T26" fmla="*/ 2147483647 w 2136"/>
                <a:gd name="T27" fmla="*/ 2147483647 h 2157"/>
                <a:gd name="T28" fmla="*/ 2147483647 w 2136"/>
                <a:gd name="T29" fmla="*/ 2147483647 h 2157"/>
                <a:gd name="T30" fmla="*/ 2147483647 w 2136"/>
                <a:gd name="T31" fmla="*/ 2147483647 h 2157"/>
                <a:gd name="T32" fmla="*/ 2147483647 w 2136"/>
                <a:gd name="T33" fmla="*/ 2147483647 h 2157"/>
                <a:gd name="T34" fmla="*/ 2147483647 w 2136"/>
                <a:gd name="T35" fmla="*/ 2147483647 h 2157"/>
                <a:gd name="T36" fmla="*/ 2147483647 w 2136"/>
                <a:gd name="T37" fmla="*/ 2147483647 h 2157"/>
                <a:gd name="T38" fmla="*/ 2147483647 w 2136"/>
                <a:gd name="T39" fmla="*/ 2147483647 h 2157"/>
                <a:gd name="T40" fmla="*/ 2147483647 w 2136"/>
                <a:gd name="T41" fmla="*/ 2147483647 h 2157"/>
                <a:gd name="T42" fmla="*/ 2147483647 w 2136"/>
                <a:gd name="T43" fmla="*/ 2147483647 h 2157"/>
                <a:gd name="T44" fmla="*/ 2147483647 w 2136"/>
                <a:gd name="T45" fmla="*/ 2147483647 h 2157"/>
                <a:gd name="T46" fmla="*/ 2147483647 w 2136"/>
                <a:gd name="T47" fmla="*/ 2147483647 h 2157"/>
                <a:gd name="T48" fmla="*/ 2147483647 w 2136"/>
                <a:gd name="T49" fmla="*/ 2147483647 h 2157"/>
                <a:gd name="T50" fmla="*/ 2147483647 w 2136"/>
                <a:gd name="T51" fmla="*/ 2147483647 h 2157"/>
                <a:gd name="T52" fmla="*/ 2147483647 w 2136"/>
                <a:gd name="T53" fmla="*/ 2147483647 h 2157"/>
                <a:gd name="T54" fmla="*/ 2147483647 w 2136"/>
                <a:gd name="T55" fmla="*/ 2147483647 h 2157"/>
                <a:gd name="T56" fmla="*/ 2147483647 w 2136"/>
                <a:gd name="T57" fmla="*/ 2147483647 h 2157"/>
                <a:gd name="T58" fmla="*/ 2147483647 w 2136"/>
                <a:gd name="T59" fmla="*/ 2147483647 h 2157"/>
                <a:gd name="T60" fmla="*/ 2147483647 w 2136"/>
                <a:gd name="T61" fmla="*/ 2147483647 h 2157"/>
                <a:gd name="T62" fmla="*/ 2147483647 w 2136"/>
                <a:gd name="T63" fmla="*/ 2147483647 h 2157"/>
                <a:gd name="T64" fmla="*/ 2147483647 w 2136"/>
                <a:gd name="T65" fmla="*/ 2147483647 h 2157"/>
                <a:gd name="T66" fmla="*/ 2147483647 w 2136"/>
                <a:gd name="T67" fmla="*/ 2147483647 h 2157"/>
                <a:gd name="T68" fmla="*/ 2147483647 w 2136"/>
                <a:gd name="T69" fmla="*/ 2147483647 h 2157"/>
                <a:gd name="T70" fmla="*/ 2147483647 w 2136"/>
                <a:gd name="T71" fmla="*/ 2147483647 h 2157"/>
                <a:gd name="T72" fmla="*/ 2147483647 w 2136"/>
                <a:gd name="T73" fmla="*/ 2147483647 h 2157"/>
                <a:gd name="T74" fmla="*/ 2147483647 w 2136"/>
                <a:gd name="T75" fmla="*/ 2147483647 h 2157"/>
                <a:gd name="T76" fmla="*/ 2147483647 w 2136"/>
                <a:gd name="T77" fmla="*/ 2147483647 h 2157"/>
                <a:gd name="T78" fmla="*/ 2147483647 w 2136"/>
                <a:gd name="T79" fmla="*/ 2147483647 h 2157"/>
                <a:gd name="T80" fmla="*/ 2147483647 w 2136"/>
                <a:gd name="T81" fmla="*/ 2147483647 h 2157"/>
                <a:gd name="T82" fmla="*/ 2147483647 w 2136"/>
                <a:gd name="T83" fmla="*/ 2147483647 h 2157"/>
                <a:gd name="T84" fmla="*/ 2147483647 w 2136"/>
                <a:gd name="T85" fmla="*/ 2147483647 h 21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136" h="2157">
                  <a:moveTo>
                    <a:pt x="2083" y="1208"/>
                  </a:moveTo>
                  <a:lnTo>
                    <a:pt x="2083" y="1208"/>
                  </a:lnTo>
                  <a:cubicBezTo>
                    <a:pt x="1958" y="1094"/>
                    <a:pt x="1958" y="1094"/>
                    <a:pt x="1958" y="1094"/>
                  </a:cubicBezTo>
                  <a:cubicBezTo>
                    <a:pt x="2041" y="1000"/>
                    <a:pt x="2041" y="1000"/>
                    <a:pt x="2041" y="1000"/>
                  </a:cubicBezTo>
                  <a:cubicBezTo>
                    <a:pt x="2083" y="969"/>
                    <a:pt x="2093" y="916"/>
                    <a:pt x="2093" y="875"/>
                  </a:cubicBezTo>
                  <a:cubicBezTo>
                    <a:pt x="2093" y="833"/>
                    <a:pt x="2083" y="781"/>
                    <a:pt x="2052" y="750"/>
                  </a:cubicBezTo>
                  <a:cubicBezTo>
                    <a:pt x="1333" y="41"/>
                    <a:pt x="1333" y="41"/>
                    <a:pt x="1333" y="41"/>
                  </a:cubicBezTo>
                  <a:cubicBezTo>
                    <a:pt x="1302" y="10"/>
                    <a:pt x="1250" y="0"/>
                    <a:pt x="1208" y="0"/>
                  </a:cubicBezTo>
                  <a:cubicBezTo>
                    <a:pt x="1156" y="0"/>
                    <a:pt x="1104" y="21"/>
                    <a:pt x="1062" y="62"/>
                  </a:cubicBezTo>
                  <a:cubicBezTo>
                    <a:pt x="1062" y="62"/>
                    <a:pt x="1031" y="83"/>
                    <a:pt x="1000" y="125"/>
                  </a:cubicBezTo>
                  <a:cubicBezTo>
                    <a:pt x="979" y="114"/>
                    <a:pt x="979" y="114"/>
                    <a:pt x="979" y="114"/>
                  </a:cubicBezTo>
                  <a:cubicBezTo>
                    <a:pt x="947" y="73"/>
                    <a:pt x="895" y="52"/>
                    <a:pt x="854" y="52"/>
                  </a:cubicBezTo>
                  <a:cubicBezTo>
                    <a:pt x="802" y="52"/>
                    <a:pt x="760" y="73"/>
                    <a:pt x="729" y="104"/>
                  </a:cubicBezTo>
                  <a:cubicBezTo>
                    <a:pt x="83" y="750"/>
                    <a:pt x="83" y="750"/>
                    <a:pt x="83" y="750"/>
                  </a:cubicBezTo>
                  <a:cubicBezTo>
                    <a:pt x="52" y="781"/>
                    <a:pt x="31" y="833"/>
                    <a:pt x="31" y="875"/>
                  </a:cubicBezTo>
                  <a:cubicBezTo>
                    <a:pt x="31" y="916"/>
                    <a:pt x="52" y="969"/>
                    <a:pt x="83" y="1000"/>
                  </a:cubicBezTo>
                  <a:cubicBezTo>
                    <a:pt x="177" y="1094"/>
                    <a:pt x="177" y="1094"/>
                    <a:pt x="177" y="1094"/>
                  </a:cubicBezTo>
                  <a:cubicBezTo>
                    <a:pt x="52" y="1208"/>
                    <a:pt x="52" y="1208"/>
                    <a:pt x="52" y="1208"/>
                  </a:cubicBezTo>
                  <a:cubicBezTo>
                    <a:pt x="20" y="1250"/>
                    <a:pt x="0" y="1291"/>
                    <a:pt x="0" y="1344"/>
                  </a:cubicBezTo>
                  <a:cubicBezTo>
                    <a:pt x="0" y="1385"/>
                    <a:pt x="20" y="1427"/>
                    <a:pt x="52" y="1469"/>
                  </a:cubicBezTo>
                  <a:cubicBezTo>
                    <a:pt x="93" y="1500"/>
                    <a:pt x="93" y="1500"/>
                    <a:pt x="93" y="1500"/>
                  </a:cubicBezTo>
                  <a:cubicBezTo>
                    <a:pt x="125" y="1531"/>
                    <a:pt x="166" y="1552"/>
                    <a:pt x="197" y="1552"/>
                  </a:cubicBezTo>
                  <a:cubicBezTo>
                    <a:pt x="208" y="1594"/>
                    <a:pt x="218" y="1635"/>
                    <a:pt x="250" y="1666"/>
                  </a:cubicBezTo>
                  <a:cubicBezTo>
                    <a:pt x="291" y="1698"/>
                    <a:pt x="291" y="1698"/>
                    <a:pt x="291" y="1698"/>
                  </a:cubicBezTo>
                  <a:cubicBezTo>
                    <a:pt x="322" y="1729"/>
                    <a:pt x="364" y="1750"/>
                    <a:pt x="406" y="1750"/>
                  </a:cubicBezTo>
                  <a:cubicBezTo>
                    <a:pt x="406" y="1791"/>
                    <a:pt x="427" y="1833"/>
                    <a:pt x="458" y="1864"/>
                  </a:cubicBezTo>
                  <a:cubicBezTo>
                    <a:pt x="489" y="1906"/>
                    <a:pt x="489" y="1906"/>
                    <a:pt x="489" y="1906"/>
                  </a:cubicBezTo>
                  <a:cubicBezTo>
                    <a:pt x="520" y="1937"/>
                    <a:pt x="562" y="1948"/>
                    <a:pt x="604" y="1958"/>
                  </a:cubicBezTo>
                  <a:cubicBezTo>
                    <a:pt x="604" y="2000"/>
                    <a:pt x="625" y="2031"/>
                    <a:pt x="656" y="2062"/>
                  </a:cubicBezTo>
                  <a:cubicBezTo>
                    <a:pt x="687" y="2104"/>
                    <a:pt x="687" y="2104"/>
                    <a:pt x="687" y="2104"/>
                  </a:cubicBezTo>
                  <a:cubicBezTo>
                    <a:pt x="729" y="2135"/>
                    <a:pt x="770" y="2156"/>
                    <a:pt x="822" y="2156"/>
                  </a:cubicBezTo>
                  <a:cubicBezTo>
                    <a:pt x="864" y="2156"/>
                    <a:pt x="906" y="2135"/>
                    <a:pt x="947" y="2104"/>
                  </a:cubicBezTo>
                  <a:cubicBezTo>
                    <a:pt x="1062" y="1979"/>
                    <a:pt x="1062" y="1979"/>
                    <a:pt x="1062" y="1979"/>
                  </a:cubicBezTo>
                  <a:cubicBezTo>
                    <a:pt x="1187" y="2104"/>
                    <a:pt x="1187" y="2104"/>
                    <a:pt x="1187" y="2104"/>
                  </a:cubicBezTo>
                  <a:cubicBezTo>
                    <a:pt x="1218" y="2135"/>
                    <a:pt x="1270" y="2156"/>
                    <a:pt x="1312" y="2156"/>
                  </a:cubicBezTo>
                  <a:cubicBezTo>
                    <a:pt x="1364" y="2156"/>
                    <a:pt x="1406" y="2135"/>
                    <a:pt x="1437" y="2104"/>
                  </a:cubicBezTo>
                  <a:cubicBezTo>
                    <a:pt x="1479" y="2062"/>
                    <a:pt x="1479" y="2062"/>
                    <a:pt x="1479" y="2062"/>
                  </a:cubicBezTo>
                  <a:cubicBezTo>
                    <a:pt x="1510" y="2031"/>
                    <a:pt x="1520" y="1989"/>
                    <a:pt x="1531" y="1948"/>
                  </a:cubicBezTo>
                  <a:cubicBezTo>
                    <a:pt x="1572" y="1948"/>
                    <a:pt x="1614" y="1937"/>
                    <a:pt x="1645" y="1906"/>
                  </a:cubicBezTo>
                  <a:cubicBezTo>
                    <a:pt x="1677" y="1864"/>
                    <a:pt x="1677" y="1864"/>
                    <a:pt x="1677" y="1864"/>
                  </a:cubicBezTo>
                  <a:cubicBezTo>
                    <a:pt x="1708" y="1833"/>
                    <a:pt x="1729" y="1791"/>
                    <a:pt x="1729" y="1750"/>
                  </a:cubicBezTo>
                  <a:cubicBezTo>
                    <a:pt x="1770" y="1750"/>
                    <a:pt x="1812" y="1729"/>
                    <a:pt x="1843" y="1698"/>
                  </a:cubicBezTo>
                  <a:cubicBezTo>
                    <a:pt x="1875" y="1666"/>
                    <a:pt x="1875" y="1666"/>
                    <a:pt x="1875" y="1666"/>
                  </a:cubicBezTo>
                  <a:cubicBezTo>
                    <a:pt x="1906" y="1635"/>
                    <a:pt x="1927" y="1594"/>
                    <a:pt x="1927" y="1552"/>
                  </a:cubicBezTo>
                  <a:cubicBezTo>
                    <a:pt x="1968" y="1552"/>
                    <a:pt x="2010" y="1531"/>
                    <a:pt x="2041" y="1500"/>
                  </a:cubicBezTo>
                  <a:cubicBezTo>
                    <a:pt x="2083" y="1458"/>
                    <a:pt x="2083" y="1458"/>
                    <a:pt x="2083" y="1458"/>
                  </a:cubicBezTo>
                  <a:cubicBezTo>
                    <a:pt x="2114" y="1427"/>
                    <a:pt x="2135" y="1385"/>
                    <a:pt x="2135" y="1333"/>
                  </a:cubicBezTo>
                  <a:cubicBezTo>
                    <a:pt x="2135" y="1291"/>
                    <a:pt x="2114" y="1250"/>
                    <a:pt x="2083" y="1208"/>
                  </a:cubicBezTo>
                  <a:close/>
                  <a:moveTo>
                    <a:pt x="1989" y="1375"/>
                  </a:moveTo>
                  <a:lnTo>
                    <a:pt x="1989" y="1375"/>
                  </a:lnTo>
                  <a:cubicBezTo>
                    <a:pt x="1958" y="1416"/>
                    <a:pt x="1958" y="1416"/>
                    <a:pt x="1958" y="1416"/>
                  </a:cubicBezTo>
                  <a:cubicBezTo>
                    <a:pt x="1947" y="1427"/>
                    <a:pt x="1927" y="1427"/>
                    <a:pt x="1916" y="1427"/>
                  </a:cubicBezTo>
                  <a:cubicBezTo>
                    <a:pt x="1906" y="1427"/>
                    <a:pt x="1885" y="1427"/>
                    <a:pt x="1875" y="1416"/>
                  </a:cubicBezTo>
                  <a:cubicBezTo>
                    <a:pt x="1656" y="1198"/>
                    <a:pt x="1656" y="1198"/>
                    <a:pt x="1656" y="1198"/>
                  </a:cubicBezTo>
                  <a:cubicBezTo>
                    <a:pt x="1656" y="1187"/>
                    <a:pt x="1656" y="1187"/>
                    <a:pt x="1645" y="1187"/>
                  </a:cubicBezTo>
                  <a:cubicBezTo>
                    <a:pt x="1635" y="1177"/>
                    <a:pt x="1625" y="1177"/>
                    <a:pt x="1614" y="1177"/>
                  </a:cubicBezTo>
                  <a:cubicBezTo>
                    <a:pt x="1593" y="1177"/>
                    <a:pt x="1583" y="1187"/>
                    <a:pt x="1572" y="1198"/>
                  </a:cubicBezTo>
                  <a:cubicBezTo>
                    <a:pt x="1552" y="1208"/>
                    <a:pt x="1552" y="1239"/>
                    <a:pt x="1562" y="1260"/>
                  </a:cubicBezTo>
                  <a:cubicBezTo>
                    <a:pt x="1562" y="1271"/>
                    <a:pt x="1562" y="1281"/>
                    <a:pt x="1572" y="1281"/>
                  </a:cubicBezTo>
                  <a:cubicBezTo>
                    <a:pt x="1677" y="1396"/>
                    <a:pt x="1677" y="1396"/>
                    <a:pt x="1677" y="1396"/>
                  </a:cubicBezTo>
                  <a:cubicBezTo>
                    <a:pt x="1791" y="1500"/>
                    <a:pt x="1791" y="1500"/>
                    <a:pt x="1791" y="1500"/>
                  </a:cubicBezTo>
                  <a:cubicBezTo>
                    <a:pt x="1802" y="1510"/>
                    <a:pt x="1802" y="1521"/>
                    <a:pt x="1802" y="1541"/>
                  </a:cubicBezTo>
                  <a:cubicBezTo>
                    <a:pt x="1802" y="1552"/>
                    <a:pt x="1802" y="1562"/>
                    <a:pt x="1791" y="1573"/>
                  </a:cubicBezTo>
                  <a:cubicBezTo>
                    <a:pt x="1750" y="1614"/>
                    <a:pt x="1750" y="1614"/>
                    <a:pt x="1750" y="1614"/>
                  </a:cubicBezTo>
                  <a:cubicBezTo>
                    <a:pt x="1739" y="1625"/>
                    <a:pt x="1729" y="1625"/>
                    <a:pt x="1718" y="1625"/>
                  </a:cubicBezTo>
                  <a:cubicBezTo>
                    <a:pt x="1697" y="1625"/>
                    <a:pt x="1687" y="1625"/>
                    <a:pt x="1677" y="1614"/>
                  </a:cubicBezTo>
                  <a:cubicBezTo>
                    <a:pt x="1458" y="1396"/>
                    <a:pt x="1458" y="1396"/>
                    <a:pt x="1458" y="1396"/>
                  </a:cubicBezTo>
                  <a:cubicBezTo>
                    <a:pt x="1437" y="1375"/>
                    <a:pt x="1395" y="1375"/>
                    <a:pt x="1374" y="1396"/>
                  </a:cubicBezTo>
                  <a:cubicBezTo>
                    <a:pt x="1364" y="1396"/>
                    <a:pt x="1364" y="1406"/>
                    <a:pt x="1364" y="1406"/>
                  </a:cubicBezTo>
                  <a:cubicBezTo>
                    <a:pt x="1354" y="1416"/>
                    <a:pt x="1354" y="1427"/>
                    <a:pt x="1354" y="1437"/>
                  </a:cubicBezTo>
                  <a:cubicBezTo>
                    <a:pt x="1354" y="1458"/>
                    <a:pt x="1364" y="1469"/>
                    <a:pt x="1374" y="1479"/>
                  </a:cubicBezTo>
                  <a:cubicBezTo>
                    <a:pt x="1593" y="1698"/>
                    <a:pt x="1593" y="1698"/>
                    <a:pt x="1593" y="1698"/>
                  </a:cubicBezTo>
                  <a:cubicBezTo>
                    <a:pt x="1604" y="1708"/>
                    <a:pt x="1604" y="1729"/>
                    <a:pt x="1604" y="1739"/>
                  </a:cubicBezTo>
                  <a:cubicBezTo>
                    <a:pt x="1604" y="1750"/>
                    <a:pt x="1604" y="1771"/>
                    <a:pt x="1593" y="1781"/>
                  </a:cubicBezTo>
                  <a:cubicBezTo>
                    <a:pt x="1552" y="1812"/>
                    <a:pt x="1552" y="1812"/>
                    <a:pt x="1552" y="1812"/>
                  </a:cubicBezTo>
                  <a:cubicBezTo>
                    <a:pt x="1541" y="1823"/>
                    <a:pt x="1531" y="1833"/>
                    <a:pt x="1510" y="1833"/>
                  </a:cubicBezTo>
                  <a:cubicBezTo>
                    <a:pt x="1500" y="1833"/>
                    <a:pt x="1489" y="1823"/>
                    <a:pt x="1479" y="1812"/>
                  </a:cubicBezTo>
                  <a:cubicBezTo>
                    <a:pt x="1260" y="1594"/>
                    <a:pt x="1260" y="1594"/>
                    <a:pt x="1260" y="1594"/>
                  </a:cubicBezTo>
                  <a:cubicBezTo>
                    <a:pt x="1250" y="1594"/>
                    <a:pt x="1250" y="1583"/>
                    <a:pt x="1239" y="1583"/>
                  </a:cubicBezTo>
                  <a:cubicBezTo>
                    <a:pt x="1218" y="1573"/>
                    <a:pt x="1187" y="1573"/>
                    <a:pt x="1166" y="1594"/>
                  </a:cubicBezTo>
                  <a:cubicBezTo>
                    <a:pt x="1156" y="1604"/>
                    <a:pt x="1156" y="1625"/>
                    <a:pt x="1156" y="1635"/>
                  </a:cubicBezTo>
                  <a:cubicBezTo>
                    <a:pt x="1156" y="1656"/>
                    <a:pt x="1156" y="1666"/>
                    <a:pt x="1166" y="1687"/>
                  </a:cubicBezTo>
                  <a:cubicBezTo>
                    <a:pt x="1385" y="1906"/>
                    <a:pt x="1385" y="1906"/>
                    <a:pt x="1385" y="1906"/>
                  </a:cubicBezTo>
                  <a:cubicBezTo>
                    <a:pt x="1395" y="1916"/>
                    <a:pt x="1406" y="1927"/>
                    <a:pt x="1406" y="1937"/>
                  </a:cubicBezTo>
                  <a:cubicBezTo>
                    <a:pt x="1406" y="1948"/>
                    <a:pt x="1395" y="1969"/>
                    <a:pt x="1385" y="1979"/>
                  </a:cubicBezTo>
                  <a:cubicBezTo>
                    <a:pt x="1354" y="2010"/>
                    <a:pt x="1354" y="2010"/>
                    <a:pt x="1354" y="2010"/>
                  </a:cubicBezTo>
                  <a:cubicBezTo>
                    <a:pt x="1343" y="2021"/>
                    <a:pt x="1333" y="2031"/>
                    <a:pt x="1312" y="2031"/>
                  </a:cubicBezTo>
                  <a:cubicBezTo>
                    <a:pt x="1302" y="2031"/>
                    <a:pt x="1291" y="2021"/>
                    <a:pt x="1281" y="2010"/>
                  </a:cubicBezTo>
                  <a:cubicBezTo>
                    <a:pt x="1145" y="1875"/>
                    <a:pt x="1145" y="1875"/>
                    <a:pt x="1145" y="1875"/>
                  </a:cubicBezTo>
                  <a:cubicBezTo>
                    <a:pt x="1145" y="1864"/>
                    <a:pt x="1156" y="1844"/>
                    <a:pt x="1156" y="1823"/>
                  </a:cubicBezTo>
                  <a:cubicBezTo>
                    <a:pt x="1156" y="1781"/>
                    <a:pt x="1135" y="1729"/>
                    <a:pt x="1104" y="1698"/>
                  </a:cubicBezTo>
                  <a:cubicBezTo>
                    <a:pt x="1062" y="1656"/>
                    <a:pt x="1062" y="1656"/>
                    <a:pt x="1062" y="1656"/>
                  </a:cubicBezTo>
                  <a:cubicBezTo>
                    <a:pt x="1031" y="1625"/>
                    <a:pt x="989" y="1614"/>
                    <a:pt x="947" y="1604"/>
                  </a:cubicBezTo>
                  <a:cubicBezTo>
                    <a:pt x="947" y="1562"/>
                    <a:pt x="927" y="1521"/>
                    <a:pt x="895" y="1500"/>
                  </a:cubicBezTo>
                  <a:cubicBezTo>
                    <a:pt x="864" y="1458"/>
                    <a:pt x="864" y="1458"/>
                    <a:pt x="864" y="1458"/>
                  </a:cubicBezTo>
                  <a:cubicBezTo>
                    <a:pt x="833" y="1427"/>
                    <a:pt x="791" y="1406"/>
                    <a:pt x="750" y="1406"/>
                  </a:cubicBezTo>
                  <a:cubicBezTo>
                    <a:pt x="750" y="1364"/>
                    <a:pt x="729" y="1323"/>
                    <a:pt x="697" y="1291"/>
                  </a:cubicBezTo>
                  <a:cubicBezTo>
                    <a:pt x="666" y="1260"/>
                    <a:pt x="666" y="1260"/>
                    <a:pt x="666" y="1260"/>
                  </a:cubicBezTo>
                  <a:cubicBezTo>
                    <a:pt x="635" y="1229"/>
                    <a:pt x="593" y="1208"/>
                    <a:pt x="552" y="1208"/>
                  </a:cubicBezTo>
                  <a:cubicBezTo>
                    <a:pt x="552" y="1166"/>
                    <a:pt x="531" y="1125"/>
                    <a:pt x="500" y="1094"/>
                  </a:cubicBezTo>
                  <a:cubicBezTo>
                    <a:pt x="458" y="1052"/>
                    <a:pt x="458" y="1052"/>
                    <a:pt x="458" y="1052"/>
                  </a:cubicBezTo>
                  <a:cubicBezTo>
                    <a:pt x="427" y="1021"/>
                    <a:pt x="385" y="1000"/>
                    <a:pt x="333" y="1000"/>
                  </a:cubicBezTo>
                  <a:cubicBezTo>
                    <a:pt x="312" y="1000"/>
                    <a:pt x="291" y="1010"/>
                    <a:pt x="281" y="1010"/>
                  </a:cubicBezTo>
                  <a:cubicBezTo>
                    <a:pt x="177" y="916"/>
                    <a:pt x="177" y="916"/>
                    <a:pt x="177" y="916"/>
                  </a:cubicBezTo>
                  <a:cubicBezTo>
                    <a:pt x="166" y="896"/>
                    <a:pt x="156" y="885"/>
                    <a:pt x="156" y="875"/>
                  </a:cubicBezTo>
                  <a:cubicBezTo>
                    <a:pt x="156" y="864"/>
                    <a:pt x="166" y="844"/>
                    <a:pt x="177" y="833"/>
                  </a:cubicBezTo>
                  <a:cubicBezTo>
                    <a:pt x="812" y="198"/>
                    <a:pt x="812" y="198"/>
                    <a:pt x="812" y="198"/>
                  </a:cubicBezTo>
                  <a:cubicBezTo>
                    <a:pt x="822" y="187"/>
                    <a:pt x="833" y="177"/>
                    <a:pt x="854" y="177"/>
                  </a:cubicBezTo>
                  <a:cubicBezTo>
                    <a:pt x="864" y="177"/>
                    <a:pt x="875" y="187"/>
                    <a:pt x="885" y="198"/>
                  </a:cubicBezTo>
                  <a:cubicBezTo>
                    <a:pt x="906" y="219"/>
                    <a:pt x="906" y="219"/>
                    <a:pt x="906" y="219"/>
                  </a:cubicBezTo>
                  <a:cubicBezTo>
                    <a:pt x="822" y="302"/>
                    <a:pt x="739" y="385"/>
                    <a:pt x="739" y="385"/>
                  </a:cubicBezTo>
                  <a:cubicBezTo>
                    <a:pt x="697" y="427"/>
                    <a:pt x="677" y="469"/>
                    <a:pt x="677" y="531"/>
                  </a:cubicBezTo>
                  <a:cubicBezTo>
                    <a:pt x="677" y="541"/>
                    <a:pt x="677" y="552"/>
                    <a:pt x="677" y="562"/>
                  </a:cubicBezTo>
                  <a:cubicBezTo>
                    <a:pt x="739" y="906"/>
                    <a:pt x="739" y="906"/>
                    <a:pt x="739" y="906"/>
                  </a:cubicBezTo>
                  <a:cubicBezTo>
                    <a:pt x="760" y="1000"/>
                    <a:pt x="833" y="1052"/>
                    <a:pt x="916" y="1052"/>
                  </a:cubicBezTo>
                  <a:cubicBezTo>
                    <a:pt x="927" y="1052"/>
                    <a:pt x="937" y="1052"/>
                    <a:pt x="947" y="1052"/>
                  </a:cubicBezTo>
                  <a:cubicBezTo>
                    <a:pt x="1000" y="1041"/>
                    <a:pt x="1000" y="1041"/>
                    <a:pt x="1000" y="1041"/>
                  </a:cubicBezTo>
                  <a:cubicBezTo>
                    <a:pt x="1083" y="1031"/>
                    <a:pt x="1145" y="958"/>
                    <a:pt x="1145" y="864"/>
                  </a:cubicBezTo>
                  <a:cubicBezTo>
                    <a:pt x="1145" y="854"/>
                    <a:pt x="1145" y="844"/>
                    <a:pt x="1145" y="833"/>
                  </a:cubicBezTo>
                  <a:cubicBezTo>
                    <a:pt x="1104" y="604"/>
                    <a:pt x="1104" y="604"/>
                    <a:pt x="1104" y="604"/>
                  </a:cubicBezTo>
                  <a:cubicBezTo>
                    <a:pt x="1197" y="500"/>
                    <a:pt x="1197" y="500"/>
                    <a:pt x="1197" y="500"/>
                  </a:cubicBezTo>
                  <a:cubicBezTo>
                    <a:pt x="1989" y="1302"/>
                    <a:pt x="1989" y="1302"/>
                    <a:pt x="1989" y="1302"/>
                  </a:cubicBezTo>
                  <a:cubicBezTo>
                    <a:pt x="2000" y="1312"/>
                    <a:pt x="2010" y="1323"/>
                    <a:pt x="2010" y="1333"/>
                  </a:cubicBezTo>
                  <a:cubicBezTo>
                    <a:pt x="2010" y="1354"/>
                    <a:pt x="2000" y="1364"/>
                    <a:pt x="1989" y="1375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dirty="0">
                <a:solidFill>
                  <a:srgbClr val="646464"/>
                </a:solidFill>
                <a:cs typeface="Arial" charset="0"/>
              </a:endParaRPr>
            </a:p>
          </p:txBody>
        </p:sp>
      </p:grpSp>
      <p:sp>
        <p:nvSpPr>
          <p:cNvPr id="42" name="Oval 43">
            <a:extLst>
              <a:ext uri="{FF2B5EF4-FFF2-40B4-BE49-F238E27FC236}">
                <a16:creationId xmlns="" xmlns:a16="http://schemas.microsoft.com/office/drawing/2014/main" id="{0A4D5D67-C43C-46F0-96FF-9740F941C357}"/>
              </a:ext>
            </a:extLst>
          </p:cNvPr>
          <p:cNvSpPr>
            <a:spLocks noChangeAspect="1"/>
          </p:cNvSpPr>
          <p:nvPr/>
        </p:nvSpPr>
        <p:spPr>
          <a:xfrm>
            <a:off x="9886932" y="833210"/>
            <a:ext cx="771081" cy="707580"/>
          </a:xfrm>
          <a:prstGeom prst="ellipse">
            <a:avLst/>
          </a:prstGeom>
          <a:solidFill>
            <a:srgbClr val="002060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</a:pPr>
            <a:endParaRPr lang="it-IT" sz="1050" b="1" dirty="0">
              <a:solidFill>
                <a:srgbClr val="646464"/>
              </a:solidFill>
              <a:latin typeface="EYInterstate" panose="02000503020000020004" pitchFamily="2" charset="0"/>
              <a:cs typeface="Arial" pitchFamily="34" charset="0"/>
            </a:endParaRPr>
          </a:p>
        </p:txBody>
      </p:sp>
      <p:sp>
        <p:nvSpPr>
          <p:cNvPr id="44" name="Freeform 20"/>
          <p:cNvSpPr>
            <a:spLocks noEditPoints="1"/>
          </p:cNvSpPr>
          <p:nvPr/>
        </p:nvSpPr>
        <p:spPr bwMode="auto">
          <a:xfrm>
            <a:off x="10018351" y="952617"/>
            <a:ext cx="508245" cy="456370"/>
          </a:xfrm>
          <a:custGeom>
            <a:avLst/>
            <a:gdLst>
              <a:gd name="T0" fmla="*/ 439738 w 591"/>
              <a:gd name="T1" fmla="*/ 673100 h 592"/>
              <a:gd name="T2" fmla="*/ 527050 w 591"/>
              <a:gd name="T3" fmla="*/ 685800 h 592"/>
              <a:gd name="T4" fmla="*/ 631825 w 591"/>
              <a:gd name="T5" fmla="*/ 682625 h 592"/>
              <a:gd name="T6" fmla="*/ 585788 w 591"/>
              <a:gd name="T7" fmla="*/ 703263 h 592"/>
              <a:gd name="T8" fmla="*/ 463550 w 591"/>
              <a:gd name="T9" fmla="*/ 703263 h 592"/>
              <a:gd name="T10" fmla="*/ 365125 w 591"/>
              <a:gd name="T11" fmla="*/ 668338 h 592"/>
              <a:gd name="T12" fmla="*/ 250825 w 591"/>
              <a:gd name="T13" fmla="*/ 650875 h 592"/>
              <a:gd name="T14" fmla="*/ 534988 w 591"/>
              <a:gd name="T15" fmla="*/ 182563 h 592"/>
              <a:gd name="T16" fmla="*/ 495300 w 591"/>
              <a:gd name="T17" fmla="*/ 230188 h 592"/>
              <a:gd name="T18" fmla="*/ 487363 w 591"/>
              <a:gd name="T19" fmla="*/ 274638 h 592"/>
              <a:gd name="T20" fmla="*/ 442913 w 591"/>
              <a:gd name="T21" fmla="*/ 331788 h 592"/>
              <a:gd name="T22" fmla="*/ 358775 w 591"/>
              <a:gd name="T23" fmla="*/ 427038 h 592"/>
              <a:gd name="T24" fmla="*/ 236538 w 591"/>
              <a:gd name="T25" fmla="*/ 676275 h 592"/>
              <a:gd name="T26" fmla="*/ 381000 w 591"/>
              <a:gd name="T27" fmla="*/ 690563 h 592"/>
              <a:gd name="T28" fmla="*/ 481013 w 591"/>
              <a:gd name="T29" fmla="*/ 720725 h 592"/>
              <a:gd name="T30" fmla="*/ 617538 w 591"/>
              <a:gd name="T31" fmla="*/ 715963 h 592"/>
              <a:gd name="T32" fmla="*/ 658813 w 591"/>
              <a:gd name="T33" fmla="*/ 661988 h 592"/>
              <a:gd name="T34" fmla="*/ 654050 w 591"/>
              <a:gd name="T35" fmla="*/ 642938 h 592"/>
              <a:gd name="T36" fmla="*/ 665163 w 591"/>
              <a:gd name="T37" fmla="*/ 633413 h 592"/>
              <a:gd name="T38" fmla="*/ 679450 w 591"/>
              <a:gd name="T39" fmla="*/ 579438 h 592"/>
              <a:gd name="T40" fmla="*/ 687388 w 591"/>
              <a:gd name="T41" fmla="*/ 554038 h 592"/>
              <a:gd name="T42" fmla="*/ 684213 w 591"/>
              <a:gd name="T43" fmla="*/ 490538 h 592"/>
              <a:gd name="T44" fmla="*/ 696913 w 591"/>
              <a:gd name="T45" fmla="*/ 471488 h 592"/>
              <a:gd name="T46" fmla="*/ 688975 w 591"/>
              <a:gd name="T47" fmla="*/ 407988 h 592"/>
              <a:gd name="T48" fmla="*/ 552450 w 591"/>
              <a:gd name="T49" fmla="*/ 384175 h 592"/>
              <a:gd name="T50" fmla="*/ 590550 w 591"/>
              <a:gd name="T51" fmla="*/ 312738 h 592"/>
              <a:gd name="T52" fmla="*/ 579438 w 591"/>
              <a:gd name="T53" fmla="*/ 214313 h 592"/>
              <a:gd name="T54" fmla="*/ 488950 w 591"/>
              <a:gd name="T55" fmla="*/ 3175 h 592"/>
              <a:gd name="T56" fmla="*/ 558800 w 591"/>
              <a:gd name="T57" fmla="*/ 50800 h 592"/>
              <a:gd name="T58" fmla="*/ 652463 w 591"/>
              <a:gd name="T59" fmla="*/ 53975 h 592"/>
              <a:gd name="T60" fmla="*/ 731838 w 591"/>
              <a:gd name="T61" fmla="*/ 90488 h 592"/>
              <a:gd name="T62" fmla="*/ 771525 w 591"/>
              <a:gd name="T63" fmla="*/ 168275 h 592"/>
              <a:gd name="T64" fmla="*/ 850900 w 591"/>
              <a:gd name="T65" fmla="*/ 209550 h 592"/>
              <a:gd name="T66" fmla="*/ 885825 w 591"/>
              <a:gd name="T67" fmla="*/ 287338 h 592"/>
              <a:gd name="T68" fmla="*/ 889000 w 591"/>
              <a:gd name="T69" fmla="*/ 382588 h 592"/>
              <a:gd name="T70" fmla="*/ 936625 w 591"/>
              <a:gd name="T71" fmla="*/ 449263 h 592"/>
              <a:gd name="T72" fmla="*/ 909638 w 591"/>
              <a:gd name="T73" fmla="*/ 531813 h 592"/>
              <a:gd name="T74" fmla="*/ 877888 w 591"/>
              <a:gd name="T75" fmla="*/ 620713 h 592"/>
              <a:gd name="T76" fmla="*/ 876300 w 591"/>
              <a:gd name="T77" fmla="*/ 706438 h 592"/>
              <a:gd name="T78" fmla="*/ 803275 w 591"/>
              <a:gd name="T79" fmla="*/ 749300 h 592"/>
              <a:gd name="T80" fmla="*/ 742950 w 591"/>
              <a:gd name="T81" fmla="*/ 822325 h 592"/>
              <a:gd name="T82" fmla="*/ 684213 w 591"/>
              <a:gd name="T83" fmla="*/ 885825 h 592"/>
              <a:gd name="T84" fmla="*/ 601663 w 591"/>
              <a:gd name="T85" fmla="*/ 877888 h 592"/>
              <a:gd name="T86" fmla="*/ 517525 w 591"/>
              <a:gd name="T87" fmla="*/ 922338 h 592"/>
              <a:gd name="T88" fmla="*/ 433388 w 591"/>
              <a:gd name="T89" fmla="*/ 931863 h 592"/>
              <a:gd name="T90" fmla="*/ 358775 w 591"/>
              <a:gd name="T91" fmla="*/ 882650 h 592"/>
              <a:gd name="T92" fmla="*/ 269875 w 591"/>
              <a:gd name="T93" fmla="*/ 887413 h 592"/>
              <a:gd name="T94" fmla="*/ 200025 w 591"/>
              <a:gd name="T95" fmla="*/ 836613 h 592"/>
              <a:gd name="T96" fmla="*/ 150813 w 591"/>
              <a:gd name="T97" fmla="*/ 757238 h 592"/>
              <a:gd name="T98" fmla="*/ 74613 w 591"/>
              <a:gd name="T99" fmla="*/ 722313 h 592"/>
              <a:gd name="T100" fmla="*/ 57150 w 591"/>
              <a:gd name="T101" fmla="*/ 638175 h 592"/>
              <a:gd name="T102" fmla="*/ 38100 w 591"/>
              <a:gd name="T103" fmla="*/ 544513 h 592"/>
              <a:gd name="T104" fmla="*/ 0 w 591"/>
              <a:gd name="T105" fmla="*/ 469900 h 592"/>
              <a:gd name="T106" fmla="*/ 39688 w 591"/>
              <a:gd name="T107" fmla="*/ 398463 h 592"/>
              <a:gd name="T108" fmla="*/ 57150 w 591"/>
              <a:gd name="T109" fmla="*/ 301625 h 592"/>
              <a:gd name="T110" fmla="*/ 74613 w 591"/>
              <a:gd name="T111" fmla="*/ 220663 h 592"/>
              <a:gd name="T112" fmla="*/ 150813 w 591"/>
              <a:gd name="T113" fmla="*/ 182563 h 592"/>
              <a:gd name="T114" fmla="*/ 201613 w 591"/>
              <a:gd name="T115" fmla="*/ 104775 h 592"/>
              <a:gd name="T116" fmla="*/ 269875 w 591"/>
              <a:gd name="T117" fmla="*/ 52388 h 592"/>
              <a:gd name="T118" fmla="*/ 358775 w 591"/>
              <a:gd name="T119" fmla="*/ 57150 h 592"/>
              <a:gd name="T120" fmla="*/ 433388 w 591"/>
              <a:gd name="T121" fmla="*/ 9525 h 59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591" h="592">
                <a:moveTo>
                  <a:pt x="211" y="408"/>
                </a:moveTo>
                <a:lnTo>
                  <a:pt x="229" y="410"/>
                </a:lnTo>
                <a:lnTo>
                  <a:pt x="245" y="412"/>
                </a:lnTo>
                <a:lnTo>
                  <a:pt x="260" y="416"/>
                </a:lnTo>
                <a:lnTo>
                  <a:pt x="277" y="424"/>
                </a:lnTo>
                <a:lnTo>
                  <a:pt x="286" y="428"/>
                </a:lnTo>
                <a:lnTo>
                  <a:pt x="296" y="431"/>
                </a:lnTo>
                <a:lnTo>
                  <a:pt x="307" y="432"/>
                </a:lnTo>
                <a:lnTo>
                  <a:pt x="317" y="432"/>
                </a:lnTo>
                <a:lnTo>
                  <a:pt x="332" y="432"/>
                </a:lnTo>
                <a:lnTo>
                  <a:pt x="351" y="431"/>
                </a:lnTo>
                <a:lnTo>
                  <a:pt x="370" y="430"/>
                </a:lnTo>
                <a:lnTo>
                  <a:pt x="387" y="428"/>
                </a:lnTo>
                <a:lnTo>
                  <a:pt x="400" y="426"/>
                </a:lnTo>
                <a:lnTo>
                  <a:pt x="398" y="430"/>
                </a:lnTo>
                <a:lnTo>
                  <a:pt x="397" y="433"/>
                </a:lnTo>
                <a:lnTo>
                  <a:pt x="394" y="437"/>
                </a:lnTo>
                <a:lnTo>
                  <a:pt x="391" y="439"/>
                </a:lnTo>
                <a:lnTo>
                  <a:pt x="382" y="442"/>
                </a:lnTo>
                <a:lnTo>
                  <a:pt x="369" y="443"/>
                </a:lnTo>
                <a:lnTo>
                  <a:pt x="352" y="444"/>
                </a:lnTo>
                <a:lnTo>
                  <a:pt x="334" y="444"/>
                </a:lnTo>
                <a:lnTo>
                  <a:pt x="317" y="444"/>
                </a:lnTo>
                <a:lnTo>
                  <a:pt x="302" y="444"/>
                </a:lnTo>
                <a:lnTo>
                  <a:pt x="292" y="443"/>
                </a:lnTo>
                <a:lnTo>
                  <a:pt x="282" y="442"/>
                </a:lnTo>
                <a:lnTo>
                  <a:pt x="272" y="439"/>
                </a:lnTo>
                <a:lnTo>
                  <a:pt x="262" y="434"/>
                </a:lnTo>
                <a:lnTo>
                  <a:pt x="245" y="426"/>
                </a:lnTo>
                <a:lnTo>
                  <a:pt x="230" y="421"/>
                </a:lnTo>
                <a:lnTo>
                  <a:pt x="215" y="418"/>
                </a:lnTo>
                <a:lnTo>
                  <a:pt x="197" y="417"/>
                </a:lnTo>
                <a:lnTo>
                  <a:pt x="178" y="417"/>
                </a:lnTo>
                <a:lnTo>
                  <a:pt x="158" y="416"/>
                </a:lnTo>
                <a:lnTo>
                  <a:pt x="158" y="410"/>
                </a:lnTo>
                <a:lnTo>
                  <a:pt x="174" y="410"/>
                </a:lnTo>
                <a:lnTo>
                  <a:pt x="189" y="410"/>
                </a:lnTo>
                <a:lnTo>
                  <a:pt x="203" y="408"/>
                </a:lnTo>
                <a:lnTo>
                  <a:pt x="211" y="408"/>
                </a:lnTo>
                <a:close/>
                <a:moveTo>
                  <a:pt x="337" y="115"/>
                </a:moveTo>
                <a:lnTo>
                  <a:pt x="328" y="116"/>
                </a:lnTo>
                <a:lnTo>
                  <a:pt x="320" y="121"/>
                </a:lnTo>
                <a:lnTo>
                  <a:pt x="315" y="129"/>
                </a:lnTo>
                <a:lnTo>
                  <a:pt x="312" y="141"/>
                </a:lnTo>
                <a:lnTo>
                  <a:pt x="312" y="145"/>
                </a:lnTo>
                <a:lnTo>
                  <a:pt x="312" y="152"/>
                </a:lnTo>
                <a:lnTo>
                  <a:pt x="312" y="157"/>
                </a:lnTo>
                <a:lnTo>
                  <a:pt x="312" y="160"/>
                </a:lnTo>
                <a:lnTo>
                  <a:pt x="309" y="168"/>
                </a:lnTo>
                <a:lnTo>
                  <a:pt x="307" y="173"/>
                </a:lnTo>
                <a:lnTo>
                  <a:pt x="305" y="179"/>
                </a:lnTo>
                <a:lnTo>
                  <a:pt x="300" y="186"/>
                </a:lnTo>
                <a:lnTo>
                  <a:pt x="297" y="190"/>
                </a:lnTo>
                <a:lnTo>
                  <a:pt x="293" y="194"/>
                </a:lnTo>
                <a:lnTo>
                  <a:pt x="279" y="209"/>
                </a:lnTo>
                <a:lnTo>
                  <a:pt x="267" y="223"/>
                </a:lnTo>
                <a:lnTo>
                  <a:pt x="255" y="239"/>
                </a:lnTo>
                <a:lnTo>
                  <a:pt x="242" y="256"/>
                </a:lnTo>
                <a:lnTo>
                  <a:pt x="235" y="264"/>
                </a:lnTo>
                <a:lnTo>
                  <a:pt x="226" y="269"/>
                </a:lnTo>
                <a:lnTo>
                  <a:pt x="215" y="272"/>
                </a:lnTo>
                <a:lnTo>
                  <a:pt x="194" y="274"/>
                </a:lnTo>
                <a:lnTo>
                  <a:pt x="172" y="274"/>
                </a:lnTo>
                <a:lnTo>
                  <a:pt x="149" y="275"/>
                </a:lnTo>
                <a:lnTo>
                  <a:pt x="149" y="426"/>
                </a:lnTo>
                <a:lnTo>
                  <a:pt x="163" y="427"/>
                </a:lnTo>
                <a:lnTo>
                  <a:pt x="197" y="427"/>
                </a:lnTo>
                <a:lnTo>
                  <a:pt x="213" y="428"/>
                </a:lnTo>
                <a:lnTo>
                  <a:pt x="227" y="431"/>
                </a:lnTo>
                <a:lnTo>
                  <a:pt x="240" y="435"/>
                </a:lnTo>
                <a:lnTo>
                  <a:pt x="256" y="443"/>
                </a:lnTo>
                <a:lnTo>
                  <a:pt x="267" y="448"/>
                </a:lnTo>
                <a:lnTo>
                  <a:pt x="279" y="452"/>
                </a:lnTo>
                <a:lnTo>
                  <a:pt x="292" y="454"/>
                </a:lnTo>
                <a:lnTo>
                  <a:pt x="303" y="454"/>
                </a:lnTo>
                <a:lnTo>
                  <a:pt x="319" y="455"/>
                </a:lnTo>
                <a:lnTo>
                  <a:pt x="337" y="455"/>
                </a:lnTo>
                <a:lnTo>
                  <a:pt x="357" y="454"/>
                </a:lnTo>
                <a:lnTo>
                  <a:pt x="375" y="453"/>
                </a:lnTo>
                <a:lnTo>
                  <a:pt x="389" y="451"/>
                </a:lnTo>
                <a:lnTo>
                  <a:pt x="399" y="448"/>
                </a:lnTo>
                <a:lnTo>
                  <a:pt x="407" y="440"/>
                </a:lnTo>
                <a:lnTo>
                  <a:pt x="412" y="431"/>
                </a:lnTo>
                <a:lnTo>
                  <a:pt x="415" y="421"/>
                </a:lnTo>
                <a:lnTo>
                  <a:pt x="415" y="417"/>
                </a:lnTo>
                <a:lnTo>
                  <a:pt x="415" y="414"/>
                </a:lnTo>
                <a:lnTo>
                  <a:pt x="414" y="412"/>
                </a:lnTo>
                <a:lnTo>
                  <a:pt x="413" y="410"/>
                </a:lnTo>
                <a:lnTo>
                  <a:pt x="413" y="407"/>
                </a:lnTo>
                <a:lnTo>
                  <a:pt x="412" y="405"/>
                </a:lnTo>
                <a:lnTo>
                  <a:pt x="413" y="404"/>
                </a:lnTo>
                <a:lnTo>
                  <a:pt x="414" y="403"/>
                </a:lnTo>
                <a:lnTo>
                  <a:pt x="416" y="401"/>
                </a:lnTo>
                <a:lnTo>
                  <a:pt x="418" y="400"/>
                </a:lnTo>
                <a:lnTo>
                  <a:pt x="419" y="399"/>
                </a:lnTo>
                <a:lnTo>
                  <a:pt x="425" y="392"/>
                </a:lnTo>
                <a:lnTo>
                  <a:pt x="428" y="383"/>
                </a:lnTo>
                <a:lnTo>
                  <a:pt x="429" y="373"/>
                </a:lnTo>
                <a:lnTo>
                  <a:pt x="429" y="369"/>
                </a:lnTo>
                <a:lnTo>
                  <a:pt x="428" y="365"/>
                </a:lnTo>
                <a:lnTo>
                  <a:pt x="426" y="362"/>
                </a:lnTo>
                <a:lnTo>
                  <a:pt x="425" y="360"/>
                </a:lnTo>
                <a:lnTo>
                  <a:pt x="425" y="359"/>
                </a:lnTo>
                <a:lnTo>
                  <a:pt x="425" y="358"/>
                </a:lnTo>
                <a:lnTo>
                  <a:pt x="433" y="349"/>
                </a:lnTo>
                <a:lnTo>
                  <a:pt x="437" y="337"/>
                </a:lnTo>
                <a:lnTo>
                  <a:pt x="437" y="325"/>
                </a:lnTo>
                <a:lnTo>
                  <a:pt x="433" y="313"/>
                </a:lnTo>
                <a:lnTo>
                  <a:pt x="432" y="311"/>
                </a:lnTo>
                <a:lnTo>
                  <a:pt x="431" y="309"/>
                </a:lnTo>
                <a:lnTo>
                  <a:pt x="432" y="307"/>
                </a:lnTo>
                <a:lnTo>
                  <a:pt x="433" y="305"/>
                </a:lnTo>
                <a:lnTo>
                  <a:pt x="435" y="302"/>
                </a:lnTo>
                <a:lnTo>
                  <a:pt x="436" y="300"/>
                </a:lnTo>
                <a:lnTo>
                  <a:pt x="439" y="297"/>
                </a:lnTo>
                <a:lnTo>
                  <a:pt x="440" y="294"/>
                </a:lnTo>
                <a:lnTo>
                  <a:pt x="441" y="291"/>
                </a:lnTo>
                <a:lnTo>
                  <a:pt x="442" y="278"/>
                </a:lnTo>
                <a:lnTo>
                  <a:pt x="440" y="266"/>
                </a:lnTo>
                <a:lnTo>
                  <a:pt x="434" y="257"/>
                </a:lnTo>
                <a:lnTo>
                  <a:pt x="426" y="251"/>
                </a:lnTo>
                <a:lnTo>
                  <a:pt x="416" y="248"/>
                </a:lnTo>
                <a:lnTo>
                  <a:pt x="405" y="246"/>
                </a:lnTo>
                <a:lnTo>
                  <a:pt x="395" y="245"/>
                </a:lnTo>
                <a:lnTo>
                  <a:pt x="348" y="242"/>
                </a:lnTo>
                <a:lnTo>
                  <a:pt x="350" y="238"/>
                </a:lnTo>
                <a:lnTo>
                  <a:pt x="352" y="235"/>
                </a:lnTo>
                <a:lnTo>
                  <a:pt x="360" y="221"/>
                </a:lnTo>
                <a:lnTo>
                  <a:pt x="367" y="209"/>
                </a:lnTo>
                <a:lnTo>
                  <a:pt x="372" y="197"/>
                </a:lnTo>
                <a:lnTo>
                  <a:pt x="375" y="185"/>
                </a:lnTo>
                <a:lnTo>
                  <a:pt x="376" y="172"/>
                </a:lnTo>
                <a:lnTo>
                  <a:pt x="373" y="156"/>
                </a:lnTo>
                <a:lnTo>
                  <a:pt x="370" y="146"/>
                </a:lnTo>
                <a:lnTo>
                  <a:pt x="365" y="135"/>
                </a:lnTo>
                <a:lnTo>
                  <a:pt x="358" y="125"/>
                </a:lnTo>
                <a:lnTo>
                  <a:pt x="349" y="119"/>
                </a:lnTo>
                <a:lnTo>
                  <a:pt x="337" y="115"/>
                </a:lnTo>
                <a:close/>
                <a:moveTo>
                  <a:pt x="296" y="0"/>
                </a:moveTo>
                <a:lnTo>
                  <a:pt x="308" y="2"/>
                </a:lnTo>
                <a:lnTo>
                  <a:pt x="318" y="6"/>
                </a:lnTo>
                <a:lnTo>
                  <a:pt x="326" y="12"/>
                </a:lnTo>
                <a:lnTo>
                  <a:pt x="333" y="18"/>
                </a:lnTo>
                <a:lnTo>
                  <a:pt x="341" y="25"/>
                </a:lnTo>
                <a:lnTo>
                  <a:pt x="352" y="32"/>
                </a:lnTo>
                <a:lnTo>
                  <a:pt x="365" y="36"/>
                </a:lnTo>
                <a:lnTo>
                  <a:pt x="379" y="40"/>
                </a:lnTo>
                <a:lnTo>
                  <a:pt x="391" y="39"/>
                </a:lnTo>
                <a:lnTo>
                  <a:pt x="402" y="36"/>
                </a:lnTo>
                <a:lnTo>
                  <a:pt x="411" y="34"/>
                </a:lnTo>
                <a:lnTo>
                  <a:pt x="421" y="33"/>
                </a:lnTo>
                <a:lnTo>
                  <a:pt x="431" y="35"/>
                </a:lnTo>
                <a:lnTo>
                  <a:pt x="444" y="41"/>
                </a:lnTo>
                <a:lnTo>
                  <a:pt x="454" y="48"/>
                </a:lnTo>
                <a:lnTo>
                  <a:pt x="461" y="57"/>
                </a:lnTo>
                <a:lnTo>
                  <a:pt x="465" y="66"/>
                </a:lnTo>
                <a:lnTo>
                  <a:pt x="468" y="75"/>
                </a:lnTo>
                <a:lnTo>
                  <a:pt x="471" y="85"/>
                </a:lnTo>
                <a:lnTo>
                  <a:pt x="477" y="95"/>
                </a:lnTo>
                <a:lnTo>
                  <a:pt x="486" y="106"/>
                </a:lnTo>
                <a:lnTo>
                  <a:pt x="496" y="115"/>
                </a:lnTo>
                <a:lnTo>
                  <a:pt x="507" y="121"/>
                </a:lnTo>
                <a:lnTo>
                  <a:pt x="517" y="124"/>
                </a:lnTo>
                <a:lnTo>
                  <a:pt x="526" y="127"/>
                </a:lnTo>
                <a:lnTo>
                  <a:pt x="536" y="132"/>
                </a:lnTo>
                <a:lnTo>
                  <a:pt x="545" y="139"/>
                </a:lnTo>
                <a:lnTo>
                  <a:pt x="552" y="149"/>
                </a:lnTo>
                <a:lnTo>
                  <a:pt x="557" y="161"/>
                </a:lnTo>
                <a:lnTo>
                  <a:pt x="559" y="172"/>
                </a:lnTo>
                <a:lnTo>
                  <a:pt x="558" y="181"/>
                </a:lnTo>
                <a:lnTo>
                  <a:pt x="555" y="191"/>
                </a:lnTo>
                <a:lnTo>
                  <a:pt x="553" y="201"/>
                </a:lnTo>
                <a:lnTo>
                  <a:pt x="552" y="213"/>
                </a:lnTo>
                <a:lnTo>
                  <a:pt x="555" y="228"/>
                </a:lnTo>
                <a:lnTo>
                  <a:pt x="560" y="241"/>
                </a:lnTo>
                <a:lnTo>
                  <a:pt x="566" y="250"/>
                </a:lnTo>
                <a:lnTo>
                  <a:pt x="573" y="258"/>
                </a:lnTo>
                <a:lnTo>
                  <a:pt x="580" y="266"/>
                </a:lnTo>
                <a:lnTo>
                  <a:pt x="586" y="273"/>
                </a:lnTo>
                <a:lnTo>
                  <a:pt x="590" y="283"/>
                </a:lnTo>
                <a:lnTo>
                  <a:pt x="591" y="296"/>
                </a:lnTo>
                <a:lnTo>
                  <a:pt x="590" y="309"/>
                </a:lnTo>
                <a:lnTo>
                  <a:pt x="586" y="320"/>
                </a:lnTo>
                <a:lnTo>
                  <a:pt x="580" y="328"/>
                </a:lnTo>
                <a:lnTo>
                  <a:pt x="573" y="335"/>
                </a:lnTo>
                <a:lnTo>
                  <a:pt x="566" y="343"/>
                </a:lnTo>
                <a:lnTo>
                  <a:pt x="560" y="353"/>
                </a:lnTo>
                <a:lnTo>
                  <a:pt x="555" y="366"/>
                </a:lnTo>
                <a:lnTo>
                  <a:pt x="552" y="380"/>
                </a:lnTo>
                <a:lnTo>
                  <a:pt x="553" y="391"/>
                </a:lnTo>
                <a:lnTo>
                  <a:pt x="555" y="402"/>
                </a:lnTo>
                <a:lnTo>
                  <a:pt x="558" y="412"/>
                </a:lnTo>
                <a:lnTo>
                  <a:pt x="559" y="422"/>
                </a:lnTo>
                <a:lnTo>
                  <a:pt x="557" y="433"/>
                </a:lnTo>
                <a:lnTo>
                  <a:pt x="552" y="445"/>
                </a:lnTo>
                <a:lnTo>
                  <a:pt x="544" y="455"/>
                </a:lnTo>
                <a:lnTo>
                  <a:pt x="536" y="462"/>
                </a:lnTo>
                <a:lnTo>
                  <a:pt x="526" y="466"/>
                </a:lnTo>
                <a:lnTo>
                  <a:pt x="516" y="468"/>
                </a:lnTo>
                <a:lnTo>
                  <a:pt x="506" y="472"/>
                </a:lnTo>
                <a:lnTo>
                  <a:pt x="496" y="477"/>
                </a:lnTo>
                <a:lnTo>
                  <a:pt x="485" y="486"/>
                </a:lnTo>
                <a:lnTo>
                  <a:pt x="476" y="496"/>
                </a:lnTo>
                <a:lnTo>
                  <a:pt x="471" y="508"/>
                </a:lnTo>
                <a:lnTo>
                  <a:pt x="468" y="518"/>
                </a:lnTo>
                <a:lnTo>
                  <a:pt x="465" y="527"/>
                </a:lnTo>
                <a:lnTo>
                  <a:pt x="461" y="537"/>
                </a:lnTo>
                <a:lnTo>
                  <a:pt x="455" y="545"/>
                </a:lnTo>
                <a:lnTo>
                  <a:pt x="444" y="553"/>
                </a:lnTo>
                <a:lnTo>
                  <a:pt x="431" y="558"/>
                </a:lnTo>
                <a:lnTo>
                  <a:pt x="420" y="559"/>
                </a:lnTo>
                <a:lnTo>
                  <a:pt x="411" y="558"/>
                </a:lnTo>
                <a:lnTo>
                  <a:pt x="401" y="556"/>
                </a:lnTo>
                <a:lnTo>
                  <a:pt x="391" y="554"/>
                </a:lnTo>
                <a:lnTo>
                  <a:pt x="379" y="553"/>
                </a:lnTo>
                <a:lnTo>
                  <a:pt x="365" y="555"/>
                </a:lnTo>
                <a:lnTo>
                  <a:pt x="352" y="560"/>
                </a:lnTo>
                <a:lnTo>
                  <a:pt x="341" y="567"/>
                </a:lnTo>
                <a:lnTo>
                  <a:pt x="334" y="574"/>
                </a:lnTo>
                <a:lnTo>
                  <a:pt x="326" y="581"/>
                </a:lnTo>
                <a:lnTo>
                  <a:pt x="318" y="587"/>
                </a:lnTo>
                <a:lnTo>
                  <a:pt x="309" y="591"/>
                </a:lnTo>
                <a:lnTo>
                  <a:pt x="296" y="592"/>
                </a:lnTo>
                <a:lnTo>
                  <a:pt x="283" y="591"/>
                </a:lnTo>
                <a:lnTo>
                  <a:pt x="273" y="587"/>
                </a:lnTo>
                <a:lnTo>
                  <a:pt x="265" y="581"/>
                </a:lnTo>
                <a:lnTo>
                  <a:pt x="258" y="574"/>
                </a:lnTo>
                <a:lnTo>
                  <a:pt x="249" y="567"/>
                </a:lnTo>
                <a:lnTo>
                  <a:pt x="239" y="561"/>
                </a:lnTo>
                <a:lnTo>
                  <a:pt x="226" y="556"/>
                </a:lnTo>
                <a:lnTo>
                  <a:pt x="212" y="554"/>
                </a:lnTo>
                <a:lnTo>
                  <a:pt x="200" y="554"/>
                </a:lnTo>
                <a:lnTo>
                  <a:pt x="190" y="556"/>
                </a:lnTo>
                <a:lnTo>
                  <a:pt x="180" y="558"/>
                </a:lnTo>
                <a:lnTo>
                  <a:pt x="170" y="559"/>
                </a:lnTo>
                <a:lnTo>
                  <a:pt x="159" y="558"/>
                </a:lnTo>
                <a:lnTo>
                  <a:pt x="147" y="553"/>
                </a:lnTo>
                <a:lnTo>
                  <a:pt x="137" y="545"/>
                </a:lnTo>
                <a:lnTo>
                  <a:pt x="130" y="537"/>
                </a:lnTo>
                <a:lnTo>
                  <a:pt x="126" y="527"/>
                </a:lnTo>
                <a:lnTo>
                  <a:pt x="124" y="518"/>
                </a:lnTo>
                <a:lnTo>
                  <a:pt x="120" y="508"/>
                </a:lnTo>
                <a:lnTo>
                  <a:pt x="115" y="496"/>
                </a:lnTo>
                <a:lnTo>
                  <a:pt x="106" y="486"/>
                </a:lnTo>
                <a:lnTo>
                  <a:pt x="95" y="477"/>
                </a:lnTo>
                <a:lnTo>
                  <a:pt x="85" y="472"/>
                </a:lnTo>
                <a:lnTo>
                  <a:pt x="75" y="468"/>
                </a:lnTo>
                <a:lnTo>
                  <a:pt x="64" y="466"/>
                </a:lnTo>
                <a:lnTo>
                  <a:pt x="55" y="462"/>
                </a:lnTo>
                <a:lnTo>
                  <a:pt x="47" y="455"/>
                </a:lnTo>
                <a:lnTo>
                  <a:pt x="39" y="445"/>
                </a:lnTo>
                <a:lnTo>
                  <a:pt x="34" y="433"/>
                </a:lnTo>
                <a:lnTo>
                  <a:pt x="33" y="423"/>
                </a:lnTo>
                <a:lnTo>
                  <a:pt x="34" y="413"/>
                </a:lnTo>
                <a:lnTo>
                  <a:pt x="36" y="402"/>
                </a:lnTo>
                <a:lnTo>
                  <a:pt x="38" y="392"/>
                </a:lnTo>
                <a:lnTo>
                  <a:pt x="38" y="380"/>
                </a:lnTo>
                <a:lnTo>
                  <a:pt x="36" y="366"/>
                </a:lnTo>
                <a:lnTo>
                  <a:pt x="31" y="353"/>
                </a:lnTo>
                <a:lnTo>
                  <a:pt x="24" y="343"/>
                </a:lnTo>
                <a:lnTo>
                  <a:pt x="18" y="335"/>
                </a:lnTo>
                <a:lnTo>
                  <a:pt x="11" y="328"/>
                </a:lnTo>
                <a:lnTo>
                  <a:pt x="5" y="320"/>
                </a:lnTo>
                <a:lnTo>
                  <a:pt x="1" y="309"/>
                </a:lnTo>
                <a:lnTo>
                  <a:pt x="0" y="296"/>
                </a:lnTo>
                <a:lnTo>
                  <a:pt x="1" y="284"/>
                </a:lnTo>
                <a:lnTo>
                  <a:pt x="5" y="274"/>
                </a:lnTo>
                <a:lnTo>
                  <a:pt x="11" y="266"/>
                </a:lnTo>
                <a:lnTo>
                  <a:pt x="18" y="259"/>
                </a:lnTo>
                <a:lnTo>
                  <a:pt x="25" y="251"/>
                </a:lnTo>
                <a:lnTo>
                  <a:pt x="31" y="241"/>
                </a:lnTo>
                <a:lnTo>
                  <a:pt x="36" y="227"/>
                </a:lnTo>
                <a:lnTo>
                  <a:pt x="38" y="213"/>
                </a:lnTo>
                <a:lnTo>
                  <a:pt x="38" y="201"/>
                </a:lnTo>
                <a:lnTo>
                  <a:pt x="36" y="190"/>
                </a:lnTo>
                <a:lnTo>
                  <a:pt x="34" y="181"/>
                </a:lnTo>
                <a:lnTo>
                  <a:pt x="33" y="171"/>
                </a:lnTo>
                <a:lnTo>
                  <a:pt x="34" y="161"/>
                </a:lnTo>
                <a:lnTo>
                  <a:pt x="39" y="149"/>
                </a:lnTo>
                <a:lnTo>
                  <a:pt x="47" y="139"/>
                </a:lnTo>
                <a:lnTo>
                  <a:pt x="55" y="132"/>
                </a:lnTo>
                <a:lnTo>
                  <a:pt x="64" y="127"/>
                </a:lnTo>
                <a:lnTo>
                  <a:pt x="74" y="124"/>
                </a:lnTo>
                <a:lnTo>
                  <a:pt x="84" y="121"/>
                </a:lnTo>
                <a:lnTo>
                  <a:pt x="95" y="115"/>
                </a:lnTo>
                <a:lnTo>
                  <a:pt x="106" y="106"/>
                </a:lnTo>
                <a:lnTo>
                  <a:pt x="115" y="95"/>
                </a:lnTo>
                <a:lnTo>
                  <a:pt x="120" y="85"/>
                </a:lnTo>
                <a:lnTo>
                  <a:pt x="124" y="75"/>
                </a:lnTo>
                <a:lnTo>
                  <a:pt x="127" y="66"/>
                </a:lnTo>
                <a:lnTo>
                  <a:pt x="131" y="57"/>
                </a:lnTo>
                <a:lnTo>
                  <a:pt x="137" y="48"/>
                </a:lnTo>
                <a:lnTo>
                  <a:pt x="147" y="41"/>
                </a:lnTo>
                <a:lnTo>
                  <a:pt x="159" y="35"/>
                </a:lnTo>
                <a:lnTo>
                  <a:pt x="170" y="33"/>
                </a:lnTo>
                <a:lnTo>
                  <a:pt x="180" y="34"/>
                </a:lnTo>
                <a:lnTo>
                  <a:pt x="190" y="36"/>
                </a:lnTo>
                <a:lnTo>
                  <a:pt x="200" y="39"/>
                </a:lnTo>
                <a:lnTo>
                  <a:pt x="212" y="40"/>
                </a:lnTo>
                <a:lnTo>
                  <a:pt x="226" y="36"/>
                </a:lnTo>
                <a:lnTo>
                  <a:pt x="239" y="32"/>
                </a:lnTo>
                <a:lnTo>
                  <a:pt x="249" y="25"/>
                </a:lnTo>
                <a:lnTo>
                  <a:pt x="258" y="18"/>
                </a:lnTo>
                <a:lnTo>
                  <a:pt x="265" y="12"/>
                </a:lnTo>
                <a:lnTo>
                  <a:pt x="273" y="6"/>
                </a:lnTo>
                <a:lnTo>
                  <a:pt x="283" y="2"/>
                </a:lnTo>
                <a:lnTo>
                  <a:pt x="29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60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11987"/>
            <a:ext cx="12192000" cy="8512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277120" y="2246796"/>
            <a:ext cx="9637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Stato dell’arte programmazione FSE 2014-2020</a:t>
            </a:r>
            <a:endParaRPr lang="it-IT" sz="32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10160" y="1011421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3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11987"/>
            <a:ext cx="12192000" cy="8512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2832787" y="2508054"/>
            <a:ext cx="9637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Esiti dal confronto partenariale </a:t>
            </a:r>
            <a:endParaRPr lang="it-IT" sz="32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10160" y="1011421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7668"/>
            <a:ext cx="783468" cy="641267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19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1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34932" y="-330"/>
            <a:ext cx="92227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Inclusione sociale: proposte emerse dal confronto partenariale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6"/>
            <a:ext cx="640964" cy="524883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20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1987858" y="1130122"/>
            <a:ext cx="6341130" cy="45581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atin typeface="Candara" panose="020E050203030302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127502" y="1315036"/>
            <a:ext cx="6201486" cy="410881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it-IT" sz="2200" dirty="0" smtClean="0">
                <a:solidFill>
                  <a:schemeClr val="tx1"/>
                </a:solidFill>
                <a:latin typeface="Candara" panose="020E0502030303020204" pitchFamily="34" charset="0"/>
              </a:rPr>
              <a:t>I contributi si concentrano su alcune tematiche cruciali:</a:t>
            </a:r>
          </a:p>
          <a:p>
            <a:pPr marL="457200" indent="-457200" algn="just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22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457200" indent="-45720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Consolidamento dei processi di innovazione avviati</a:t>
            </a:r>
          </a:p>
          <a:p>
            <a:pPr marL="457200" indent="-45720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Integrazione socio-lavorativa dei migranti</a:t>
            </a:r>
          </a:p>
          <a:p>
            <a:pPr marL="457200" indent="-45720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Conciliazione vita lavorativa/vita familiare</a:t>
            </a:r>
          </a:p>
          <a:p>
            <a:pPr marL="457200" indent="-45720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Contrasto alla povertà anche infantile</a:t>
            </a:r>
          </a:p>
          <a:p>
            <a:pPr marL="457200" indent="-45720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Inclusione fattore di </a:t>
            </a:r>
            <a:r>
              <a:rPr lang="it-IT" sz="2200" b="1" dirty="0" err="1" smtClean="0">
                <a:solidFill>
                  <a:schemeClr val="tx1"/>
                </a:solidFill>
                <a:latin typeface="Candara" panose="020E0502030303020204" pitchFamily="34" charset="0"/>
              </a:rPr>
              <a:t>occupabilità</a:t>
            </a:r>
            <a:endParaRPr lang="it-IT" sz="22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457200" indent="-45720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2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Welfare aziendale</a:t>
            </a:r>
            <a:endParaRPr lang="it-IT" sz="22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600292" y="1102725"/>
            <a:ext cx="1267690" cy="4670760"/>
            <a:chOff x="245079" y="1363277"/>
            <a:chExt cx="1071602" cy="4397976"/>
          </a:xfrm>
        </p:grpSpPr>
        <p:grpSp>
          <p:nvGrpSpPr>
            <p:cNvPr id="19" name="Group 7"/>
            <p:cNvGrpSpPr>
              <a:grpSpLocks/>
            </p:cNvGrpSpPr>
            <p:nvPr/>
          </p:nvGrpSpPr>
          <p:grpSpPr bwMode="auto">
            <a:xfrm>
              <a:off x="245079" y="1363277"/>
              <a:ext cx="1023583" cy="4397976"/>
              <a:chOff x="-956" y="4"/>
              <a:chExt cx="1052" cy="3885"/>
            </a:xfrm>
            <a:solidFill>
              <a:srgbClr val="0070C0"/>
            </a:solidFill>
          </p:grpSpPr>
          <p:sp>
            <p:nvSpPr>
              <p:cNvPr id="24" name="Freeform 8"/>
              <p:cNvSpPr>
                <a:spLocks/>
              </p:cNvSpPr>
              <p:nvPr/>
            </p:nvSpPr>
            <p:spPr bwMode="auto">
              <a:xfrm>
                <a:off x="-956" y="4"/>
                <a:ext cx="1052" cy="1266"/>
              </a:xfrm>
              <a:custGeom>
                <a:avLst/>
                <a:gdLst>
                  <a:gd name="T0" fmla="*/ 454 w 1052"/>
                  <a:gd name="T1" fmla="*/ 970 h 1266"/>
                  <a:gd name="T2" fmla="*/ 456 w 1052"/>
                  <a:gd name="T3" fmla="*/ 972 h 1266"/>
                  <a:gd name="T4" fmla="*/ 460 w 1052"/>
                  <a:gd name="T5" fmla="*/ 976 h 1266"/>
                  <a:gd name="T6" fmla="*/ 462 w 1052"/>
                  <a:gd name="T7" fmla="*/ 996 h 1266"/>
                  <a:gd name="T8" fmla="*/ 460 w 1052"/>
                  <a:gd name="T9" fmla="*/ 1016 h 1266"/>
                  <a:gd name="T10" fmla="*/ 458 w 1052"/>
                  <a:gd name="T11" fmla="*/ 1024 h 1266"/>
                  <a:gd name="T12" fmla="*/ 448 w 1052"/>
                  <a:gd name="T13" fmla="*/ 1036 h 1266"/>
                  <a:gd name="T14" fmla="*/ 420 w 1052"/>
                  <a:gd name="T15" fmla="*/ 1062 h 1266"/>
                  <a:gd name="T16" fmla="*/ 394 w 1052"/>
                  <a:gd name="T17" fmla="*/ 1102 h 1266"/>
                  <a:gd name="T18" fmla="*/ 386 w 1052"/>
                  <a:gd name="T19" fmla="*/ 1140 h 1266"/>
                  <a:gd name="T20" fmla="*/ 392 w 1052"/>
                  <a:gd name="T21" fmla="*/ 1174 h 1266"/>
                  <a:gd name="T22" fmla="*/ 402 w 1052"/>
                  <a:gd name="T23" fmla="*/ 1198 h 1266"/>
                  <a:gd name="T24" fmla="*/ 424 w 1052"/>
                  <a:gd name="T25" fmla="*/ 1228 h 1266"/>
                  <a:gd name="T26" fmla="*/ 456 w 1052"/>
                  <a:gd name="T27" fmla="*/ 1250 h 1266"/>
                  <a:gd name="T28" fmla="*/ 490 w 1052"/>
                  <a:gd name="T29" fmla="*/ 1264 h 1266"/>
                  <a:gd name="T30" fmla="*/ 524 w 1052"/>
                  <a:gd name="T31" fmla="*/ 1266 h 1266"/>
                  <a:gd name="T32" fmla="*/ 554 w 1052"/>
                  <a:gd name="T33" fmla="*/ 1260 h 1266"/>
                  <a:gd name="T34" fmla="*/ 572 w 1052"/>
                  <a:gd name="T35" fmla="*/ 1254 h 1266"/>
                  <a:gd name="T36" fmla="*/ 584 w 1052"/>
                  <a:gd name="T37" fmla="*/ 1248 h 1266"/>
                  <a:gd name="T38" fmla="*/ 614 w 1052"/>
                  <a:gd name="T39" fmla="*/ 1226 h 1266"/>
                  <a:gd name="T40" fmla="*/ 634 w 1052"/>
                  <a:gd name="T41" fmla="*/ 1202 h 1266"/>
                  <a:gd name="T42" fmla="*/ 642 w 1052"/>
                  <a:gd name="T43" fmla="*/ 1184 h 1266"/>
                  <a:gd name="T44" fmla="*/ 650 w 1052"/>
                  <a:gd name="T45" fmla="*/ 1136 h 1266"/>
                  <a:gd name="T46" fmla="*/ 642 w 1052"/>
                  <a:gd name="T47" fmla="*/ 1104 h 1266"/>
                  <a:gd name="T48" fmla="*/ 618 w 1052"/>
                  <a:gd name="T49" fmla="*/ 1062 h 1266"/>
                  <a:gd name="T50" fmla="*/ 602 w 1052"/>
                  <a:gd name="T51" fmla="*/ 1046 h 1266"/>
                  <a:gd name="T52" fmla="*/ 586 w 1052"/>
                  <a:gd name="T53" fmla="*/ 1030 h 1266"/>
                  <a:gd name="T54" fmla="*/ 582 w 1052"/>
                  <a:gd name="T55" fmla="*/ 1024 h 1266"/>
                  <a:gd name="T56" fmla="*/ 578 w 1052"/>
                  <a:gd name="T57" fmla="*/ 1018 h 1266"/>
                  <a:gd name="T58" fmla="*/ 578 w 1052"/>
                  <a:gd name="T59" fmla="*/ 1010 h 1266"/>
                  <a:gd name="T60" fmla="*/ 578 w 1052"/>
                  <a:gd name="T61" fmla="*/ 998 h 1266"/>
                  <a:gd name="T62" fmla="*/ 582 w 1052"/>
                  <a:gd name="T63" fmla="*/ 976 h 1266"/>
                  <a:gd name="T64" fmla="*/ 588 w 1052"/>
                  <a:gd name="T65" fmla="*/ 970 h 1266"/>
                  <a:gd name="T66" fmla="*/ 1052 w 1052"/>
                  <a:gd name="T67" fmla="*/ 970 h 1266"/>
                  <a:gd name="T68" fmla="*/ 8 w 1052"/>
                  <a:gd name="T69" fmla="*/ 0 h 1266"/>
                  <a:gd name="T70" fmla="*/ 0 w 1052"/>
                  <a:gd name="T71" fmla="*/ 8 h 1266"/>
                  <a:gd name="T72" fmla="*/ 2 w 1052"/>
                  <a:gd name="T73" fmla="*/ 968 h 1266"/>
                  <a:gd name="T74" fmla="*/ 224 w 1052"/>
                  <a:gd name="T75" fmla="*/ 970 h 126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052"/>
                  <a:gd name="T115" fmla="*/ 0 h 1266"/>
                  <a:gd name="T116" fmla="*/ 1052 w 1052"/>
                  <a:gd name="T117" fmla="*/ 1266 h 126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052" h="1266">
                    <a:moveTo>
                      <a:pt x="378" y="970"/>
                    </a:moveTo>
                    <a:lnTo>
                      <a:pt x="454" y="970"/>
                    </a:lnTo>
                    <a:lnTo>
                      <a:pt x="456" y="970"/>
                    </a:lnTo>
                    <a:lnTo>
                      <a:pt x="456" y="972"/>
                    </a:lnTo>
                    <a:lnTo>
                      <a:pt x="458" y="972"/>
                    </a:lnTo>
                    <a:lnTo>
                      <a:pt x="460" y="976"/>
                    </a:lnTo>
                    <a:lnTo>
                      <a:pt x="462" y="990"/>
                    </a:lnTo>
                    <a:lnTo>
                      <a:pt x="462" y="996"/>
                    </a:lnTo>
                    <a:lnTo>
                      <a:pt x="462" y="1006"/>
                    </a:lnTo>
                    <a:lnTo>
                      <a:pt x="460" y="1016"/>
                    </a:lnTo>
                    <a:lnTo>
                      <a:pt x="458" y="1018"/>
                    </a:lnTo>
                    <a:lnTo>
                      <a:pt x="458" y="1024"/>
                    </a:lnTo>
                    <a:lnTo>
                      <a:pt x="454" y="1030"/>
                    </a:lnTo>
                    <a:lnTo>
                      <a:pt x="448" y="1036"/>
                    </a:lnTo>
                    <a:lnTo>
                      <a:pt x="436" y="1046"/>
                    </a:lnTo>
                    <a:lnTo>
                      <a:pt x="420" y="1062"/>
                    </a:lnTo>
                    <a:lnTo>
                      <a:pt x="404" y="1082"/>
                    </a:lnTo>
                    <a:lnTo>
                      <a:pt x="394" y="1102"/>
                    </a:lnTo>
                    <a:lnTo>
                      <a:pt x="388" y="1122"/>
                    </a:lnTo>
                    <a:lnTo>
                      <a:pt x="386" y="1140"/>
                    </a:lnTo>
                    <a:lnTo>
                      <a:pt x="388" y="1156"/>
                    </a:lnTo>
                    <a:lnTo>
                      <a:pt x="392" y="1174"/>
                    </a:lnTo>
                    <a:lnTo>
                      <a:pt x="396" y="1184"/>
                    </a:lnTo>
                    <a:lnTo>
                      <a:pt x="402" y="1198"/>
                    </a:lnTo>
                    <a:lnTo>
                      <a:pt x="412" y="1214"/>
                    </a:lnTo>
                    <a:lnTo>
                      <a:pt x="424" y="1228"/>
                    </a:lnTo>
                    <a:lnTo>
                      <a:pt x="440" y="1240"/>
                    </a:lnTo>
                    <a:lnTo>
                      <a:pt x="456" y="1250"/>
                    </a:lnTo>
                    <a:lnTo>
                      <a:pt x="472" y="1258"/>
                    </a:lnTo>
                    <a:lnTo>
                      <a:pt x="490" y="1264"/>
                    </a:lnTo>
                    <a:lnTo>
                      <a:pt x="508" y="1266"/>
                    </a:lnTo>
                    <a:lnTo>
                      <a:pt x="524" y="1266"/>
                    </a:lnTo>
                    <a:lnTo>
                      <a:pt x="538" y="1264"/>
                    </a:lnTo>
                    <a:lnTo>
                      <a:pt x="554" y="1260"/>
                    </a:lnTo>
                    <a:lnTo>
                      <a:pt x="564" y="1258"/>
                    </a:lnTo>
                    <a:lnTo>
                      <a:pt x="572" y="1254"/>
                    </a:lnTo>
                    <a:lnTo>
                      <a:pt x="578" y="1252"/>
                    </a:lnTo>
                    <a:lnTo>
                      <a:pt x="584" y="1248"/>
                    </a:lnTo>
                    <a:lnTo>
                      <a:pt x="600" y="1238"/>
                    </a:lnTo>
                    <a:lnTo>
                      <a:pt x="614" y="1226"/>
                    </a:lnTo>
                    <a:lnTo>
                      <a:pt x="626" y="1212"/>
                    </a:lnTo>
                    <a:lnTo>
                      <a:pt x="634" y="1202"/>
                    </a:lnTo>
                    <a:lnTo>
                      <a:pt x="638" y="1194"/>
                    </a:lnTo>
                    <a:lnTo>
                      <a:pt x="642" y="1184"/>
                    </a:lnTo>
                    <a:lnTo>
                      <a:pt x="648" y="1160"/>
                    </a:lnTo>
                    <a:lnTo>
                      <a:pt x="650" y="1136"/>
                    </a:lnTo>
                    <a:lnTo>
                      <a:pt x="646" y="1116"/>
                    </a:lnTo>
                    <a:lnTo>
                      <a:pt x="642" y="1104"/>
                    </a:lnTo>
                    <a:lnTo>
                      <a:pt x="634" y="1084"/>
                    </a:lnTo>
                    <a:lnTo>
                      <a:pt x="618" y="1062"/>
                    </a:lnTo>
                    <a:lnTo>
                      <a:pt x="608" y="1052"/>
                    </a:lnTo>
                    <a:lnTo>
                      <a:pt x="602" y="1046"/>
                    </a:lnTo>
                    <a:lnTo>
                      <a:pt x="590" y="1034"/>
                    </a:lnTo>
                    <a:lnTo>
                      <a:pt x="586" y="1030"/>
                    </a:lnTo>
                    <a:lnTo>
                      <a:pt x="582" y="1026"/>
                    </a:lnTo>
                    <a:lnTo>
                      <a:pt x="582" y="1024"/>
                    </a:lnTo>
                    <a:lnTo>
                      <a:pt x="580" y="1022"/>
                    </a:lnTo>
                    <a:lnTo>
                      <a:pt x="578" y="1018"/>
                    </a:lnTo>
                    <a:lnTo>
                      <a:pt x="578" y="1014"/>
                    </a:lnTo>
                    <a:lnTo>
                      <a:pt x="578" y="1010"/>
                    </a:lnTo>
                    <a:lnTo>
                      <a:pt x="578" y="1008"/>
                    </a:lnTo>
                    <a:lnTo>
                      <a:pt x="578" y="998"/>
                    </a:lnTo>
                    <a:lnTo>
                      <a:pt x="580" y="990"/>
                    </a:lnTo>
                    <a:lnTo>
                      <a:pt x="582" y="976"/>
                    </a:lnTo>
                    <a:lnTo>
                      <a:pt x="584" y="972"/>
                    </a:lnTo>
                    <a:lnTo>
                      <a:pt x="588" y="970"/>
                    </a:lnTo>
                    <a:lnTo>
                      <a:pt x="590" y="970"/>
                    </a:lnTo>
                    <a:lnTo>
                      <a:pt x="1052" y="970"/>
                    </a:lnTo>
                    <a:lnTo>
                      <a:pt x="1052" y="0"/>
                    </a:lnTo>
                    <a:lnTo>
                      <a:pt x="8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964"/>
                    </a:lnTo>
                    <a:lnTo>
                      <a:pt x="2" y="968"/>
                    </a:lnTo>
                    <a:lnTo>
                      <a:pt x="8" y="970"/>
                    </a:lnTo>
                    <a:lnTo>
                      <a:pt x="224" y="970"/>
                    </a:lnTo>
                    <a:lnTo>
                      <a:pt x="378" y="970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 dirty="0"/>
              </a:p>
            </p:txBody>
          </p:sp>
          <p:sp>
            <p:nvSpPr>
              <p:cNvPr id="25" name="Freeform 9"/>
              <p:cNvSpPr>
                <a:spLocks/>
              </p:cNvSpPr>
              <p:nvPr/>
            </p:nvSpPr>
            <p:spPr bwMode="auto">
              <a:xfrm>
                <a:off x="-956" y="974"/>
                <a:ext cx="1052" cy="968"/>
              </a:xfrm>
              <a:custGeom>
                <a:avLst/>
                <a:gdLst>
                  <a:gd name="T0" fmla="*/ 462 w 1052"/>
                  <a:gd name="T1" fmla="*/ 964 h 968"/>
                  <a:gd name="T2" fmla="*/ 464 w 1052"/>
                  <a:gd name="T3" fmla="*/ 954 h 968"/>
                  <a:gd name="T4" fmla="*/ 460 w 1052"/>
                  <a:gd name="T5" fmla="*/ 920 h 968"/>
                  <a:gd name="T6" fmla="*/ 430 w 1052"/>
                  <a:gd name="T7" fmla="*/ 886 h 968"/>
                  <a:gd name="T8" fmla="*/ 404 w 1052"/>
                  <a:gd name="T9" fmla="*/ 852 h 968"/>
                  <a:gd name="T10" fmla="*/ 390 w 1052"/>
                  <a:gd name="T11" fmla="*/ 804 h 968"/>
                  <a:gd name="T12" fmla="*/ 394 w 1052"/>
                  <a:gd name="T13" fmla="*/ 778 h 968"/>
                  <a:gd name="T14" fmla="*/ 404 w 1052"/>
                  <a:gd name="T15" fmla="*/ 748 h 968"/>
                  <a:gd name="T16" fmla="*/ 422 w 1052"/>
                  <a:gd name="T17" fmla="*/ 726 h 968"/>
                  <a:gd name="T18" fmla="*/ 444 w 1052"/>
                  <a:gd name="T19" fmla="*/ 704 h 968"/>
                  <a:gd name="T20" fmla="*/ 482 w 1052"/>
                  <a:gd name="T21" fmla="*/ 684 h 968"/>
                  <a:gd name="T22" fmla="*/ 500 w 1052"/>
                  <a:gd name="T23" fmla="*/ 680 h 968"/>
                  <a:gd name="T24" fmla="*/ 554 w 1052"/>
                  <a:gd name="T25" fmla="*/ 678 h 968"/>
                  <a:gd name="T26" fmla="*/ 622 w 1052"/>
                  <a:gd name="T27" fmla="*/ 710 h 968"/>
                  <a:gd name="T28" fmla="*/ 652 w 1052"/>
                  <a:gd name="T29" fmla="*/ 746 h 968"/>
                  <a:gd name="T30" fmla="*/ 662 w 1052"/>
                  <a:gd name="T31" fmla="*/ 778 h 968"/>
                  <a:gd name="T32" fmla="*/ 654 w 1052"/>
                  <a:gd name="T33" fmla="*/ 838 h 968"/>
                  <a:gd name="T34" fmla="*/ 634 w 1052"/>
                  <a:gd name="T35" fmla="*/ 872 h 968"/>
                  <a:gd name="T36" fmla="*/ 584 w 1052"/>
                  <a:gd name="T37" fmla="*/ 930 h 968"/>
                  <a:gd name="T38" fmla="*/ 580 w 1052"/>
                  <a:gd name="T39" fmla="*/ 950 h 968"/>
                  <a:gd name="T40" fmla="*/ 586 w 1052"/>
                  <a:gd name="T41" fmla="*/ 964 h 968"/>
                  <a:gd name="T42" fmla="*/ 1052 w 1052"/>
                  <a:gd name="T43" fmla="*/ 0 h 968"/>
                  <a:gd name="T44" fmla="*/ 582 w 1052"/>
                  <a:gd name="T45" fmla="*/ 14 h 968"/>
                  <a:gd name="T46" fmla="*/ 580 w 1052"/>
                  <a:gd name="T47" fmla="*/ 48 h 968"/>
                  <a:gd name="T48" fmla="*/ 594 w 1052"/>
                  <a:gd name="T49" fmla="*/ 66 h 968"/>
                  <a:gd name="T50" fmla="*/ 616 w 1052"/>
                  <a:gd name="T51" fmla="*/ 88 h 968"/>
                  <a:gd name="T52" fmla="*/ 636 w 1052"/>
                  <a:gd name="T53" fmla="*/ 116 h 968"/>
                  <a:gd name="T54" fmla="*/ 644 w 1052"/>
                  <a:gd name="T55" fmla="*/ 136 h 968"/>
                  <a:gd name="T56" fmla="*/ 648 w 1052"/>
                  <a:gd name="T57" fmla="*/ 194 h 968"/>
                  <a:gd name="T58" fmla="*/ 636 w 1052"/>
                  <a:gd name="T59" fmla="*/ 228 h 968"/>
                  <a:gd name="T60" fmla="*/ 626 w 1052"/>
                  <a:gd name="T61" fmla="*/ 246 h 968"/>
                  <a:gd name="T62" fmla="*/ 598 w 1052"/>
                  <a:gd name="T63" fmla="*/ 272 h 968"/>
                  <a:gd name="T64" fmla="*/ 570 w 1052"/>
                  <a:gd name="T65" fmla="*/ 286 h 968"/>
                  <a:gd name="T66" fmla="*/ 542 w 1052"/>
                  <a:gd name="T67" fmla="*/ 294 h 968"/>
                  <a:gd name="T68" fmla="*/ 508 w 1052"/>
                  <a:gd name="T69" fmla="*/ 296 h 968"/>
                  <a:gd name="T70" fmla="*/ 474 w 1052"/>
                  <a:gd name="T71" fmla="*/ 292 h 968"/>
                  <a:gd name="T72" fmla="*/ 430 w 1052"/>
                  <a:gd name="T73" fmla="*/ 264 h 968"/>
                  <a:gd name="T74" fmla="*/ 412 w 1052"/>
                  <a:gd name="T75" fmla="*/ 244 h 968"/>
                  <a:gd name="T76" fmla="*/ 398 w 1052"/>
                  <a:gd name="T77" fmla="*/ 220 h 968"/>
                  <a:gd name="T78" fmla="*/ 392 w 1052"/>
                  <a:gd name="T79" fmla="*/ 204 h 968"/>
                  <a:gd name="T80" fmla="*/ 386 w 1052"/>
                  <a:gd name="T81" fmla="*/ 170 h 968"/>
                  <a:gd name="T82" fmla="*/ 394 w 1052"/>
                  <a:gd name="T83" fmla="*/ 130 h 968"/>
                  <a:gd name="T84" fmla="*/ 420 w 1052"/>
                  <a:gd name="T85" fmla="*/ 92 h 968"/>
                  <a:gd name="T86" fmla="*/ 450 w 1052"/>
                  <a:gd name="T87" fmla="*/ 60 h 968"/>
                  <a:gd name="T88" fmla="*/ 462 w 1052"/>
                  <a:gd name="T89" fmla="*/ 26 h 968"/>
                  <a:gd name="T90" fmla="*/ 454 w 1052"/>
                  <a:gd name="T91" fmla="*/ 0 h 968"/>
                  <a:gd name="T92" fmla="*/ 8 w 1052"/>
                  <a:gd name="T93" fmla="*/ 0 h 968"/>
                  <a:gd name="T94" fmla="*/ 0 w 1052"/>
                  <a:gd name="T95" fmla="*/ 964 h 968"/>
                  <a:gd name="T96" fmla="*/ 8 w 1052"/>
                  <a:gd name="T97" fmla="*/ 964 h 96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052"/>
                  <a:gd name="T148" fmla="*/ 0 h 968"/>
                  <a:gd name="T149" fmla="*/ 1052 w 1052"/>
                  <a:gd name="T150" fmla="*/ 968 h 96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052" h="968">
                    <a:moveTo>
                      <a:pt x="8" y="964"/>
                    </a:moveTo>
                    <a:lnTo>
                      <a:pt x="452" y="964"/>
                    </a:lnTo>
                    <a:lnTo>
                      <a:pt x="462" y="964"/>
                    </a:lnTo>
                    <a:lnTo>
                      <a:pt x="462" y="962"/>
                    </a:lnTo>
                    <a:lnTo>
                      <a:pt x="464" y="958"/>
                    </a:lnTo>
                    <a:lnTo>
                      <a:pt x="464" y="954"/>
                    </a:lnTo>
                    <a:lnTo>
                      <a:pt x="464" y="940"/>
                    </a:lnTo>
                    <a:lnTo>
                      <a:pt x="462" y="928"/>
                    </a:lnTo>
                    <a:lnTo>
                      <a:pt x="460" y="920"/>
                    </a:lnTo>
                    <a:lnTo>
                      <a:pt x="454" y="910"/>
                    </a:lnTo>
                    <a:lnTo>
                      <a:pt x="446" y="900"/>
                    </a:lnTo>
                    <a:lnTo>
                      <a:pt x="430" y="886"/>
                    </a:lnTo>
                    <a:lnTo>
                      <a:pt x="422" y="878"/>
                    </a:lnTo>
                    <a:lnTo>
                      <a:pt x="414" y="870"/>
                    </a:lnTo>
                    <a:lnTo>
                      <a:pt x="404" y="852"/>
                    </a:lnTo>
                    <a:lnTo>
                      <a:pt x="394" y="832"/>
                    </a:lnTo>
                    <a:lnTo>
                      <a:pt x="392" y="818"/>
                    </a:lnTo>
                    <a:lnTo>
                      <a:pt x="390" y="804"/>
                    </a:lnTo>
                    <a:lnTo>
                      <a:pt x="390" y="802"/>
                    </a:lnTo>
                    <a:lnTo>
                      <a:pt x="390" y="790"/>
                    </a:lnTo>
                    <a:lnTo>
                      <a:pt x="394" y="778"/>
                    </a:lnTo>
                    <a:lnTo>
                      <a:pt x="394" y="774"/>
                    </a:lnTo>
                    <a:lnTo>
                      <a:pt x="398" y="760"/>
                    </a:lnTo>
                    <a:lnTo>
                      <a:pt x="404" y="748"/>
                    </a:lnTo>
                    <a:lnTo>
                      <a:pt x="412" y="736"/>
                    </a:lnTo>
                    <a:lnTo>
                      <a:pt x="420" y="726"/>
                    </a:lnTo>
                    <a:lnTo>
                      <a:pt x="422" y="726"/>
                    </a:lnTo>
                    <a:lnTo>
                      <a:pt x="422" y="724"/>
                    </a:lnTo>
                    <a:lnTo>
                      <a:pt x="432" y="714"/>
                    </a:lnTo>
                    <a:lnTo>
                      <a:pt x="444" y="704"/>
                    </a:lnTo>
                    <a:lnTo>
                      <a:pt x="456" y="696"/>
                    </a:lnTo>
                    <a:lnTo>
                      <a:pt x="468" y="690"/>
                    </a:lnTo>
                    <a:lnTo>
                      <a:pt x="482" y="684"/>
                    </a:lnTo>
                    <a:lnTo>
                      <a:pt x="494" y="682"/>
                    </a:lnTo>
                    <a:lnTo>
                      <a:pt x="496" y="680"/>
                    </a:lnTo>
                    <a:lnTo>
                      <a:pt x="500" y="680"/>
                    </a:lnTo>
                    <a:lnTo>
                      <a:pt x="512" y="676"/>
                    </a:lnTo>
                    <a:lnTo>
                      <a:pt x="528" y="676"/>
                    </a:lnTo>
                    <a:lnTo>
                      <a:pt x="554" y="678"/>
                    </a:lnTo>
                    <a:lnTo>
                      <a:pt x="580" y="684"/>
                    </a:lnTo>
                    <a:lnTo>
                      <a:pt x="602" y="696"/>
                    </a:lnTo>
                    <a:lnTo>
                      <a:pt x="622" y="710"/>
                    </a:lnTo>
                    <a:lnTo>
                      <a:pt x="638" y="726"/>
                    </a:lnTo>
                    <a:lnTo>
                      <a:pt x="646" y="736"/>
                    </a:lnTo>
                    <a:lnTo>
                      <a:pt x="652" y="746"/>
                    </a:lnTo>
                    <a:lnTo>
                      <a:pt x="656" y="756"/>
                    </a:lnTo>
                    <a:lnTo>
                      <a:pt x="660" y="766"/>
                    </a:lnTo>
                    <a:lnTo>
                      <a:pt x="662" y="778"/>
                    </a:lnTo>
                    <a:lnTo>
                      <a:pt x="662" y="790"/>
                    </a:lnTo>
                    <a:lnTo>
                      <a:pt x="660" y="816"/>
                    </a:lnTo>
                    <a:lnTo>
                      <a:pt x="654" y="838"/>
                    </a:lnTo>
                    <a:lnTo>
                      <a:pt x="648" y="848"/>
                    </a:lnTo>
                    <a:lnTo>
                      <a:pt x="644" y="858"/>
                    </a:lnTo>
                    <a:lnTo>
                      <a:pt x="634" y="872"/>
                    </a:lnTo>
                    <a:lnTo>
                      <a:pt x="608" y="900"/>
                    </a:lnTo>
                    <a:lnTo>
                      <a:pt x="596" y="914"/>
                    </a:lnTo>
                    <a:lnTo>
                      <a:pt x="584" y="930"/>
                    </a:lnTo>
                    <a:lnTo>
                      <a:pt x="582" y="934"/>
                    </a:lnTo>
                    <a:lnTo>
                      <a:pt x="580" y="940"/>
                    </a:lnTo>
                    <a:lnTo>
                      <a:pt x="580" y="950"/>
                    </a:lnTo>
                    <a:lnTo>
                      <a:pt x="580" y="958"/>
                    </a:lnTo>
                    <a:lnTo>
                      <a:pt x="582" y="962"/>
                    </a:lnTo>
                    <a:lnTo>
                      <a:pt x="586" y="964"/>
                    </a:lnTo>
                    <a:lnTo>
                      <a:pt x="594" y="964"/>
                    </a:lnTo>
                    <a:lnTo>
                      <a:pt x="1052" y="964"/>
                    </a:lnTo>
                    <a:lnTo>
                      <a:pt x="1052" y="0"/>
                    </a:lnTo>
                    <a:lnTo>
                      <a:pt x="590" y="0"/>
                    </a:lnTo>
                    <a:lnTo>
                      <a:pt x="586" y="4"/>
                    </a:lnTo>
                    <a:lnTo>
                      <a:pt x="582" y="14"/>
                    </a:lnTo>
                    <a:lnTo>
                      <a:pt x="580" y="20"/>
                    </a:lnTo>
                    <a:lnTo>
                      <a:pt x="578" y="40"/>
                    </a:lnTo>
                    <a:lnTo>
                      <a:pt x="580" y="48"/>
                    </a:lnTo>
                    <a:lnTo>
                      <a:pt x="582" y="54"/>
                    </a:lnTo>
                    <a:lnTo>
                      <a:pt x="586" y="60"/>
                    </a:lnTo>
                    <a:lnTo>
                      <a:pt x="594" y="66"/>
                    </a:lnTo>
                    <a:lnTo>
                      <a:pt x="598" y="70"/>
                    </a:lnTo>
                    <a:lnTo>
                      <a:pt x="608" y="82"/>
                    </a:lnTo>
                    <a:lnTo>
                      <a:pt x="616" y="88"/>
                    </a:lnTo>
                    <a:lnTo>
                      <a:pt x="622" y="96"/>
                    </a:lnTo>
                    <a:lnTo>
                      <a:pt x="630" y="104"/>
                    </a:lnTo>
                    <a:lnTo>
                      <a:pt x="636" y="116"/>
                    </a:lnTo>
                    <a:lnTo>
                      <a:pt x="642" y="130"/>
                    </a:lnTo>
                    <a:lnTo>
                      <a:pt x="642" y="134"/>
                    </a:lnTo>
                    <a:lnTo>
                      <a:pt x="644" y="136"/>
                    </a:lnTo>
                    <a:lnTo>
                      <a:pt x="650" y="156"/>
                    </a:lnTo>
                    <a:lnTo>
                      <a:pt x="652" y="176"/>
                    </a:lnTo>
                    <a:lnTo>
                      <a:pt x="648" y="194"/>
                    </a:lnTo>
                    <a:lnTo>
                      <a:pt x="644" y="212"/>
                    </a:lnTo>
                    <a:lnTo>
                      <a:pt x="638" y="224"/>
                    </a:lnTo>
                    <a:lnTo>
                      <a:pt x="636" y="228"/>
                    </a:lnTo>
                    <a:lnTo>
                      <a:pt x="634" y="232"/>
                    </a:lnTo>
                    <a:lnTo>
                      <a:pt x="632" y="234"/>
                    </a:lnTo>
                    <a:lnTo>
                      <a:pt x="626" y="246"/>
                    </a:lnTo>
                    <a:lnTo>
                      <a:pt x="618" y="254"/>
                    </a:lnTo>
                    <a:lnTo>
                      <a:pt x="608" y="264"/>
                    </a:lnTo>
                    <a:lnTo>
                      <a:pt x="598" y="272"/>
                    </a:lnTo>
                    <a:lnTo>
                      <a:pt x="586" y="278"/>
                    </a:lnTo>
                    <a:lnTo>
                      <a:pt x="578" y="282"/>
                    </a:lnTo>
                    <a:lnTo>
                      <a:pt x="570" y="286"/>
                    </a:lnTo>
                    <a:lnTo>
                      <a:pt x="564" y="288"/>
                    </a:lnTo>
                    <a:lnTo>
                      <a:pt x="558" y="290"/>
                    </a:lnTo>
                    <a:lnTo>
                      <a:pt x="542" y="294"/>
                    </a:lnTo>
                    <a:lnTo>
                      <a:pt x="526" y="296"/>
                    </a:lnTo>
                    <a:lnTo>
                      <a:pt x="524" y="296"/>
                    </a:lnTo>
                    <a:lnTo>
                      <a:pt x="508" y="296"/>
                    </a:lnTo>
                    <a:lnTo>
                      <a:pt x="506" y="296"/>
                    </a:lnTo>
                    <a:lnTo>
                      <a:pt x="490" y="296"/>
                    </a:lnTo>
                    <a:lnTo>
                      <a:pt x="474" y="292"/>
                    </a:lnTo>
                    <a:lnTo>
                      <a:pt x="458" y="284"/>
                    </a:lnTo>
                    <a:lnTo>
                      <a:pt x="444" y="276"/>
                    </a:lnTo>
                    <a:lnTo>
                      <a:pt x="430" y="264"/>
                    </a:lnTo>
                    <a:lnTo>
                      <a:pt x="424" y="258"/>
                    </a:lnTo>
                    <a:lnTo>
                      <a:pt x="418" y="252"/>
                    </a:lnTo>
                    <a:lnTo>
                      <a:pt x="412" y="244"/>
                    </a:lnTo>
                    <a:lnTo>
                      <a:pt x="406" y="236"/>
                    </a:lnTo>
                    <a:lnTo>
                      <a:pt x="402" y="228"/>
                    </a:lnTo>
                    <a:lnTo>
                      <a:pt x="398" y="220"/>
                    </a:lnTo>
                    <a:lnTo>
                      <a:pt x="396" y="214"/>
                    </a:lnTo>
                    <a:lnTo>
                      <a:pt x="394" y="210"/>
                    </a:lnTo>
                    <a:lnTo>
                      <a:pt x="392" y="204"/>
                    </a:lnTo>
                    <a:lnTo>
                      <a:pt x="388" y="192"/>
                    </a:lnTo>
                    <a:lnTo>
                      <a:pt x="386" y="172"/>
                    </a:lnTo>
                    <a:lnTo>
                      <a:pt x="386" y="170"/>
                    </a:lnTo>
                    <a:lnTo>
                      <a:pt x="386" y="168"/>
                    </a:lnTo>
                    <a:lnTo>
                      <a:pt x="388" y="148"/>
                    </a:lnTo>
                    <a:lnTo>
                      <a:pt x="394" y="130"/>
                    </a:lnTo>
                    <a:lnTo>
                      <a:pt x="404" y="112"/>
                    </a:lnTo>
                    <a:lnTo>
                      <a:pt x="418" y="94"/>
                    </a:lnTo>
                    <a:lnTo>
                      <a:pt x="420" y="92"/>
                    </a:lnTo>
                    <a:lnTo>
                      <a:pt x="436" y="76"/>
                    </a:lnTo>
                    <a:lnTo>
                      <a:pt x="440" y="72"/>
                    </a:lnTo>
                    <a:lnTo>
                      <a:pt x="450" y="60"/>
                    </a:lnTo>
                    <a:lnTo>
                      <a:pt x="458" y="48"/>
                    </a:lnTo>
                    <a:lnTo>
                      <a:pt x="460" y="40"/>
                    </a:lnTo>
                    <a:lnTo>
                      <a:pt x="462" y="26"/>
                    </a:lnTo>
                    <a:lnTo>
                      <a:pt x="460" y="12"/>
                    </a:lnTo>
                    <a:lnTo>
                      <a:pt x="456" y="2"/>
                    </a:lnTo>
                    <a:lnTo>
                      <a:pt x="454" y="0"/>
                    </a:lnTo>
                    <a:lnTo>
                      <a:pt x="378" y="0"/>
                    </a:lnTo>
                    <a:lnTo>
                      <a:pt x="224" y="0"/>
                    </a:lnTo>
                    <a:lnTo>
                      <a:pt x="8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964"/>
                    </a:lnTo>
                    <a:lnTo>
                      <a:pt x="2" y="968"/>
                    </a:lnTo>
                    <a:lnTo>
                      <a:pt x="4" y="966"/>
                    </a:lnTo>
                    <a:lnTo>
                      <a:pt x="8" y="964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/>
              </a:p>
            </p:txBody>
          </p:sp>
          <p:sp>
            <p:nvSpPr>
              <p:cNvPr id="26" name="Freeform 10"/>
              <p:cNvSpPr>
                <a:spLocks/>
              </p:cNvSpPr>
              <p:nvPr/>
            </p:nvSpPr>
            <p:spPr bwMode="auto">
              <a:xfrm>
                <a:off x="-956" y="1652"/>
                <a:ext cx="1052" cy="1549"/>
              </a:xfrm>
              <a:custGeom>
                <a:avLst/>
                <a:gdLst>
                  <a:gd name="T0" fmla="*/ 470 w 1052"/>
                  <a:gd name="T1" fmla="*/ 1283 h 1549"/>
                  <a:gd name="T2" fmla="*/ 464 w 1052"/>
                  <a:gd name="T3" fmla="*/ 1305 h 1549"/>
                  <a:gd name="T4" fmla="*/ 448 w 1052"/>
                  <a:gd name="T5" fmla="*/ 1327 h 1549"/>
                  <a:gd name="T6" fmla="*/ 432 w 1052"/>
                  <a:gd name="T7" fmla="*/ 1341 h 1549"/>
                  <a:gd name="T8" fmla="*/ 414 w 1052"/>
                  <a:gd name="T9" fmla="*/ 1361 h 1549"/>
                  <a:gd name="T10" fmla="*/ 402 w 1052"/>
                  <a:gd name="T11" fmla="*/ 1383 h 1549"/>
                  <a:gd name="T12" fmla="*/ 394 w 1052"/>
                  <a:gd name="T13" fmla="*/ 1413 h 1549"/>
                  <a:gd name="T14" fmla="*/ 392 w 1052"/>
                  <a:gd name="T15" fmla="*/ 1441 h 1549"/>
                  <a:gd name="T16" fmla="*/ 400 w 1052"/>
                  <a:gd name="T17" fmla="*/ 1467 h 1549"/>
                  <a:gd name="T18" fmla="*/ 414 w 1052"/>
                  <a:gd name="T19" fmla="*/ 1491 h 1549"/>
                  <a:gd name="T20" fmla="*/ 434 w 1052"/>
                  <a:gd name="T21" fmla="*/ 1511 h 1549"/>
                  <a:gd name="T22" fmla="*/ 458 w 1052"/>
                  <a:gd name="T23" fmla="*/ 1529 h 1549"/>
                  <a:gd name="T24" fmla="*/ 484 w 1052"/>
                  <a:gd name="T25" fmla="*/ 1541 h 1549"/>
                  <a:gd name="T26" fmla="*/ 512 w 1052"/>
                  <a:gd name="T27" fmla="*/ 1547 h 1549"/>
                  <a:gd name="T28" fmla="*/ 552 w 1052"/>
                  <a:gd name="T29" fmla="*/ 1547 h 1549"/>
                  <a:gd name="T30" fmla="*/ 586 w 1052"/>
                  <a:gd name="T31" fmla="*/ 1537 h 1549"/>
                  <a:gd name="T32" fmla="*/ 620 w 1052"/>
                  <a:gd name="T33" fmla="*/ 1515 h 1549"/>
                  <a:gd name="T34" fmla="*/ 648 w 1052"/>
                  <a:gd name="T35" fmla="*/ 1481 h 1549"/>
                  <a:gd name="T36" fmla="*/ 658 w 1052"/>
                  <a:gd name="T37" fmla="*/ 1451 h 1549"/>
                  <a:gd name="T38" fmla="*/ 658 w 1052"/>
                  <a:gd name="T39" fmla="*/ 1413 h 1549"/>
                  <a:gd name="T40" fmla="*/ 642 w 1052"/>
                  <a:gd name="T41" fmla="*/ 1373 h 1549"/>
                  <a:gd name="T42" fmla="*/ 608 w 1052"/>
                  <a:gd name="T43" fmla="*/ 1331 h 1549"/>
                  <a:gd name="T44" fmla="*/ 584 w 1052"/>
                  <a:gd name="T45" fmla="*/ 1301 h 1549"/>
                  <a:gd name="T46" fmla="*/ 576 w 1052"/>
                  <a:gd name="T47" fmla="*/ 1281 h 1549"/>
                  <a:gd name="T48" fmla="*/ 578 w 1052"/>
                  <a:gd name="T49" fmla="*/ 1265 h 1549"/>
                  <a:gd name="T50" fmla="*/ 1052 w 1052"/>
                  <a:gd name="T51" fmla="*/ 1265 h 1549"/>
                  <a:gd name="T52" fmla="*/ 582 w 1052"/>
                  <a:gd name="T53" fmla="*/ 288 h 1549"/>
                  <a:gd name="T54" fmla="*/ 580 w 1052"/>
                  <a:gd name="T55" fmla="*/ 272 h 1549"/>
                  <a:gd name="T56" fmla="*/ 580 w 1052"/>
                  <a:gd name="T57" fmla="*/ 260 h 1549"/>
                  <a:gd name="T58" fmla="*/ 584 w 1052"/>
                  <a:gd name="T59" fmla="*/ 250 h 1549"/>
                  <a:gd name="T60" fmla="*/ 608 w 1052"/>
                  <a:gd name="T61" fmla="*/ 220 h 1549"/>
                  <a:gd name="T62" fmla="*/ 644 w 1052"/>
                  <a:gd name="T63" fmla="*/ 178 h 1549"/>
                  <a:gd name="T64" fmla="*/ 652 w 1052"/>
                  <a:gd name="T65" fmla="*/ 162 h 1549"/>
                  <a:gd name="T66" fmla="*/ 662 w 1052"/>
                  <a:gd name="T67" fmla="*/ 112 h 1549"/>
                  <a:gd name="T68" fmla="*/ 658 w 1052"/>
                  <a:gd name="T69" fmla="*/ 90 h 1549"/>
                  <a:gd name="T70" fmla="*/ 650 w 1052"/>
                  <a:gd name="T71" fmla="*/ 68 h 1549"/>
                  <a:gd name="T72" fmla="*/ 638 w 1052"/>
                  <a:gd name="T73" fmla="*/ 50 h 1549"/>
                  <a:gd name="T74" fmla="*/ 602 w 1052"/>
                  <a:gd name="T75" fmla="*/ 18 h 1549"/>
                  <a:gd name="T76" fmla="*/ 554 w 1052"/>
                  <a:gd name="T77" fmla="*/ 2 h 1549"/>
                  <a:gd name="T78" fmla="*/ 512 w 1052"/>
                  <a:gd name="T79" fmla="*/ 0 h 1549"/>
                  <a:gd name="T80" fmla="*/ 498 w 1052"/>
                  <a:gd name="T81" fmla="*/ 2 h 1549"/>
                  <a:gd name="T82" fmla="*/ 482 w 1052"/>
                  <a:gd name="T83" fmla="*/ 8 h 1549"/>
                  <a:gd name="T84" fmla="*/ 456 w 1052"/>
                  <a:gd name="T85" fmla="*/ 20 h 1549"/>
                  <a:gd name="T86" fmla="*/ 432 w 1052"/>
                  <a:gd name="T87" fmla="*/ 38 h 1549"/>
                  <a:gd name="T88" fmla="*/ 412 w 1052"/>
                  <a:gd name="T89" fmla="*/ 58 h 1549"/>
                  <a:gd name="T90" fmla="*/ 398 w 1052"/>
                  <a:gd name="T91" fmla="*/ 84 h 1549"/>
                  <a:gd name="T92" fmla="*/ 394 w 1052"/>
                  <a:gd name="T93" fmla="*/ 100 h 1549"/>
                  <a:gd name="T94" fmla="*/ 390 w 1052"/>
                  <a:gd name="T95" fmla="*/ 124 h 1549"/>
                  <a:gd name="T96" fmla="*/ 396 w 1052"/>
                  <a:gd name="T97" fmla="*/ 154 h 1549"/>
                  <a:gd name="T98" fmla="*/ 416 w 1052"/>
                  <a:gd name="T99" fmla="*/ 190 h 1549"/>
                  <a:gd name="T100" fmla="*/ 430 w 1052"/>
                  <a:gd name="T101" fmla="*/ 206 h 1549"/>
                  <a:gd name="T102" fmla="*/ 454 w 1052"/>
                  <a:gd name="T103" fmla="*/ 230 h 1549"/>
                  <a:gd name="T104" fmla="*/ 464 w 1052"/>
                  <a:gd name="T105" fmla="*/ 256 h 1549"/>
                  <a:gd name="T106" fmla="*/ 464 w 1052"/>
                  <a:gd name="T107" fmla="*/ 276 h 1549"/>
                  <a:gd name="T108" fmla="*/ 464 w 1052"/>
                  <a:gd name="T109" fmla="*/ 280 h 1549"/>
                  <a:gd name="T110" fmla="*/ 8 w 1052"/>
                  <a:gd name="T111" fmla="*/ 288 h 1549"/>
                  <a:gd name="T112" fmla="*/ 0 w 1052"/>
                  <a:gd name="T113" fmla="*/ 297 h 1549"/>
                  <a:gd name="T114" fmla="*/ 0 w 1052"/>
                  <a:gd name="T115" fmla="*/ 303 h 1549"/>
                  <a:gd name="T116" fmla="*/ 2 w 1052"/>
                  <a:gd name="T117" fmla="*/ 1263 h 1549"/>
                  <a:gd name="T118" fmla="*/ 232 w 1052"/>
                  <a:gd name="T119" fmla="*/ 1265 h 1549"/>
                  <a:gd name="T120" fmla="*/ 466 w 1052"/>
                  <a:gd name="T121" fmla="*/ 1267 h 154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52"/>
                  <a:gd name="T184" fmla="*/ 0 h 1549"/>
                  <a:gd name="T185" fmla="*/ 1052 w 1052"/>
                  <a:gd name="T186" fmla="*/ 1549 h 1549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52" h="1549">
                    <a:moveTo>
                      <a:pt x="470" y="1273"/>
                    </a:moveTo>
                    <a:lnTo>
                      <a:pt x="470" y="1283"/>
                    </a:lnTo>
                    <a:lnTo>
                      <a:pt x="468" y="1295"/>
                    </a:lnTo>
                    <a:lnTo>
                      <a:pt x="464" y="1305"/>
                    </a:lnTo>
                    <a:lnTo>
                      <a:pt x="460" y="1313"/>
                    </a:lnTo>
                    <a:lnTo>
                      <a:pt x="448" y="1327"/>
                    </a:lnTo>
                    <a:lnTo>
                      <a:pt x="436" y="1339"/>
                    </a:lnTo>
                    <a:lnTo>
                      <a:pt x="432" y="1341"/>
                    </a:lnTo>
                    <a:lnTo>
                      <a:pt x="422" y="1353"/>
                    </a:lnTo>
                    <a:lnTo>
                      <a:pt x="414" y="1361"/>
                    </a:lnTo>
                    <a:lnTo>
                      <a:pt x="408" y="1371"/>
                    </a:lnTo>
                    <a:lnTo>
                      <a:pt x="402" y="1383"/>
                    </a:lnTo>
                    <a:lnTo>
                      <a:pt x="396" y="1399"/>
                    </a:lnTo>
                    <a:lnTo>
                      <a:pt x="394" y="1413"/>
                    </a:lnTo>
                    <a:lnTo>
                      <a:pt x="392" y="1427"/>
                    </a:lnTo>
                    <a:lnTo>
                      <a:pt x="392" y="1441"/>
                    </a:lnTo>
                    <a:lnTo>
                      <a:pt x="396" y="1455"/>
                    </a:lnTo>
                    <a:lnTo>
                      <a:pt x="400" y="1467"/>
                    </a:lnTo>
                    <a:lnTo>
                      <a:pt x="406" y="1479"/>
                    </a:lnTo>
                    <a:lnTo>
                      <a:pt x="414" y="1491"/>
                    </a:lnTo>
                    <a:lnTo>
                      <a:pt x="424" y="1501"/>
                    </a:lnTo>
                    <a:lnTo>
                      <a:pt x="434" y="1511"/>
                    </a:lnTo>
                    <a:lnTo>
                      <a:pt x="444" y="1521"/>
                    </a:lnTo>
                    <a:lnTo>
                      <a:pt x="458" y="1529"/>
                    </a:lnTo>
                    <a:lnTo>
                      <a:pt x="470" y="1535"/>
                    </a:lnTo>
                    <a:lnTo>
                      <a:pt x="484" y="1541"/>
                    </a:lnTo>
                    <a:lnTo>
                      <a:pt x="498" y="1545"/>
                    </a:lnTo>
                    <a:lnTo>
                      <a:pt x="512" y="1547"/>
                    </a:lnTo>
                    <a:lnTo>
                      <a:pt x="526" y="1549"/>
                    </a:lnTo>
                    <a:lnTo>
                      <a:pt x="552" y="1547"/>
                    </a:lnTo>
                    <a:lnTo>
                      <a:pt x="578" y="1541"/>
                    </a:lnTo>
                    <a:lnTo>
                      <a:pt x="586" y="1537"/>
                    </a:lnTo>
                    <a:lnTo>
                      <a:pt x="602" y="1529"/>
                    </a:lnTo>
                    <a:lnTo>
                      <a:pt x="620" y="1515"/>
                    </a:lnTo>
                    <a:lnTo>
                      <a:pt x="636" y="1499"/>
                    </a:lnTo>
                    <a:lnTo>
                      <a:pt x="648" y="1481"/>
                    </a:lnTo>
                    <a:lnTo>
                      <a:pt x="656" y="1461"/>
                    </a:lnTo>
                    <a:lnTo>
                      <a:pt x="658" y="1451"/>
                    </a:lnTo>
                    <a:lnTo>
                      <a:pt x="660" y="1441"/>
                    </a:lnTo>
                    <a:lnTo>
                      <a:pt x="658" y="1413"/>
                    </a:lnTo>
                    <a:lnTo>
                      <a:pt x="652" y="1391"/>
                    </a:lnTo>
                    <a:lnTo>
                      <a:pt x="642" y="1373"/>
                    </a:lnTo>
                    <a:lnTo>
                      <a:pt x="632" y="1359"/>
                    </a:lnTo>
                    <a:lnTo>
                      <a:pt x="608" y="1331"/>
                    </a:lnTo>
                    <a:lnTo>
                      <a:pt x="596" y="1317"/>
                    </a:lnTo>
                    <a:lnTo>
                      <a:pt x="584" y="1301"/>
                    </a:lnTo>
                    <a:lnTo>
                      <a:pt x="578" y="1291"/>
                    </a:lnTo>
                    <a:lnTo>
                      <a:pt x="576" y="1281"/>
                    </a:lnTo>
                    <a:lnTo>
                      <a:pt x="576" y="1271"/>
                    </a:lnTo>
                    <a:lnTo>
                      <a:pt x="578" y="1265"/>
                    </a:lnTo>
                    <a:lnTo>
                      <a:pt x="582" y="1265"/>
                    </a:lnTo>
                    <a:lnTo>
                      <a:pt x="1052" y="1265"/>
                    </a:lnTo>
                    <a:lnTo>
                      <a:pt x="1052" y="288"/>
                    </a:lnTo>
                    <a:lnTo>
                      <a:pt x="582" y="288"/>
                    </a:lnTo>
                    <a:lnTo>
                      <a:pt x="580" y="280"/>
                    </a:lnTo>
                    <a:lnTo>
                      <a:pt x="580" y="272"/>
                    </a:lnTo>
                    <a:lnTo>
                      <a:pt x="580" y="262"/>
                    </a:lnTo>
                    <a:lnTo>
                      <a:pt x="580" y="260"/>
                    </a:lnTo>
                    <a:lnTo>
                      <a:pt x="582" y="256"/>
                    </a:lnTo>
                    <a:lnTo>
                      <a:pt x="584" y="250"/>
                    </a:lnTo>
                    <a:lnTo>
                      <a:pt x="596" y="234"/>
                    </a:lnTo>
                    <a:lnTo>
                      <a:pt x="608" y="220"/>
                    </a:lnTo>
                    <a:lnTo>
                      <a:pt x="634" y="192"/>
                    </a:lnTo>
                    <a:lnTo>
                      <a:pt x="644" y="178"/>
                    </a:lnTo>
                    <a:lnTo>
                      <a:pt x="648" y="170"/>
                    </a:lnTo>
                    <a:lnTo>
                      <a:pt x="652" y="162"/>
                    </a:lnTo>
                    <a:lnTo>
                      <a:pt x="658" y="140"/>
                    </a:lnTo>
                    <a:lnTo>
                      <a:pt x="662" y="112"/>
                    </a:lnTo>
                    <a:lnTo>
                      <a:pt x="660" y="102"/>
                    </a:lnTo>
                    <a:lnTo>
                      <a:pt x="658" y="90"/>
                    </a:lnTo>
                    <a:lnTo>
                      <a:pt x="656" y="78"/>
                    </a:lnTo>
                    <a:lnTo>
                      <a:pt x="650" y="68"/>
                    </a:lnTo>
                    <a:lnTo>
                      <a:pt x="644" y="58"/>
                    </a:lnTo>
                    <a:lnTo>
                      <a:pt x="638" y="50"/>
                    </a:lnTo>
                    <a:lnTo>
                      <a:pt x="622" y="32"/>
                    </a:lnTo>
                    <a:lnTo>
                      <a:pt x="602" y="18"/>
                    </a:lnTo>
                    <a:lnTo>
                      <a:pt x="580" y="8"/>
                    </a:lnTo>
                    <a:lnTo>
                      <a:pt x="554" y="2"/>
                    </a:lnTo>
                    <a:lnTo>
                      <a:pt x="526" y="0"/>
                    </a:lnTo>
                    <a:lnTo>
                      <a:pt x="512" y="0"/>
                    </a:lnTo>
                    <a:lnTo>
                      <a:pt x="500" y="2"/>
                    </a:lnTo>
                    <a:lnTo>
                      <a:pt x="498" y="2"/>
                    </a:lnTo>
                    <a:lnTo>
                      <a:pt x="494" y="4"/>
                    </a:lnTo>
                    <a:lnTo>
                      <a:pt x="482" y="8"/>
                    </a:lnTo>
                    <a:lnTo>
                      <a:pt x="468" y="12"/>
                    </a:lnTo>
                    <a:lnTo>
                      <a:pt x="456" y="20"/>
                    </a:lnTo>
                    <a:lnTo>
                      <a:pt x="442" y="28"/>
                    </a:lnTo>
                    <a:lnTo>
                      <a:pt x="432" y="38"/>
                    </a:lnTo>
                    <a:lnTo>
                      <a:pt x="422" y="48"/>
                    </a:lnTo>
                    <a:lnTo>
                      <a:pt x="412" y="58"/>
                    </a:lnTo>
                    <a:lnTo>
                      <a:pt x="404" y="70"/>
                    </a:lnTo>
                    <a:lnTo>
                      <a:pt x="398" y="84"/>
                    </a:lnTo>
                    <a:lnTo>
                      <a:pt x="394" y="98"/>
                    </a:lnTo>
                    <a:lnTo>
                      <a:pt x="394" y="100"/>
                    </a:lnTo>
                    <a:lnTo>
                      <a:pt x="392" y="110"/>
                    </a:lnTo>
                    <a:lnTo>
                      <a:pt x="390" y="124"/>
                    </a:lnTo>
                    <a:lnTo>
                      <a:pt x="392" y="138"/>
                    </a:lnTo>
                    <a:lnTo>
                      <a:pt x="396" y="154"/>
                    </a:lnTo>
                    <a:lnTo>
                      <a:pt x="404" y="172"/>
                    </a:lnTo>
                    <a:lnTo>
                      <a:pt x="416" y="190"/>
                    </a:lnTo>
                    <a:lnTo>
                      <a:pt x="422" y="198"/>
                    </a:lnTo>
                    <a:lnTo>
                      <a:pt x="430" y="206"/>
                    </a:lnTo>
                    <a:lnTo>
                      <a:pt x="446" y="220"/>
                    </a:lnTo>
                    <a:lnTo>
                      <a:pt x="454" y="230"/>
                    </a:lnTo>
                    <a:lnTo>
                      <a:pt x="460" y="240"/>
                    </a:lnTo>
                    <a:lnTo>
                      <a:pt x="464" y="256"/>
                    </a:lnTo>
                    <a:lnTo>
                      <a:pt x="464" y="262"/>
                    </a:lnTo>
                    <a:lnTo>
                      <a:pt x="464" y="276"/>
                    </a:lnTo>
                    <a:lnTo>
                      <a:pt x="464" y="278"/>
                    </a:lnTo>
                    <a:lnTo>
                      <a:pt x="464" y="280"/>
                    </a:lnTo>
                    <a:lnTo>
                      <a:pt x="462" y="288"/>
                    </a:lnTo>
                    <a:lnTo>
                      <a:pt x="8" y="288"/>
                    </a:lnTo>
                    <a:lnTo>
                      <a:pt x="2" y="290"/>
                    </a:lnTo>
                    <a:lnTo>
                      <a:pt x="0" y="297"/>
                    </a:lnTo>
                    <a:lnTo>
                      <a:pt x="0" y="301"/>
                    </a:lnTo>
                    <a:lnTo>
                      <a:pt x="0" y="303"/>
                    </a:lnTo>
                    <a:lnTo>
                      <a:pt x="0" y="1257"/>
                    </a:lnTo>
                    <a:lnTo>
                      <a:pt x="2" y="1263"/>
                    </a:lnTo>
                    <a:lnTo>
                      <a:pt x="8" y="1265"/>
                    </a:lnTo>
                    <a:lnTo>
                      <a:pt x="232" y="1265"/>
                    </a:lnTo>
                    <a:lnTo>
                      <a:pt x="462" y="1265"/>
                    </a:lnTo>
                    <a:lnTo>
                      <a:pt x="466" y="1267"/>
                    </a:lnTo>
                    <a:lnTo>
                      <a:pt x="470" y="1273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/>
              </a:p>
            </p:txBody>
          </p:sp>
          <p:sp>
            <p:nvSpPr>
              <p:cNvPr id="27" name="Freeform 11"/>
              <p:cNvSpPr>
                <a:spLocks/>
              </p:cNvSpPr>
              <p:nvPr/>
            </p:nvSpPr>
            <p:spPr bwMode="auto">
              <a:xfrm>
                <a:off x="-956" y="2917"/>
                <a:ext cx="1052" cy="972"/>
              </a:xfrm>
              <a:custGeom>
                <a:avLst/>
                <a:gdLst>
                  <a:gd name="T0" fmla="*/ 580 w 1052"/>
                  <a:gd name="T1" fmla="*/ 4 h 972"/>
                  <a:gd name="T2" fmla="*/ 580 w 1052"/>
                  <a:gd name="T3" fmla="*/ 18 h 972"/>
                  <a:gd name="T4" fmla="*/ 590 w 1052"/>
                  <a:gd name="T5" fmla="*/ 36 h 972"/>
                  <a:gd name="T6" fmla="*/ 604 w 1052"/>
                  <a:gd name="T7" fmla="*/ 60 h 972"/>
                  <a:gd name="T8" fmla="*/ 636 w 1052"/>
                  <a:gd name="T9" fmla="*/ 94 h 972"/>
                  <a:gd name="T10" fmla="*/ 650 w 1052"/>
                  <a:gd name="T11" fmla="*/ 114 h 972"/>
                  <a:gd name="T12" fmla="*/ 660 w 1052"/>
                  <a:gd name="T13" fmla="*/ 138 h 972"/>
                  <a:gd name="T14" fmla="*/ 664 w 1052"/>
                  <a:gd name="T15" fmla="*/ 174 h 972"/>
                  <a:gd name="T16" fmla="*/ 662 w 1052"/>
                  <a:gd name="T17" fmla="*/ 196 h 972"/>
                  <a:gd name="T18" fmla="*/ 652 w 1052"/>
                  <a:gd name="T19" fmla="*/ 218 h 972"/>
                  <a:gd name="T20" fmla="*/ 640 w 1052"/>
                  <a:gd name="T21" fmla="*/ 236 h 972"/>
                  <a:gd name="T22" fmla="*/ 602 w 1052"/>
                  <a:gd name="T23" fmla="*/ 266 h 972"/>
                  <a:gd name="T24" fmla="*/ 580 w 1052"/>
                  <a:gd name="T25" fmla="*/ 276 h 972"/>
                  <a:gd name="T26" fmla="*/ 540 w 1052"/>
                  <a:gd name="T27" fmla="*/ 284 h 972"/>
                  <a:gd name="T28" fmla="*/ 526 w 1052"/>
                  <a:gd name="T29" fmla="*/ 284 h 972"/>
                  <a:gd name="T30" fmla="*/ 498 w 1052"/>
                  <a:gd name="T31" fmla="*/ 282 h 972"/>
                  <a:gd name="T32" fmla="*/ 468 w 1052"/>
                  <a:gd name="T33" fmla="*/ 272 h 972"/>
                  <a:gd name="T34" fmla="*/ 442 w 1052"/>
                  <a:gd name="T35" fmla="*/ 258 h 972"/>
                  <a:gd name="T36" fmla="*/ 420 w 1052"/>
                  <a:gd name="T37" fmla="*/ 238 h 972"/>
                  <a:gd name="T38" fmla="*/ 402 w 1052"/>
                  <a:gd name="T39" fmla="*/ 216 h 972"/>
                  <a:gd name="T40" fmla="*/ 392 w 1052"/>
                  <a:gd name="T41" fmla="*/ 190 h 972"/>
                  <a:gd name="T42" fmla="*/ 388 w 1052"/>
                  <a:gd name="T43" fmla="*/ 162 h 972"/>
                  <a:gd name="T44" fmla="*/ 392 w 1052"/>
                  <a:gd name="T45" fmla="*/ 134 h 972"/>
                  <a:gd name="T46" fmla="*/ 408 w 1052"/>
                  <a:gd name="T47" fmla="*/ 100 h 972"/>
                  <a:gd name="T48" fmla="*/ 424 w 1052"/>
                  <a:gd name="T49" fmla="*/ 80 h 972"/>
                  <a:gd name="T50" fmla="*/ 450 w 1052"/>
                  <a:gd name="T51" fmla="*/ 54 h 972"/>
                  <a:gd name="T52" fmla="*/ 462 w 1052"/>
                  <a:gd name="T53" fmla="*/ 36 h 972"/>
                  <a:gd name="T54" fmla="*/ 466 w 1052"/>
                  <a:gd name="T55" fmla="*/ 16 h 972"/>
                  <a:gd name="T56" fmla="*/ 462 w 1052"/>
                  <a:gd name="T57" fmla="*/ 0 h 972"/>
                  <a:gd name="T58" fmla="*/ 2 w 1052"/>
                  <a:gd name="T59" fmla="*/ 4 h 972"/>
                  <a:gd name="T60" fmla="*/ 0 w 1052"/>
                  <a:gd name="T61" fmla="*/ 964 h 972"/>
                  <a:gd name="T62" fmla="*/ 8 w 1052"/>
                  <a:gd name="T63" fmla="*/ 972 h 972"/>
                  <a:gd name="T64" fmla="*/ 1052 w 1052"/>
                  <a:gd name="T65" fmla="*/ 2 h 97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52"/>
                  <a:gd name="T100" fmla="*/ 0 h 972"/>
                  <a:gd name="T101" fmla="*/ 1052 w 1052"/>
                  <a:gd name="T102" fmla="*/ 972 h 97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52" h="972">
                    <a:moveTo>
                      <a:pt x="582" y="0"/>
                    </a:moveTo>
                    <a:lnTo>
                      <a:pt x="580" y="4"/>
                    </a:lnTo>
                    <a:lnTo>
                      <a:pt x="578" y="8"/>
                    </a:lnTo>
                    <a:lnTo>
                      <a:pt x="580" y="18"/>
                    </a:lnTo>
                    <a:lnTo>
                      <a:pt x="584" y="30"/>
                    </a:lnTo>
                    <a:lnTo>
                      <a:pt x="590" y="36"/>
                    </a:lnTo>
                    <a:lnTo>
                      <a:pt x="596" y="48"/>
                    </a:lnTo>
                    <a:lnTo>
                      <a:pt x="604" y="60"/>
                    </a:lnTo>
                    <a:lnTo>
                      <a:pt x="620" y="78"/>
                    </a:lnTo>
                    <a:lnTo>
                      <a:pt x="636" y="94"/>
                    </a:lnTo>
                    <a:lnTo>
                      <a:pt x="644" y="104"/>
                    </a:lnTo>
                    <a:lnTo>
                      <a:pt x="650" y="114"/>
                    </a:lnTo>
                    <a:lnTo>
                      <a:pt x="656" y="126"/>
                    </a:lnTo>
                    <a:lnTo>
                      <a:pt x="660" y="138"/>
                    </a:lnTo>
                    <a:lnTo>
                      <a:pt x="662" y="154"/>
                    </a:lnTo>
                    <a:lnTo>
                      <a:pt x="664" y="174"/>
                    </a:lnTo>
                    <a:lnTo>
                      <a:pt x="664" y="184"/>
                    </a:lnTo>
                    <a:lnTo>
                      <a:pt x="662" y="196"/>
                    </a:lnTo>
                    <a:lnTo>
                      <a:pt x="658" y="206"/>
                    </a:lnTo>
                    <a:lnTo>
                      <a:pt x="652" y="218"/>
                    </a:lnTo>
                    <a:lnTo>
                      <a:pt x="646" y="226"/>
                    </a:lnTo>
                    <a:lnTo>
                      <a:pt x="640" y="236"/>
                    </a:lnTo>
                    <a:lnTo>
                      <a:pt x="622" y="252"/>
                    </a:lnTo>
                    <a:lnTo>
                      <a:pt x="602" y="266"/>
                    </a:lnTo>
                    <a:lnTo>
                      <a:pt x="586" y="272"/>
                    </a:lnTo>
                    <a:lnTo>
                      <a:pt x="580" y="276"/>
                    </a:lnTo>
                    <a:lnTo>
                      <a:pt x="554" y="282"/>
                    </a:lnTo>
                    <a:lnTo>
                      <a:pt x="540" y="284"/>
                    </a:lnTo>
                    <a:lnTo>
                      <a:pt x="528" y="284"/>
                    </a:lnTo>
                    <a:lnTo>
                      <a:pt x="526" y="284"/>
                    </a:lnTo>
                    <a:lnTo>
                      <a:pt x="512" y="284"/>
                    </a:lnTo>
                    <a:lnTo>
                      <a:pt x="498" y="282"/>
                    </a:lnTo>
                    <a:lnTo>
                      <a:pt x="482" y="278"/>
                    </a:lnTo>
                    <a:lnTo>
                      <a:pt x="468" y="272"/>
                    </a:lnTo>
                    <a:lnTo>
                      <a:pt x="454" y="266"/>
                    </a:lnTo>
                    <a:lnTo>
                      <a:pt x="442" y="258"/>
                    </a:lnTo>
                    <a:lnTo>
                      <a:pt x="430" y="248"/>
                    </a:lnTo>
                    <a:lnTo>
                      <a:pt x="420" y="238"/>
                    </a:lnTo>
                    <a:lnTo>
                      <a:pt x="410" y="228"/>
                    </a:lnTo>
                    <a:lnTo>
                      <a:pt x="402" y="216"/>
                    </a:lnTo>
                    <a:lnTo>
                      <a:pt x="396" y="204"/>
                    </a:lnTo>
                    <a:lnTo>
                      <a:pt x="392" y="190"/>
                    </a:lnTo>
                    <a:lnTo>
                      <a:pt x="388" y="176"/>
                    </a:lnTo>
                    <a:lnTo>
                      <a:pt x="388" y="162"/>
                    </a:lnTo>
                    <a:lnTo>
                      <a:pt x="390" y="148"/>
                    </a:lnTo>
                    <a:lnTo>
                      <a:pt x="392" y="134"/>
                    </a:lnTo>
                    <a:lnTo>
                      <a:pt x="400" y="114"/>
                    </a:lnTo>
                    <a:lnTo>
                      <a:pt x="408" y="100"/>
                    </a:lnTo>
                    <a:lnTo>
                      <a:pt x="416" y="90"/>
                    </a:lnTo>
                    <a:lnTo>
                      <a:pt x="424" y="80"/>
                    </a:lnTo>
                    <a:lnTo>
                      <a:pt x="442" y="64"/>
                    </a:lnTo>
                    <a:lnTo>
                      <a:pt x="450" y="54"/>
                    </a:lnTo>
                    <a:lnTo>
                      <a:pt x="458" y="44"/>
                    </a:lnTo>
                    <a:lnTo>
                      <a:pt x="462" y="36"/>
                    </a:lnTo>
                    <a:lnTo>
                      <a:pt x="464" y="30"/>
                    </a:lnTo>
                    <a:lnTo>
                      <a:pt x="466" y="16"/>
                    </a:lnTo>
                    <a:lnTo>
                      <a:pt x="464" y="6"/>
                    </a:lnTo>
                    <a:lnTo>
                      <a:pt x="462" y="0"/>
                    </a:lnTo>
                    <a:lnTo>
                      <a:pt x="8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964"/>
                    </a:lnTo>
                    <a:lnTo>
                      <a:pt x="2" y="968"/>
                    </a:lnTo>
                    <a:lnTo>
                      <a:pt x="8" y="972"/>
                    </a:lnTo>
                    <a:lnTo>
                      <a:pt x="1052" y="972"/>
                    </a:lnTo>
                    <a:lnTo>
                      <a:pt x="1052" y="2"/>
                    </a:lnTo>
                    <a:lnTo>
                      <a:pt x="582" y="0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/>
              </a:p>
            </p:txBody>
          </p:sp>
        </p:grpSp>
        <p:sp>
          <p:nvSpPr>
            <p:cNvPr id="20" name="Rettangolo 19"/>
            <p:cNvSpPr/>
            <p:nvPr/>
          </p:nvSpPr>
          <p:spPr>
            <a:xfrm>
              <a:off x="264791" y="1683631"/>
              <a:ext cx="979755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bg1"/>
                  </a:solidFill>
                  <a:latin typeface="Garamond" panose="02020404030301010803" pitchFamily="18" charset="0"/>
                </a:rPr>
                <a:t>O.S. vii</a:t>
              </a:r>
              <a:endParaRPr lang="en-GB" sz="20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264791" y="2836464"/>
              <a:ext cx="1051890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bg1"/>
                  </a:solidFill>
                  <a:latin typeface="Garamond" panose="02020404030301010803" pitchFamily="18" charset="0"/>
                </a:rPr>
                <a:t>O.S. viii</a:t>
              </a:r>
              <a:endParaRPr lang="en-GB" sz="20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274277" y="3851243"/>
              <a:ext cx="918841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bg1"/>
                  </a:solidFill>
                  <a:latin typeface="Garamond" panose="02020404030301010803" pitchFamily="18" charset="0"/>
                </a:rPr>
                <a:t>O.S. ix</a:t>
              </a:r>
              <a:endParaRPr lang="en-GB" sz="20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346412" y="5031930"/>
              <a:ext cx="846706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bg1"/>
                  </a:solidFill>
                  <a:latin typeface="Garamond" panose="02020404030301010803" pitchFamily="18" charset="0"/>
                </a:rPr>
                <a:t>O.S. x</a:t>
              </a:r>
              <a:endParaRPr lang="en-GB" sz="20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057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4904" y="84626"/>
            <a:ext cx="9222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Candara" panose="020E0502030303020204" pitchFamily="34" charset="0"/>
              </a:rPr>
              <a:t>Incentivare l’inclusione attiva, per promuovere le pari opportunità e la partecipazione attiva, e migliorare l’</a:t>
            </a:r>
            <a:r>
              <a:rPr lang="it-IT" sz="24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occupabilità</a:t>
            </a:r>
            <a:endParaRPr lang="it-IT" sz="24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45711"/>
            <a:ext cx="629090" cy="527024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21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1987857" y="1130122"/>
            <a:ext cx="8023041" cy="45581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atin typeface="Candara" panose="020E0502030303020204" pitchFamily="34" charset="0"/>
            </a:endParaRPr>
          </a:p>
        </p:txBody>
      </p:sp>
      <p:grpSp>
        <p:nvGrpSpPr>
          <p:cNvPr id="28" name="Gruppo 27"/>
          <p:cNvGrpSpPr/>
          <p:nvPr/>
        </p:nvGrpSpPr>
        <p:grpSpPr>
          <a:xfrm>
            <a:off x="657002" y="1101917"/>
            <a:ext cx="1071602" cy="4586365"/>
            <a:chOff x="245079" y="1112358"/>
            <a:chExt cx="1071602" cy="5062105"/>
          </a:xfrm>
        </p:grpSpPr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245079" y="1112358"/>
              <a:ext cx="1071602" cy="5062105"/>
              <a:chOff x="-956" y="4"/>
              <a:chExt cx="1052" cy="3885"/>
            </a:xfrm>
            <a:solidFill>
              <a:srgbClr val="0070C0"/>
            </a:solidFill>
          </p:grpSpPr>
          <p:sp>
            <p:nvSpPr>
              <p:cNvPr id="36" name="Freeform 8"/>
              <p:cNvSpPr>
                <a:spLocks/>
              </p:cNvSpPr>
              <p:nvPr/>
            </p:nvSpPr>
            <p:spPr bwMode="auto">
              <a:xfrm>
                <a:off x="-956" y="4"/>
                <a:ext cx="1052" cy="1266"/>
              </a:xfrm>
              <a:custGeom>
                <a:avLst/>
                <a:gdLst>
                  <a:gd name="T0" fmla="*/ 454 w 1052"/>
                  <a:gd name="T1" fmla="*/ 970 h 1266"/>
                  <a:gd name="T2" fmla="*/ 456 w 1052"/>
                  <a:gd name="T3" fmla="*/ 972 h 1266"/>
                  <a:gd name="T4" fmla="*/ 460 w 1052"/>
                  <a:gd name="T5" fmla="*/ 976 h 1266"/>
                  <a:gd name="T6" fmla="*/ 462 w 1052"/>
                  <a:gd name="T7" fmla="*/ 996 h 1266"/>
                  <a:gd name="T8" fmla="*/ 460 w 1052"/>
                  <a:gd name="T9" fmla="*/ 1016 h 1266"/>
                  <a:gd name="T10" fmla="*/ 458 w 1052"/>
                  <a:gd name="T11" fmla="*/ 1024 h 1266"/>
                  <a:gd name="T12" fmla="*/ 448 w 1052"/>
                  <a:gd name="T13" fmla="*/ 1036 h 1266"/>
                  <a:gd name="T14" fmla="*/ 420 w 1052"/>
                  <a:gd name="T15" fmla="*/ 1062 h 1266"/>
                  <a:gd name="T16" fmla="*/ 394 w 1052"/>
                  <a:gd name="T17" fmla="*/ 1102 h 1266"/>
                  <a:gd name="T18" fmla="*/ 386 w 1052"/>
                  <a:gd name="T19" fmla="*/ 1140 h 1266"/>
                  <a:gd name="T20" fmla="*/ 392 w 1052"/>
                  <a:gd name="T21" fmla="*/ 1174 h 1266"/>
                  <a:gd name="T22" fmla="*/ 402 w 1052"/>
                  <a:gd name="T23" fmla="*/ 1198 h 1266"/>
                  <a:gd name="T24" fmla="*/ 424 w 1052"/>
                  <a:gd name="T25" fmla="*/ 1228 h 1266"/>
                  <a:gd name="T26" fmla="*/ 456 w 1052"/>
                  <a:gd name="T27" fmla="*/ 1250 h 1266"/>
                  <a:gd name="T28" fmla="*/ 490 w 1052"/>
                  <a:gd name="T29" fmla="*/ 1264 h 1266"/>
                  <a:gd name="T30" fmla="*/ 524 w 1052"/>
                  <a:gd name="T31" fmla="*/ 1266 h 1266"/>
                  <a:gd name="T32" fmla="*/ 554 w 1052"/>
                  <a:gd name="T33" fmla="*/ 1260 h 1266"/>
                  <a:gd name="T34" fmla="*/ 572 w 1052"/>
                  <a:gd name="T35" fmla="*/ 1254 h 1266"/>
                  <a:gd name="T36" fmla="*/ 584 w 1052"/>
                  <a:gd name="T37" fmla="*/ 1248 h 1266"/>
                  <a:gd name="T38" fmla="*/ 614 w 1052"/>
                  <a:gd name="T39" fmla="*/ 1226 h 1266"/>
                  <a:gd name="T40" fmla="*/ 634 w 1052"/>
                  <a:gd name="T41" fmla="*/ 1202 h 1266"/>
                  <a:gd name="T42" fmla="*/ 642 w 1052"/>
                  <a:gd name="T43" fmla="*/ 1184 h 1266"/>
                  <a:gd name="T44" fmla="*/ 650 w 1052"/>
                  <a:gd name="T45" fmla="*/ 1136 h 1266"/>
                  <a:gd name="T46" fmla="*/ 642 w 1052"/>
                  <a:gd name="T47" fmla="*/ 1104 h 1266"/>
                  <a:gd name="T48" fmla="*/ 618 w 1052"/>
                  <a:gd name="T49" fmla="*/ 1062 h 1266"/>
                  <a:gd name="T50" fmla="*/ 602 w 1052"/>
                  <a:gd name="T51" fmla="*/ 1046 h 1266"/>
                  <a:gd name="T52" fmla="*/ 586 w 1052"/>
                  <a:gd name="T53" fmla="*/ 1030 h 1266"/>
                  <a:gd name="T54" fmla="*/ 582 w 1052"/>
                  <a:gd name="T55" fmla="*/ 1024 h 1266"/>
                  <a:gd name="T56" fmla="*/ 578 w 1052"/>
                  <a:gd name="T57" fmla="*/ 1018 h 1266"/>
                  <a:gd name="T58" fmla="*/ 578 w 1052"/>
                  <a:gd name="T59" fmla="*/ 1010 h 1266"/>
                  <a:gd name="T60" fmla="*/ 578 w 1052"/>
                  <a:gd name="T61" fmla="*/ 998 h 1266"/>
                  <a:gd name="T62" fmla="*/ 582 w 1052"/>
                  <a:gd name="T63" fmla="*/ 976 h 1266"/>
                  <a:gd name="T64" fmla="*/ 588 w 1052"/>
                  <a:gd name="T65" fmla="*/ 970 h 1266"/>
                  <a:gd name="T66" fmla="*/ 1052 w 1052"/>
                  <a:gd name="T67" fmla="*/ 970 h 1266"/>
                  <a:gd name="T68" fmla="*/ 8 w 1052"/>
                  <a:gd name="T69" fmla="*/ 0 h 1266"/>
                  <a:gd name="T70" fmla="*/ 0 w 1052"/>
                  <a:gd name="T71" fmla="*/ 8 h 1266"/>
                  <a:gd name="T72" fmla="*/ 2 w 1052"/>
                  <a:gd name="T73" fmla="*/ 968 h 1266"/>
                  <a:gd name="T74" fmla="*/ 224 w 1052"/>
                  <a:gd name="T75" fmla="*/ 970 h 126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052"/>
                  <a:gd name="T115" fmla="*/ 0 h 1266"/>
                  <a:gd name="T116" fmla="*/ 1052 w 1052"/>
                  <a:gd name="T117" fmla="*/ 1266 h 126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052" h="1266">
                    <a:moveTo>
                      <a:pt x="378" y="970"/>
                    </a:moveTo>
                    <a:lnTo>
                      <a:pt x="454" y="970"/>
                    </a:lnTo>
                    <a:lnTo>
                      <a:pt x="456" y="970"/>
                    </a:lnTo>
                    <a:lnTo>
                      <a:pt x="456" y="972"/>
                    </a:lnTo>
                    <a:lnTo>
                      <a:pt x="458" y="972"/>
                    </a:lnTo>
                    <a:lnTo>
                      <a:pt x="460" y="976"/>
                    </a:lnTo>
                    <a:lnTo>
                      <a:pt x="462" y="990"/>
                    </a:lnTo>
                    <a:lnTo>
                      <a:pt x="462" y="996"/>
                    </a:lnTo>
                    <a:lnTo>
                      <a:pt x="462" y="1006"/>
                    </a:lnTo>
                    <a:lnTo>
                      <a:pt x="460" y="1016"/>
                    </a:lnTo>
                    <a:lnTo>
                      <a:pt x="458" y="1018"/>
                    </a:lnTo>
                    <a:lnTo>
                      <a:pt x="458" y="1024"/>
                    </a:lnTo>
                    <a:lnTo>
                      <a:pt x="454" y="1030"/>
                    </a:lnTo>
                    <a:lnTo>
                      <a:pt x="448" y="1036"/>
                    </a:lnTo>
                    <a:lnTo>
                      <a:pt x="436" y="1046"/>
                    </a:lnTo>
                    <a:lnTo>
                      <a:pt x="420" y="1062"/>
                    </a:lnTo>
                    <a:lnTo>
                      <a:pt x="404" y="1082"/>
                    </a:lnTo>
                    <a:lnTo>
                      <a:pt x="394" y="1102"/>
                    </a:lnTo>
                    <a:lnTo>
                      <a:pt x="388" y="1122"/>
                    </a:lnTo>
                    <a:lnTo>
                      <a:pt x="386" y="1140"/>
                    </a:lnTo>
                    <a:lnTo>
                      <a:pt x="388" y="1156"/>
                    </a:lnTo>
                    <a:lnTo>
                      <a:pt x="392" y="1174"/>
                    </a:lnTo>
                    <a:lnTo>
                      <a:pt x="396" y="1184"/>
                    </a:lnTo>
                    <a:lnTo>
                      <a:pt x="402" y="1198"/>
                    </a:lnTo>
                    <a:lnTo>
                      <a:pt x="412" y="1214"/>
                    </a:lnTo>
                    <a:lnTo>
                      <a:pt x="424" y="1228"/>
                    </a:lnTo>
                    <a:lnTo>
                      <a:pt x="440" y="1240"/>
                    </a:lnTo>
                    <a:lnTo>
                      <a:pt x="456" y="1250"/>
                    </a:lnTo>
                    <a:lnTo>
                      <a:pt x="472" y="1258"/>
                    </a:lnTo>
                    <a:lnTo>
                      <a:pt x="490" y="1264"/>
                    </a:lnTo>
                    <a:lnTo>
                      <a:pt x="508" y="1266"/>
                    </a:lnTo>
                    <a:lnTo>
                      <a:pt x="524" y="1266"/>
                    </a:lnTo>
                    <a:lnTo>
                      <a:pt x="538" y="1264"/>
                    </a:lnTo>
                    <a:lnTo>
                      <a:pt x="554" y="1260"/>
                    </a:lnTo>
                    <a:lnTo>
                      <a:pt x="564" y="1258"/>
                    </a:lnTo>
                    <a:lnTo>
                      <a:pt x="572" y="1254"/>
                    </a:lnTo>
                    <a:lnTo>
                      <a:pt x="578" y="1252"/>
                    </a:lnTo>
                    <a:lnTo>
                      <a:pt x="584" y="1248"/>
                    </a:lnTo>
                    <a:lnTo>
                      <a:pt x="600" y="1238"/>
                    </a:lnTo>
                    <a:lnTo>
                      <a:pt x="614" y="1226"/>
                    </a:lnTo>
                    <a:lnTo>
                      <a:pt x="626" y="1212"/>
                    </a:lnTo>
                    <a:lnTo>
                      <a:pt x="634" y="1202"/>
                    </a:lnTo>
                    <a:lnTo>
                      <a:pt x="638" y="1194"/>
                    </a:lnTo>
                    <a:lnTo>
                      <a:pt x="642" y="1184"/>
                    </a:lnTo>
                    <a:lnTo>
                      <a:pt x="648" y="1160"/>
                    </a:lnTo>
                    <a:lnTo>
                      <a:pt x="650" y="1136"/>
                    </a:lnTo>
                    <a:lnTo>
                      <a:pt x="646" y="1116"/>
                    </a:lnTo>
                    <a:lnTo>
                      <a:pt x="642" y="1104"/>
                    </a:lnTo>
                    <a:lnTo>
                      <a:pt x="634" y="1084"/>
                    </a:lnTo>
                    <a:lnTo>
                      <a:pt x="618" y="1062"/>
                    </a:lnTo>
                    <a:lnTo>
                      <a:pt x="608" y="1052"/>
                    </a:lnTo>
                    <a:lnTo>
                      <a:pt x="602" y="1046"/>
                    </a:lnTo>
                    <a:lnTo>
                      <a:pt x="590" y="1034"/>
                    </a:lnTo>
                    <a:lnTo>
                      <a:pt x="586" y="1030"/>
                    </a:lnTo>
                    <a:lnTo>
                      <a:pt x="582" y="1026"/>
                    </a:lnTo>
                    <a:lnTo>
                      <a:pt x="582" y="1024"/>
                    </a:lnTo>
                    <a:lnTo>
                      <a:pt x="580" y="1022"/>
                    </a:lnTo>
                    <a:lnTo>
                      <a:pt x="578" y="1018"/>
                    </a:lnTo>
                    <a:lnTo>
                      <a:pt x="578" y="1014"/>
                    </a:lnTo>
                    <a:lnTo>
                      <a:pt x="578" y="1010"/>
                    </a:lnTo>
                    <a:lnTo>
                      <a:pt x="578" y="1008"/>
                    </a:lnTo>
                    <a:lnTo>
                      <a:pt x="578" y="998"/>
                    </a:lnTo>
                    <a:lnTo>
                      <a:pt x="580" y="990"/>
                    </a:lnTo>
                    <a:lnTo>
                      <a:pt x="582" y="976"/>
                    </a:lnTo>
                    <a:lnTo>
                      <a:pt x="584" y="972"/>
                    </a:lnTo>
                    <a:lnTo>
                      <a:pt x="588" y="970"/>
                    </a:lnTo>
                    <a:lnTo>
                      <a:pt x="590" y="970"/>
                    </a:lnTo>
                    <a:lnTo>
                      <a:pt x="1052" y="970"/>
                    </a:lnTo>
                    <a:lnTo>
                      <a:pt x="1052" y="0"/>
                    </a:lnTo>
                    <a:lnTo>
                      <a:pt x="8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964"/>
                    </a:lnTo>
                    <a:lnTo>
                      <a:pt x="2" y="968"/>
                    </a:lnTo>
                    <a:lnTo>
                      <a:pt x="8" y="970"/>
                    </a:lnTo>
                    <a:lnTo>
                      <a:pt x="224" y="970"/>
                    </a:lnTo>
                    <a:lnTo>
                      <a:pt x="378" y="970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 dirty="0"/>
              </a:p>
            </p:txBody>
          </p:sp>
          <p:sp>
            <p:nvSpPr>
              <p:cNvPr id="37" name="Freeform 9"/>
              <p:cNvSpPr>
                <a:spLocks/>
              </p:cNvSpPr>
              <p:nvPr/>
            </p:nvSpPr>
            <p:spPr bwMode="auto">
              <a:xfrm>
                <a:off x="-956" y="974"/>
                <a:ext cx="1052" cy="968"/>
              </a:xfrm>
              <a:custGeom>
                <a:avLst/>
                <a:gdLst>
                  <a:gd name="T0" fmla="*/ 462 w 1052"/>
                  <a:gd name="T1" fmla="*/ 964 h 968"/>
                  <a:gd name="T2" fmla="*/ 464 w 1052"/>
                  <a:gd name="T3" fmla="*/ 954 h 968"/>
                  <a:gd name="T4" fmla="*/ 460 w 1052"/>
                  <a:gd name="T5" fmla="*/ 920 h 968"/>
                  <a:gd name="T6" fmla="*/ 430 w 1052"/>
                  <a:gd name="T7" fmla="*/ 886 h 968"/>
                  <a:gd name="T8" fmla="*/ 404 w 1052"/>
                  <a:gd name="T9" fmla="*/ 852 h 968"/>
                  <a:gd name="T10" fmla="*/ 390 w 1052"/>
                  <a:gd name="T11" fmla="*/ 804 h 968"/>
                  <a:gd name="T12" fmla="*/ 394 w 1052"/>
                  <a:gd name="T13" fmla="*/ 778 h 968"/>
                  <a:gd name="T14" fmla="*/ 404 w 1052"/>
                  <a:gd name="T15" fmla="*/ 748 h 968"/>
                  <a:gd name="T16" fmla="*/ 422 w 1052"/>
                  <a:gd name="T17" fmla="*/ 726 h 968"/>
                  <a:gd name="T18" fmla="*/ 444 w 1052"/>
                  <a:gd name="T19" fmla="*/ 704 h 968"/>
                  <a:gd name="T20" fmla="*/ 482 w 1052"/>
                  <a:gd name="T21" fmla="*/ 684 h 968"/>
                  <a:gd name="T22" fmla="*/ 500 w 1052"/>
                  <a:gd name="T23" fmla="*/ 680 h 968"/>
                  <a:gd name="T24" fmla="*/ 554 w 1052"/>
                  <a:gd name="T25" fmla="*/ 678 h 968"/>
                  <a:gd name="T26" fmla="*/ 622 w 1052"/>
                  <a:gd name="T27" fmla="*/ 710 h 968"/>
                  <a:gd name="T28" fmla="*/ 652 w 1052"/>
                  <a:gd name="T29" fmla="*/ 746 h 968"/>
                  <a:gd name="T30" fmla="*/ 662 w 1052"/>
                  <a:gd name="T31" fmla="*/ 778 h 968"/>
                  <a:gd name="T32" fmla="*/ 654 w 1052"/>
                  <a:gd name="T33" fmla="*/ 838 h 968"/>
                  <a:gd name="T34" fmla="*/ 634 w 1052"/>
                  <a:gd name="T35" fmla="*/ 872 h 968"/>
                  <a:gd name="T36" fmla="*/ 584 w 1052"/>
                  <a:gd name="T37" fmla="*/ 930 h 968"/>
                  <a:gd name="T38" fmla="*/ 580 w 1052"/>
                  <a:gd name="T39" fmla="*/ 950 h 968"/>
                  <a:gd name="T40" fmla="*/ 586 w 1052"/>
                  <a:gd name="T41" fmla="*/ 964 h 968"/>
                  <a:gd name="T42" fmla="*/ 1052 w 1052"/>
                  <a:gd name="T43" fmla="*/ 0 h 968"/>
                  <a:gd name="T44" fmla="*/ 582 w 1052"/>
                  <a:gd name="T45" fmla="*/ 14 h 968"/>
                  <a:gd name="T46" fmla="*/ 580 w 1052"/>
                  <a:gd name="T47" fmla="*/ 48 h 968"/>
                  <a:gd name="T48" fmla="*/ 594 w 1052"/>
                  <a:gd name="T49" fmla="*/ 66 h 968"/>
                  <a:gd name="T50" fmla="*/ 616 w 1052"/>
                  <a:gd name="T51" fmla="*/ 88 h 968"/>
                  <a:gd name="T52" fmla="*/ 636 w 1052"/>
                  <a:gd name="T53" fmla="*/ 116 h 968"/>
                  <a:gd name="T54" fmla="*/ 644 w 1052"/>
                  <a:gd name="T55" fmla="*/ 136 h 968"/>
                  <a:gd name="T56" fmla="*/ 648 w 1052"/>
                  <a:gd name="T57" fmla="*/ 194 h 968"/>
                  <a:gd name="T58" fmla="*/ 636 w 1052"/>
                  <a:gd name="T59" fmla="*/ 228 h 968"/>
                  <a:gd name="T60" fmla="*/ 626 w 1052"/>
                  <a:gd name="T61" fmla="*/ 246 h 968"/>
                  <a:gd name="T62" fmla="*/ 598 w 1052"/>
                  <a:gd name="T63" fmla="*/ 272 h 968"/>
                  <a:gd name="T64" fmla="*/ 570 w 1052"/>
                  <a:gd name="T65" fmla="*/ 286 h 968"/>
                  <a:gd name="T66" fmla="*/ 542 w 1052"/>
                  <a:gd name="T67" fmla="*/ 294 h 968"/>
                  <a:gd name="T68" fmla="*/ 508 w 1052"/>
                  <a:gd name="T69" fmla="*/ 296 h 968"/>
                  <a:gd name="T70" fmla="*/ 474 w 1052"/>
                  <a:gd name="T71" fmla="*/ 292 h 968"/>
                  <a:gd name="T72" fmla="*/ 430 w 1052"/>
                  <a:gd name="T73" fmla="*/ 264 h 968"/>
                  <a:gd name="T74" fmla="*/ 412 w 1052"/>
                  <a:gd name="T75" fmla="*/ 244 h 968"/>
                  <a:gd name="T76" fmla="*/ 398 w 1052"/>
                  <a:gd name="T77" fmla="*/ 220 h 968"/>
                  <a:gd name="T78" fmla="*/ 392 w 1052"/>
                  <a:gd name="T79" fmla="*/ 204 h 968"/>
                  <a:gd name="T80" fmla="*/ 386 w 1052"/>
                  <a:gd name="T81" fmla="*/ 170 h 968"/>
                  <a:gd name="T82" fmla="*/ 394 w 1052"/>
                  <a:gd name="T83" fmla="*/ 130 h 968"/>
                  <a:gd name="T84" fmla="*/ 420 w 1052"/>
                  <a:gd name="T85" fmla="*/ 92 h 968"/>
                  <a:gd name="T86" fmla="*/ 450 w 1052"/>
                  <a:gd name="T87" fmla="*/ 60 h 968"/>
                  <a:gd name="T88" fmla="*/ 462 w 1052"/>
                  <a:gd name="T89" fmla="*/ 26 h 968"/>
                  <a:gd name="T90" fmla="*/ 454 w 1052"/>
                  <a:gd name="T91" fmla="*/ 0 h 968"/>
                  <a:gd name="T92" fmla="*/ 8 w 1052"/>
                  <a:gd name="T93" fmla="*/ 0 h 968"/>
                  <a:gd name="T94" fmla="*/ 0 w 1052"/>
                  <a:gd name="T95" fmla="*/ 964 h 968"/>
                  <a:gd name="T96" fmla="*/ 8 w 1052"/>
                  <a:gd name="T97" fmla="*/ 964 h 96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052"/>
                  <a:gd name="T148" fmla="*/ 0 h 968"/>
                  <a:gd name="T149" fmla="*/ 1052 w 1052"/>
                  <a:gd name="T150" fmla="*/ 968 h 96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052" h="968">
                    <a:moveTo>
                      <a:pt x="8" y="964"/>
                    </a:moveTo>
                    <a:lnTo>
                      <a:pt x="452" y="964"/>
                    </a:lnTo>
                    <a:lnTo>
                      <a:pt x="462" y="964"/>
                    </a:lnTo>
                    <a:lnTo>
                      <a:pt x="462" y="962"/>
                    </a:lnTo>
                    <a:lnTo>
                      <a:pt x="464" y="958"/>
                    </a:lnTo>
                    <a:lnTo>
                      <a:pt x="464" y="954"/>
                    </a:lnTo>
                    <a:lnTo>
                      <a:pt x="464" y="940"/>
                    </a:lnTo>
                    <a:lnTo>
                      <a:pt x="462" y="928"/>
                    </a:lnTo>
                    <a:lnTo>
                      <a:pt x="460" y="920"/>
                    </a:lnTo>
                    <a:lnTo>
                      <a:pt x="454" y="910"/>
                    </a:lnTo>
                    <a:lnTo>
                      <a:pt x="446" y="900"/>
                    </a:lnTo>
                    <a:lnTo>
                      <a:pt x="430" y="886"/>
                    </a:lnTo>
                    <a:lnTo>
                      <a:pt x="422" y="878"/>
                    </a:lnTo>
                    <a:lnTo>
                      <a:pt x="414" y="870"/>
                    </a:lnTo>
                    <a:lnTo>
                      <a:pt x="404" y="852"/>
                    </a:lnTo>
                    <a:lnTo>
                      <a:pt x="394" y="832"/>
                    </a:lnTo>
                    <a:lnTo>
                      <a:pt x="392" y="818"/>
                    </a:lnTo>
                    <a:lnTo>
                      <a:pt x="390" y="804"/>
                    </a:lnTo>
                    <a:lnTo>
                      <a:pt x="390" y="802"/>
                    </a:lnTo>
                    <a:lnTo>
                      <a:pt x="390" y="790"/>
                    </a:lnTo>
                    <a:lnTo>
                      <a:pt x="394" y="778"/>
                    </a:lnTo>
                    <a:lnTo>
                      <a:pt x="394" y="774"/>
                    </a:lnTo>
                    <a:lnTo>
                      <a:pt x="398" y="760"/>
                    </a:lnTo>
                    <a:lnTo>
                      <a:pt x="404" y="748"/>
                    </a:lnTo>
                    <a:lnTo>
                      <a:pt x="412" y="736"/>
                    </a:lnTo>
                    <a:lnTo>
                      <a:pt x="420" y="726"/>
                    </a:lnTo>
                    <a:lnTo>
                      <a:pt x="422" y="726"/>
                    </a:lnTo>
                    <a:lnTo>
                      <a:pt x="422" y="724"/>
                    </a:lnTo>
                    <a:lnTo>
                      <a:pt x="432" y="714"/>
                    </a:lnTo>
                    <a:lnTo>
                      <a:pt x="444" y="704"/>
                    </a:lnTo>
                    <a:lnTo>
                      <a:pt x="456" y="696"/>
                    </a:lnTo>
                    <a:lnTo>
                      <a:pt x="468" y="690"/>
                    </a:lnTo>
                    <a:lnTo>
                      <a:pt x="482" y="684"/>
                    </a:lnTo>
                    <a:lnTo>
                      <a:pt x="494" y="682"/>
                    </a:lnTo>
                    <a:lnTo>
                      <a:pt x="496" y="680"/>
                    </a:lnTo>
                    <a:lnTo>
                      <a:pt x="500" y="680"/>
                    </a:lnTo>
                    <a:lnTo>
                      <a:pt x="512" y="676"/>
                    </a:lnTo>
                    <a:lnTo>
                      <a:pt x="528" y="676"/>
                    </a:lnTo>
                    <a:lnTo>
                      <a:pt x="554" y="678"/>
                    </a:lnTo>
                    <a:lnTo>
                      <a:pt x="580" y="684"/>
                    </a:lnTo>
                    <a:lnTo>
                      <a:pt x="602" y="696"/>
                    </a:lnTo>
                    <a:lnTo>
                      <a:pt x="622" y="710"/>
                    </a:lnTo>
                    <a:lnTo>
                      <a:pt x="638" y="726"/>
                    </a:lnTo>
                    <a:lnTo>
                      <a:pt x="646" y="736"/>
                    </a:lnTo>
                    <a:lnTo>
                      <a:pt x="652" y="746"/>
                    </a:lnTo>
                    <a:lnTo>
                      <a:pt x="656" y="756"/>
                    </a:lnTo>
                    <a:lnTo>
                      <a:pt x="660" y="766"/>
                    </a:lnTo>
                    <a:lnTo>
                      <a:pt x="662" y="778"/>
                    </a:lnTo>
                    <a:lnTo>
                      <a:pt x="662" y="790"/>
                    </a:lnTo>
                    <a:lnTo>
                      <a:pt x="660" y="816"/>
                    </a:lnTo>
                    <a:lnTo>
                      <a:pt x="654" y="838"/>
                    </a:lnTo>
                    <a:lnTo>
                      <a:pt x="648" y="848"/>
                    </a:lnTo>
                    <a:lnTo>
                      <a:pt x="644" y="858"/>
                    </a:lnTo>
                    <a:lnTo>
                      <a:pt x="634" y="872"/>
                    </a:lnTo>
                    <a:lnTo>
                      <a:pt x="608" y="900"/>
                    </a:lnTo>
                    <a:lnTo>
                      <a:pt x="596" y="914"/>
                    </a:lnTo>
                    <a:lnTo>
                      <a:pt x="584" y="930"/>
                    </a:lnTo>
                    <a:lnTo>
                      <a:pt x="582" y="934"/>
                    </a:lnTo>
                    <a:lnTo>
                      <a:pt x="580" y="940"/>
                    </a:lnTo>
                    <a:lnTo>
                      <a:pt x="580" y="950"/>
                    </a:lnTo>
                    <a:lnTo>
                      <a:pt x="580" y="958"/>
                    </a:lnTo>
                    <a:lnTo>
                      <a:pt x="582" y="962"/>
                    </a:lnTo>
                    <a:lnTo>
                      <a:pt x="586" y="964"/>
                    </a:lnTo>
                    <a:lnTo>
                      <a:pt x="594" y="964"/>
                    </a:lnTo>
                    <a:lnTo>
                      <a:pt x="1052" y="964"/>
                    </a:lnTo>
                    <a:lnTo>
                      <a:pt x="1052" y="0"/>
                    </a:lnTo>
                    <a:lnTo>
                      <a:pt x="590" y="0"/>
                    </a:lnTo>
                    <a:lnTo>
                      <a:pt x="586" y="4"/>
                    </a:lnTo>
                    <a:lnTo>
                      <a:pt x="582" y="14"/>
                    </a:lnTo>
                    <a:lnTo>
                      <a:pt x="580" y="20"/>
                    </a:lnTo>
                    <a:lnTo>
                      <a:pt x="578" y="40"/>
                    </a:lnTo>
                    <a:lnTo>
                      <a:pt x="580" y="48"/>
                    </a:lnTo>
                    <a:lnTo>
                      <a:pt x="582" y="54"/>
                    </a:lnTo>
                    <a:lnTo>
                      <a:pt x="586" y="60"/>
                    </a:lnTo>
                    <a:lnTo>
                      <a:pt x="594" y="66"/>
                    </a:lnTo>
                    <a:lnTo>
                      <a:pt x="598" y="70"/>
                    </a:lnTo>
                    <a:lnTo>
                      <a:pt x="608" y="82"/>
                    </a:lnTo>
                    <a:lnTo>
                      <a:pt x="616" y="88"/>
                    </a:lnTo>
                    <a:lnTo>
                      <a:pt x="622" y="96"/>
                    </a:lnTo>
                    <a:lnTo>
                      <a:pt x="630" y="104"/>
                    </a:lnTo>
                    <a:lnTo>
                      <a:pt x="636" y="116"/>
                    </a:lnTo>
                    <a:lnTo>
                      <a:pt x="642" y="130"/>
                    </a:lnTo>
                    <a:lnTo>
                      <a:pt x="642" y="134"/>
                    </a:lnTo>
                    <a:lnTo>
                      <a:pt x="644" y="136"/>
                    </a:lnTo>
                    <a:lnTo>
                      <a:pt x="650" y="156"/>
                    </a:lnTo>
                    <a:lnTo>
                      <a:pt x="652" y="176"/>
                    </a:lnTo>
                    <a:lnTo>
                      <a:pt x="648" y="194"/>
                    </a:lnTo>
                    <a:lnTo>
                      <a:pt x="644" y="212"/>
                    </a:lnTo>
                    <a:lnTo>
                      <a:pt x="638" y="224"/>
                    </a:lnTo>
                    <a:lnTo>
                      <a:pt x="636" y="228"/>
                    </a:lnTo>
                    <a:lnTo>
                      <a:pt x="634" y="232"/>
                    </a:lnTo>
                    <a:lnTo>
                      <a:pt x="632" y="234"/>
                    </a:lnTo>
                    <a:lnTo>
                      <a:pt x="626" y="246"/>
                    </a:lnTo>
                    <a:lnTo>
                      <a:pt x="618" y="254"/>
                    </a:lnTo>
                    <a:lnTo>
                      <a:pt x="608" y="264"/>
                    </a:lnTo>
                    <a:lnTo>
                      <a:pt x="598" y="272"/>
                    </a:lnTo>
                    <a:lnTo>
                      <a:pt x="586" y="278"/>
                    </a:lnTo>
                    <a:lnTo>
                      <a:pt x="578" y="282"/>
                    </a:lnTo>
                    <a:lnTo>
                      <a:pt x="570" y="286"/>
                    </a:lnTo>
                    <a:lnTo>
                      <a:pt x="564" y="288"/>
                    </a:lnTo>
                    <a:lnTo>
                      <a:pt x="558" y="290"/>
                    </a:lnTo>
                    <a:lnTo>
                      <a:pt x="542" y="294"/>
                    </a:lnTo>
                    <a:lnTo>
                      <a:pt x="526" y="296"/>
                    </a:lnTo>
                    <a:lnTo>
                      <a:pt x="524" y="296"/>
                    </a:lnTo>
                    <a:lnTo>
                      <a:pt x="508" y="296"/>
                    </a:lnTo>
                    <a:lnTo>
                      <a:pt x="506" y="296"/>
                    </a:lnTo>
                    <a:lnTo>
                      <a:pt x="490" y="296"/>
                    </a:lnTo>
                    <a:lnTo>
                      <a:pt x="474" y="292"/>
                    </a:lnTo>
                    <a:lnTo>
                      <a:pt x="458" y="284"/>
                    </a:lnTo>
                    <a:lnTo>
                      <a:pt x="444" y="276"/>
                    </a:lnTo>
                    <a:lnTo>
                      <a:pt x="430" y="264"/>
                    </a:lnTo>
                    <a:lnTo>
                      <a:pt x="424" y="258"/>
                    </a:lnTo>
                    <a:lnTo>
                      <a:pt x="418" y="252"/>
                    </a:lnTo>
                    <a:lnTo>
                      <a:pt x="412" y="244"/>
                    </a:lnTo>
                    <a:lnTo>
                      <a:pt x="406" y="236"/>
                    </a:lnTo>
                    <a:lnTo>
                      <a:pt x="402" y="228"/>
                    </a:lnTo>
                    <a:lnTo>
                      <a:pt x="398" y="220"/>
                    </a:lnTo>
                    <a:lnTo>
                      <a:pt x="396" y="214"/>
                    </a:lnTo>
                    <a:lnTo>
                      <a:pt x="394" y="210"/>
                    </a:lnTo>
                    <a:lnTo>
                      <a:pt x="392" y="204"/>
                    </a:lnTo>
                    <a:lnTo>
                      <a:pt x="388" y="192"/>
                    </a:lnTo>
                    <a:lnTo>
                      <a:pt x="386" y="172"/>
                    </a:lnTo>
                    <a:lnTo>
                      <a:pt x="386" y="170"/>
                    </a:lnTo>
                    <a:lnTo>
                      <a:pt x="386" y="168"/>
                    </a:lnTo>
                    <a:lnTo>
                      <a:pt x="388" y="148"/>
                    </a:lnTo>
                    <a:lnTo>
                      <a:pt x="394" y="130"/>
                    </a:lnTo>
                    <a:lnTo>
                      <a:pt x="404" y="112"/>
                    </a:lnTo>
                    <a:lnTo>
                      <a:pt x="418" y="94"/>
                    </a:lnTo>
                    <a:lnTo>
                      <a:pt x="420" y="92"/>
                    </a:lnTo>
                    <a:lnTo>
                      <a:pt x="436" y="76"/>
                    </a:lnTo>
                    <a:lnTo>
                      <a:pt x="440" y="72"/>
                    </a:lnTo>
                    <a:lnTo>
                      <a:pt x="450" y="60"/>
                    </a:lnTo>
                    <a:lnTo>
                      <a:pt x="458" y="48"/>
                    </a:lnTo>
                    <a:lnTo>
                      <a:pt x="460" y="40"/>
                    </a:lnTo>
                    <a:lnTo>
                      <a:pt x="462" y="26"/>
                    </a:lnTo>
                    <a:lnTo>
                      <a:pt x="460" y="12"/>
                    </a:lnTo>
                    <a:lnTo>
                      <a:pt x="456" y="2"/>
                    </a:lnTo>
                    <a:lnTo>
                      <a:pt x="454" y="0"/>
                    </a:lnTo>
                    <a:lnTo>
                      <a:pt x="378" y="0"/>
                    </a:lnTo>
                    <a:lnTo>
                      <a:pt x="224" y="0"/>
                    </a:lnTo>
                    <a:lnTo>
                      <a:pt x="8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964"/>
                    </a:lnTo>
                    <a:lnTo>
                      <a:pt x="2" y="968"/>
                    </a:lnTo>
                    <a:lnTo>
                      <a:pt x="4" y="966"/>
                    </a:lnTo>
                    <a:lnTo>
                      <a:pt x="8" y="964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/>
              </a:p>
            </p:txBody>
          </p:sp>
          <p:sp>
            <p:nvSpPr>
              <p:cNvPr id="39" name="Freeform 10"/>
              <p:cNvSpPr>
                <a:spLocks/>
              </p:cNvSpPr>
              <p:nvPr/>
            </p:nvSpPr>
            <p:spPr bwMode="auto">
              <a:xfrm>
                <a:off x="-956" y="1652"/>
                <a:ext cx="1052" cy="1549"/>
              </a:xfrm>
              <a:custGeom>
                <a:avLst/>
                <a:gdLst>
                  <a:gd name="T0" fmla="*/ 470 w 1052"/>
                  <a:gd name="T1" fmla="*/ 1283 h 1549"/>
                  <a:gd name="T2" fmla="*/ 464 w 1052"/>
                  <a:gd name="T3" fmla="*/ 1305 h 1549"/>
                  <a:gd name="T4" fmla="*/ 448 w 1052"/>
                  <a:gd name="T5" fmla="*/ 1327 h 1549"/>
                  <a:gd name="T6" fmla="*/ 432 w 1052"/>
                  <a:gd name="T7" fmla="*/ 1341 h 1549"/>
                  <a:gd name="T8" fmla="*/ 414 w 1052"/>
                  <a:gd name="T9" fmla="*/ 1361 h 1549"/>
                  <a:gd name="T10" fmla="*/ 402 w 1052"/>
                  <a:gd name="T11" fmla="*/ 1383 h 1549"/>
                  <a:gd name="T12" fmla="*/ 394 w 1052"/>
                  <a:gd name="T13" fmla="*/ 1413 h 1549"/>
                  <a:gd name="T14" fmla="*/ 392 w 1052"/>
                  <a:gd name="T15" fmla="*/ 1441 h 1549"/>
                  <a:gd name="T16" fmla="*/ 400 w 1052"/>
                  <a:gd name="T17" fmla="*/ 1467 h 1549"/>
                  <a:gd name="T18" fmla="*/ 414 w 1052"/>
                  <a:gd name="T19" fmla="*/ 1491 h 1549"/>
                  <a:gd name="T20" fmla="*/ 434 w 1052"/>
                  <a:gd name="T21" fmla="*/ 1511 h 1549"/>
                  <a:gd name="T22" fmla="*/ 458 w 1052"/>
                  <a:gd name="T23" fmla="*/ 1529 h 1549"/>
                  <a:gd name="T24" fmla="*/ 484 w 1052"/>
                  <a:gd name="T25" fmla="*/ 1541 h 1549"/>
                  <a:gd name="T26" fmla="*/ 512 w 1052"/>
                  <a:gd name="T27" fmla="*/ 1547 h 1549"/>
                  <a:gd name="T28" fmla="*/ 552 w 1052"/>
                  <a:gd name="T29" fmla="*/ 1547 h 1549"/>
                  <a:gd name="T30" fmla="*/ 586 w 1052"/>
                  <a:gd name="T31" fmla="*/ 1537 h 1549"/>
                  <a:gd name="T32" fmla="*/ 620 w 1052"/>
                  <a:gd name="T33" fmla="*/ 1515 h 1549"/>
                  <a:gd name="T34" fmla="*/ 648 w 1052"/>
                  <a:gd name="T35" fmla="*/ 1481 h 1549"/>
                  <a:gd name="T36" fmla="*/ 658 w 1052"/>
                  <a:gd name="T37" fmla="*/ 1451 h 1549"/>
                  <a:gd name="T38" fmla="*/ 658 w 1052"/>
                  <a:gd name="T39" fmla="*/ 1413 h 1549"/>
                  <a:gd name="T40" fmla="*/ 642 w 1052"/>
                  <a:gd name="T41" fmla="*/ 1373 h 1549"/>
                  <a:gd name="T42" fmla="*/ 608 w 1052"/>
                  <a:gd name="T43" fmla="*/ 1331 h 1549"/>
                  <a:gd name="T44" fmla="*/ 584 w 1052"/>
                  <a:gd name="T45" fmla="*/ 1301 h 1549"/>
                  <a:gd name="T46" fmla="*/ 576 w 1052"/>
                  <a:gd name="T47" fmla="*/ 1281 h 1549"/>
                  <a:gd name="T48" fmla="*/ 578 w 1052"/>
                  <a:gd name="T49" fmla="*/ 1265 h 1549"/>
                  <a:gd name="T50" fmla="*/ 1052 w 1052"/>
                  <a:gd name="T51" fmla="*/ 1265 h 1549"/>
                  <a:gd name="T52" fmla="*/ 582 w 1052"/>
                  <a:gd name="T53" fmla="*/ 288 h 1549"/>
                  <a:gd name="T54" fmla="*/ 580 w 1052"/>
                  <a:gd name="T55" fmla="*/ 272 h 1549"/>
                  <a:gd name="T56" fmla="*/ 580 w 1052"/>
                  <a:gd name="T57" fmla="*/ 260 h 1549"/>
                  <a:gd name="T58" fmla="*/ 584 w 1052"/>
                  <a:gd name="T59" fmla="*/ 250 h 1549"/>
                  <a:gd name="T60" fmla="*/ 608 w 1052"/>
                  <a:gd name="T61" fmla="*/ 220 h 1549"/>
                  <a:gd name="T62" fmla="*/ 644 w 1052"/>
                  <a:gd name="T63" fmla="*/ 178 h 1549"/>
                  <a:gd name="T64" fmla="*/ 652 w 1052"/>
                  <a:gd name="T65" fmla="*/ 162 h 1549"/>
                  <a:gd name="T66" fmla="*/ 662 w 1052"/>
                  <a:gd name="T67" fmla="*/ 112 h 1549"/>
                  <a:gd name="T68" fmla="*/ 658 w 1052"/>
                  <a:gd name="T69" fmla="*/ 90 h 1549"/>
                  <a:gd name="T70" fmla="*/ 650 w 1052"/>
                  <a:gd name="T71" fmla="*/ 68 h 1549"/>
                  <a:gd name="T72" fmla="*/ 638 w 1052"/>
                  <a:gd name="T73" fmla="*/ 50 h 1549"/>
                  <a:gd name="T74" fmla="*/ 602 w 1052"/>
                  <a:gd name="T75" fmla="*/ 18 h 1549"/>
                  <a:gd name="T76" fmla="*/ 554 w 1052"/>
                  <a:gd name="T77" fmla="*/ 2 h 1549"/>
                  <a:gd name="T78" fmla="*/ 512 w 1052"/>
                  <a:gd name="T79" fmla="*/ 0 h 1549"/>
                  <a:gd name="T80" fmla="*/ 498 w 1052"/>
                  <a:gd name="T81" fmla="*/ 2 h 1549"/>
                  <a:gd name="T82" fmla="*/ 482 w 1052"/>
                  <a:gd name="T83" fmla="*/ 8 h 1549"/>
                  <a:gd name="T84" fmla="*/ 456 w 1052"/>
                  <a:gd name="T85" fmla="*/ 20 h 1549"/>
                  <a:gd name="T86" fmla="*/ 432 w 1052"/>
                  <a:gd name="T87" fmla="*/ 38 h 1549"/>
                  <a:gd name="T88" fmla="*/ 412 w 1052"/>
                  <a:gd name="T89" fmla="*/ 58 h 1549"/>
                  <a:gd name="T90" fmla="*/ 398 w 1052"/>
                  <a:gd name="T91" fmla="*/ 84 h 1549"/>
                  <a:gd name="T92" fmla="*/ 394 w 1052"/>
                  <a:gd name="T93" fmla="*/ 100 h 1549"/>
                  <a:gd name="T94" fmla="*/ 390 w 1052"/>
                  <a:gd name="T95" fmla="*/ 124 h 1549"/>
                  <a:gd name="T96" fmla="*/ 396 w 1052"/>
                  <a:gd name="T97" fmla="*/ 154 h 1549"/>
                  <a:gd name="T98" fmla="*/ 416 w 1052"/>
                  <a:gd name="T99" fmla="*/ 190 h 1549"/>
                  <a:gd name="T100" fmla="*/ 430 w 1052"/>
                  <a:gd name="T101" fmla="*/ 206 h 1549"/>
                  <a:gd name="T102" fmla="*/ 454 w 1052"/>
                  <a:gd name="T103" fmla="*/ 230 h 1549"/>
                  <a:gd name="T104" fmla="*/ 464 w 1052"/>
                  <a:gd name="T105" fmla="*/ 256 h 1549"/>
                  <a:gd name="T106" fmla="*/ 464 w 1052"/>
                  <a:gd name="T107" fmla="*/ 276 h 1549"/>
                  <a:gd name="T108" fmla="*/ 464 w 1052"/>
                  <a:gd name="T109" fmla="*/ 280 h 1549"/>
                  <a:gd name="T110" fmla="*/ 8 w 1052"/>
                  <a:gd name="T111" fmla="*/ 288 h 1549"/>
                  <a:gd name="T112" fmla="*/ 0 w 1052"/>
                  <a:gd name="T113" fmla="*/ 297 h 1549"/>
                  <a:gd name="T114" fmla="*/ 0 w 1052"/>
                  <a:gd name="T115" fmla="*/ 303 h 1549"/>
                  <a:gd name="T116" fmla="*/ 2 w 1052"/>
                  <a:gd name="T117" fmla="*/ 1263 h 1549"/>
                  <a:gd name="T118" fmla="*/ 232 w 1052"/>
                  <a:gd name="T119" fmla="*/ 1265 h 1549"/>
                  <a:gd name="T120" fmla="*/ 466 w 1052"/>
                  <a:gd name="T121" fmla="*/ 1267 h 154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52"/>
                  <a:gd name="T184" fmla="*/ 0 h 1549"/>
                  <a:gd name="T185" fmla="*/ 1052 w 1052"/>
                  <a:gd name="T186" fmla="*/ 1549 h 1549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52" h="1549">
                    <a:moveTo>
                      <a:pt x="470" y="1273"/>
                    </a:moveTo>
                    <a:lnTo>
                      <a:pt x="470" y="1283"/>
                    </a:lnTo>
                    <a:lnTo>
                      <a:pt x="468" y="1295"/>
                    </a:lnTo>
                    <a:lnTo>
                      <a:pt x="464" y="1305"/>
                    </a:lnTo>
                    <a:lnTo>
                      <a:pt x="460" y="1313"/>
                    </a:lnTo>
                    <a:lnTo>
                      <a:pt x="448" y="1327"/>
                    </a:lnTo>
                    <a:lnTo>
                      <a:pt x="436" y="1339"/>
                    </a:lnTo>
                    <a:lnTo>
                      <a:pt x="432" y="1341"/>
                    </a:lnTo>
                    <a:lnTo>
                      <a:pt x="422" y="1353"/>
                    </a:lnTo>
                    <a:lnTo>
                      <a:pt x="414" y="1361"/>
                    </a:lnTo>
                    <a:lnTo>
                      <a:pt x="408" y="1371"/>
                    </a:lnTo>
                    <a:lnTo>
                      <a:pt x="402" y="1383"/>
                    </a:lnTo>
                    <a:lnTo>
                      <a:pt x="396" y="1399"/>
                    </a:lnTo>
                    <a:lnTo>
                      <a:pt x="394" y="1413"/>
                    </a:lnTo>
                    <a:lnTo>
                      <a:pt x="392" y="1427"/>
                    </a:lnTo>
                    <a:lnTo>
                      <a:pt x="392" y="1441"/>
                    </a:lnTo>
                    <a:lnTo>
                      <a:pt x="396" y="1455"/>
                    </a:lnTo>
                    <a:lnTo>
                      <a:pt x="400" y="1467"/>
                    </a:lnTo>
                    <a:lnTo>
                      <a:pt x="406" y="1479"/>
                    </a:lnTo>
                    <a:lnTo>
                      <a:pt x="414" y="1491"/>
                    </a:lnTo>
                    <a:lnTo>
                      <a:pt x="424" y="1501"/>
                    </a:lnTo>
                    <a:lnTo>
                      <a:pt x="434" y="1511"/>
                    </a:lnTo>
                    <a:lnTo>
                      <a:pt x="444" y="1521"/>
                    </a:lnTo>
                    <a:lnTo>
                      <a:pt x="458" y="1529"/>
                    </a:lnTo>
                    <a:lnTo>
                      <a:pt x="470" y="1535"/>
                    </a:lnTo>
                    <a:lnTo>
                      <a:pt x="484" y="1541"/>
                    </a:lnTo>
                    <a:lnTo>
                      <a:pt x="498" y="1545"/>
                    </a:lnTo>
                    <a:lnTo>
                      <a:pt x="512" y="1547"/>
                    </a:lnTo>
                    <a:lnTo>
                      <a:pt x="526" y="1549"/>
                    </a:lnTo>
                    <a:lnTo>
                      <a:pt x="552" y="1547"/>
                    </a:lnTo>
                    <a:lnTo>
                      <a:pt x="578" y="1541"/>
                    </a:lnTo>
                    <a:lnTo>
                      <a:pt x="586" y="1537"/>
                    </a:lnTo>
                    <a:lnTo>
                      <a:pt x="602" y="1529"/>
                    </a:lnTo>
                    <a:lnTo>
                      <a:pt x="620" y="1515"/>
                    </a:lnTo>
                    <a:lnTo>
                      <a:pt x="636" y="1499"/>
                    </a:lnTo>
                    <a:lnTo>
                      <a:pt x="648" y="1481"/>
                    </a:lnTo>
                    <a:lnTo>
                      <a:pt x="656" y="1461"/>
                    </a:lnTo>
                    <a:lnTo>
                      <a:pt x="658" y="1451"/>
                    </a:lnTo>
                    <a:lnTo>
                      <a:pt x="660" y="1441"/>
                    </a:lnTo>
                    <a:lnTo>
                      <a:pt x="658" y="1413"/>
                    </a:lnTo>
                    <a:lnTo>
                      <a:pt x="652" y="1391"/>
                    </a:lnTo>
                    <a:lnTo>
                      <a:pt x="642" y="1373"/>
                    </a:lnTo>
                    <a:lnTo>
                      <a:pt x="632" y="1359"/>
                    </a:lnTo>
                    <a:lnTo>
                      <a:pt x="608" y="1331"/>
                    </a:lnTo>
                    <a:lnTo>
                      <a:pt x="596" y="1317"/>
                    </a:lnTo>
                    <a:lnTo>
                      <a:pt x="584" y="1301"/>
                    </a:lnTo>
                    <a:lnTo>
                      <a:pt x="578" y="1291"/>
                    </a:lnTo>
                    <a:lnTo>
                      <a:pt x="576" y="1281"/>
                    </a:lnTo>
                    <a:lnTo>
                      <a:pt x="576" y="1271"/>
                    </a:lnTo>
                    <a:lnTo>
                      <a:pt x="578" y="1265"/>
                    </a:lnTo>
                    <a:lnTo>
                      <a:pt x="582" y="1265"/>
                    </a:lnTo>
                    <a:lnTo>
                      <a:pt x="1052" y="1265"/>
                    </a:lnTo>
                    <a:lnTo>
                      <a:pt x="1052" y="288"/>
                    </a:lnTo>
                    <a:lnTo>
                      <a:pt x="582" y="288"/>
                    </a:lnTo>
                    <a:lnTo>
                      <a:pt x="580" y="280"/>
                    </a:lnTo>
                    <a:lnTo>
                      <a:pt x="580" y="272"/>
                    </a:lnTo>
                    <a:lnTo>
                      <a:pt x="580" y="262"/>
                    </a:lnTo>
                    <a:lnTo>
                      <a:pt x="580" y="260"/>
                    </a:lnTo>
                    <a:lnTo>
                      <a:pt x="582" y="256"/>
                    </a:lnTo>
                    <a:lnTo>
                      <a:pt x="584" y="250"/>
                    </a:lnTo>
                    <a:lnTo>
                      <a:pt x="596" y="234"/>
                    </a:lnTo>
                    <a:lnTo>
                      <a:pt x="608" y="220"/>
                    </a:lnTo>
                    <a:lnTo>
                      <a:pt x="634" y="192"/>
                    </a:lnTo>
                    <a:lnTo>
                      <a:pt x="644" y="178"/>
                    </a:lnTo>
                    <a:lnTo>
                      <a:pt x="648" y="170"/>
                    </a:lnTo>
                    <a:lnTo>
                      <a:pt x="652" y="162"/>
                    </a:lnTo>
                    <a:lnTo>
                      <a:pt x="658" y="140"/>
                    </a:lnTo>
                    <a:lnTo>
                      <a:pt x="662" y="112"/>
                    </a:lnTo>
                    <a:lnTo>
                      <a:pt x="660" y="102"/>
                    </a:lnTo>
                    <a:lnTo>
                      <a:pt x="658" y="90"/>
                    </a:lnTo>
                    <a:lnTo>
                      <a:pt x="656" y="78"/>
                    </a:lnTo>
                    <a:lnTo>
                      <a:pt x="650" y="68"/>
                    </a:lnTo>
                    <a:lnTo>
                      <a:pt x="644" y="58"/>
                    </a:lnTo>
                    <a:lnTo>
                      <a:pt x="638" y="50"/>
                    </a:lnTo>
                    <a:lnTo>
                      <a:pt x="622" y="32"/>
                    </a:lnTo>
                    <a:lnTo>
                      <a:pt x="602" y="18"/>
                    </a:lnTo>
                    <a:lnTo>
                      <a:pt x="580" y="8"/>
                    </a:lnTo>
                    <a:lnTo>
                      <a:pt x="554" y="2"/>
                    </a:lnTo>
                    <a:lnTo>
                      <a:pt x="526" y="0"/>
                    </a:lnTo>
                    <a:lnTo>
                      <a:pt x="512" y="0"/>
                    </a:lnTo>
                    <a:lnTo>
                      <a:pt x="500" y="2"/>
                    </a:lnTo>
                    <a:lnTo>
                      <a:pt x="498" y="2"/>
                    </a:lnTo>
                    <a:lnTo>
                      <a:pt x="494" y="4"/>
                    </a:lnTo>
                    <a:lnTo>
                      <a:pt x="482" y="8"/>
                    </a:lnTo>
                    <a:lnTo>
                      <a:pt x="468" y="12"/>
                    </a:lnTo>
                    <a:lnTo>
                      <a:pt x="456" y="20"/>
                    </a:lnTo>
                    <a:lnTo>
                      <a:pt x="442" y="28"/>
                    </a:lnTo>
                    <a:lnTo>
                      <a:pt x="432" y="38"/>
                    </a:lnTo>
                    <a:lnTo>
                      <a:pt x="422" y="48"/>
                    </a:lnTo>
                    <a:lnTo>
                      <a:pt x="412" y="58"/>
                    </a:lnTo>
                    <a:lnTo>
                      <a:pt x="404" y="70"/>
                    </a:lnTo>
                    <a:lnTo>
                      <a:pt x="398" y="84"/>
                    </a:lnTo>
                    <a:lnTo>
                      <a:pt x="394" y="98"/>
                    </a:lnTo>
                    <a:lnTo>
                      <a:pt x="394" y="100"/>
                    </a:lnTo>
                    <a:lnTo>
                      <a:pt x="392" y="110"/>
                    </a:lnTo>
                    <a:lnTo>
                      <a:pt x="390" y="124"/>
                    </a:lnTo>
                    <a:lnTo>
                      <a:pt x="392" y="138"/>
                    </a:lnTo>
                    <a:lnTo>
                      <a:pt x="396" y="154"/>
                    </a:lnTo>
                    <a:lnTo>
                      <a:pt x="404" y="172"/>
                    </a:lnTo>
                    <a:lnTo>
                      <a:pt x="416" y="190"/>
                    </a:lnTo>
                    <a:lnTo>
                      <a:pt x="422" y="198"/>
                    </a:lnTo>
                    <a:lnTo>
                      <a:pt x="430" y="206"/>
                    </a:lnTo>
                    <a:lnTo>
                      <a:pt x="446" y="220"/>
                    </a:lnTo>
                    <a:lnTo>
                      <a:pt x="454" y="230"/>
                    </a:lnTo>
                    <a:lnTo>
                      <a:pt x="460" y="240"/>
                    </a:lnTo>
                    <a:lnTo>
                      <a:pt x="464" y="256"/>
                    </a:lnTo>
                    <a:lnTo>
                      <a:pt x="464" y="262"/>
                    </a:lnTo>
                    <a:lnTo>
                      <a:pt x="464" y="276"/>
                    </a:lnTo>
                    <a:lnTo>
                      <a:pt x="464" y="278"/>
                    </a:lnTo>
                    <a:lnTo>
                      <a:pt x="464" y="280"/>
                    </a:lnTo>
                    <a:lnTo>
                      <a:pt x="462" y="288"/>
                    </a:lnTo>
                    <a:lnTo>
                      <a:pt x="8" y="288"/>
                    </a:lnTo>
                    <a:lnTo>
                      <a:pt x="2" y="290"/>
                    </a:lnTo>
                    <a:lnTo>
                      <a:pt x="0" y="297"/>
                    </a:lnTo>
                    <a:lnTo>
                      <a:pt x="0" y="301"/>
                    </a:lnTo>
                    <a:lnTo>
                      <a:pt x="0" y="303"/>
                    </a:lnTo>
                    <a:lnTo>
                      <a:pt x="0" y="1257"/>
                    </a:lnTo>
                    <a:lnTo>
                      <a:pt x="2" y="1263"/>
                    </a:lnTo>
                    <a:lnTo>
                      <a:pt x="8" y="1265"/>
                    </a:lnTo>
                    <a:lnTo>
                      <a:pt x="232" y="1265"/>
                    </a:lnTo>
                    <a:lnTo>
                      <a:pt x="462" y="1265"/>
                    </a:lnTo>
                    <a:lnTo>
                      <a:pt x="466" y="1267"/>
                    </a:lnTo>
                    <a:lnTo>
                      <a:pt x="470" y="1273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/>
              </a:p>
            </p:txBody>
          </p:sp>
          <p:sp>
            <p:nvSpPr>
              <p:cNvPr id="40" name="Freeform 11"/>
              <p:cNvSpPr>
                <a:spLocks/>
              </p:cNvSpPr>
              <p:nvPr/>
            </p:nvSpPr>
            <p:spPr bwMode="auto">
              <a:xfrm>
                <a:off x="-956" y="2917"/>
                <a:ext cx="1052" cy="972"/>
              </a:xfrm>
              <a:custGeom>
                <a:avLst/>
                <a:gdLst>
                  <a:gd name="T0" fmla="*/ 580 w 1052"/>
                  <a:gd name="T1" fmla="*/ 4 h 972"/>
                  <a:gd name="T2" fmla="*/ 580 w 1052"/>
                  <a:gd name="T3" fmla="*/ 18 h 972"/>
                  <a:gd name="T4" fmla="*/ 590 w 1052"/>
                  <a:gd name="T5" fmla="*/ 36 h 972"/>
                  <a:gd name="T6" fmla="*/ 604 w 1052"/>
                  <a:gd name="T7" fmla="*/ 60 h 972"/>
                  <a:gd name="T8" fmla="*/ 636 w 1052"/>
                  <a:gd name="T9" fmla="*/ 94 h 972"/>
                  <a:gd name="T10" fmla="*/ 650 w 1052"/>
                  <a:gd name="T11" fmla="*/ 114 h 972"/>
                  <a:gd name="T12" fmla="*/ 660 w 1052"/>
                  <a:gd name="T13" fmla="*/ 138 h 972"/>
                  <a:gd name="T14" fmla="*/ 664 w 1052"/>
                  <a:gd name="T15" fmla="*/ 174 h 972"/>
                  <a:gd name="T16" fmla="*/ 662 w 1052"/>
                  <a:gd name="T17" fmla="*/ 196 h 972"/>
                  <a:gd name="T18" fmla="*/ 652 w 1052"/>
                  <a:gd name="T19" fmla="*/ 218 h 972"/>
                  <a:gd name="T20" fmla="*/ 640 w 1052"/>
                  <a:gd name="T21" fmla="*/ 236 h 972"/>
                  <a:gd name="T22" fmla="*/ 602 w 1052"/>
                  <a:gd name="T23" fmla="*/ 266 h 972"/>
                  <a:gd name="T24" fmla="*/ 580 w 1052"/>
                  <a:gd name="T25" fmla="*/ 276 h 972"/>
                  <a:gd name="T26" fmla="*/ 540 w 1052"/>
                  <a:gd name="T27" fmla="*/ 284 h 972"/>
                  <a:gd name="T28" fmla="*/ 526 w 1052"/>
                  <a:gd name="T29" fmla="*/ 284 h 972"/>
                  <a:gd name="T30" fmla="*/ 498 w 1052"/>
                  <a:gd name="T31" fmla="*/ 282 h 972"/>
                  <a:gd name="T32" fmla="*/ 468 w 1052"/>
                  <a:gd name="T33" fmla="*/ 272 h 972"/>
                  <a:gd name="T34" fmla="*/ 442 w 1052"/>
                  <a:gd name="T35" fmla="*/ 258 h 972"/>
                  <a:gd name="T36" fmla="*/ 420 w 1052"/>
                  <a:gd name="T37" fmla="*/ 238 h 972"/>
                  <a:gd name="T38" fmla="*/ 402 w 1052"/>
                  <a:gd name="T39" fmla="*/ 216 h 972"/>
                  <a:gd name="T40" fmla="*/ 392 w 1052"/>
                  <a:gd name="T41" fmla="*/ 190 h 972"/>
                  <a:gd name="T42" fmla="*/ 388 w 1052"/>
                  <a:gd name="T43" fmla="*/ 162 h 972"/>
                  <a:gd name="T44" fmla="*/ 392 w 1052"/>
                  <a:gd name="T45" fmla="*/ 134 h 972"/>
                  <a:gd name="T46" fmla="*/ 408 w 1052"/>
                  <a:gd name="T47" fmla="*/ 100 h 972"/>
                  <a:gd name="T48" fmla="*/ 424 w 1052"/>
                  <a:gd name="T49" fmla="*/ 80 h 972"/>
                  <a:gd name="T50" fmla="*/ 450 w 1052"/>
                  <a:gd name="T51" fmla="*/ 54 h 972"/>
                  <a:gd name="T52" fmla="*/ 462 w 1052"/>
                  <a:gd name="T53" fmla="*/ 36 h 972"/>
                  <a:gd name="T54" fmla="*/ 466 w 1052"/>
                  <a:gd name="T55" fmla="*/ 16 h 972"/>
                  <a:gd name="T56" fmla="*/ 462 w 1052"/>
                  <a:gd name="T57" fmla="*/ 0 h 972"/>
                  <a:gd name="T58" fmla="*/ 2 w 1052"/>
                  <a:gd name="T59" fmla="*/ 4 h 972"/>
                  <a:gd name="T60" fmla="*/ 0 w 1052"/>
                  <a:gd name="T61" fmla="*/ 964 h 972"/>
                  <a:gd name="T62" fmla="*/ 8 w 1052"/>
                  <a:gd name="T63" fmla="*/ 972 h 972"/>
                  <a:gd name="T64" fmla="*/ 1052 w 1052"/>
                  <a:gd name="T65" fmla="*/ 2 h 97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52"/>
                  <a:gd name="T100" fmla="*/ 0 h 972"/>
                  <a:gd name="T101" fmla="*/ 1052 w 1052"/>
                  <a:gd name="T102" fmla="*/ 972 h 97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52" h="972">
                    <a:moveTo>
                      <a:pt x="582" y="0"/>
                    </a:moveTo>
                    <a:lnTo>
                      <a:pt x="580" y="4"/>
                    </a:lnTo>
                    <a:lnTo>
                      <a:pt x="578" y="8"/>
                    </a:lnTo>
                    <a:lnTo>
                      <a:pt x="580" y="18"/>
                    </a:lnTo>
                    <a:lnTo>
                      <a:pt x="584" y="30"/>
                    </a:lnTo>
                    <a:lnTo>
                      <a:pt x="590" y="36"/>
                    </a:lnTo>
                    <a:lnTo>
                      <a:pt x="596" y="48"/>
                    </a:lnTo>
                    <a:lnTo>
                      <a:pt x="604" y="60"/>
                    </a:lnTo>
                    <a:lnTo>
                      <a:pt x="620" y="78"/>
                    </a:lnTo>
                    <a:lnTo>
                      <a:pt x="636" y="94"/>
                    </a:lnTo>
                    <a:lnTo>
                      <a:pt x="644" y="104"/>
                    </a:lnTo>
                    <a:lnTo>
                      <a:pt x="650" y="114"/>
                    </a:lnTo>
                    <a:lnTo>
                      <a:pt x="656" y="126"/>
                    </a:lnTo>
                    <a:lnTo>
                      <a:pt x="660" y="138"/>
                    </a:lnTo>
                    <a:lnTo>
                      <a:pt x="662" y="154"/>
                    </a:lnTo>
                    <a:lnTo>
                      <a:pt x="664" y="174"/>
                    </a:lnTo>
                    <a:lnTo>
                      <a:pt x="664" y="184"/>
                    </a:lnTo>
                    <a:lnTo>
                      <a:pt x="662" y="196"/>
                    </a:lnTo>
                    <a:lnTo>
                      <a:pt x="658" y="206"/>
                    </a:lnTo>
                    <a:lnTo>
                      <a:pt x="652" y="218"/>
                    </a:lnTo>
                    <a:lnTo>
                      <a:pt x="646" y="226"/>
                    </a:lnTo>
                    <a:lnTo>
                      <a:pt x="640" y="236"/>
                    </a:lnTo>
                    <a:lnTo>
                      <a:pt x="622" y="252"/>
                    </a:lnTo>
                    <a:lnTo>
                      <a:pt x="602" y="266"/>
                    </a:lnTo>
                    <a:lnTo>
                      <a:pt x="586" y="272"/>
                    </a:lnTo>
                    <a:lnTo>
                      <a:pt x="580" y="276"/>
                    </a:lnTo>
                    <a:lnTo>
                      <a:pt x="554" y="282"/>
                    </a:lnTo>
                    <a:lnTo>
                      <a:pt x="540" y="284"/>
                    </a:lnTo>
                    <a:lnTo>
                      <a:pt x="528" y="284"/>
                    </a:lnTo>
                    <a:lnTo>
                      <a:pt x="526" y="284"/>
                    </a:lnTo>
                    <a:lnTo>
                      <a:pt x="512" y="284"/>
                    </a:lnTo>
                    <a:lnTo>
                      <a:pt x="498" y="282"/>
                    </a:lnTo>
                    <a:lnTo>
                      <a:pt x="482" y="278"/>
                    </a:lnTo>
                    <a:lnTo>
                      <a:pt x="468" y="272"/>
                    </a:lnTo>
                    <a:lnTo>
                      <a:pt x="454" y="266"/>
                    </a:lnTo>
                    <a:lnTo>
                      <a:pt x="442" y="258"/>
                    </a:lnTo>
                    <a:lnTo>
                      <a:pt x="430" y="248"/>
                    </a:lnTo>
                    <a:lnTo>
                      <a:pt x="420" y="238"/>
                    </a:lnTo>
                    <a:lnTo>
                      <a:pt x="410" y="228"/>
                    </a:lnTo>
                    <a:lnTo>
                      <a:pt x="402" y="216"/>
                    </a:lnTo>
                    <a:lnTo>
                      <a:pt x="396" y="204"/>
                    </a:lnTo>
                    <a:lnTo>
                      <a:pt x="392" y="190"/>
                    </a:lnTo>
                    <a:lnTo>
                      <a:pt x="388" y="176"/>
                    </a:lnTo>
                    <a:lnTo>
                      <a:pt x="388" y="162"/>
                    </a:lnTo>
                    <a:lnTo>
                      <a:pt x="390" y="148"/>
                    </a:lnTo>
                    <a:lnTo>
                      <a:pt x="392" y="134"/>
                    </a:lnTo>
                    <a:lnTo>
                      <a:pt x="400" y="114"/>
                    </a:lnTo>
                    <a:lnTo>
                      <a:pt x="408" y="100"/>
                    </a:lnTo>
                    <a:lnTo>
                      <a:pt x="416" y="90"/>
                    </a:lnTo>
                    <a:lnTo>
                      <a:pt x="424" y="80"/>
                    </a:lnTo>
                    <a:lnTo>
                      <a:pt x="442" y="64"/>
                    </a:lnTo>
                    <a:lnTo>
                      <a:pt x="450" y="54"/>
                    </a:lnTo>
                    <a:lnTo>
                      <a:pt x="458" y="44"/>
                    </a:lnTo>
                    <a:lnTo>
                      <a:pt x="462" y="36"/>
                    </a:lnTo>
                    <a:lnTo>
                      <a:pt x="464" y="30"/>
                    </a:lnTo>
                    <a:lnTo>
                      <a:pt x="466" y="16"/>
                    </a:lnTo>
                    <a:lnTo>
                      <a:pt x="464" y="6"/>
                    </a:lnTo>
                    <a:lnTo>
                      <a:pt x="462" y="0"/>
                    </a:lnTo>
                    <a:lnTo>
                      <a:pt x="8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964"/>
                    </a:lnTo>
                    <a:lnTo>
                      <a:pt x="2" y="968"/>
                    </a:lnTo>
                    <a:lnTo>
                      <a:pt x="8" y="972"/>
                    </a:lnTo>
                    <a:lnTo>
                      <a:pt x="1052" y="972"/>
                    </a:lnTo>
                    <a:lnTo>
                      <a:pt x="1052" y="2"/>
                    </a:lnTo>
                    <a:lnTo>
                      <a:pt x="582" y="0"/>
                    </a:lnTo>
                    <a:close/>
                  </a:path>
                </a:pathLst>
              </a:custGeom>
              <a:grpFill/>
              <a:ln w="19050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54000" tIns="54000" rIns="54000" bIns="54000" anchor="ctr"/>
              <a:lstStyle/>
              <a:p>
                <a:endParaRPr lang="en-GB"/>
              </a:p>
            </p:txBody>
          </p:sp>
        </p:grpSp>
        <p:sp>
          <p:nvSpPr>
            <p:cNvPr id="34" name="Rettangolo 33"/>
            <p:cNvSpPr/>
            <p:nvPr/>
          </p:nvSpPr>
          <p:spPr>
            <a:xfrm>
              <a:off x="274277" y="1585855"/>
              <a:ext cx="979755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bg1"/>
                  </a:solidFill>
                  <a:latin typeface="Garamond" panose="02020404030301010803" pitchFamily="18" charset="0"/>
                </a:rPr>
                <a:t>O.S. vii</a:t>
              </a:r>
              <a:endParaRPr lang="en-GB" sz="20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987857" y="1252193"/>
            <a:ext cx="7899075" cy="47707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Ridurre la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povertà lavorativa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, soprattutto tra i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lavoratori temporanei e provenienti da un contesto migratorio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;  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Creare opportunità di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inclusione lavorativa 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attraverso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l’inserimento dei soggetti fragili e svantaggiati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; 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Creare un modello di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comunità locali inclusive 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capaci di solidarietà e coesione nelle quali instaurare relazioni di fiducia con gli  altri e le istituzioni;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Prevedere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 </a:t>
            </a:r>
            <a:r>
              <a:rPr lang="it-IT" sz="1500" b="1" kern="0" dirty="0" smtClean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piani locali per l’inclusione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a</a:t>
            </a:r>
            <a:r>
              <a:rPr lang="it-IT" sz="1500" b="1" kern="0" dirty="0" smtClean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ttiva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, basati sul coinvolgimento di attori di diversa natura e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reti territoriali coordinate 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per la realizzazione </a:t>
            </a:r>
            <a:r>
              <a:rPr lang="it-IT" sz="1500" kern="0" dirty="0" err="1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coprogettata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 e cogestita di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sistemi locali di inclusione attiva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;</a:t>
            </a:r>
            <a:endParaRPr lang="it-IT" sz="1500" b="1" kern="0" dirty="0">
              <a:solidFill>
                <a:srgbClr val="000000"/>
              </a:solidFill>
              <a:latin typeface="Candara" panose="020E0502030303020204" pitchFamily="34" charset="0"/>
              <a:cs typeface="Arial" pitchFamily="34" charset="0"/>
              <a:sym typeface="Arial"/>
            </a:endParaRP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Rafforzare l'erogazione di servizi sociali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, superando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l'attuale frammentazione e le ampie differenze regionali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, con l'offerta di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servizi sociali personalizzati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 Migliorare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l'integrazione tra le politiche attive del lavoro e le politiche sociali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Aumentare gli interventi a favore 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dei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disabili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 anche con riferimento alla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disabilità psichica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, che impatta sugli aspetti sociali, umani ed economici.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Incentivare le aziende a sperimentare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modalità innovative 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di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organizzazione del lavoro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, anche legate al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welfare aziendale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, e 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forme di flessibilità oraria </a:t>
            </a:r>
            <a:r>
              <a:rPr lang="it-IT" sz="1500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finalizzate alla conciliazione tra vita familiare e lavorativa che tengono conto anche dell’</a:t>
            </a:r>
            <a:r>
              <a:rPr lang="it-IT" sz="1500" b="1" kern="0" dirty="0">
                <a:solidFill>
                  <a:srgbClr val="000000"/>
                </a:solidFill>
                <a:latin typeface="Candara" panose="020E0502030303020204" pitchFamily="34" charset="0"/>
                <a:cs typeface="Arial" pitchFamily="34" charset="0"/>
                <a:sym typeface="Arial"/>
              </a:rPr>
              <a:t>aspetto contributivo.</a:t>
            </a:r>
            <a:endParaRPr lang="en-US" sz="1500" b="1" kern="0" dirty="0">
              <a:solidFill>
                <a:srgbClr val="000000"/>
              </a:solidFill>
              <a:latin typeface="Candara" panose="020E0502030303020204" pitchFamily="34" charset="0"/>
              <a:cs typeface="Arial" pitchFamily="34" charset="0"/>
              <a:sym typeface="Arial"/>
            </a:endParaRP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endParaRPr lang="en-US" sz="1500" kern="0" dirty="0">
              <a:solidFill>
                <a:srgbClr val="000000"/>
              </a:solidFill>
              <a:latin typeface="Candara" panose="020E0502030303020204" pitchFamily="34" charset="0"/>
              <a:cs typeface="Arial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318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4904" y="84626"/>
            <a:ext cx="9222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Candara" panose="020E0502030303020204" pitchFamily="34" charset="0"/>
              </a:rPr>
              <a:t>Promuovere l'integrazione socioeconomica di cittadini di paesi terzi e delle comunità emarginate come i rom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6" y="6128987"/>
            <a:ext cx="617215" cy="604322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22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1987857" y="1130122"/>
            <a:ext cx="8023041" cy="45581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atin typeface="Candara" panose="020E0502030303020204" pitchFamily="34" charset="0"/>
            </a:endParaRPr>
          </a:p>
        </p:txBody>
      </p: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657002" y="1101917"/>
            <a:ext cx="1071602" cy="4586365"/>
            <a:chOff x="-956" y="4"/>
            <a:chExt cx="1052" cy="3885"/>
          </a:xfrm>
          <a:solidFill>
            <a:srgbClr val="0070C0"/>
          </a:solidFill>
        </p:grpSpPr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-956" y="4"/>
              <a:ext cx="1052" cy="1266"/>
            </a:xfrm>
            <a:custGeom>
              <a:avLst/>
              <a:gdLst>
                <a:gd name="T0" fmla="*/ 454 w 1052"/>
                <a:gd name="T1" fmla="*/ 970 h 1266"/>
                <a:gd name="T2" fmla="*/ 456 w 1052"/>
                <a:gd name="T3" fmla="*/ 972 h 1266"/>
                <a:gd name="T4" fmla="*/ 460 w 1052"/>
                <a:gd name="T5" fmla="*/ 976 h 1266"/>
                <a:gd name="T6" fmla="*/ 462 w 1052"/>
                <a:gd name="T7" fmla="*/ 996 h 1266"/>
                <a:gd name="T8" fmla="*/ 460 w 1052"/>
                <a:gd name="T9" fmla="*/ 1016 h 1266"/>
                <a:gd name="T10" fmla="*/ 458 w 1052"/>
                <a:gd name="T11" fmla="*/ 1024 h 1266"/>
                <a:gd name="T12" fmla="*/ 448 w 1052"/>
                <a:gd name="T13" fmla="*/ 1036 h 1266"/>
                <a:gd name="T14" fmla="*/ 420 w 1052"/>
                <a:gd name="T15" fmla="*/ 1062 h 1266"/>
                <a:gd name="T16" fmla="*/ 394 w 1052"/>
                <a:gd name="T17" fmla="*/ 1102 h 1266"/>
                <a:gd name="T18" fmla="*/ 386 w 1052"/>
                <a:gd name="T19" fmla="*/ 1140 h 1266"/>
                <a:gd name="T20" fmla="*/ 392 w 1052"/>
                <a:gd name="T21" fmla="*/ 1174 h 1266"/>
                <a:gd name="T22" fmla="*/ 402 w 1052"/>
                <a:gd name="T23" fmla="*/ 1198 h 1266"/>
                <a:gd name="T24" fmla="*/ 424 w 1052"/>
                <a:gd name="T25" fmla="*/ 1228 h 1266"/>
                <a:gd name="T26" fmla="*/ 456 w 1052"/>
                <a:gd name="T27" fmla="*/ 1250 h 1266"/>
                <a:gd name="T28" fmla="*/ 490 w 1052"/>
                <a:gd name="T29" fmla="*/ 1264 h 1266"/>
                <a:gd name="T30" fmla="*/ 524 w 1052"/>
                <a:gd name="T31" fmla="*/ 1266 h 1266"/>
                <a:gd name="T32" fmla="*/ 554 w 1052"/>
                <a:gd name="T33" fmla="*/ 1260 h 1266"/>
                <a:gd name="T34" fmla="*/ 572 w 1052"/>
                <a:gd name="T35" fmla="*/ 1254 h 1266"/>
                <a:gd name="T36" fmla="*/ 584 w 1052"/>
                <a:gd name="T37" fmla="*/ 1248 h 1266"/>
                <a:gd name="T38" fmla="*/ 614 w 1052"/>
                <a:gd name="T39" fmla="*/ 1226 h 1266"/>
                <a:gd name="T40" fmla="*/ 634 w 1052"/>
                <a:gd name="T41" fmla="*/ 1202 h 1266"/>
                <a:gd name="T42" fmla="*/ 642 w 1052"/>
                <a:gd name="T43" fmla="*/ 1184 h 1266"/>
                <a:gd name="T44" fmla="*/ 650 w 1052"/>
                <a:gd name="T45" fmla="*/ 1136 h 1266"/>
                <a:gd name="T46" fmla="*/ 642 w 1052"/>
                <a:gd name="T47" fmla="*/ 1104 h 1266"/>
                <a:gd name="T48" fmla="*/ 618 w 1052"/>
                <a:gd name="T49" fmla="*/ 1062 h 1266"/>
                <a:gd name="T50" fmla="*/ 602 w 1052"/>
                <a:gd name="T51" fmla="*/ 1046 h 1266"/>
                <a:gd name="T52" fmla="*/ 586 w 1052"/>
                <a:gd name="T53" fmla="*/ 1030 h 1266"/>
                <a:gd name="T54" fmla="*/ 582 w 1052"/>
                <a:gd name="T55" fmla="*/ 1024 h 1266"/>
                <a:gd name="T56" fmla="*/ 578 w 1052"/>
                <a:gd name="T57" fmla="*/ 1018 h 1266"/>
                <a:gd name="T58" fmla="*/ 578 w 1052"/>
                <a:gd name="T59" fmla="*/ 1010 h 1266"/>
                <a:gd name="T60" fmla="*/ 578 w 1052"/>
                <a:gd name="T61" fmla="*/ 998 h 1266"/>
                <a:gd name="T62" fmla="*/ 582 w 1052"/>
                <a:gd name="T63" fmla="*/ 976 h 1266"/>
                <a:gd name="T64" fmla="*/ 588 w 1052"/>
                <a:gd name="T65" fmla="*/ 970 h 1266"/>
                <a:gd name="T66" fmla="*/ 1052 w 1052"/>
                <a:gd name="T67" fmla="*/ 970 h 1266"/>
                <a:gd name="T68" fmla="*/ 8 w 1052"/>
                <a:gd name="T69" fmla="*/ 0 h 1266"/>
                <a:gd name="T70" fmla="*/ 0 w 1052"/>
                <a:gd name="T71" fmla="*/ 8 h 1266"/>
                <a:gd name="T72" fmla="*/ 2 w 1052"/>
                <a:gd name="T73" fmla="*/ 968 h 1266"/>
                <a:gd name="T74" fmla="*/ 224 w 1052"/>
                <a:gd name="T75" fmla="*/ 970 h 12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2"/>
                <a:gd name="T115" fmla="*/ 0 h 1266"/>
                <a:gd name="T116" fmla="*/ 1052 w 1052"/>
                <a:gd name="T117" fmla="*/ 1266 h 12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2" h="1266">
                  <a:moveTo>
                    <a:pt x="378" y="970"/>
                  </a:moveTo>
                  <a:lnTo>
                    <a:pt x="454" y="970"/>
                  </a:lnTo>
                  <a:lnTo>
                    <a:pt x="456" y="970"/>
                  </a:lnTo>
                  <a:lnTo>
                    <a:pt x="456" y="972"/>
                  </a:lnTo>
                  <a:lnTo>
                    <a:pt x="458" y="972"/>
                  </a:lnTo>
                  <a:lnTo>
                    <a:pt x="460" y="976"/>
                  </a:lnTo>
                  <a:lnTo>
                    <a:pt x="462" y="990"/>
                  </a:lnTo>
                  <a:lnTo>
                    <a:pt x="462" y="996"/>
                  </a:lnTo>
                  <a:lnTo>
                    <a:pt x="462" y="1006"/>
                  </a:lnTo>
                  <a:lnTo>
                    <a:pt x="460" y="1016"/>
                  </a:lnTo>
                  <a:lnTo>
                    <a:pt x="458" y="1018"/>
                  </a:lnTo>
                  <a:lnTo>
                    <a:pt x="458" y="1024"/>
                  </a:lnTo>
                  <a:lnTo>
                    <a:pt x="454" y="1030"/>
                  </a:lnTo>
                  <a:lnTo>
                    <a:pt x="448" y="1036"/>
                  </a:lnTo>
                  <a:lnTo>
                    <a:pt x="436" y="1046"/>
                  </a:lnTo>
                  <a:lnTo>
                    <a:pt x="420" y="1062"/>
                  </a:lnTo>
                  <a:lnTo>
                    <a:pt x="404" y="1082"/>
                  </a:lnTo>
                  <a:lnTo>
                    <a:pt x="394" y="1102"/>
                  </a:lnTo>
                  <a:lnTo>
                    <a:pt x="388" y="1122"/>
                  </a:lnTo>
                  <a:lnTo>
                    <a:pt x="386" y="1140"/>
                  </a:lnTo>
                  <a:lnTo>
                    <a:pt x="388" y="1156"/>
                  </a:lnTo>
                  <a:lnTo>
                    <a:pt x="392" y="1174"/>
                  </a:lnTo>
                  <a:lnTo>
                    <a:pt x="396" y="1184"/>
                  </a:lnTo>
                  <a:lnTo>
                    <a:pt x="402" y="1198"/>
                  </a:lnTo>
                  <a:lnTo>
                    <a:pt x="412" y="1214"/>
                  </a:lnTo>
                  <a:lnTo>
                    <a:pt x="424" y="1228"/>
                  </a:lnTo>
                  <a:lnTo>
                    <a:pt x="440" y="1240"/>
                  </a:lnTo>
                  <a:lnTo>
                    <a:pt x="456" y="1250"/>
                  </a:lnTo>
                  <a:lnTo>
                    <a:pt x="472" y="1258"/>
                  </a:lnTo>
                  <a:lnTo>
                    <a:pt x="490" y="1264"/>
                  </a:lnTo>
                  <a:lnTo>
                    <a:pt x="508" y="1266"/>
                  </a:lnTo>
                  <a:lnTo>
                    <a:pt x="524" y="1266"/>
                  </a:lnTo>
                  <a:lnTo>
                    <a:pt x="538" y="1264"/>
                  </a:lnTo>
                  <a:lnTo>
                    <a:pt x="554" y="1260"/>
                  </a:lnTo>
                  <a:lnTo>
                    <a:pt x="564" y="1258"/>
                  </a:lnTo>
                  <a:lnTo>
                    <a:pt x="572" y="1254"/>
                  </a:lnTo>
                  <a:lnTo>
                    <a:pt x="578" y="1252"/>
                  </a:lnTo>
                  <a:lnTo>
                    <a:pt x="584" y="1248"/>
                  </a:lnTo>
                  <a:lnTo>
                    <a:pt x="600" y="1238"/>
                  </a:lnTo>
                  <a:lnTo>
                    <a:pt x="614" y="1226"/>
                  </a:lnTo>
                  <a:lnTo>
                    <a:pt x="626" y="1212"/>
                  </a:lnTo>
                  <a:lnTo>
                    <a:pt x="634" y="1202"/>
                  </a:lnTo>
                  <a:lnTo>
                    <a:pt x="638" y="1194"/>
                  </a:lnTo>
                  <a:lnTo>
                    <a:pt x="642" y="1184"/>
                  </a:lnTo>
                  <a:lnTo>
                    <a:pt x="648" y="1160"/>
                  </a:lnTo>
                  <a:lnTo>
                    <a:pt x="650" y="1136"/>
                  </a:lnTo>
                  <a:lnTo>
                    <a:pt x="646" y="1116"/>
                  </a:lnTo>
                  <a:lnTo>
                    <a:pt x="642" y="1104"/>
                  </a:lnTo>
                  <a:lnTo>
                    <a:pt x="634" y="1084"/>
                  </a:lnTo>
                  <a:lnTo>
                    <a:pt x="618" y="1062"/>
                  </a:lnTo>
                  <a:lnTo>
                    <a:pt x="608" y="1052"/>
                  </a:lnTo>
                  <a:lnTo>
                    <a:pt x="602" y="1046"/>
                  </a:lnTo>
                  <a:lnTo>
                    <a:pt x="590" y="1034"/>
                  </a:lnTo>
                  <a:lnTo>
                    <a:pt x="586" y="1030"/>
                  </a:lnTo>
                  <a:lnTo>
                    <a:pt x="582" y="1026"/>
                  </a:lnTo>
                  <a:lnTo>
                    <a:pt x="582" y="1024"/>
                  </a:lnTo>
                  <a:lnTo>
                    <a:pt x="580" y="1022"/>
                  </a:lnTo>
                  <a:lnTo>
                    <a:pt x="578" y="1018"/>
                  </a:lnTo>
                  <a:lnTo>
                    <a:pt x="578" y="1014"/>
                  </a:lnTo>
                  <a:lnTo>
                    <a:pt x="578" y="1010"/>
                  </a:lnTo>
                  <a:lnTo>
                    <a:pt x="578" y="1008"/>
                  </a:lnTo>
                  <a:lnTo>
                    <a:pt x="578" y="998"/>
                  </a:lnTo>
                  <a:lnTo>
                    <a:pt x="580" y="990"/>
                  </a:lnTo>
                  <a:lnTo>
                    <a:pt x="582" y="976"/>
                  </a:lnTo>
                  <a:lnTo>
                    <a:pt x="584" y="972"/>
                  </a:lnTo>
                  <a:lnTo>
                    <a:pt x="588" y="970"/>
                  </a:lnTo>
                  <a:lnTo>
                    <a:pt x="590" y="970"/>
                  </a:lnTo>
                  <a:lnTo>
                    <a:pt x="1052" y="970"/>
                  </a:lnTo>
                  <a:lnTo>
                    <a:pt x="1052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0"/>
                  </a:lnTo>
                  <a:lnTo>
                    <a:pt x="224" y="970"/>
                  </a:lnTo>
                  <a:lnTo>
                    <a:pt x="378" y="970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 dirty="0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-956" y="974"/>
              <a:ext cx="1052" cy="968"/>
            </a:xfrm>
            <a:custGeom>
              <a:avLst/>
              <a:gdLst>
                <a:gd name="T0" fmla="*/ 462 w 1052"/>
                <a:gd name="T1" fmla="*/ 964 h 968"/>
                <a:gd name="T2" fmla="*/ 464 w 1052"/>
                <a:gd name="T3" fmla="*/ 954 h 968"/>
                <a:gd name="T4" fmla="*/ 460 w 1052"/>
                <a:gd name="T5" fmla="*/ 920 h 968"/>
                <a:gd name="T6" fmla="*/ 430 w 1052"/>
                <a:gd name="T7" fmla="*/ 886 h 968"/>
                <a:gd name="T8" fmla="*/ 404 w 1052"/>
                <a:gd name="T9" fmla="*/ 852 h 968"/>
                <a:gd name="T10" fmla="*/ 390 w 1052"/>
                <a:gd name="T11" fmla="*/ 804 h 968"/>
                <a:gd name="T12" fmla="*/ 394 w 1052"/>
                <a:gd name="T13" fmla="*/ 778 h 968"/>
                <a:gd name="T14" fmla="*/ 404 w 1052"/>
                <a:gd name="T15" fmla="*/ 748 h 968"/>
                <a:gd name="T16" fmla="*/ 422 w 1052"/>
                <a:gd name="T17" fmla="*/ 726 h 968"/>
                <a:gd name="T18" fmla="*/ 444 w 1052"/>
                <a:gd name="T19" fmla="*/ 704 h 968"/>
                <a:gd name="T20" fmla="*/ 482 w 1052"/>
                <a:gd name="T21" fmla="*/ 684 h 968"/>
                <a:gd name="T22" fmla="*/ 500 w 1052"/>
                <a:gd name="T23" fmla="*/ 680 h 968"/>
                <a:gd name="T24" fmla="*/ 554 w 1052"/>
                <a:gd name="T25" fmla="*/ 678 h 968"/>
                <a:gd name="T26" fmla="*/ 622 w 1052"/>
                <a:gd name="T27" fmla="*/ 710 h 968"/>
                <a:gd name="T28" fmla="*/ 652 w 1052"/>
                <a:gd name="T29" fmla="*/ 746 h 968"/>
                <a:gd name="T30" fmla="*/ 662 w 1052"/>
                <a:gd name="T31" fmla="*/ 778 h 968"/>
                <a:gd name="T32" fmla="*/ 654 w 1052"/>
                <a:gd name="T33" fmla="*/ 838 h 968"/>
                <a:gd name="T34" fmla="*/ 634 w 1052"/>
                <a:gd name="T35" fmla="*/ 872 h 968"/>
                <a:gd name="T36" fmla="*/ 584 w 1052"/>
                <a:gd name="T37" fmla="*/ 930 h 968"/>
                <a:gd name="T38" fmla="*/ 580 w 1052"/>
                <a:gd name="T39" fmla="*/ 950 h 968"/>
                <a:gd name="T40" fmla="*/ 586 w 1052"/>
                <a:gd name="T41" fmla="*/ 964 h 968"/>
                <a:gd name="T42" fmla="*/ 1052 w 1052"/>
                <a:gd name="T43" fmla="*/ 0 h 968"/>
                <a:gd name="T44" fmla="*/ 582 w 1052"/>
                <a:gd name="T45" fmla="*/ 14 h 968"/>
                <a:gd name="T46" fmla="*/ 580 w 1052"/>
                <a:gd name="T47" fmla="*/ 48 h 968"/>
                <a:gd name="T48" fmla="*/ 594 w 1052"/>
                <a:gd name="T49" fmla="*/ 66 h 968"/>
                <a:gd name="T50" fmla="*/ 616 w 1052"/>
                <a:gd name="T51" fmla="*/ 88 h 968"/>
                <a:gd name="T52" fmla="*/ 636 w 1052"/>
                <a:gd name="T53" fmla="*/ 116 h 968"/>
                <a:gd name="T54" fmla="*/ 644 w 1052"/>
                <a:gd name="T55" fmla="*/ 136 h 968"/>
                <a:gd name="T56" fmla="*/ 648 w 1052"/>
                <a:gd name="T57" fmla="*/ 194 h 968"/>
                <a:gd name="T58" fmla="*/ 636 w 1052"/>
                <a:gd name="T59" fmla="*/ 228 h 968"/>
                <a:gd name="T60" fmla="*/ 626 w 1052"/>
                <a:gd name="T61" fmla="*/ 246 h 968"/>
                <a:gd name="T62" fmla="*/ 598 w 1052"/>
                <a:gd name="T63" fmla="*/ 272 h 968"/>
                <a:gd name="T64" fmla="*/ 570 w 1052"/>
                <a:gd name="T65" fmla="*/ 286 h 968"/>
                <a:gd name="T66" fmla="*/ 542 w 1052"/>
                <a:gd name="T67" fmla="*/ 294 h 968"/>
                <a:gd name="T68" fmla="*/ 508 w 1052"/>
                <a:gd name="T69" fmla="*/ 296 h 968"/>
                <a:gd name="T70" fmla="*/ 474 w 1052"/>
                <a:gd name="T71" fmla="*/ 292 h 968"/>
                <a:gd name="T72" fmla="*/ 430 w 1052"/>
                <a:gd name="T73" fmla="*/ 264 h 968"/>
                <a:gd name="T74" fmla="*/ 412 w 1052"/>
                <a:gd name="T75" fmla="*/ 244 h 968"/>
                <a:gd name="T76" fmla="*/ 398 w 1052"/>
                <a:gd name="T77" fmla="*/ 220 h 968"/>
                <a:gd name="T78" fmla="*/ 392 w 1052"/>
                <a:gd name="T79" fmla="*/ 204 h 968"/>
                <a:gd name="T80" fmla="*/ 386 w 1052"/>
                <a:gd name="T81" fmla="*/ 170 h 968"/>
                <a:gd name="T82" fmla="*/ 394 w 1052"/>
                <a:gd name="T83" fmla="*/ 130 h 968"/>
                <a:gd name="T84" fmla="*/ 420 w 1052"/>
                <a:gd name="T85" fmla="*/ 92 h 968"/>
                <a:gd name="T86" fmla="*/ 450 w 1052"/>
                <a:gd name="T87" fmla="*/ 60 h 968"/>
                <a:gd name="T88" fmla="*/ 462 w 1052"/>
                <a:gd name="T89" fmla="*/ 26 h 968"/>
                <a:gd name="T90" fmla="*/ 454 w 1052"/>
                <a:gd name="T91" fmla="*/ 0 h 968"/>
                <a:gd name="T92" fmla="*/ 8 w 1052"/>
                <a:gd name="T93" fmla="*/ 0 h 968"/>
                <a:gd name="T94" fmla="*/ 0 w 1052"/>
                <a:gd name="T95" fmla="*/ 964 h 968"/>
                <a:gd name="T96" fmla="*/ 8 w 1052"/>
                <a:gd name="T97" fmla="*/ 964 h 96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52"/>
                <a:gd name="T148" fmla="*/ 0 h 968"/>
                <a:gd name="T149" fmla="*/ 1052 w 1052"/>
                <a:gd name="T150" fmla="*/ 968 h 96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52" h="968">
                  <a:moveTo>
                    <a:pt x="8" y="964"/>
                  </a:moveTo>
                  <a:lnTo>
                    <a:pt x="452" y="964"/>
                  </a:lnTo>
                  <a:lnTo>
                    <a:pt x="462" y="964"/>
                  </a:lnTo>
                  <a:lnTo>
                    <a:pt x="462" y="962"/>
                  </a:lnTo>
                  <a:lnTo>
                    <a:pt x="464" y="958"/>
                  </a:lnTo>
                  <a:lnTo>
                    <a:pt x="464" y="954"/>
                  </a:lnTo>
                  <a:lnTo>
                    <a:pt x="464" y="940"/>
                  </a:lnTo>
                  <a:lnTo>
                    <a:pt x="462" y="928"/>
                  </a:lnTo>
                  <a:lnTo>
                    <a:pt x="460" y="920"/>
                  </a:lnTo>
                  <a:lnTo>
                    <a:pt x="454" y="910"/>
                  </a:lnTo>
                  <a:lnTo>
                    <a:pt x="446" y="900"/>
                  </a:lnTo>
                  <a:lnTo>
                    <a:pt x="430" y="886"/>
                  </a:lnTo>
                  <a:lnTo>
                    <a:pt x="422" y="878"/>
                  </a:lnTo>
                  <a:lnTo>
                    <a:pt x="414" y="870"/>
                  </a:lnTo>
                  <a:lnTo>
                    <a:pt x="404" y="852"/>
                  </a:lnTo>
                  <a:lnTo>
                    <a:pt x="394" y="832"/>
                  </a:lnTo>
                  <a:lnTo>
                    <a:pt x="392" y="818"/>
                  </a:lnTo>
                  <a:lnTo>
                    <a:pt x="390" y="804"/>
                  </a:lnTo>
                  <a:lnTo>
                    <a:pt x="390" y="802"/>
                  </a:lnTo>
                  <a:lnTo>
                    <a:pt x="390" y="790"/>
                  </a:lnTo>
                  <a:lnTo>
                    <a:pt x="394" y="778"/>
                  </a:lnTo>
                  <a:lnTo>
                    <a:pt x="394" y="774"/>
                  </a:lnTo>
                  <a:lnTo>
                    <a:pt x="398" y="760"/>
                  </a:lnTo>
                  <a:lnTo>
                    <a:pt x="404" y="748"/>
                  </a:lnTo>
                  <a:lnTo>
                    <a:pt x="412" y="736"/>
                  </a:lnTo>
                  <a:lnTo>
                    <a:pt x="420" y="726"/>
                  </a:lnTo>
                  <a:lnTo>
                    <a:pt x="422" y="726"/>
                  </a:lnTo>
                  <a:lnTo>
                    <a:pt x="422" y="724"/>
                  </a:lnTo>
                  <a:lnTo>
                    <a:pt x="432" y="714"/>
                  </a:lnTo>
                  <a:lnTo>
                    <a:pt x="444" y="704"/>
                  </a:lnTo>
                  <a:lnTo>
                    <a:pt x="456" y="696"/>
                  </a:lnTo>
                  <a:lnTo>
                    <a:pt x="468" y="690"/>
                  </a:lnTo>
                  <a:lnTo>
                    <a:pt x="482" y="684"/>
                  </a:lnTo>
                  <a:lnTo>
                    <a:pt x="494" y="682"/>
                  </a:lnTo>
                  <a:lnTo>
                    <a:pt x="496" y="680"/>
                  </a:lnTo>
                  <a:lnTo>
                    <a:pt x="500" y="680"/>
                  </a:lnTo>
                  <a:lnTo>
                    <a:pt x="512" y="676"/>
                  </a:lnTo>
                  <a:lnTo>
                    <a:pt x="528" y="676"/>
                  </a:lnTo>
                  <a:lnTo>
                    <a:pt x="554" y="678"/>
                  </a:lnTo>
                  <a:lnTo>
                    <a:pt x="580" y="684"/>
                  </a:lnTo>
                  <a:lnTo>
                    <a:pt x="602" y="696"/>
                  </a:lnTo>
                  <a:lnTo>
                    <a:pt x="622" y="710"/>
                  </a:lnTo>
                  <a:lnTo>
                    <a:pt x="638" y="726"/>
                  </a:lnTo>
                  <a:lnTo>
                    <a:pt x="646" y="736"/>
                  </a:lnTo>
                  <a:lnTo>
                    <a:pt x="652" y="746"/>
                  </a:lnTo>
                  <a:lnTo>
                    <a:pt x="656" y="756"/>
                  </a:lnTo>
                  <a:lnTo>
                    <a:pt x="660" y="766"/>
                  </a:lnTo>
                  <a:lnTo>
                    <a:pt x="662" y="778"/>
                  </a:lnTo>
                  <a:lnTo>
                    <a:pt x="662" y="790"/>
                  </a:lnTo>
                  <a:lnTo>
                    <a:pt x="660" y="816"/>
                  </a:lnTo>
                  <a:lnTo>
                    <a:pt x="654" y="838"/>
                  </a:lnTo>
                  <a:lnTo>
                    <a:pt x="648" y="848"/>
                  </a:lnTo>
                  <a:lnTo>
                    <a:pt x="644" y="858"/>
                  </a:lnTo>
                  <a:lnTo>
                    <a:pt x="634" y="872"/>
                  </a:lnTo>
                  <a:lnTo>
                    <a:pt x="608" y="900"/>
                  </a:lnTo>
                  <a:lnTo>
                    <a:pt x="596" y="914"/>
                  </a:lnTo>
                  <a:lnTo>
                    <a:pt x="584" y="930"/>
                  </a:lnTo>
                  <a:lnTo>
                    <a:pt x="582" y="934"/>
                  </a:lnTo>
                  <a:lnTo>
                    <a:pt x="580" y="940"/>
                  </a:lnTo>
                  <a:lnTo>
                    <a:pt x="580" y="950"/>
                  </a:lnTo>
                  <a:lnTo>
                    <a:pt x="580" y="958"/>
                  </a:lnTo>
                  <a:lnTo>
                    <a:pt x="582" y="962"/>
                  </a:lnTo>
                  <a:lnTo>
                    <a:pt x="586" y="964"/>
                  </a:lnTo>
                  <a:lnTo>
                    <a:pt x="594" y="964"/>
                  </a:lnTo>
                  <a:lnTo>
                    <a:pt x="1052" y="964"/>
                  </a:lnTo>
                  <a:lnTo>
                    <a:pt x="1052" y="0"/>
                  </a:lnTo>
                  <a:lnTo>
                    <a:pt x="590" y="0"/>
                  </a:lnTo>
                  <a:lnTo>
                    <a:pt x="586" y="4"/>
                  </a:lnTo>
                  <a:lnTo>
                    <a:pt x="582" y="14"/>
                  </a:lnTo>
                  <a:lnTo>
                    <a:pt x="580" y="20"/>
                  </a:lnTo>
                  <a:lnTo>
                    <a:pt x="578" y="40"/>
                  </a:lnTo>
                  <a:lnTo>
                    <a:pt x="580" y="48"/>
                  </a:lnTo>
                  <a:lnTo>
                    <a:pt x="582" y="54"/>
                  </a:lnTo>
                  <a:lnTo>
                    <a:pt x="586" y="60"/>
                  </a:lnTo>
                  <a:lnTo>
                    <a:pt x="594" y="66"/>
                  </a:lnTo>
                  <a:lnTo>
                    <a:pt x="598" y="70"/>
                  </a:lnTo>
                  <a:lnTo>
                    <a:pt x="608" y="82"/>
                  </a:lnTo>
                  <a:lnTo>
                    <a:pt x="616" y="88"/>
                  </a:lnTo>
                  <a:lnTo>
                    <a:pt x="622" y="96"/>
                  </a:lnTo>
                  <a:lnTo>
                    <a:pt x="630" y="104"/>
                  </a:lnTo>
                  <a:lnTo>
                    <a:pt x="636" y="116"/>
                  </a:lnTo>
                  <a:lnTo>
                    <a:pt x="642" y="130"/>
                  </a:lnTo>
                  <a:lnTo>
                    <a:pt x="642" y="134"/>
                  </a:lnTo>
                  <a:lnTo>
                    <a:pt x="644" y="136"/>
                  </a:lnTo>
                  <a:lnTo>
                    <a:pt x="650" y="156"/>
                  </a:lnTo>
                  <a:lnTo>
                    <a:pt x="652" y="176"/>
                  </a:lnTo>
                  <a:lnTo>
                    <a:pt x="648" y="194"/>
                  </a:lnTo>
                  <a:lnTo>
                    <a:pt x="644" y="212"/>
                  </a:lnTo>
                  <a:lnTo>
                    <a:pt x="638" y="224"/>
                  </a:lnTo>
                  <a:lnTo>
                    <a:pt x="636" y="228"/>
                  </a:lnTo>
                  <a:lnTo>
                    <a:pt x="634" y="232"/>
                  </a:lnTo>
                  <a:lnTo>
                    <a:pt x="632" y="234"/>
                  </a:lnTo>
                  <a:lnTo>
                    <a:pt x="626" y="246"/>
                  </a:lnTo>
                  <a:lnTo>
                    <a:pt x="618" y="254"/>
                  </a:lnTo>
                  <a:lnTo>
                    <a:pt x="608" y="264"/>
                  </a:lnTo>
                  <a:lnTo>
                    <a:pt x="598" y="272"/>
                  </a:lnTo>
                  <a:lnTo>
                    <a:pt x="586" y="278"/>
                  </a:lnTo>
                  <a:lnTo>
                    <a:pt x="578" y="282"/>
                  </a:lnTo>
                  <a:lnTo>
                    <a:pt x="570" y="286"/>
                  </a:lnTo>
                  <a:lnTo>
                    <a:pt x="564" y="288"/>
                  </a:lnTo>
                  <a:lnTo>
                    <a:pt x="558" y="290"/>
                  </a:lnTo>
                  <a:lnTo>
                    <a:pt x="542" y="294"/>
                  </a:lnTo>
                  <a:lnTo>
                    <a:pt x="526" y="296"/>
                  </a:lnTo>
                  <a:lnTo>
                    <a:pt x="524" y="296"/>
                  </a:lnTo>
                  <a:lnTo>
                    <a:pt x="508" y="296"/>
                  </a:lnTo>
                  <a:lnTo>
                    <a:pt x="506" y="296"/>
                  </a:lnTo>
                  <a:lnTo>
                    <a:pt x="490" y="296"/>
                  </a:lnTo>
                  <a:lnTo>
                    <a:pt x="474" y="292"/>
                  </a:lnTo>
                  <a:lnTo>
                    <a:pt x="458" y="284"/>
                  </a:lnTo>
                  <a:lnTo>
                    <a:pt x="444" y="276"/>
                  </a:lnTo>
                  <a:lnTo>
                    <a:pt x="430" y="264"/>
                  </a:lnTo>
                  <a:lnTo>
                    <a:pt x="424" y="258"/>
                  </a:lnTo>
                  <a:lnTo>
                    <a:pt x="418" y="252"/>
                  </a:lnTo>
                  <a:lnTo>
                    <a:pt x="412" y="244"/>
                  </a:lnTo>
                  <a:lnTo>
                    <a:pt x="406" y="236"/>
                  </a:lnTo>
                  <a:lnTo>
                    <a:pt x="402" y="228"/>
                  </a:lnTo>
                  <a:lnTo>
                    <a:pt x="398" y="220"/>
                  </a:lnTo>
                  <a:lnTo>
                    <a:pt x="396" y="214"/>
                  </a:lnTo>
                  <a:lnTo>
                    <a:pt x="394" y="210"/>
                  </a:lnTo>
                  <a:lnTo>
                    <a:pt x="392" y="204"/>
                  </a:lnTo>
                  <a:lnTo>
                    <a:pt x="388" y="192"/>
                  </a:lnTo>
                  <a:lnTo>
                    <a:pt x="386" y="172"/>
                  </a:lnTo>
                  <a:lnTo>
                    <a:pt x="386" y="170"/>
                  </a:lnTo>
                  <a:lnTo>
                    <a:pt x="386" y="168"/>
                  </a:lnTo>
                  <a:lnTo>
                    <a:pt x="388" y="148"/>
                  </a:lnTo>
                  <a:lnTo>
                    <a:pt x="394" y="130"/>
                  </a:lnTo>
                  <a:lnTo>
                    <a:pt x="404" y="112"/>
                  </a:lnTo>
                  <a:lnTo>
                    <a:pt x="418" y="94"/>
                  </a:lnTo>
                  <a:lnTo>
                    <a:pt x="420" y="92"/>
                  </a:lnTo>
                  <a:lnTo>
                    <a:pt x="436" y="76"/>
                  </a:lnTo>
                  <a:lnTo>
                    <a:pt x="440" y="72"/>
                  </a:lnTo>
                  <a:lnTo>
                    <a:pt x="450" y="60"/>
                  </a:lnTo>
                  <a:lnTo>
                    <a:pt x="458" y="48"/>
                  </a:lnTo>
                  <a:lnTo>
                    <a:pt x="460" y="40"/>
                  </a:lnTo>
                  <a:lnTo>
                    <a:pt x="462" y="26"/>
                  </a:lnTo>
                  <a:lnTo>
                    <a:pt x="460" y="12"/>
                  </a:lnTo>
                  <a:lnTo>
                    <a:pt x="456" y="2"/>
                  </a:lnTo>
                  <a:lnTo>
                    <a:pt x="454" y="0"/>
                  </a:lnTo>
                  <a:lnTo>
                    <a:pt x="378" y="0"/>
                  </a:lnTo>
                  <a:lnTo>
                    <a:pt x="224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4" y="966"/>
                  </a:lnTo>
                  <a:lnTo>
                    <a:pt x="8" y="964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-956" y="1652"/>
              <a:ext cx="1052" cy="1549"/>
            </a:xfrm>
            <a:custGeom>
              <a:avLst/>
              <a:gdLst>
                <a:gd name="T0" fmla="*/ 470 w 1052"/>
                <a:gd name="T1" fmla="*/ 1283 h 1549"/>
                <a:gd name="T2" fmla="*/ 464 w 1052"/>
                <a:gd name="T3" fmla="*/ 1305 h 1549"/>
                <a:gd name="T4" fmla="*/ 448 w 1052"/>
                <a:gd name="T5" fmla="*/ 1327 h 1549"/>
                <a:gd name="T6" fmla="*/ 432 w 1052"/>
                <a:gd name="T7" fmla="*/ 1341 h 1549"/>
                <a:gd name="T8" fmla="*/ 414 w 1052"/>
                <a:gd name="T9" fmla="*/ 1361 h 1549"/>
                <a:gd name="T10" fmla="*/ 402 w 1052"/>
                <a:gd name="T11" fmla="*/ 1383 h 1549"/>
                <a:gd name="T12" fmla="*/ 394 w 1052"/>
                <a:gd name="T13" fmla="*/ 1413 h 1549"/>
                <a:gd name="T14" fmla="*/ 392 w 1052"/>
                <a:gd name="T15" fmla="*/ 1441 h 1549"/>
                <a:gd name="T16" fmla="*/ 400 w 1052"/>
                <a:gd name="T17" fmla="*/ 1467 h 1549"/>
                <a:gd name="T18" fmla="*/ 414 w 1052"/>
                <a:gd name="T19" fmla="*/ 1491 h 1549"/>
                <a:gd name="T20" fmla="*/ 434 w 1052"/>
                <a:gd name="T21" fmla="*/ 1511 h 1549"/>
                <a:gd name="T22" fmla="*/ 458 w 1052"/>
                <a:gd name="T23" fmla="*/ 1529 h 1549"/>
                <a:gd name="T24" fmla="*/ 484 w 1052"/>
                <a:gd name="T25" fmla="*/ 1541 h 1549"/>
                <a:gd name="T26" fmla="*/ 512 w 1052"/>
                <a:gd name="T27" fmla="*/ 1547 h 1549"/>
                <a:gd name="T28" fmla="*/ 552 w 1052"/>
                <a:gd name="T29" fmla="*/ 1547 h 1549"/>
                <a:gd name="T30" fmla="*/ 586 w 1052"/>
                <a:gd name="T31" fmla="*/ 1537 h 1549"/>
                <a:gd name="T32" fmla="*/ 620 w 1052"/>
                <a:gd name="T33" fmla="*/ 1515 h 1549"/>
                <a:gd name="T34" fmla="*/ 648 w 1052"/>
                <a:gd name="T35" fmla="*/ 1481 h 1549"/>
                <a:gd name="T36" fmla="*/ 658 w 1052"/>
                <a:gd name="T37" fmla="*/ 1451 h 1549"/>
                <a:gd name="T38" fmla="*/ 658 w 1052"/>
                <a:gd name="T39" fmla="*/ 1413 h 1549"/>
                <a:gd name="T40" fmla="*/ 642 w 1052"/>
                <a:gd name="T41" fmla="*/ 1373 h 1549"/>
                <a:gd name="T42" fmla="*/ 608 w 1052"/>
                <a:gd name="T43" fmla="*/ 1331 h 1549"/>
                <a:gd name="T44" fmla="*/ 584 w 1052"/>
                <a:gd name="T45" fmla="*/ 1301 h 1549"/>
                <a:gd name="T46" fmla="*/ 576 w 1052"/>
                <a:gd name="T47" fmla="*/ 1281 h 1549"/>
                <a:gd name="T48" fmla="*/ 578 w 1052"/>
                <a:gd name="T49" fmla="*/ 1265 h 1549"/>
                <a:gd name="T50" fmla="*/ 1052 w 1052"/>
                <a:gd name="T51" fmla="*/ 1265 h 1549"/>
                <a:gd name="T52" fmla="*/ 582 w 1052"/>
                <a:gd name="T53" fmla="*/ 288 h 1549"/>
                <a:gd name="T54" fmla="*/ 580 w 1052"/>
                <a:gd name="T55" fmla="*/ 272 h 1549"/>
                <a:gd name="T56" fmla="*/ 580 w 1052"/>
                <a:gd name="T57" fmla="*/ 260 h 1549"/>
                <a:gd name="T58" fmla="*/ 584 w 1052"/>
                <a:gd name="T59" fmla="*/ 250 h 1549"/>
                <a:gd name="T60" fmla="*/ 608 w 1052"/>
                <a:gd name="T61" fmla="*/ 220 h 1549"/>
                <a:gd name="T62" fmla="*/ 644 w 1052"/>
                <a:gd name="T63" fmla="*/ 178 h 1549"/>
                <a:gd name="T64" fmla="*/ 652 w 1052"/>
                <a:gd name="T65" fmla="*/ 162 h 1549"/>
                <a:gd name="T66" fmla="*/ 662 w 1052"/>
                <a:gd name="T67" fmla="*/ 112 h 1549"/>
                <a:gd name="T68" fmla="*/ 658 w 1052"/>
                <a:gd name="T69" fmla="*/ 90 h 1549"/>
                <a:gd name="T70" fmla="*/ 650 w 1052"/>
                <a:gd name="T71" fmla="*/ 68 h 1549"/>
                <a:gd name="T72" fmla="*/ 638 w 1052"/>
                <a:gd name="T73" fmla="*/ 50 h 1549"/>
                <a:gd name="T74" fmla="*/ 602 w 1052"/>
                <a:gd name="T75" fmla="*/ 18 h 1549"/>
                <a:gd name="T76" fmla="*/ 554 w 1052"/>
                <a:gd name="T77" fmla="*/ 2 h 1549"/>
                <a:gd name="T78" fmla="*/ 512 w 1052"/>
                <a:gd name="T79" fmla="*/ 0 h 1549"/>
                <a:gd name="T80" fmla="*/ 498 w 1052"/>
                <a:gd name="T81" fmla="*/ 2 h 1549"/>
                <a:gd name="T82" fmla="*/ 482 w 1052"/>
                <a:gd name="T83" fmla="*/ 8 h 1549"/>
                <a:gd name="T84" fmla="*/ 456 w 1052"/>
                <a:gd name="T85" fmla="*/ 20 h 1549"/>
                <a:gd name="T86" fmla="*/ 432 w 1052"/>
                <a:gd name="T87" fmla="*/ 38 h 1549"/>
                <a:gd name="T88" fmla="*/ 412 w 1052"/>
                <a:gd name="T89" fmla="*/ 58 h 1549"/>
                <a:gd name="T90" fmla="*/ 398 w 1052"/>
                <a:gd name="T91" fmla="*/ 84 h 1549"/>
                <a:gd name="T92" fmla="*/ 394 w 1052"/>
                <a:gd name="T93" fmla="*/ 100 h 1549"/>
                <a:gd name="T94" fmla="*/ 390 w 1052"/>
                <a:gd name="T95" fmla="*/ 124 h 1549"/>
                <a:gd name="T96" fmla="*/ 396 w 1052"/>
                <a:gd name="T97" fmla="*/ 154 h 1549"/>
                <a:gd name="T98" fmla="*/ 416 w 1052"/>
                <a:gd name="T99" fmla="*/ 190 h 1549"/>
                <a:gd name="T100" fmla="*/ 430 w 1052"/>
                <a:gd name="T101" fmla="*/ 206 h 1549"/>
                <a:gd name="T102" fmla="*/ 454 w 1052"/>
                <a:gd name="T103" fmla="*/ 230 h 1549"/>
                <a:gd name="T104" fmla="*/ 464 w 1052"/>
                <a:gd name="T105" fmla="*/ 256 h 1549"/>
                <a:gd name="T106" fmla="*/ 464 w 1052"/>
                <a:gd name="T107" fmla="*/ 276 h 1549"/>
                <a:gd name="T108" fmla="*/ 464 w 1052"/>
                <a:gd name="T109" fmla="*/ 280 h 1549"/>
                <a:gd name="T110" fmla="*/ 8 w 1052"/>
                <a:gd name="T111" fmla="*/ 288 h 1549"/>
                <a:gd name="T112" fmla="*/ 0 w 1052"/>
                <a:gd name="T113" fmla="*/ 297 h 1549"/>
                <a:gd name="T114" fmla="*/ 0 w 1052"/>
                <a:gd name="T115" fmla="*/ 303 h 1549"/>
                <a:gd name="T116" fmla="*/ 2 w 1052"/>
                <a:gd name="T117" fmla="*/ 1263 h 1549"/>
                <a:gd name="T118" fmla="*/ 232 w 1052"/>
                <a:gd name="T119" fmla="*/ 1265 h 1549"/>
                <a:gd name="T120" fmla="*/ 466 w 1052"/>
                <a:gd name="T121" fmla="*/ 1267 h 15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52"/>
                <a:gd name="T184" fmla="*/ 0 h 1549"/>
                <a:gd name="T185" fmla="*/ 1052 w 1052"/>
                <a:gd name="T186" fmla="*/ 1549 h 15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52" h="1549">
                  <a:moveTo>
                    <a:pt x="470" y="1273"/>
                  </a:moveTo>
                  <a:lnTo>
                    <a:pt x="470" y="1283"/>
                  </a:lnTo>
                  <a:lnTo>
                    <a:pt x="468" y="1295"/>
                  </a:lnTo>
                  <a:lnTo>
                    <a:pt x="464" y="1305"/>
                  </a:lnTo>
                  <a:lnTo>
                    <a:pt x="460" y="1313"/>
                  </a:lnTo>
                  <a:lnTo>
                    <a:pt x="448" y="1327"/>
                  </a:lnTo>
                  <a:lnTo>
                    <a:pt x="436" y="1339"/>
                  </a:lnTo>
                  <a:lnTo>
                    <a:pt x="432" y="1341"/>
                  </a:lnTo>
                  <a:lnTo>
                    <a:pt x="422" y="1353"/>
                  </a:lnTo>
                  <a:lnTo>
                    <a:pt x="414" y="1361"/>
                  </a:lnTo>
                  <a:lnTo>
                    <a:pt x="408" y="1371"/>
                  </a:lnTo>
                  <a:lnTo>
                    <a:pt x="402" y="1383"/>
                  </a:lnTo>
                  <a:lnTo>
                    <a:pt x="396" y="1399"/>
                  </a:lnTo>
                  <a:lnTo>
                    <a:pt x="394" y="1413"/>
                  </a:lnTo>
                  <a:lnTo>
                    <a:pt x="392" y="1427"/>
                  </a:lnTo>
                  <a:lnTo>
                    <a:pt x="392" y="1441"/>
                  </a:lnTo>
                  <a:lnTo>
                    <a:pt x="396" y="1455"/>
                  </a:lnTo>
                  <a:lnTo>
                    <a:pt x="400" y="1467"/>
                  </a:lnTo>
                  <a:lnTo>
                    <a:pt x="406" y="1479"/>
                  </a:lnTo>
                  <a:lnTo>
                    <a:pt x="414" y="1491"/>
                  </a:lnTo>
                  <a:lnTo>
                    <a:pt x="424" y="1501"/>
                  </a:lnTo>
                  <a:lnTo>
                    <a:pt x="434" y="1511"/>
                  </a:lnTo>
                  <a:lnTo>
                    <a:pt x="444" y="1521"/>
                  </a:lnTo>
                  <a:lnTo>
                    <a:pt x="458" y="1529"/>
                  </a:lnTo>
                  <a:lnTo>
                    <a:pt x="470" y="1535"/>
                  </a:lnTo>
                  <a:lnTo>
                    <a:pt x="484" y="1541"/>
                  </a:lnTo>
                  <a:lnTo>
                    <a:pt x="498" y="1545"/>
                  </a:lnTo>
                  <a:lnTo>
                    <a:pt x="512" y="1547"/>
                  </a:lnTo>
                  <a:lnTo>
                    <a:pt x="526" y="1549"/>
                  </a:lnTo>
                  <a:lnTo>
                    <a:pt x="552" y="1547"/>
                  </a:lnTo>
                  <a:lnTo>
                    <a:pt x="578" y="1541"/>
                  </a:lnTo>
                  <a:lnTo>
                    <a:pt x="586" y="1537"/>
                  </a:lnTo>
                  <a:lnTo>
                    <a:pt x="602" y="1529"/>
                  </a:lnTo>
                  <a:lnTo>
                    <a:pt x="620" y="1515"/>
                  </a:lnTo>
                  <a:lnTo>
                    <a:pt x="636" y="1499"/>
                  </a:lnTo>
                  <a:lnTo>
                    <a:pt x="648" y="1481"/>
                  </a:lnTo>
                  <a:lnTo>
                    <a:pt x="656" y="1461"/>
                  </a:lnTo>
                  <a:lnTo>
                    <a:pt x="658" y="1451"/>
                  </a:lnTo>
                  <a:lnTo>
                    <a:pt x="660" y="1441"/>
                  </a:lnTo>
                  <a:lnTo>
                    <a:pt x="658" y="1413"/>
                  </a:lnTo>
                  <a:lnTo>
                    <a:pt x="652" y="1391"/>
                  </a:lnTo>
                  <a:lnTo>
                    <a:pt x="642" y="1373"/>
                  </a:lnTo>
                  <a:lnTo>
                    <a:pt x="632" y="1359"/>
                  </a:lnTo>
                  <a:lnTo>
                    <a:pt x="608" y="1331"/>
                  </a:lnTo>
                  <a:lnTo>
                    <a:pt x="596" y="1317"/>
                  </a:lnTo>
                  <a:lnTo>
                    <a:pt x="584" y="1301"/>
                  </a:lnTo>
                  <a:lnTo>
                    <a:pt x="578" y="1291"/>
                  </a:lnTo>
                  <a:lnTo>
                    <a:pt x="576" y="1281"/>
                  </a:lnTo>
                  <a:lnTo>
                    <a:pt x="576" y="1271"/>
                  </a:lnTo>
                  <a:lnTo>
                    <a:pt x="578" y="1265"/>
                  </a:lnTo>
                  <a:lnTo>
                    <a:pt x="582" y="1265"/>
                  </a:lnTo>
                  <a:lnTo>
                    <a:pt x="1052" y="1265"/>
                  </a:lnTo>
                  <a:lnTo>
                    <a:pt x="1052" y="288"/>
                  </a:lnTo>
                  <a:lnTo>
                    <a:pt x="582" y="288"/>
                  </a:lnTo>
                  <a:lnTo>
                    <a:pt x="580" y="280"/>
                  </a:lnTo>
                  <a:lnTo>
                    <a:pt x="580" y="272"/>
                  </a:lnTo>
                  <a:lnTo>
                    <a:pt x="580" y="262"/>
                  </a:lnTo>
                  <a:lnTo>
                    <a:pt x="580" y="260"/>
                  </a:lnTo>
                  <a:lnTo>
                    <a:pt x="582" y="256"/>
                  </a:lnTo>
                  <a:lnTo>
                    <a:pt x="584" y="250"/>
                  </a:lnTo>
                  <a:lnTo>
                    <a:pt x="596" y="234"/>
                  </a:lnTo>
                  <a:lnTo>
                    <a:pt x="608" y="220"/>
                  </a:lnTo>
                  <a:lnTo>
                    <a:pt x="634" y="192"/>
                  </a:lnTo>
                  <a:lnTo>
                    <a:pt x="644" y="178"/>
                  </a:lnTo>
                  <a:lnTo>
                    <a:pt x="648" y="170"/>
                  </a:lnTo>
                  <a:lnTo>
                    <a:pt x="652" y="162"/>
                  </a:lnTo>
                  <a:lnTo>
                    <a:pt x="658" y="140"/>
                  </a:lnTo>
                  <a:lnTo>
                    <a:pt x="662" y="112"/>
                  </a:lnTo>
                  <a:lnTo>
                    <a:pt x="660" y="102"/>
                  </a:lnTo>
                  <a:lnTo>
                    <a:pt x="658" y="90"/>
                  </a:lnTo>
                  <a:lnTo>
                    <a:pt x="656" y="78"/>
                  </a:lnTo>
                  <a:lnTo>
                    <a:pt x="650" y="68"/>
                  </a:lnTo>
                  <a:lnTo>
                    <a:pt x="644" y="58"/>
                  </a:lnTo>
                  <a:lnTo>
                    <a:pt x="638" y="50"/>
                  </a:lnTo>
                  <a:lnTo>
                    <a:pt x="622" y="32"/>
                  </a:lnTo>
                  <a:lnTo>
                    <a:pt x="602" y="18"/>
                  </a:lnTo>
                  <a:lnTo>
                    <a:pt x="580" y="8"/>
                  </a:lnTo>
                  <a:lnTo>
                    <a:pt x="554" y="2"/>
                  </a:lnTo>
                  <a:lnTo>
                    <a:pt x="526" y="0"/>
                  </a:lnTo>
                  <a:lnTo>
                    <a:pt x="512" y="0"/>
                  </a:lnTo>
                  <a:lnTo>
                    <a:pt x="500" y="2"/>
                  </a:lnTo>
                  <a:lnTo>
                    <a:pt x="498" y="2"/>
                  </a:lnTo>
                  <a:lnTo>
                    <a:pt x="494" y="4"/>
                  </a:lnTo>
                  <a:lnTo>
                    <a:pt x="482" y="8"/>
                  </a:lnTo>
                  <a:lnTo>
                    <a:pt x="468" y="12"/>
                  </a:lnTo>
                  <a:lnTo>
                    <a:pt x="456" y="20"/>
                  </a:lnTo>
                  <a:lnTo>
                    <a:pt x="442" y="28"/>
                  </a:lnTo>
                  <a:lnTo>
                    <a:pt x="432" y="38"/>
                  </a:lnTo>
                  <a:lnTo>
                    <a:pt x="422" y="48"/>
                  </a:lnTo>
                  <a:lnTo>
                    <a:pt x="412" y="58"/>
                  </a:lnTo>
                  <a:lnTo>
                    <a:pt x="404" y="70"/>
                  </a:lnTo>
                  <a:lnTo>
                    <a:pt x="398" y="84"/>
                  </a:lnTo>
                  <a:lnTo>
                    <a:pt x="394" y="98"/>
                  </a:lnTo>
                  <a:lnTo>
                    <a:pt x="394" y="100"/>
                  </a:lnTo>
                  <a:lnTo>
                    <a:pt x="392" y="110"/>
                  </a:lnTo>
                  <a:lnTo>
                    <a:pt x="390" y="124"/>
                  </a:lnTo>
                  <a:lnTo>
                    <a:pt x="392" y="138"/>
                  </a:lnTo>
                  <a:lnTo>
                    <a:pt x="396" y="154"/>
                  </a:lnTo>
                  <a:lnTo>
                    <a:pt x="404" y="172"/>
                  </a:lnTo>
                  <a:lnTo>
                    <a:pt x="416" y="190"/>
                  </a:lnTo>
                  <a:lnTo>
                    <a:pt x="422" y="198"/>
                  </a:lnTo>
                  <a:lnTo>
                    <a:pt x="430" y="206"/>
                  </a:lnTo>
                  <a:lnTo>
                    <a:pt x="446" y="220"/>
                  </a:lnTo>
                  <a:lnTo>
                    <a:pt x="454" y="230"/>
                  </a:lnTo>
                  <a:lnTo>
                    <a:pt x="460" y="240"/>
                  </a:lnTo>
                  <a:lnTo>
                    <a:pt x="464" y="256"/>
                  </a:lnTo>
                  <a:lnTo>
                    <a:pt x="464" y="262"/>
                  </a:lnTo>
                  <a:lnTo>
                    <a:pt x="464" y="276"/>
                  </a:lnTo>
                  <a:lnTo>
                    <a:pt x="464" y="278"/>
                  </a:lnTo>
                  <a:lnTo>
                    <a:pt x="464" y="280"/>
                  </a:lnTo>
                  <a:lnTo>
                    <a:pt x="462" y="288"/>
                  </a:lnTo>
                  <a:lnTo>
                    <a:pt x="8" y="288"/>
                  </a:lnTo>
                  <a:lnTo>
                    <a:pt x="2" y="290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0" y="303"/>
                  </a:lnTo>
                  <a:lnTo>
                    <a:pt x="0" y="1257"/>
                  </a:lnTo>
                  <a:lnTo>
                    <a:pt x="2" y="1263"/>
                  </a:lnTo>
                  <a:lnTo>
                    <a:pt x="8" y="1265"/>
                  </a:lnTo>
                  <a:lnTo>
                    <a:pt x="232" y="1265"/>
                  </a:lnTo>
                  <a:lnTo>
                    <a:pt x="462" y="1265"/>
                  </a:lnTo>
                  <a:lnTo>
                    <a:pt x="466" y="1267"/>
                  </a:lnTo>
                  <a:lnTo>
                    <a:pt x="470" y="1273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-956" y="2917"/>
              <a:ext cx="1052" cy="972"/>
            </a:xfrm>
            <a:custGeom>
              <a:avLst/>
              <a:gdLst>
                <a:gd name="T0" fmla="*/ 580 w 1052"/>
                <a:gd name="T1" fmla="*/ 4 h 972"/>
                <a:gd name="T2" fmla="*/ 580 w 1052"/>
                <a:gd name="T3" fmla="*/ 18 h 972"/>
                <a:gd name="T4" fmla="*/ 590 w 1052"/>
                <a:gd name="T5" fmla="*/ 36 h 972"/>
                <a:gd name="T6" fmla="*/ 604 w 1052"/>
                <a:gd name="T7" fmla="*/ 60 h 972"/>
                <a:gd name="T8" fmla="*/ 636 w 1052"/>
                <a:gd name="T9" fmla="*/ 94 h 972"/>
                <a:gd name="T10" fmla="*/ 650 w 1052"/>
                <a:gd name="T11" fmla="*/ 114 h 972"/>
                <a:gd name="T12" fmla="*/ 660 w 1052"/>
                <a:gd name="T13" fmla="*/ 138 h 972"/>
                <a:gd name="T14" fmla="*/ 664 w 1052"/>
                <a:gd name="T15" fmla="*/ 174 h 972"/>
                <a:gd name="T16" fmla="*/ 662 w 1052"/>
                <a:gd name="T17" fmla="*/ 196 h 972"/>
                <a:gd name="T18" fmla="*/ 652 w 1052"/>
                <a:gd name="T19" fmla="*/ 218 h 972"/>
                <a:gd name="T20" fmla="*/ 640 w 1052"/>
                <a:gd name="T21" fmla="*/ 236 h 972"/>
                <a:gd name="T22" fmla="*/ 602 w 1052"/>
                <a:gd name="T23" fmla="*/ 266 h 972"/>
                <a:gd name="T24" fmla="*/ 580 w 1052"/>
                <a:gd name="T25" fmla="*/ 276 h 972"/>
                <a:gd name="T26" fmla="*/ 540 w 1052"/>
                <a:gd name="T27" fmla="*/ 284 h 972"/>
                <a:gd name="T28" fmla="*/ 526 w 1052"/>
                <a:gd name="T29" fmla="*/ 284 h 972"/>
                <a:gd name="T30" fmla="*/ 498 w 1052"/>
                <a:gd name="T31" fmla="*/ 282 h 972"/>
                <a:gd name="T32" fmla="*/ 468 w 1052"/>
                <a:gd name="T33" fmla="*/ 272 h 972"/>
                <a:gd name="T34" fmla="*/ 442 w 1052"/>
                <a:gd name="T35" fmla="*/ 258 h 972"/>
                <a:gd name="T36" fmla="*/ 420 w 1052"/>
                <a:gd name="T37" fmla="*/ 238 h 972"/>
                <a:gd name="T38" fmla="*/ 402 w 1052"/>
                <a:gd name="T39" fmla="*/ 216 h 972"/>
                <a:gd name="T40" fmla="*/ 392 w 1052"/>
                <a:gd name="T41" fmla="*/ 190 h 972"/>
                <a:gd name="T42" fmla="*/ 388 w 1052"/>
                <a:gd name="T43" fmla="*/ 162 h 972"/>
                <a:gd name="T44" fmla="*/ 392 w 1052"/>
                <a:gd name="T45" fmla="*/ 134 h 972"/>
                <a:gd name="T46" fmla="*/ 408 w 1052"/>
                <a:gd name="T47" fmla="*/ 100 h 972"/>
                <a:gd name="T48" fmla="*/ 424 w 1052"/>
                <a:gd name="T49" fmla="*/ 80 h 972"/>
                <a:gd name="T50" fmla="*/ 450 w 1052"/>
                <a:gd name="T51" fmla="*/ 54 h 972"/>
                <a:gd name="T52" fmla="*/ 462 w 1052"/>
                <a:gd name="T53" fmla="*/ 36 h 972"/>
                <a:gd name="T54" fmla="*/ 466 w 1052"/>
                <a:gd name="T55" fmla="*/ 16 h 972"/>
                <a:gd name="T56" fmla="*/ 462 w 1052"/>
                <a:gd name="T57" fmla="*/ 0 h 972"/>
                <a:gd name="T58" fmla="*/ 2 w 1052"/>
                <a:gd name="T59" fmla="*/ 4 h 972"/>
                <a:gd name="T60" fmla="*/ 0 w 1052"/>
                <a:gd name="T61" fmla="*/ 964 h 972"/>
                <a:gd name="T62" fmla="*/ 8 w 1052"/>
                <a:gd name="T63" fmla="*/ 972 h 972"/>
                <a:gd name="T64" fmla="*/ 1052 w 1052"/>
                <a:gd name="T65" fmla="*/ 2 h 9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2"/>
                <a:gd name="T100" fmla="*/ 0 h 972"/>
                <a:gd name="T101" fmla="*/ 1052 w 1052"/>
                <a:gd name="T102" fmla="*/ 972 h 9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2" h="972">
                  <a:moveTo>
                    <a:pt x="582" y="0"/>
                  </a:moveTo>
                  <a:lnTo>
                    <a:pt x="580" y="4"/>
                  </a:lnTo>
                  <a:lnTo>
                    <a:pt x="578" y="8"/>
                  </a:lnTo>
                  <a:lnTo>
                    <a:pt x="580" y="18"/>
                  </a:lnTo>
                  <a:lnTo>
                    <a:pt x="584" y="30"/>
                  </a:lnTo>
                  <a:lnTo>
                    <a:pt x="590" y="36"/>
                  </a:lnTo>
                  <a:lnTo>
                    <a:pt x="596" y="48"/>
                  </a:lnTo>
                  <a:lnTo>
                    <a:pt x="604" y="60"/>
                  </a:lnTo>
                  <a:lnTo>
                    <a:pt x="620" y="78"/>
                  </a:lnTo>
                  <a:lnTo>
                    <a:pt x="636" y="94"/>
                  </a:lnTo>
                  <a:lnTo>
                    <a:pt x="644" y="104"/>
                  </a:lnTo>
                  <a:lnTo>
                    <a:pt x="650" y="114"/>
                  </a:lnTo>
                  <a:lnTo>
                    <a:pt x="656" y="126"/>
                  </a:lnTo>
                  <a:lnTo>
                    <a:pt x="660" y="138"/>
                  </a:lnTo>
                  <a:lnTo>
                    <a:pt x="662" y="154"/>
                  </a:lnTo>
                  <a:lnTo>
                    <a:pt x="664" y="174"/>
                  </a:lnTo>
                  <a:lnTo>
                    <a:pt x="664" y="184"/>
                  </a:lnTo>
                  <a:lnTo>
                    <a:pt x="662" y="196"/>
                  </a:lnTo>
                  <a:lnTo>
                    <a:pt x="658" y="206"/>
                  </a:lnTo>
                  <a:lnTo>
                    <a:pt x="652" y="218"/>
                  </a:lnTo>
                  <a:lnTo>
                    <a:pt x="646" y="226"/>
                  </a:lnTo>
                  <a:lnTo>
                    <a:pt x="640" y="236"/>
                  </a:lnTo>
                  <a:lnTo>
                    <a:pt x="622" y="252"/>
                  </a:lnTo>
                  <a:lnTo>
                    <a:pt x="602" y="266"/>
                  </a:lnTo>
                  <a:lnTo>
                    <a:pt x="586" y="272"/>
                  </a:lnTo>
                  <a:lnTo>
                    <a:pt x="580" y="276"/>
                  </a:lnTo>
                  <a:lnTo>
                    <a:pt x="554" y="282"/>
                  </a:lnTo>
                  <a:lnTo>
                    <a:pt x="540" y="284"/>
                  </a:lnTo>
                  <a:lnTo>
                    <a:pt x="528" y="284"/>
                  </a:lnTo>
                  <a:lnTo>
                    <a:pt x="526" y="284"/>
                  </a:lnTo>
                  <a:lnTo>
                    <a:pt x="512" y="284"/>
                  </a:lnTo>
                  <a:lnTo>
                    <a:pt x="498" y="282"/>
                  </a:lnTo>
                  <a:lnTo>
                    <a:pt x="482" y="278"/>
                  </a:lnTo>
                  <a:lnTo>
                    <a:pt x="468" y="272"/>
                  </a:lnTo>
                  <a:lnTo>
                    <a:pt x="454" y="266"/>
                  </a:lnTo>
                  <a:lnTo>
                    <a:pt x="442" y="258"/>
                  </a:lnTo>
                  <a:lnTo>
                    <a:pt x="430" y="248"/>
                  </a:lnTo>
                  <a:lnTo>
                    <a:pt x="420" y="238"/>
                  </a:lnTo>
                  <a:lnTo>
                    <a:pt x="410" y="228"/>
                  </a:lnTo>
                  <a:lnTo>
                    <a:pt x="402" y="216"/>
                  </a:lnTo>
                  <a:lnTo>
                    <a:pt x="396" y="204"/>
                  </a:lnTo>
                  <a:lnTo>
                    <a:pt x="392" y="190"/>
                  </a:lnTo>
                  <a:lnTo>
                    <a:pt x="388" y="176"/>
                  </a:lnTo>
                  <a:lnTo>
                    <a:pt x="388" y="162"/>
                  </a:lnTo>
                  <a:lnTo>
                    <a:pt x="390" y="148"/>
                  </a:lnTo>
                  <a:lnTo>
                    <a:pt x="392" y="134"/>
                  </a:lnTo>
                  <a:lnTo>
                    <a:pt x="400" y="114"/>
                  </a:lnTo>
                  <a:lnTo>
                    <a:pt x="408" y="100"/>
                  </a:lnTo>
                  <a:lnTo>
                    <a:pt x="416" y="90"/>
                  </a:lnTo>
                  <a:lnTo>
                    <a:pt x="424" y="80"/>
                  </a:lnTo>
                  <a:lnTo>
                    <a:pt x="442" y="64"/>
                  </a:lnTo>
                  <a:lnTo>
                    <a:pt x="450" y="54"/>
                  </a:lnTo>
                  <a:lnTo>
                    <a:pt x="458" y="44"/>
                  </a:lnTo>
                  <a:lnTo>
                    <a:pt x="462" y="36"/>
                  </a:lnTo>
                  <a:lnTo>
                    <a:pt x="464" y="30"/>
                  </a:lnTo>
                  <a:lnTo>
                    <a:pt x="466" y="16"/>
                  </a:lnTo>
                  <a:lnTo>
                    <a:pt x="464" y="6"/>
                  </a:lnTo>
                  <a:lnTo>
                    <a:pt x="46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2"/>
                  </a:lnTo>
                  <a:lnTo>
                    <a:pt x="1052" y="972"/>
                  </a:lnTo>
                  <a:lnTo>
                    <a:pt x="1052" y="2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</p:grpSp>
      <p:sp>
        <p:nvSpPr>
          <p:cNvPr id="21" name="Rettangolo 20"/>
          <p:cNvSpPr/>
          <p:nvPr/>
        </p:nvSpPr>
        <p:spPr>
          <a:xfrm>
            <a:off x="650131" y="2644009"/>
            <a:ext cx="105189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O.S. viii</a:t>
            </a:r>
            <a:endParaRPr lang="en-GB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1991638" y="1383756"/>
            <a:ext cx="7769879" cy="47707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Garantire </a:t>
            </a:r>
            <a:r>
              <a:rPr lang="it-IT" sz="2000" b="1" dirty="0" smtClean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l’integrazione </a:t>
            </a:r>
            <a:r>
              <a:rPr lang="it-IT" sz="20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socio-economica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l'equità e la sicurezza delle condizioni di lavoro dei </a:t>
            </a:r>
            <a:r>
              <a:rPr lang="it-IT" sz="20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cittadini di paesi terzi 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e delle comunità emarginate come i rom, contrastando il lavoro sommerso, l'irregolarità e lo sfruttamento lavorativo;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Sostenere processi di </a:t>
            </a:r>
            <a:r>
              <a:rPr lang="it-IT" sz="20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integrazione socio-lavorativa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anche coinvolgendo le imprese dei settori che presentano una maggiore carenza di manodopera; 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Ridurre la </a:t>
            </a:r>
            <a:r>
              <a:rPr lang="it-IT" sz="20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povertà lavorativa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soprattutto tra i lavoratori temporanei e provenienti da un contesto migratorio;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Sviluppare </a:t>
            </a:r>
            <a:r>
              <a:rPr lang="it-IT" sz="20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percorsi di inclusione sociale </a:t>
            </a: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dei cittadini Rom che favoriscono anche l’integrazione scolastica dei minori.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endParaRPr lang="en-US" sz="2000" kern="0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4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4904" y="-34127"/>
            <a:ext cx="95051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Migliorare l’accesso paritario e tempestivo a servizi di qualità, sostenibili e a prezzi accessibili; modernizzare i sistemi di protezione sociale, anche promuovendo l’accesso alla protezione sociale; migliorare l’accessibilità, l’efficacia e la resilienza dei sistemi sanitari e dei servizi di assistenza di lunga durata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617214" cy="509938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23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1987857" y="1130122"/>
            <a:ext cx="8023041" cy="465547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atin typeface="Candara" panose="020E0502030303020204" pitchFamily="34" charset="0"/>
            </a:endParaRPr>
          </a:p>
        </p:txBody>
      </p: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657002" y="1101917"/>
            <a:ext cx="1071602" cy="4586365"/>
            <a:chOff x="-956" y="4"/>
            <a:chExt cx="1052" cy="3885"/>
          </a:xfrm>
          <a:solidFill>
            <a:srgbClr val="0070C0"/>
          </a:solidFill>
        </p:grpSpPr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-956" y="4"/>
              <a:ext cx="1052" cy="1266"/>
            </a:xfrm>
            <a:custGeom>
              <a:avLst/>
              <a:gdLst>
                <a:gd name="T0" fmla="*/ 454 w 1052"/>
                <a:gd name="T1" fmla="*/ 970 h 1266"/>
                <a:gd name="T2" fmla="*/ 456 w 1052"/>
                <a:gd name="T3" fmla="*/ 972 h 1266"/>
                <a:gd name="T4" fmla="*/ 460 w 1052"/>
                <a:gd name="T5" fmla="*/ 976 h 1266"/>
                <a:gd name="T6" fmla="*/ 462 w 1052"/>
                <a:gd name="T7" fmla="*/ 996 h 1266"/>
                <a:gd name="T8" fmla="*/ 460 w 1052"/>
                <a:gd name="T9" fmla="*/ 1016 h 1266"/>
                <a:gd name="T10" fmla="*/ 458 w 1052"/>
                <a:gd name="T11" fmla="*/ 1024 h 1266"/>
                <a:gd name="T12" fmla="*/ 448 w 1052"/>
                <a:gd name="T13" fmla="*/ 1036 h 1266"/>
                <a:gd name="T14" fmla="*/ 420 w 1052"/>
                <a:gd name="T15" fmla="*/ 1062 h 1266"/>
                <a:gd name="T16" fmla="*/ 394 w 1052"/>
                <a:gd name="T17" fmla="*/ 1102 h 1266"/>
                <a:gd name="T18" fmla="*/ 386 w 1052"/>
                <a:gd name="T19" fmla="*/ 1140 h 1266"/>
                <a:gd name="T20" fmla="*/ 392 w 1052"/>
                <a:gd name="T21" fmla="*/ 1174 h 1266"/>
                <a:gd name="T22" fmla="*/ 402 w 1052"/>
                <a:gd name="T23" fmla="*/ 1198 h 1266"/>
                <a:gd name="T24" fmla="*/ 424 w 1052"/>
                <a:gd name="T25" fmla="*/ 1228 h 1266"/>
                <a:gd name="T26" fmla="*/ 456 w 1052"/>
                <a:gd name="T27" fmla="*/ 1250 h 1266"/>
                <a:gd name="T28" fmla="*/ 490 w 1052"/>
                <a:gd name="T29" fmla="*/ 1264 h 1266"/>
                <a:gd name="T30" fmla="*/ 524 w 1052"/>
                <a:gd name="T31" fmla="*/ 1266 h 1266"/>
                <a:gd name="T32" fmla="*/ 554 w 1052"/>
                <a:gd name="T33" fmla="*/ 1260 h 1266"/>
                <a:gd name="T34" fmla="*/ 572 w 1052"/>
                <a:gd name="T35" fmla="*/ 1254 h 1266"/>
                <a:gd name="T36" fmla="*/ 584 w 1052"/>
                <a:gd name="T37" fmla="*/ 1248 h 1266"/>
                <a:gd name="T38" fmla="*/ 614 w 1052"/>
                <a:gd name="T39" fmla="*/ 1226 h 1266"/>
                <a:gd name="T40" fmla="*/ 634 w 1052"/>
                <a:gd name="T41" fmla="*/ 1202 h 1266"/>
                <a:gd name="T42" fmla="*/ 642 w 1052"/>
                <a:gd name="T43" fmla="*/ 1184 h 1266"/>
                <a:gd name="T44" fmla="*/ 650 w 1052"/>
                <a:gd name="T45" fmla="*/ 1136 h 1266"/>
                <a:gd name="T46" fmla="*/ 642 w 1052"/>
                <a:gd name="T47" fmla="*/ 1104 h 1266"/>
                <a:gd name="T48" fmla="*/ 618 w 1052"/>
                <a:gd name="T49" fmla="*/ 1062 h 1266"/>
                <a:gd name="T50" fmla="*/ 602 w 1052"/>
                <a:gd name="T51" fmla="*/ 1046 h 1266"/>
                <a:gd name="T52" fmla="*/ 586 w 1052"/>
                <a:gd name="T53" fmla="*/ 1030 h 1266"/>
                <a:gd name="T54" fmla="*/ 582 w 1052"/>
                <a:gd name="T55" fmla="*/ 1024 h 1266"/>
                <a:gd name="T56" fmla="*/ 578 w 1052"/>
                <a:gd name="T57" fmla="*/ 1018 h 1266"/>
                <a:gd name="T58" fmla="*/ 578 w 1052"/>
                <a:gd name="T59" fmla="*/ 1010 h 1266"/>
                <a:gd name="T60" fmla="*/ 578 w 1052"/>
                <a:gd name="T61" fmla="*/ 998 h 1266"/>
                <a:gd name="T62" fmla="*/ 582 w 1052"/>
                <a:gd name="T63" fmla="*/ 976 h 1266"/>
                <a:gd name="T64" fmla="*/ 588 w 1052"/>
                <a:gd name="T65" fmla="*/ 970 h 1266"/>
                <a:gd name="T66" fmla="*/ 1052 w 1052"/>
                <a:gd name="T67" fmla="*/ 970 h 1266"/>
                <a:gd name="T68" fmla="*/ 8 w 1052"/>
                <a:gd name="T69" fmla="*/ 0 h 1266"/>
                <a:gd name="T70" fmla="*/ 0 w 1052"/>
                <a:gd name="T71" fmla="*/ 8 h 1266"/>
                <a:gd name="T72" fmla="*/ 2 w 1052"/>
                <a:gd name="T73" fmla="*/ 968 h 1266"/>
                <a:gd name="T74" fmla="*/ 224 w 1052"/>
                <a:gd name="T75" fmla="*/ 970 h 12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2"/>
                <a:gd name="T115" fmla="*/ 0 h 1266"/>
                <a:gd name="T116" fmla="*/ 1052 w 1052"/>
                <a:gd name="T117" fmla="*/ 1266 h 12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2" h="1266">
                  <a:moveTo>
                    <a:pt x="378" y="970"/>
                  </a:moveTo>
                  <a:lnTo>
                    <a:pt x="454" y="970"/>
                  </a:lnTo>
                  <a:lnTo>
                    <a:pt x="456" y="970"/>
                  </a:lnTo>
                  <a:lnTo>
                    <a:pt x="456" y="972"/>
                  </a:lnTo>
                  <a:lnTo>
                    <a:pt x="458" y="972"/>
                  </a:lnTo>
                  <a:lnTo>
                    <a:pt x="460" y="976"/>
                  </a:lnTo>
                  <a:lnTo>
                    <a:pt x="462" y="990"/>
                  </a:lnTo>
                  <a:lnTo>
                    <a:pt x="462" y="996"/>
                  </a:lnTo>
                  <a:lnTo>
                    <a:pt x="462" y="1006"/>
                  </a:lnTo>
                  <a:lnTo>
                    <a:pt x="460" y="1016"/>
                  </a:lnTo>
                  <a:lnTo>
                    <a:pt x="458" y="1018"/>
                  </a:lnTo>
                  <a:lnTo>
                    <a:pt x="458" y="1024"/>
                  </a:lnTo>
                  <a:lnTo>
                    <a:pt x="454" y="1030"/>
                  </a:lnTo>
                  <a:lnTo>
                    <a:pt x="448" y="1036"/>
                  </a:lnTo>
                  <a:lnTo>
                    <a:pt x="436" y="1046"/>
                  </a:lnTo>
                  <a:lnTo>
                    <a:pt x="420" y="1062"/>
                  </a:lnTo>
                  <a:lnTo>
                    <a:pt x="404" y="1082"/>
                  </a:lnTo>
                  <a:lnTo>
                    <a:pt x="394" y="1102"/>
                  </a:lnTo>
                  <a:lnTo>
                    <a:pt x="388" y="1122"/>
                  </a:lnTo>
                  <a:lnTo>
                    <a:pt x="386" y="1140"/>
                  </a:lnTo>
                  <a:lnTo>
                    <a:pt x="388" y="1156"/>
                  </a:lnTo>
                  <a:lnTo>
                    <a:pt x="392" y="1174"/>
                  </a:lnTo>
                  <a:lnTo>
                    <a:pt x="396" y="1184"/>
                  </a:lnTo>
                  <a:lnTo>
                    <a:pt x="402" y="1198"/>
                  </a:lnTo>
                  <a:lnTo>
                    <a:pt x="412" y="1214"/>
                  </a:lnTo>
                  <a:lnTo>
                    <a:pt x="424" y="1228"/>
                  </a:lnTo>
                  <a:lnTo>
                    <a:pt x="440" y="1240"/>
                  </a:lnTo>
                  <a:lnTo>
                    <a:pt x="456" y="1250"/>
                  </a:lnTo>
                  <a:lnTo>
                    <a:pt x="472" y="1258"/>
                  </a:lnTo>
                  <a:lnTo>
                    <a:pt x="490" y="1264"/>
                  </a:lnTo>
                  <a:lnTo>
                    <a:pt x="508" y="1266"/>
                  </a:lnTo>
                  <a:lnTo>
                    <a:pt x="524" y="1266"/>
                  </a:lnTo>
                  <a:lnTo>
                    <a:pt x="538" y="1264"/>
                  </a:lnTo>
                  <a:lnTo>
                    <a:pt x="554" y="1260"/>
                  </a:lnTo>
                  <a:lnTo>
                    <a:pt x="564" y="1258"/>
                  </a:lnTo>
                  <a:lnTo>
                    <a:pt x="572" y="1254"/>
                  </a:lnTo>
                  <a:lnTo>
                    <a:pt x="578" y="1252"/>
                  </a:lnTo>
                  <a:lnTo>
                    <a:pt x="584" y="1248"/>
                  </a:lnTo>
                  <a:lnTo>
                    <a:pt x="600" y="1238"/>
                  </a:lnTo>
                  <a:lnTo>
                    <a:pt x="614" y="1226"/>
                  </a:lnTo>
                  <a:lnTo>
                    <a:pt x="626" y="1212"/>
                  </a:lnTo>
                  <a:lnTo>
                    <a:pt x="634" y="1202"/>
                  </a:lnTo>
                  <a:lnTo>
                    <a:pt x="638" y="1194"/>
                  </a:lnTo>
                  <a:lnTo>
                    <a:pt x="642" y="1184"/>
                  </a:lnTo>
                  <a:lnTo>
                    <a:pt x="648" y="1160"/>
                  </a:lnTo>
                  <a:lnTo>
                    <a:pt x="650" y="1136"/>
                  </a:lnTo>
                  <a:lnTo>
                    <a:pt x="646" y="1116"/>
                  </a:lnTo>
                  <a:lnTo>
                    <a:pt x="642" y="1104"/>
                  </a:lnTo>
                  <a:lnTo>
                    <a:pt x="634" y="1084"/>
                  </a:lnTo>
                  <a:lnTo>
                    <a:pt x="618" y="1062"/>
                  </a:lnTo>
                  <a:lnTo>
                    <a:pt x="608" y="1052"/>
                  </a:lnTo>
                  <a:lnTo>
                    <a:pt x="602" y="1046"/>
                  </a:lnTo>
                  <a:lnTo>
                    <a:pt x="590" y="1034"/>
                  </a:lnTo>
                  <a:lnTo>
                    <a:pt x="586" y="1030"/>
                  </a:lnTo>
                  <a:lnTo>
                    <a:pt x="582" y="1026"/>
                  </a:lnTo>
                  <a:lnTo>
                    <a:pt x="582" y="1024"/>
                  </a:lnTo>
                  <a:lnTo>
                    <a:pt x="580" y="1022"/>
                  </a:lnTo>
                  <a:lnTo>
                    <a:pt x="578" y="1018"/>
                  </a:lnTo>
                  <a:lnTo>
                    <a:pt x="578" y="1014"/>
                  </a:lnTo>
                  <a:lnTo>
                    <a:pt x="578" y="1010"/>
                  </a:lnTo>
                  <a:lnTo>
                    <a:pt x="578" y="1008"/>
                  </a:lnTo>
                  <a:lnTo>
                    <a:pt x="578" y="998"/>
                  </a:lnTo>
                  <a:lnTo>
                    <a:pt x="580" y="990"/>
                  </a:lnTo>
                  <a:lnTo>
                    <a:pt x="582" y="976"/>
                  </a:lnTo>
                  <a:lnTo>
                    <a:pt x="584" y="972"/>
                  </a:lnTo>
                  <a:lnTo>
                    <a:pt x="588" y="970"/>
                  </a:lnTo>
                  <a:lnTo>
                    <a:pt x="590" y="970"/>
                  </a:lnTo>
                  <a:lnTo>
                    <a:pt x="1052" y="970"/>
                  </a:lnTo>
                  <a:lnTo>
                    <a:pt x="1052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0"/>
                  </a:lnTo>
                  <a:lnTo>
                    <a:pt x="224" y="970"/>
                  </a:lnTo>
                  <a:lnTo>
                    <a:pt x="378" y="970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 dirty="0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-956" y="974"/>
              <a:ext cx="1052" cy="968"/>
            </a:xfrm>
            <a:custGeom>
              <a:avLst/>
              <a:gdLst>
                <a:gd name="T0" fmla="*/ 462 w 1052"/>
                <a:gd name="T1" fmla="*/ 964 h 968"/>
                <a:gd name="T2" fmla="*/ 464 w 1052"/>
                <a:gd name="T3" fmla="*/ 954 h 968"/>
                <a:gd name="T4" fmla="*/ 460 w 1052"/>
                <a:gd name="T5" fmla="*/ 920 h 968"/>
                <a:gd name="T6" fmla="*/ 430 w 1052"/>
                <a:gd name="T7" fmla="*/ 886 h 968"/>
                <a:gd name="T8" fmla="*/ 404 w 1052"/>
                <a:gd name="T9" fmla="*/ 852 h 968"/>
                <a:gd name="T10" fmla="*/ 390 w 1052"/>
                <a:gd name="T11" fmla="*/ 804 h 968"/>
                <a:gd name="T12" fmla="*/ 394 w 1052"/>
                <a:gd name="T13" fmla="*/ 778 h 968"/>
                <a:gd name="T14" fmla="*/ 404 w 1052"/>
                <a:gd name="T15" fmla="*/ 748 h 968"/>
                <a:gd name="T16" fmla="*/ 422 w 1052"/>
                <a:gd name="T17" fmla="*/ 726 h 968"/>
                <a:gd name="T18" fmla="*/ 444 w 1052"/>
                <a:gd name="T19" fmla="*/ 704 h 968"/>
                <a:gd name="T20" fmla="*/ 482 w 1052"/>
                <a:gd name="T21" fmla="*/ 684 h 968"/>
                <a:gd name="T22" fmla="*/ 500 w 1052"/>
                <a:gd name="T23" fmla="*/ 680 h 968"/>
                <a:gd name="T24" fmla="*/ 554 w 1052"/>
                <a:gd name="T25" fmla="*/ 678 h 968"/>
                <a:gd name="T26" fmla="*/ 622 w 1052"/>
                <a:gd name="T27" fmla="*/ 710 h 968"/>
                <a:gd name="T28" fmla="*/ 652 w 1052"/>
                <a:gd name="T29" fmla="*/ 746 h 968"/>
                <a:gd name="T30" fmla="*/ 662 w 1052"/>
                <a:gd name="T31" fmla="*/ 778 h 968"/>
                <a:gd name="T32" fmla="*/ 654 w 1052"/>
                <a:gd name="T33" fmla="*/ 838 h 968"/>
                <a:gd name="T34" fmla="*/ 634 w 1052"/>
                <a:gd name="T35" fmla="*/ 872 h 968"/>
                <a:gd name="T36" fmla="*/ 584 w 1052"/>
                <a:gd name="T37" fmla="*/ 930 h 968"/>
                <a:gd name="T38" fmla="*/ 580 w 1052"/>
                <a:gd name="T39" fmla="*/ 950 h 968"/>
                <a:gd name="T40" fmla="*/ 586 w 1052"/>
                <a:gd name="T41" fmla="*/ 964 h 968"/>
                <a:gd name="T42" fmla="*/ 1052 w 1052"/>
                <a:gd name="T43" fmla="*/ 0 h 968"/>
                <a:gd name="T44" fmla="*/ 582 w 1052"/>
                <a:gd name="T45" fmla="*/ 14 h 968"/>
                <a:gd name="T46" fmla="*/ 580 w 1052"/>
                <a:gd name="T47" fmla="*/ 48 h 968"/>
                <a:gd name="T48" fmla="*/ 594 w 1052"/>
                <a:gd name="T49" fmla="*/ 66 h 968"/>
                <a:gd name="T50" fmla="*/ 616 w 1052"/>
                <a:gd name="T51" fmla="*/ 88 h 968"/>
                <a:gd name="T52" fmla="*/ 636 w 1052"/>
                <a:gd name="T53" fmla="*/ 116 h 968"/>
                <a:gd name="T54" fmla="*/ 644 w 1052"/>
                <a:gd name="T55" fmla="*/ 136 h 968"/>
                <a:gd name="T56" fmla="*/ 648 w 1052"/>
                <a:gd name="T57" fmla="*/ 194 h 968"/>
                <a:gd name="T58" fmla="*/ 636 w 1052"/>
                <a:gd name="T59" fmla="*/ 228 h 968"/>
                <a:gd name="T60" fmla="*/ 626 w 1052"/>
                <a:gd name="T61" fmla="*/ 246 h 968"/>
                <a:gd name="T62" fmla="*/ 598 w 1052"/>
                <a:gd name="T63" fmla="*/ 272 h 968"/>
                <a:gd name="T64" fmla="*/ 570 w 1052"/>
                <a:gd name="T65" fmla="*/ 286 h 968"/>
                <a:gd name="T66" fmla="*/ 542 w 1052"/>
                <a:gd name="T67" fmla="*/ 294 h 968"/>
                <a:gd name="T68" fmla="*/ 508 w 1052"/>
                <a:gd name="T69" fmla="*/ 296 h 968"/>
                <a:gd name="T70" fmla="*/ 474 w 1052"/>
                <a:gd name="T71" fmla="*/ 292 h 968"/>
                <a:gd name="T72" fmla="*/ 430 w 1052"/>
                <a:gd name="T73" fmla="*/ 264 h 968"/>
                <a:gd name="T74" fmla="*/ 412 w 1052"/>
                <a:gd name="T75" fmla="*/ 244 h 968"/>
                <a:gd name="T76" fmla="*/ 398 w 1052"/>
                <a:gd name="T77" fmla="*/ 220 h 968"/>
                <a:gd name="T78" fmla="*/ 392 w 1052"/>
                <a:gd name="T79" fmla="*/ 204 h 968"/>
                <a:gd name="T80" fmla="*/ 386 w 1052"/>
                <a:gd name="T81" fmla="*/ 170 h 968"/>
                <a:gd name="T82" fmla="*/ 394 w 1052"/>
                <a:gd name="T83" fmla="*/ 130 h 968"/>
                <a:gd name="T84" fmla="*/ 420 w 1052"/>
                <a:gd name="T85" fmla="*/ 92 h 968"/>
                <a:gd name="T86" fmla="*/ 450 w 1052"/>
                <a:gd name="T87" fmla="*/ 60 h 968"/>
                <a:gd name="T88" fmla="*/ 462 w 1052"/>
                <a:gd name="T89" fmla="*/ 26 h 968"/>
                <a:gd name="T90" fmla="*/ 454 w 1052"/>
                <a:gd name="T91" fmla="*/ 0 h 968"/>
                <a:gd name="T92" fmla="*/ 8 w 1052"/>
                <a:gd name="T93" fmla="*/ 0 h 968"/>
                <a:gd name="T94" fmla="*/ 0 w 1052"/>
                <a:gd name="T95" fmla="*/ 964 h 968"/>
                <a:gd name="T96" fmla="*/ 8 w 1052"/>
                <a:gd name="T97" fmla="*/ 964 h 96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52"/>
                <a:gd name="T148" fmla="*/ 0 h 968"/>
                <a:gd name="T149" fmla="*/ 1052 w 1052"/>
                <a:gd name="T150" fmla="*/ 968 h 96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52" h="968">
                  <a:moveTo>
                    <a:pt x="8" y="964"/>
                  </a:moveTo>
                  <a:lnTo>
                    <a:pt x="452" y="964"/>
                  </a:lnTo>
                  <a:lnTo>
                    <a:pt x="462" y="964"/>
                  </a:lnTo>
                  <a:lnTo>
                    <a:pt x="462" y="962"/>
                  </a:lnTo>
                  <a:lnTo>
                    <a:pt x="464" y="958"/>
                  </a:lnTo>
                  <a:lnTo>
                    <a:pt x="464" y="954"/>
                  </a:lnTo>
                  <a:lnTo>
                    <a:pt x="464" y="940"/>
                  </a:lnTo>
                  <a:lnTo>
                    <a:pt x="462" y="928"/>
                  </a:lnTo>
                  <a:lnTo>
                    <a:pt x="460" y="920"/>
                  </a:lnTo>
                  <a:lnTo>
                    <a:pt x="454" y="910"/>
                  </a:lnTo>
                  <a:lnTo>
                    <a:pt x="446" y="900"/>
                  </a:lnTo>
                  <a:lnTo>
                    <a:pt x="430" y="886"/>
                  </a:lnTo>
                  <a:lnTo>
                    <a:pt x="422" y="878"/>
                  </a:lnTo>
                  <a:lnTo>
                    <a:pt x="414" y="870"/>
                  </a:lnTo>
                  <a:lnTo>
                    <a:pt x="404" y="852"/>
                  </a:lnTo>
                  <a:lnTo>
                    <a:pt x="394" y="832"/>
                  </a:lnTo>
                  <a:lnTo>
                    <a:pt x="392" y="818"/>
                  </a:lnTo>
                  <a:lnTo>
                    <a:pt x="390" y="804"/>
                  </a:lnTo>
                  <a:lnTo>
                    <a:pt x="390" y="802"/>
                  </a:lnTo>
                  <a:lnTo>
                    <a:pt x="390" y="790"/>
                  </a:lnTo>
                  <a:lnTo>
                    <a:pt x="394" y="778"/>
                  </a:lnTo>
                  <a:lnTo>
                    <a:pt x="394" y="774"/>
                  </a:lnTo>
                  <a:lnTo>
                    <a:pt x="398" y="760"/>
                  </a:lnTo>
                  <a:lnTo>
                    <a:pt x="404" y="748"/>
                  </a:lnTo>
                  <a:lnTo>
                    <a:pt x="412" y="736"/>
                  </a:lnTo>
                  <a:lnTo>
                    <a:pt x="420" y="726"/>
                  </a:lnTo>
                  <a:lnTo>
                    <a:pt x="422" y="726"/>
                  </a:lnTo>
                  <a:lnTo>
                    <a:pt x="422" y="724"/>
                  </a:lnTo>
                  <a:lnTo>
                    <a:pt x="432" y="714"/>
                  </a:lnTo>
                  <a:lnTo>
                    <a:pt x="444" y="704"/>
                  </a:lnTo>
                  <a:lnTo>
                    <a:pt x="456" y="696"/>
                  </a:lnTo>
                  <a:lnTo>
                    <a:pt x="468" y="690"/>
                  </a:lnTo>
                  <a:lnTo>
                    <a:pt x="482" y="684"/>
                  </a:lnTo>
                  <a:lnTo>
                    <a:pt x="494" y="682"/>
                  </a:lnTo>
                  <a:lnTo>
                    <a:pt x="496" y="680"/>
                  </a:lnTo>
                  <a:lnTo>
                    <a:pt x="500" y="680"/>
                  </a:lnTo>
                  <a:lnTo>
                    <a:pt x="512" y="676"/>
                  </a:lnTo>
                  <a:lnTo>
                    <a:pt x="528" y="676"/>
                  </a:lnTo>
                  <a:lnTo>
                    <a:pt x="554" y="678"/>
                  </a:lnTo>
                  <a:lnTo>
                    <a:pt x="580" y="684"/>
                  </a:lnTo>
                  <a:lnTo>
                    <a:pt x="602" y="696"/>
                  </a:lnTo>
                  <a:lnTo>
                    <a:pt x="622" y="710"/>
                  </a:lnTo>
                  <a:lnTo>
                    <a:pt x="638" y="726"/>
                  </a:lnTo>
                  <a:lnTo>
                    <a:pt x="646" y="736"/>
                  </a:lnTo>
                  <a:lnTo>
                    <a:pt x="652" y="746"/>
                  </a:lnTo>
                  <a:lnTo>
                    <a:pt x="656" y="756"/>
                  </a:lnTo>
                  <a:lnTo>
                    <a:pt x="660" y="766"/>
                  </a:lnTo>
                  <a:lnTo>
                    <a:pt x="662" y="778"/>
                  </a:lnTo>
                  <a:lnTo>
                    <a:pt x="662" y="790"/>
                  </a:lnTo>
                  <a:lnTo>
                    <a:pt x="660" y="816"/>
                  </a:lnTo>
                  <a:lnTo>
                    <a:pt x="654" y="838"/>
                  </a:lnTo>
                  <a:lnTo>
                    <a:pt x="648" y="848"/>
                  </a:lnTo>
                  <a:lnTo>
                    <a:pt x="644" y="858"/>
                  </a:lnTo>
                  <a:lnTo>
                    <a:pt x="634" y="872"/>
                  </a:lnTo>
                  <a:lnTo>
                    <a:pt x="608" y="900"/>
                  </a:lnTo>
                  <a:lnTo>
                    <a:pt x="596" y="914"/>
                  </a:lnTo>
                  <a:lnTo>
                    <a:pt x="584" y="930"/>
                  </a:lnTo>
                  <a:lnTo>
                    <a:pt x="582" y="934"/>
                  </a:lnTo>
                  <a:lnTo>
                    <a:pt x="580" y="940"/>
                  </a:lnTo>
                  <a:lnTo>
                    <a:pt x="580" y="950"/>
                  </a:lnTo>
                  <a:lnTo>
                    <a:pt x="580" y="958"/>
                  </a:lnTo>
                  <a:lnTo>
                    <a:pt x="582" y="962"/>
                  </a:lnTo>
                  <a:lnTo>
                    <a:pt x="586" y="964"/>
                  </a:lnTo>
                  <a:lnTo>
                    <a:pt x="594" y="964"/>
                  </a:lnTo>
                  <a:lnTo>
                    <a:pt x="1052" y="964"/>
                  </a:lnTo>
                  <a:lnTo>
                    <a:pt x="1052" y="0"/>
                  </a:lnTo>
                  <a:lnTo>
                    <a:pt x="590" y="0"/>
                  </a:lnTo>
                  <a:lnTo>
                    <a:pt x="586" y="4"/>
                  </a:lnTo>
                  <a:lnTo>
                    <a:pt x="582" y="14"/>
                  </a:lnTo>
                  <a:lnTo>
                    <a:pt x="580" y="20"/>
                  </a:lnTo>
                  <a:lnTo>
                    <a:pt x="578" y="40"/>
                  </a:lnTo>
                  <a:lnTo>
                    <a:pt x="580" y="48"/>
                  </a:lnTo>
                  <a:lnTo>
                    <a:pt x="582" y="54"/>
                  </a:lnTo>
                  <a:lnTo>
                    <a:pt x="586" y="60"/>
                  </a:lnTo>
                  <a:lnTo>
                    <a:pt x="594" y="66"/>
                  </a:lnTo>
                  <a:lnTo>
                    <a:pt x="598" y="70"/>
                  </a:lnTo>
                  <a:lnTo>
                    <a:pt x="608" y="82"/>
                  </a:lnTo>
                  <a:lnTo>
                    <a:pt x="616" y="88"/>
                  </a:lnTo>
                  <a:lnTo>
                    <a:pt x="622" y="96"/>
                  </a:lnTo>
                  <a:lnTo>
                    <a:pt x="630" y="104"/>
                  </a:lnTo>
                  <a:lnTo>
                    <a:pt x="636" y="116"/>
                  </a:lnTo>
                  <a:lnTo>
                    <a:pt x="642" y="130"/>
                  </a:lnTo>
                  <a:lnTo>
                    <a:pt x="642" y="134"/>
                  </a:lnTo>
                  <a:lnTo>
                    <a:pt x="644" y="136"/>
                  </a:lnTo>
                  <a:lnTo>
                    <a:pt x="650" y="156"/>
                  </a:lnTo>
                  <a:lnTo>
                    <a:pt x="652" y="176"/>
                  </a:lnTo>
                  <a:lnTo>
                    <a:pt x="648" y="194"/>
                  </a:lnTo>
                  <a:lnTo>
                    <a:pt x="644" y="212"/>
                  </a:lnTo>
                  <a:lnTo>
                    <a:pt x="638" y="224"/>
                  </a:lnTo>
                  <a:lnTo>
                    <a:pt x="636" y="228"/>
                  </a:lnTo>
                  <a:lnTo>
                    <a:pt x="634" y="232"/>
                  </a:lnTo>
                  <a:lnTo>
                    <a:pt x="632" y="234"/>
                  </a:lnTo>
                  <a:lnTo>
                    <a:pt x="626" y="246"/>
                  </a:lnTo>
                  <a:lnTo>
                    <a:pt x="618" y="254"/>
                  </a:lnTo>
                  <a:lnTo>
                    <a:pt x="608" y="264"/>
                  </a:lnTo>
                  <a:lnTo>
                    <a:pt x="598" y="272"/>
                  </a:lnTo>
                  <a:lnTo>
                    <a:pt x="586" y="278"/>
                  </a:lnTo>
                  <a:lnTo>
                    <a:pt x="578" y="282"/>
                  </a:lnTo>
                  <a:lnTo>
                    <a:pt x="570" y="286"/>
                  </a:lnTo>
                  <a:lnTo>
                    <a:pt x="564" y="288"/>
                  </a:lnTo>
                  <a:lnTo>
                    <a:pt x="558" y="290"/>
                  </a:lnTo>
                  <a:lnTo>
                    <a:pt x="542" y="294"/>
                  </a:lnTo>
                  <a:lnTo>
                    <a:pt x="526" y="296"/>
                  </a:lnTo>
                  <a:lnTo>
                    <a:pt x="524" y="296"/>
                  </a:lnTo>
                  <a:lnTo>
                    <a:pt x="508" y="296"/>
                  </a:lnTo>
                  <a:lnTo>
                    <a:pt x="506" y="296"/>
                  </a:lnTo>
                  <a:lnTo>
                    <a:pt x="490" y="296"/>
                  </a:lnTo>
                  <a:lnTo>
                    <a:pt x="474" y="292"/>
                  </a:lnTo>
                  <a:lnTo>
                    <a:pt x="458" y="284"/>
                  </a:lnTo>
                  <a:lnTo>
                    <a:pt x="444" y="276"/>
                  </a:lnTo>
                  <a:lnTo>
                    <a:pt x="430" y="264"/>
                  </a:lnTo>
                  <a:lnTo>
                    <a:pt x="424" y="258"/>
                  </a:lnTo>
                  <a:lnTo>
                    <a:pt x="418" y="252"/>
                  </a:lnTo>
                  <a:lnTo>
                    <a:pt x="412" y="244"/>
                  </a:lnTo>
                  <a:lnTo>
                    <a:pt x="406" y="236"/>
                  </a:lnTo>
                  <a:lnTo>
                    <a:pt x="402" y="228"/>
                  </a:lnTo>
                  <a:lnTo>
                    <a:pt x="398" y="220"/>
                  </a:lnTo>
                  <a:lnTo>
                    <a:pt x="396" y="214"/>
                  </a:lnTo>
                  <a:lnTo>
                    <a:pt x="394" y="210"/>
                  </a:lnTo>
                  <a:lnTo>
                    <a:pt x="392" y="204"/>
                  </a:lnTo>
                  <a:lnTo>
                    <a:pt x="388" y="192"/>
                  </a:lnTo>
                  <a:lnTo>
                    <a:pt x="386" y="172"/>
                  </a:lnTo>
                  <a:lnTo>
                    <a:pt x="386" y="170"/>
                  </a:lnTo>
                  <a:lnTo>
                    <a:pt x="386" y="168"/>
                  </a:lnTo>
                  <a:lnTo>
                    <a:pt x="388" y="148"/>
                  </a:lnTo>
                  <a:lnTo>
                    <a:pt x="394" y="130"/>
                  </a:lnTo>
                  <a:lnTo>
                    <a:pt x="404" y="112"/>
                  </a:lnTo>
                  <a:lnTo>
                    <a:pt x="418" y="94"/>
                  </a:lnTo>
                  <a:lnTo>
                    <a:pt x="420" y="92"/>
                  </a:lnTo>
                  <a:lnTo>
                    <a:pt x="436" y="76"/>
                  </a:lnTo>
                  <a:lnTo>
                    <a:pt x="440" y="72"/>
                  </a:lnTo>
                  <a:lnTo>
                    <a:pt x="450" y="60"/>
                  </a:lnTo>
                  <a:lnTo>
                    <a:pt x="458" y="48"/>
                  </a:lnTo>
                  <a:lnTo>
                    <a:pt x="460" y="40"/>
                  </a:lnTo>
                  <a:lnTo>
                    <a:pt x="462" y="26"/>
                  </a:lnTo>
                  <a:lnTo>
                    <a:pt x="460" y="12"/>
                  </a:lnTo>
                  <a:lnTo>
                    <a:pt x="456" y="2"/>
                  </a:lnTo>
                  <a:lnTo>
                    <a:pt x="454" y="0"/>
                  </a:lnTo>
                  <a:lnTo>
                    <a:pt x="378" y="0"/>
                  </a:lnTo>
                  <a:lnTo>
                    <a:pt x="224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4" y="966"/>
                  </a:lnTo>
                  <a:lnTo>
                    <a:pt x="8" y="964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-956" y="1652"/>
              <a:ext cx="1052" cy="1549"/>
            </a:xfrm>
            <a:custGeom>
              <a:avLst/>
              <a:gdLst>
                <a:gd name="T0" fmla="*/ 470 w 1052"/>
                <a:gd name="T1" fmla="*/ 1283 h 1549"/>
                <a:gd name="T2" fmla="*/ 464 w 1052"/>
                <a:gd name="T3" fmla="*/ 1305 h 1549"/>
                <a:gd name="T4" fmla="*/ 448 w 1052"/>
                <a:gd name="T5" fmla="*/ 1327 h 1549"/>
                <a:gd name="T6" fmla="*/ 432 w 1052"/>
                <a:gd name="T7" fmla="*/ 1341 h 1549"/>
                <a:gd name="T8" fmla="*/ 414 w 1052"/>
                <a:gd name="T9" fmla="*/ 1361 h 1549"/>
                <a:gd name="T10" fmla="*/ 402 w 1052"/>
                <a:gd name="T11" fmla="*/ 1383 h 1549"/>
                <a:gd name="T12" fmla="*/ 394 w 1052"/>
                <a:gd name="T13" fmla="*/ 1413 h 1549"/>
                <a:gd name="T14" fmla="*/ 392 w 1052"/>
                <a:gd name="T15" fmla="*/ 1441 h 1549"/>
                <a:gd name="T16" fmla="*/ 400 w 1052"/>
                <a:gd name="T17" fmla="*/ 1467 h 1549"/>
                <a:gd name="T18" fmla="*/ 414 w 1052"/>
                <a:gd name="T19" fmla="*/ 1491 h 1549"/>
                <a:gd name="T20" fmla="*/ 434 w 1052"/>
                <a:gd name="T21" fmla="*/ 1511 h 1549"/>
                <a:gd name="T22" fmla="*/ 458 w 1052"/>
                <a:gd name="T23" fmla="*/ 1529 h 1549"/>
                <a:gd name="T24" fmla="*/ 484 w 1052"/>
                <a:gd name="T25" fmla="*/ 1541 h 1549"/>
                <a:gd name="T26" fmla="*/ 512 w 1052"/>
                <a:gd name="T27" fmla="*/ 1547 h 1549"/>
                <a:gd name="T28" fmla="*/ 552 w 1052"/>
                <a:gd name="T29" fmla="*/ 1547 h 1549"/>
                <a:gd name="T30" fmla="*/ 586 w 1052"/>
                <a:gd name="T31" fmla="*/ 1537 h 1549"/>
                <a:gd name="T32" fmla="*/ 620 w 1052"/>
                <a:gd name="T33" fmla="*/ 1515 h 1549"/>
                <a:gd name="T34" fmla="*/ 648 w 1052"/>
                <a:gd name="T35" fmla="*/ 1481 h 1549"/>
                <a:gd name="T36" fmla="*/ 658 w 1052"/>
                <a:gd name="T37" fmla="*/ 1451 h 1549"/>
                <a:gd name="T38" fmla="*/ 658 w 1052"/>
                <a:gd name="T39" fmla="*/ 1413 h 1549"/>
                <a:gd name="T40" fmla="*/ 642 w 1052"/>
                <a:gd name="T41" fmla="*/ 1373 h 1549"/>
                <a:gd name="T42" fmla="*/ 608 w 1052"/>
                <a:gd name="T43" fmla="*/ 1331 h 1549"/>
                <a:gd name="T44" fmla="*/ 584 w 1052"/>
                <a:gd name="T45" fmla="*/ 1301 h 1549"/>
                <a:gd name="T46" fmla="*/ 576 w 1052"/>
                <a:gd name="T47" fmla="*/ 1281 h 1549"/>
                <a:gd name="T48" fmla="*/ 578 w 1052"/>
                <a:gd name="T49" fmla="*/ 1265 h 1549"/>
                <a:gd name="T50" fmla="*/ 1052 w 1052"/>
                <a:gd name="T51" fmla="*/ 1265 h 1549"/>
                <a:gd name="T52" fmla="*/ 582 w 1052"/>
                <a:gd name="T53" fmla="*/ 288 h 1549"/>
                <a:gd name="T54" fmla="*/ 580 w 1052"/>
                <a:gd name="T55" fmla="*/ 272 h 1549"/>
                <a:gd name="T56" fmla="*/ 580 w 1052"/>
                <a:gd name="T57" fmla="*/ 260 h 1549"/>
                <a:gd name="T58" fmla="*/ 584 w 1052"/>
                <a:gd name="T59" fmla="*/ 250 h 1549"/>
                <a:gd name="T60" fmla="*/ 608 w 1052"/>
                <a:gd name="T61" fmla="*/ 220 h 1549"/>
                <a:gd name="T62" fmla="*/ 644 w 1052"/>
                <a:gd name="T63" fmla="*/ 178 h 1549"/>
                <a:gd name="T64" fmla="*/ 652 w 1052"/>
                <a:gd name="T65" fmla="*/ 162 h 1549"/>
                <a:gd name="T66" fmla="*/ 662 w 1052"/>
                <a:gd name="T67" fmla="*/ 112 h 1549"/>
                <a:gd name="T68" fmla="*/ 658 w 1052"/>
                <a:gd name="T69" fmla="*/ 90 h 1549"/>
                <a:gd name="T70" fmla="*/ 650 w 1052"/>
                <a:gd name="T71" fmla="*/ 68 h 1549"/>
                <a:gd name="T72" fmla="*/ 638 w 1052"/>
                <a:gd name="T73" fmla="*/ 50 h 1549"/>
                <a:gd name="T74" fmla="*/ 602 w 1052"/>
                <a:gd name="T75" fmla="*/ 18 h 1549"/>
                <a:gd name="T76" fmla="*/ 554 w 1052"/>
                <a:gd name="T77" fmla="*/ 2 h 1549"/>
                <a:gd name="T78" fmla="*/ 512 w 1052"/>
                <a:gd name="T79" fmla="*/ 0 h 1549"/>
                <a:gd name="T80" fmla="*/ 498 w 1052"/>
                <a:gd name="T81" fmla="*/ 2 h 1549"/>
                <a:gd name="T82" fmla="*/ 482 w 1052"/>
                <a:gd name="T83" fmla="*/ 8 h 1549"/>
                <a:gd name="T84" fmla="*/ 456 w 1052"/>
                <a:gd name="T85" fmla="*/ 20 h 1549"/>
                <a:gd name="T86" fmla="*/ 432 w 1052"/>
                <a:gd name="T87" fmla="*/ 38 h 1549"/>
                <a:gd name="T88" fmla="*/ 412 w 1052"/>
                <a:gd name="T89" fmla="*/ 58 h 1549"/>
                <a:gd name="T90" fmla="*/ 398 w 1052"/>
                <a:gd name="T91" fmla="*/ 84 h 1549"/>
                <a:gd name="T92" fmla="*/ 394 w 1052"/>
                <a:gd name="T93" fmla="*/ 100 h 1549"/>
                <a:gd name="T94" fmla="*/ 390 w 1052"/>
                <a:gd name="T95" fmla="*/ 124 h 1549"/>
                <a:gd name="T96" fmla="*/ 396 w 1052"/>
                <a:gd name="T97" fmla="*/ 154 h 1549"/>
                <a:gd name="T98" fmla="*/ 416 w 1052"/>
                <a:gd name="T99" fmla="*/ 190 h 1549"/>
                <a:gd name="T100" fmla="*/ 430 w 1052"/>
                <a:gd name="T101" fmla="*/ 206 h 1549"/>
                <a:gd name="T102" fmla="*/ 454 w 1052"/>
                <a:gd name="T103" fmla="*/ 230 h 1549"/>
                <a:gd name="T104" fmla="*/ 464 w 1052"/>
                <a:gd name="T105" fmla="*/ 256 h 1549"/>
                <a:gd name="T106" fmla="*/ 464 w 1052"/>
                <a:gd name="T107" fmla="*/ 276 h 1549"/>
                <a:gd name="T108" fmla="*/ 464 w 1052"/>
                <a:gd name="T109" fmla="*/ 280 h 1549"/>
                <a:gd name="T110" fmla="*/ 8 w 1052"/>
                <a:gd name="T111" fmla="*/ 288 h 1549"/>
                <a:gd name="T112" fmla="*/ 0 w 1052"/>
                <a:gd name="T113" fmla="*/ 297 h 1549"/>
                <a:gd name="T114" fmla="*/ 0 w 1052"/>
                <a:gd name="T115" fmla="*/ 303 h 1549"/>
                <a:gd name="T116" fmla="*/ 2 w 1052"/>
                <a:gd name="T117" fmla="*/ 1263 h 1549"/>
                <a:gd name="T118" fmla="*/ 232 w 1052"/>
                <a:gd name="T119" fmla="*/ 1265 h 1549"/>
                <a:gd name="T120" fmla="*/ 466 w 1052"/>
                <a:gd name="T121" fmla="*/ 1267 h 15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52"/>
                <a:gd name="T184" fmla="*/ 0 h 1549"/>
                <a:gd name="T185" fmla="*/ 1052 w 1052"/>
                <a:gd name="T186" fmla="*/ 1549 h 15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52" h="1549">
                  <a:moveTo>
                    <a:pt x="470" y="1273"/>
                  </a:moveTo>
                  <a:lnTo>
                    <a:pt x="470" y="1283"/>
                  </a:lnTo>
                  <a:lnTo>
                    <a:pt x="468" y="1295"/>
                  </a:lnTo>
                  <a:lnTo>
                    <a:pt x="464" y="1305"/>
                  </a:lnTo>
                  <a:lnTo>
                    <a:pt x="460" y="1313"/>
                  </a:lnTo>
                  <a:lnTo>
                    <a:pt x="448" y="1327"/>
                  </a:lnTo>
                  <a:lnTo>
                    <a:pt x="436" y="1339"/>
                  </a:lnTo>
                  <a:lnTo>
                    <a:pt x="432" y="1341"/>
                  </a:lnTo>
                  <a:lnTo>
                    <a:pt x="422" y="1353"/>
                  </a:lnTo>
                  <a:lnTo>
                    <a:pt x="414" y="1361"/>
                  </a:lnTo>
                  <a:lnTo>
                    <a:pt x="408" y="1371"/>
                  </a:lnTo>
                  <a:lnTo>
                    <a:pt x="402" y="1383"/>
                  </a:lnTo>
                  <a:lnTo>
                    <a:pt x="396" y="1399"/>
                  </a:lnTo>
                  <a:lnTo>
                    <a:pt x="394" y="1413"/>
                  </a:lnTo>
                  <a:lnTo>
                    <a:pt x="392" y="1427"/>
                  </a:lnTo>
                  <a:lnTo>
                    <a:pt x="392" y="1441"/>
                  </a:lnTo>
                  <a:lnTo>
                    <a:pt x="396" y="1455"/>
                  </a:lnTo>
                  <a:lnTo>
                    <a:pt x="400" y="1467"/>
                  </a:lnTo>
                  <a:lnTo>
                    <a:pt x="406" y="1479"/>
                  </a:lnTo>
                  <a:lnTo>
                    <a:pt x="414" y="1491"/>
                  </a:lnTo>
                  <a:lnTo>
                    <a:pt x="424" y="1501"/>
                  </a:lnTo>
                  <a:lnTo>
                    <a:pt x="434" y="1511"/>
                  </a:lnTo>
                  <a:lnTo>
                    <a:pt x="444" y="1521"/>
                  </a:lnTo>
                  <a:lnTo>
                    <a:pt x="458" y="1529"/>
                  </a:lnTo>
                  <a:lnTo>
                    <a:pt x="470" y="1535"/>
                  </a:lnTo>
                  <a:lnTo>
                    <a:pt x="484" y="1541"/>
                  </a:lnTo>
                  <a:lnTo>
                    <a:pt x="498" y="1545"/>
                  </a:lnTo>
                  <a:lnTo>
                    <a:pt x="512" y="1547"/>
                  </a:lnTo>
                  <a:lnTo>
                    <a:pt x="526" y="1549"/>
                  </a:lnTo>
                  <a:lnTo>
                    <a:pt x="552" y="1547"/>
                  </a:lnTo>
                  <a:lnTo>
                    <a:pt x="578" y="1541"/>
                  </a:lnTo>
                  <a:lnTo>
                    <a:pt x="586" y="1537"/>
                  </a:lnTo>
                  <a:lnTo>
                    <a:pt x="602" y="1529"/>
                  </a:lnTo>
                  <a:lnTo>
                    <a:pt x="620" y="1515"/>
                  </a:lnTo>
                  <a:lnTo>
                    <a:pt x="636" y="1499"/>
                  </a:lnTo>
                  <a:lnTo>
                    <a:pt x="648" y="1481"/>
                  </a:lnTo>
                  <a:lnTo>
                    <a:pt x="656" y="1461"/>
                  </a:lnTo>
                  <a:lnTo>
                    <a:pt x="658" y="1451"/>
                  </a:lnTo>
                  <a:lnTo>
                    <a:pt x="660" y="1441"/>
                  </a:lnTo>
                  <a:lnTo>
                    <a:pt x="658" y="1413"/>
                  </a:lnTo>
                  <a:lnTo>
                    <a:pt x="652" y="1391"/>
                  </a:lnTo>
                  <a:lnTo>
                    <a:pt x="642" y="1373"/>
                  </a:lnTo>
                  <a:lnTo>
                    <a:pt x="632" y="1359"/>
                  </a:lnTo>
                  <a:lnTo>
                    <a:pt x="608" y="1331"/>
                  </a:lnTo>
                  <a:lnTo>
                    <a:pt x="596" y="1317"/>
                  </a:lnTo>
                  <a:lnTo>
                    <a:pt x="584" y="1301"/>
                  </a:lnTo>
                  <a:lnTo>
                    <a:pt x="578" y="1291"/>
                  </a:lnTo>
                  <a:lnTo>
                    <a:pt x="576" y="1281"/>
                  </a:lnTo>
                  <a:lnTo>
                    <a:pt x="576" y="1271"/>
                  </a:lnTo>
                  <a:lnTo>
                    <a:pt x="578" y="1265"/>
                  </a:lnTo>
                  <a:lnTo>
                    <a:pt x="582" y="1265"/>
                  </a:lnTo>
                  <a:lnTo>
                    <a:pt x="1052" y="1265"/>
                  </a:lnTo>
                  <a:lnTo>
                    <a:pt x="1052" y="288"/>
                  </a:lnTo>
                  <a:lnTo>
                    <a:pt x="582" y="288"/>
                  </a:lnTo>
                  <a:lnTo>
                    <a:pt x="580" y="280"/>
                  </a:lnTo>
                  <a:lnTo>
                    <a:pt x="580" y="272"/>
                  </a:lnTo>
                  <a:lnTo>
                    <a:pt x="580" y="262"/>
                  </a:lnTo>
                  <a:lnTo>
                    <a:pt x="580" y="260"/>
                  </a:lnTo>
                  <a:lnTo>
                    <a:pt x="582" y="256"/>
                  </a:lnTo>
                  <a:lnTo>
                    <a:pt x="584" y="250"/>
                  </a:lnTo>
                  <a:lnTo>
                    <a:pt x="596" y="234"/>
                  </a:lnTo>
                  <a:lnTo>
                    <a:pt x="608" y="220"/>
                  </a:lnTo>
                  <a:lnTo>
                    <a:pt x="634" y="192"/>
                  </a:lnTo>
                  <a:lnTo>
                    <a:pt x="644" y="178"/>
                  </a:lnTo>
                  <a:lnTo>
                    <a:pt x="648" y="170"/>
                  </a:lnTo>
                  <a:lnTo>
                    <a:pt x="652" y="162"/>
                  </a:lnTo>
                  <a:lnTo>
                    <a:pt x="658" y="140"/>
                  </a:lnTo>
                  <a:lnTo>
                    <a:pt x="662" y="112"/>
                  </a:lnTo>
                  <a:lnTo>
                    <a:pt x="660" y="102"/>
                  </a:lnTo>
                  <a:lnTo>
                    <a:pt x="658" y="90"/>
                  </a:lnTo>
                  <a:lnTo>
                    <a:pt x="656" y="78"/>
                  </a:lnTo>
                  <a:lnTo>
                    <a:pt x="650" y="68"/>
                  </a:lnTo>
                  <a:lnTo>
                    <a:pt x="644" y="58"/>
                  </a:lnTo>
                  <a:lnTo>
                    <a:pt x="638" y="50"/>
                  </a:lnTo>
                  <a:lnTo>
                    <a:pt x="622" y="32"/>
                  </a:lnTo>
                  <a:lnTo>
                    <a:pt x="602" y="18"/>
                  </a:lnTo>
                  <a:lnTo>
                    <a:pt x="580" y="8"/>
                  </a:lnTo>
                  <a:lnTo>
                    <a:pt x="554" y="2"/>
                  </a:lnTo>
                  <a:lnTo>
                    <a:pt x="526" y="0"/>
                  </a:lnTo>
                  <a:lnTo>
                    <a:pt x="512" y="0"/>
                  </a:lnTo>
                  <a:lnTo>
                    <a:pt x="500" y="2"/>
                  </a:lnTo>
                  <a:lnTo>
                    <a:pt x="498" y="2"/>
                  </a:lnTo>
                  <a:lnTo>
                    <a:pt x="494" y="4"/>
                  </a:lnTo>
                  <a:lnTo>
                    <a:pt x="482" y="8"/>
                  </a:lnTo>
                  <a:lnTo>
                    <a:pt x="468" y="12"/>
                  </a:lnTo>
                  <a:lnTo>
                    <a:pt x="456" y="20"/>
                  </a:lnTo>
                  <a:lnTo>
                    <a:pt x="442" y="28"/>
                  </a:lnTo>
                  <a:lnTo>
                    <a:pt x="432" y="38"/>
                  </a:lnTo>
                  <a:lnTo>
                    <a:pt x="422" y="48"/>
                  </a:lnTo>
                  <a:lnTo>
                    <a:pt x="412" y="58"/>
                  </a:lnTo>
                  <a:lnTo>
                    <a:pt x="404" y="70"/>
                  </a:lnTo>
                  <a:lnTo>
                    <a:pt x="398" y="84"/>
                  </a:lnTo>
                  <a:lnTo>
                    <a:pt x="394" y="98"/>
                  </a:lnTo>
                  <a:lnTo>
                    <a:pt x="394" y="100"/>
                  </a:lnTo>
                  <a:lnTo>
                    <a:pt x="392" y="110"/>
                  </a:lnTo>
                  <a:lnTo>
                    <a:pt x="390" y="124"/>
                  </a:lnTo>
                  <a:lnTo>
                    <a:pt x="392" y="138"/>
                  </a:lnTo>
                  <a:lnTo>
                    <a:pt x="396" y="154"/>
                  </a:lnTo>
                  <a:lnTo>
                    <a:pt x="404" y="172"/>
                  </a:lnTo>
                  <a:lnTo>
                    <a:pt x="416" y="190"/>
                  </a:lnTo>
                  <a:lnTo>
                    <a:pt x="422" y="198"/>
                  </a:lnTo>
                  <a:lnTo>
                    <a:pt x="430" y="206"/>
                  </a:lnTo>
                  <a:lnTo>
                    <a:pt x="446" y="220"/>
                  </a:lnTo>
                  <a:lnTo>
                    <a:pt x="454" y="230"/>
                  </a:lnTo>
                  <a:lnTo>
                    <a:pt x="460" y="240"/>
                  </a:lnTo>
                  <a:lnTo>
                    <a:pt x="464" y="256"/>
                  </a:lnTo>
                  <a:lnTo>
                    <a:pt x="464" y="262"/>
                  </a:lnTo>
                  <a:lnTo>
                    <a:pt x="464" y="276"/>
                  </a:lnTo>
                  <a:lnTo>
                    <a:pt x="464" y="278"/>
                  </a:lnTo>
                  <a:lnTo>
                    <a:pt x="464" y="280"/>
                  </a:lnTo>
                  <a:lnTo>
                    <a:pt x="462" y="288"/>
                  </a:lnTo>
                  <a:lnTo>
                    <a:pt x="8" y="288"/>
                  </a:lnTo>
                  <a:lnTo>
                    <a:pt x="2" y="290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0" y="303"/>
                  </a:lnTo>
                  <a:lnTo>
                    <a:pt x="0" y="1257"/>
                  </a:lnTo>
                  <a:lnTo>
                    <a:pt x="2" y="1263"/>
                  </a:lnTo>
                  <a:lnTo>
                    <a:pt x="8" y="1265"/>
                  </a:lnTo>
                  <a:lnTo>
                    <a:pt x="232" y="1265"/>
                  </a:lnTo>
                  <a:lnTo>
                    <a:pt x="462" y="1265"/>
                  </a:lnTo>
                  <a:lnTo>
                    <a:pt x="466" y="1267"/>
                  </a:lnTo>
                  <a:lnTo>
                    <a:pt x="470" y="1273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-956" y="2917"/>
              <a:ext cx="1052" cy="972"/>
            </a:xfrm>
            <a:custGeom>
              <a:avLst/>
              <a:gdLst>
                <a:gd name="T0" fmla="*/ 580 w 1052"/>
                <a:gd name="T1" fmla="*/ 4 h 972"/>
                <a:gd name="T2" fmla="*/ 580 w 1052"/>
                <a:gd name="T3" fmla="*/ 18 h 972"/>
                <a:gd name="T4" fmla="*/ 590 w 1052"/>
                <a:gd name="T5" fmla="*/ 36 h 972"/>
                <a:gd name="T6" fmla="*/ 604 w 1052"/>
                <a:gd name="T7" fmla="*/ 60 h 972"/>
                <a:gd name="T8" fmla="*/ 636 w 1052"/>
                <a:gd name="T9" fmla="*/ 94 h 972"/>
                <a:gd name="T10" fmla="*/ 650 w 1052"/>
                <a:gd name="T11" fmla="*/ 114 h 972"/>
                <a:gd name="T12" fmla="*/ 660 w 1052"/>
                <a:gd name="T13" fmla="*/ 138 h 972"/>
                <a:gd name="T14" fmla="*/ 664 w 1052"/>
                <a:gd name="T15" fmla="*/ 174 h 972"/>
                <a:gd name="T16" fmla="*/ 662 w 1052"/>
                <a:gd name="T17" fmla="*/ 196 h 972"/>
                <a:gd name="T18" fmla="*/ 652 w 1052"/>
                <a:gd name="T19" fmla="*/ 218 h 972"/>
                <a:gd name="T20" fmla="*/ 640 w 1052"/>
                <a:gd name="T21" fmla="*/ 236 h 972"/>
                <a:gd name="T22" fmla="*/ 602 w 1052"/>
                <a:gd name="T23" fmla="*/ 266 h 972"/>
                <a:gd name="T24" fmla="*/ 580 w 1052"/>
                <a:gd name="T25" fmla="*/ 276 h 972"/>
                <a:gd name="T26" fmla="*/ 540 w 1052"/>
                <a:gd name="T27" fmla="*/ 284 h 972"/>
                <a:gd name="T28" fmla="*/ 526 w 1052"/>
                <a:gd name="T29" fmla="*/ 284 h 972"/>
                <a:gd name="T30" fmla="*/ 498 w 1052"/>
                <a:gd name="T31" fmla="*/ 282 h 972"/>
                <a:gd name="T32" fmla="*/ 468 w 1052"/>
                <a:gd name="T33" fmla="*/ 272 h 972"/>
                <a:gd name="T34" fmla="*/ 442 w 1052"/>
                <a:gd name="T35" fmla="*/ 258 h 972"/>
                <a:gd name="T36" fmla="*/ 420 w 1052"/>
                <a:gd name="T37" fmla="*/ 238 h 972"/>
                <a:gd name="T38" fmla="*/ 402 w 1052"/>
                <a:gd name="T39" fmla="*/ 216 h 972"/>
                <a:gd name="T40" fmla="*/ 392 w 1052"/>
                <a:gd name="T41" fmla="*/ 190 h 972"/>
                <a:gd name="T42" fmla="*/ 388 w 1052"/>
                <a:gd name="T43" fmla="*/ 162 h 972"/>
                <a:gd name="T44" fmla="*/ 392 w 1052"/>
                <a:gd name="T45" fmla="*/ 134 h 972"/>
                <a:gd name="T46" fmla="*/ 408 w 1052"/>
                <a:gd name="T47" fmla="*/ 100 h 972"/>
                <a:gd name="T48" fmla="*/ 424 w 1052"/>
                <a:gd name="T49" fmla="*/ 80 h 972"/>
                <a:gd name="T50" fmla="*/ 450 w 1052"/>
                <a:gd name="T51" fmla="*/ 54 h 972"/>
                <a:gd name="T52" fmla="*/ 462 w 1052"/>
                <a:gd name="T53" fmla="*/ 36 h 972"/>
                <a:gd name="T54" fmla="*/ 466 w 1052"/>
                <a:gd name="T55" fmla="*/ 16 h 972"/>
                <a:gd name="T56" fmla="*/ 462 w 1052"/>
                <a:gd name="T57" fmla="*/ 0 h 972"/>
                <a:gd name="T58" fmla="*/ 2 w 1052"/>
                <a:gd name="T59" fmla="*/ 4 h 972"/>
                <a:gd name="T60" fmla="*/ 0 w 1052"/>
                <a:gd name="T61" fmla="*/ 964 h 972"/>
                <a:gd name="T62" fmla="*/ 8 w 1052"/>
                <a:gd name="T63" fmla="*/ 972 h 972"/>
                <a:gd name="T64" fmla="*/ 1052 w 1052"/>
                <a:gd name="T65" fmla="*/ 2 h 9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2"/>
                <a:gd name="T100" fmla="*/ 0 h 972"/>
                <a:gd name="T101" fmla="*/ 1052 w 1052"/>
                <a:gd name="T102" fmla="*/ 972 h 9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2" h="972">
                  <a:moveTo>
                    <a:pt x="582" y="0"/>
                  </a:moveTo>
                  <a:lnTo>
                    <a:pt x="580" y="4"/>
                  </a:lnTo>
                  <a:lnTo>
                    <a:pt x="578" y="8"/>
                  </a:lnTo>
                  <a:lnTo>
                    <a:pt x="580" y="18"/>
                  </a:lnTo>
                  <a:lnTo>
                    <a:pt x="584" y="30"/>
                  </a:lnTo>
                  <a:lnTo>
                    <a:pt x="590" y="36"/>
                  </a:lnTo>
                  <a:lnTo>
                    <a:pt x="596" y="48"/>
                  </a:lnTo>
                  <a:lnTo>
                    <a:pt x="604" y="60"/>
                  </a:lnTo>
                  <a:lnTo>
                    <a:pt x="620" y="78"/>
                  </a:lnTo>
                  <a:lnTo>
                    <a:pt x="636" y="94"/>
                  </a:lnTo>
                  <a:lnTo>
                    <a:pt x="644" y="104"/>
                  </a:lnTo>
                  <a:lnTo>
                    <a:pt x="650" y="114"/>
                  </a:lnTo>
                  <a:lnTo>
                    <a:pt x="656" y="126"/>
                  </a:lnTo>
                  <a:lnTo>
                    <a:pt x="660" y="138"/>
                  </a:lnTo>
                  <a:lnTo>
                    <a:pt x="662" y="154"/>
                  </a:lnTo>
                  <a:lnTo>
                    <a:pt x="664" y="174"/>
                  </a:lnTo>
                  <a:lnTo>
                    <a:pt x="664" y="184"/>
                  </a:lnTo>
                  <a:lnTo>
                    <a:pt x="662" y="196"/>
                  </a:lnTo>
                  <a:lnTo>
                    <a:pt x="658" y="206"/>
                  </a:lnTo>
                  <a:lnTo>
                    <a:pt x="652" y="218"/>
                  </a:lnTo>
                  <a:lnTo>
                    <a:pt x="646" y="226"/>
                  </a:lnTo>
                  <a:lnTo>
                    <a:pt x="640" y="236"/>
                  </a:lnTo>
                  <a:lnTo>
                    <a:pt x="622" y="252"/>
                  </a:lnTo>
                  <a:lnTo>
                    <a:pt x="602" y="266"/>
                  </a:lnTo>
                  <a:lnTo>
                    <a:pt x="586" y="272"/>
                  </a:lnTo>
                  <a:lnTo>
                    <a:pt x="580" y="276"/>
                  </a:lnTo>
                  <a:lnTo>
                    <a:pt x="554" y="282"/>
                  </a:lnTo>
                  <a:lnTo>
                    <a:pt x="540" y="284"/>
                  </a:lnTo>
                  <a:lnTo>
                    <a:pt x="528" y="284"/>
                  </a:lnTo>
                  <a:lnTo>
                    <a:pt x="526" y="284"/>
                  </a:lnTo>
                  <a:lnTo>
                    <a:pt x="512" y="284"/>
                  </a:lnTo>
                  <a:lnTo>
                    <a:pt x="498" y="282"/>
                  </a:lnTo>
                  <a:lnTo>
                    <a:pt x="482" y="278"/>
                  </a:lnTo>
                  <a:lnTo>
                    <a:pt x="468" y="272"/>
                  </a:lnTo>
                  <a:lnTo>
                    <a:pt x="454" y="266"/>
                  </a:lnTo>
                  <a:lnTo>
                    <a:pt x="442" y="258"/>
                  </a:lnTo>
                  <a:lnTo>
                    <a:pt x="430" y="248"/>
                  </a:lnTo>
                  <a:lnTo>
                    <a:pt x="420" y="238"/>
                  </a:lnTo>
                  <a:lnTo>
                    <a:pt x="410" y="228"/>
                  </a:lnTo>
                  <a:lnTo>
                    <a:pt x="402" y="216"/>
                  </a:lnTo>
                  <a:lnTo>
                    <a:pt x="396" y="204"/>
                  </a:lnTo>
                  <a:lnTo>
                    <a:pt x="392" y="190"/>
                  </a:lnTo>
                  <a:lnTo>
                    <a:pt x="388" y="176"/>
                  </a:lnTo>
                  <a:lnTo>
                    <a:pt x="388" y="162"/>
                  </a:lnTo>
                  <a:lnTo>
                    <a:pt x="390" y="148"/>
                  </a:lnTo>
                  <a:lnTo>
                    <a:pt x="392" y="134"/>
                  </a:lnTo>
                  <a:lnTo>
                    <a:pt x="400" y="114"/>
                  </a:lnTo>
                  <a:lnTo>
                    <a:pt x="408" y="100"/>
                  </a:lnTo>
                  <a:lnTo>
                    <a:pt x="416" y="90"/>
                  </a:lnTo>
                  <a:lnTo>
                    <a:pt x="424" y="80"/>
                  </a:lnTo>
                  <a:lnTo>
                    <a:pt x="442" y="64"/>
                  </a:lnTo>
                  <a:lnTo>
                    <a:pt x="450" y="54"/>
                  </a:lnTo>
                  <a:lnTo>
                    <a:pt x="458" y="44"/>
                  </a:lnTo>
                  <a:lnTo>
                    <a:pt x="462" y="36"/>
                  </a:lnTo>
                  <a:lnTo>
                    <a:pt x="464" y="30"/>
                  </a:lnTo>
                  <a:lnTo>
                    <a:pt x="466" y="16"/>
                  </a:lnTo>
                  <a:lnTo>
                    <a:pt x="464" y="6"/>
                  </a:lnTo>
                  <a:lnTo>
                    <a:pt x="46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2"/>
                  </a:lnTo>
                  <a:lnTo>
                    <a:pt x="1052" y="972"/>
                  </a:lnTo>
                  <a:lnTo>
                    <a:pt x="1052" y="2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</p:grp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2270186" y="1155713"/>
            <a:ext cx="7616745" cy="47707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444500" lvl="1" indent="-266700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Garantire  </a:t>
            </a:r>
            <a:r>
              <a:rPr lang="it-IT" sz="1600" b="1" dirty="0" smtClean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l’accesso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paritario e tempestivo a servizi di qualità, sostenibili e abbordabili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;</a:t>
            </a:r>
          </a:p>
          <a:p>
            <a:pPr marL="444500" lvl="1" indent="-266700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Superare la «settorializzazione dei problemi»,  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che ha di fatto rinsaldato le diversità, incoraggiando le amministrazioni locali a sperimentare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politiche territoriali </a:t>
            </a:r>
            <a:r>
              <a:rPr lang="it-IT" sz="1600" b="1" i="1" dirty="0" err="1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place-based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che promuovono la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cooperazione territoriale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attraverso modalità integrate di analisi, progettazione, intervento e finanziamento;</a:t>
            </a:r>
          </a:p>
          <a:p>
            <a:pPr marL="444500" lvl="1" indent="-266700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Valorizzare un approccio innovativo multidisciplinare e multisettoriale 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dei servizi per l’inclusione sociale incentivando la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collaborazione tra enti territoriali, servizi sociali e CPI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anche attraverso la promozione di programmi di formazione strategica sul Terzo settore;</a:t>
            </a:r>
            <a:endParaRPr lang="en-US" sz="1600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  <a:p>
            <a:pPr marL="444500" lvl="1" indent="-266700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Sviluppare  ed efficientare i servizi di assistenza a domicilio 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e presso le comunità e servizi di assistenza a lungo termine;</a:t>
            </a:r>
          </a:p>
          <a:p>
            <a:pPr marL="444500" lvl="1" indent="-266700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Modernizzare i sistemi di protezione sociale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promuovendo la promozione dell'accesso alla protezione </a:t>
            </a:r>
            <a:r>
              <a:rPr lang="it-IT" sz="1600" dirty="0" smtClean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sociale;</a:t>
            </a:r>
            <a:endParaRPr lang="it-IT" sz="1600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  <a:p>
            <a:pPr marL="444500" lvl="1" indent="-266700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Sostenere le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organizzazioni della società civile 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che operano nelle comunità </a:t>
            </a:r>
            <a:r>
              <a:rPr lang="it-IT" sz="1600" dirty="0" smtClean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emarginate;</a:t>
            </a:r>
            <a:endParaRPr lang="it-IT" sz="1600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  <a:p>
            <a:pPr marL="444500" lvl="1" indent="-266700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Investire nelle </a:t>
            </a:r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infrastrutture sociali </a:t>
            </a:r>
            <a:r>
              <a:rPr lang="it-IT" sz="16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anche mediante l’utilizzo dei beni </a:t>
            </a:r>
            <a:r>
              <a:rPr lang="it-IT" sz="1600" dirty="0" smtClean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confiscati.</a:t>
            </a:r>
            <a:endParaRPr lang="it-IT" sz="1600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endParaRPr lang="en-US" sz="1600" kern="0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743303" y="3715159"/>
            <a:ext cx="91884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O.S. </a:t>
            </a:r>
            <a:r>
              <a:rPr lang="it-IT" sz="2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ix</a:t>
            </a:r>
            <a:endParaRPr lang="en-GB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1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194904" y="-34127"/>
            <a:ext cx="95051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Migliorare l’accesso paritario e tempestivo a servizi di qualità, sostenibili e a prezzi accessibili; modernizzare i sistemi di protezione sociale, anche promuovendo l’accesso alla protezione sociale; migliorare l’accessibilità, l’efficacia e la resilienza dei sistemi sanitari e dei servizi di assistenza di lunga durata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6" y="6187043"/>
            <a:ext cx="759717" cy="661717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24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1987857" y="1130122"/>
            <a:ext cx="8023041" cy="45581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atin typeface="Candara" panose="020E0502030303020204" pitchFamily="34" charset="0"/>
            </a:endParaRPr>
          </a:p>
        </p:txBody>
      </p: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657002" y="1101917"/>
            <a:ext cx="1071602" cy="4586365"/>
            <a:chOff x="-956" y="4"/>
            <a:chExt cx="1052" cy="3885"/>
          </a:xfrm>
          <a:solidFill>
            <a:srgbClr val="0070C0"/>
          </a:solidFill>
        </p:grpSpPr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-956" y="4"/>
              <a:ext cx="1052" cy="1266"/>
            </a:xfrm>
            <a:custGeom>
              <a:avLst/>
              <a:gdLst>
                <a:gd name="T0" fmla="*/ 454 w 1052"/>
                <a:gd name="T1" fmla="*/ 970 h 1266"/>
                <a:gd name="T2" fmla="*/ 456 w 1052"/>
                <a:gd name="T3" fmla="*/ 972 h 1266"/>
                <a:gd name="T4" fmla="*/ 460 w 1052"/>
                <a:gd name="T5" fmla="*/ 976 h 1266"/>
                <a:gd name="T6" fmla="*/ 462 w 1052"/>
                <a:gd name="T7" fmla="*/ 996 h 1266"/>
                <a:gd name="T8" fmla="*/ 460 w 1052"/>
                <a:gd name="T9" fmla="*/ 1016 h 1266"/>
                <a:gd name="T10" fmla="*/ 458 w 1052"/>
                <a:gd name="T11" fmla="*/ 1024 h 1266"/>
                <a:gd name="T12" fmla="*/ 448 w 1052"/>
                <a:gd name="T13" fmla="*/ 1036 h 1266"/>
                <a:gd name="T14" fmla="*/ 420 w 1052"/>
                <a:gd name="T15" fmla="*/ 1062 h 1266"/>
                <a:gd name="T16" fmla="*/ 394 w 1052"/>
                <a:gd name="T17" fmla="*/ 1102 h 1266"/>
                <a:gd name="T18" fmla="*/ 386 w 1052"/>
                <a:gd name="T19" fmla="*/ 1140 h 1266"/>
                <a:gd name="T20" fmla="*/ 392 w 1052"/>
                <a:gd name="T21" fmla="*/ 1174 h 1266"/>
                <a:gd name="T22" fmla="*/ 402 w 1052"/>
                <a:gd name="T23" fmla="*/ 1198 h 1266"/>
                <a:gd name="T24" fmla="*/ 424 w 1052"/>
                <a:gd name="T25" fmla="*/ 1228 h 1266"/>
                <a:gd name="T26" fmla="*/ 456 w 1052"/>
                <a:gd name="T27" fmla="*/ 1250 h 1266"/>
                <a:gd name="T28" fmla="*/ 490 w 1052"/>
                <a:gd name="T29" fmla="*/ 1264 h 1266"/>
                <a:gd name="T30" fmla="*/ 524 w 1052"/>
                <a:gd name="T31" fmla="*/ 1266 h 1266"/>
                <a:gd name="T32" fmla="*/ 554 w 1052"/>
                <a:gd name="T33" fmla="*/ 1260 h 1266"/>
                <a:gd name="T34" fmla="*/ 572 w 1052"/>
                <a:gd name="T35" fmla="*/ 1254 h 1266"/>
                <a:gd name="T36" fmla="*/ 584 w 1052"/>
                <a:gd name="T37" fmla="*/ 1248 h 1266"/>
                <a:gd name="T38" fmla="*/ 614 w 1052"/>
                <a:gd name="T39" fmla="*/ 1226 h 1266"/>
                <a:gd name="T40" fmla="*/ 634 w 1052"/>
                <a:gd name="T41" fmla="*/ 1202 h 1266"/>
                <a:gd name="T42" fmla="*/ 642 w 1052"/>
                <a:gd name="T43" fmla="*/ 1184 h 1266"/>
                <a:gd name="T44" fmla="*/ 650 w 1052"/>
                <a:gd name="T45" fmla="*/ 1136 h 1266"/>
                <a:gd name="T46" fmla="*/ 642 w 1052"/>
                <a:gd name="T47" fmla="*/ 1104 h 1266"/>
                <a:gd name="T48" fmla="*/ 618 w 1052"/>
                <a:gd name="T49" fmla="*/ 1062 h 1266"/>
                <a:gd name="T50" fmla="*/ 602 w 1052"/>
                <a:gd name="T51" fmla="*/ 1046 h 1266"/>
                <a:gd name="T52" fmla="*/ 586 w 1052"/>
                <a:gd name="T53" fmla="*/ 1030 h 1266"/>
                <a:gd name="T54" fmla="*/ 582 w 1052"/>
                <a:gd name="T55" fmla="*/ 1024 h 1266"/>
                <a:gd name="T56" fmla="*/ 578 w 1052"/>
                <a:gd name="T57" fmla="*/ 1018 h 1266"/>
                <a:gd name="T58" fmla="*/ 578 w 1052"/>
                <a:gd name="T59" fmla="*/ 1010 h 1266"/>
                <a:gd name="T60" fmla="*/ 578 w 1052"/>
                <a:gd name="T61" fmla="*/ 998 h 1266"/>
                <a:gd name="T62" fmla="*/ 582 w 1052"/>
                <a:gd name="T63" fmla="*/ 976 h 1266"/>
                <a:gd name="T64" fmla="*/ 588 w 1052"/>
                <a:gd name="T65" fmla="*/ 970 h 1266"/>
                <a:gd name="T66" fmla="*/ 1052 w 1052"/>
                <a:gd name="T67" fmla="*/ 970 h 1266"/>
                <a:gd name="T68" fmla="*/ 8 w 1052"/>
                <a:gd name="T69" fmla="*/ 0 h 1266"/>
                <a:gd name="T70" fmla="*/ 0 w 1052"/>
                <a:gd name="T71" fmla="*/ 8 h 1266"/>
                <a:gd name="T72" fmla="*/ 2 w 1052"/>
                <a:gd name="T73" fmla="*/ 968 h 1266"/>
                <a:gd name="T74" fmla="*/ 224 w 1052"/>
                <a:gd name="T75" fmla="*/ 970 h 12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2"/>
                <a:gd name="T115" fmla="*/ 0 h 1266"/>
                <a:gd name="T116" fmla="*/ 1052 w 1052"/>
                <a:gd name="T117" fmla="*/ 1266 h 12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2" h="1266">
                  <a:moveTo>
                    <a:pt x="378" y="970"/>
                  </a:moveTo>
                  <a:lnTo>
                    <a:pt x="454" y="970"/>
                  </a:lnTo>
                  <a:lnTo>
                    <a:pt x="456" y="970"/>
                  </a:lnTo>
                  <a:lnTo>
                    <a:pt x="456" y="972"/>
                  </a:lnTo>
                  <a:lnTo>
                    <a:pt x="458" y="972"/>
                  </a:lnTo>
                  <a:lnTo>
                    <a:pt x="460" y="976"/>
                  </a:lnTo>
                  <a:lnTo>
                    <a:pt x="462" y="990"/>
                  </a:lnTo>
                  <a:lnTo>
                    <a:pt x="462" y="996"/>
                  </a:lnTo>
                  <a:lnTo>
                    <a:pt x="462" y="1006"/>
                  </a:lnTo>
                  <a:lnTo>
                    <a:pt x="460" y="1016"/>
                  </a:lnTo>
                  <a:lnTo>
                    <a:pt x="458" y="1018"/>
                  </a:lnTo>
                  <a:lnTo>
                    <a:pt x="458" y="1024"/>
                  </a:lnTo>
                  <a:lnTo>
                    <a:pt x="454" y="1030"/>
                  </a:lnTo>
                  <a:lnTo>
                    <a:pt x="448" y="1036"/>
                  </a:lnTo>
                  <a:lnTo>
                    <a:pt x="436" y="1046"/>
                  </a:lnTo>
                  <a:lnTo>
                    <a:pt x="420" y="1062"/>
                  </a:lnTo>
                  <a:lnTo>
                    <a:pt x="404" y="1082"/>
                  </a:lnTo>
                  <a:lnTo>
                    <a:pt x="394" y="1102"/>
                  </a:lnTo>
                  <a:lnTo>
                    <a:pt x="388" y="1122"/>
                  </a:lnTo>
                  <a:lnTo>
                    <a:pt x="386" y="1140"/>
                  </a:lnTo>
                  <a:lnTo>
                    <a:pt x="388" y="1156"/>
                  </a:lnTo>
                  <a:lnTo>
                    <a:pt x="392" y="1174"/>
                  </a:lnTo>
                  <a:lnTo>
                    <a:pt x="396" y="1184"/>
                  </a:lnTo>
                  <a:lnTo>
                    <a:pt x="402" y="1198"/>
                  </a:lnTo>
                  <a:lnTo>
                    <a:pt x="412" y="1214"/>
                  </a:lnTo>
                  <a:lnTo>
                    <a:pt x="424" y="1228"/>
                  </a:lnTo>
                  <a:lnTo>
                    <a:pt x="440" y="1240"/>
                  </a:lnTo>
                  <a:lnTo>
                    <a:pt x="456" y="1250"/>
                  </a:lnTo>
                  <a:lnTo>
                    <a:pt x="472" y="1258"/>
                  </a:lnTo>
                  <a:lnTo>
                    <a:pt x="490" y="1264"/>
                  </a:lnTo>
                  <a:lnTo>
                    <a:pt x="508" y="1266"/>
                  </a:lnTo>
                  <a:lnTo>
                    <a:pt x="524" y="1266"/>
                  </a:lnTo>
                  <a:lnTo>
                    <a:pt x="538" y="1264"/>
                  </a:lnTo>
                  <a:lnTo>
                    <a:pt x="554" y="1260"/>
                  </a:lnTo>
                  <a:lnTo>
                    <a:pt x="564" y="1258"/>
                  </a:lnTo>
                  <a:lnTo>
                    <a:pt x="572" y="1254"/>
                  </a:lnTo>
                  <a:lnTo>
                    <a:pt x="578" y="1252"/>
                  </a:lnTo>
                  <a:lnTo>
                    <a:pt x="584" y="1248"/>
                  </a:lnTo>
                  <a:lnTo>
                    <a:pt x="600" y="1238"/>
                  </a:lnTo>
                  <a:lnTo>
                    <a:pt x="614" y="1226"/>
                  </a:lnTo>
                  <a:lnTo>
                    <a:pt x="626" y="1212"/>
                  </a:lnTo>
                  <a:lnTo>
                    <a:pt x="634" y="1202"/>
                  </a:lnTo>
                  <a:lnTo>
                    <a:pt x="638" y="1194"/>
                  </a:lnTo>
                  <a:lnTo>
                    <a:pt x="642" y="1184"/>
                  </a:lnTo>
                  <a:lnTo>
                    <a:pt x="648" y="1160"/>
                  </a:lnTo>
                  <a:lnTo>
                    <a:pt x="650" y="1136"/>
                  </a:lnTo>
                  <a:lnTo>
                    <a:pt x="646" y="1116"/>
                  </a:lnTo>
                  <a:lnTo>
                    <a:pt x="642" y="1104"/>
                  </a:lnTo>
                  <a:lnTo>
                    <a:pt x="634" y="1084"/>
                  </a:lnTo>
                  <a:lnTo>
                    <a:pt x="618" y="1062"/>
                  </a:lnTo>
                  <a:lnTo>
                    <a:pt x="608" y="1052"/>
                  </a:lnTo>
                  <a:lnTo>
                    <a:pt x="602" y="1046"/>
                  </a:lnTo>
                  <a:lnTo>
                    <a:pt x="590" y="1034"/>
                  </a:lnTo>
                  <a:lnTo>
                    <a:pt x="586" y="1030"/>
                  </a:lnTo>
                  <a:lnTo>
                    <a:pt x="582" y="1026"/>
                  </a:lnTo>
                  <a:lnTo>
                    <a:pt x="582" y="1024"/>
                  </a:lnTo>
                  <a:lnTo>
                    <a:pt x="580" y="1022"/>
                  </a:lnTo>
                  <a:lnTo>
                    <a:pt x="578" y="1018"/>
                  </a:lnTo>
                  <a:lnTo>
                    <a:pt x="578" y="1014"/>
                  </a:lnTo>
                  <a:lnTo>
                    <a:pt x="578" y="1010"/>
                  </a:lnTo>
                  <a:lnTo>
                    <a:pt x="578" y="1008"/>
                  </a:lnTo>
                  <a:lnTo>
                    <a:pt x="578" y="998"/>
                  </a:lnTo>
                  <a:lnTo>
                    <a:pt x="580" y="990"/>
                  </a:lnTo>
                  <a:lnTo>
                    <a:pt x="582" y="976"/>
                  </a:lnTo>
                  <a:lnTo>
                    <a:pt x="584" y="972"/>
                  </a:lnTo>
                  <a:lnTo>
                    <a:pt x="588" y="970"/>
                  </a:lnTo>
                  <a:lnTo>
                    <a:pt x="590" y="970"/>
                  </a:lnTo>
                  <a:lnTo>
                    <a:pt x="1052" y="970"/>
                  </a:lnTo>
                  <a:lnTo>
                    <a:pt x="1052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0"/>
                  </a:lnTo>
                  <a:lnTo>
                    <a:pt x="224" y="970"/>
                  </a:lnTo>
                  <a:lnTo>
                    <a:pt x="378" y="970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 dirty="0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-956" y="974"/>
              <a:ext cx="1052" cy="968"/>
            </a:xfrm>
            <a:custGeom>
              <a:avLst/>
              <a:gdLst>
                <a:gd name="T0" fmla="*/ 462 w 1052"/>
                <a:gd name="T1" fmla="*/ 964 h 968"/>
                <a:gd name="T2" fmla="*/ 464 w 1052"/>
                <a:gd name="T3" fmla="*/ 954 h 968"/>
                <a:gd name="T4" fmla="*/ 460 w 1052"/>
                <a:gd name="T5" fmla="*/ 920 h 968"/>
                <a:gd name="T6" fmla="*/ 430 w 1052"/>
                <a:gd name="T7" fmla="*/ 886 h 968"/>
                <a:gd name="T8" fmla="*/ 404 w 1052"/>
                <a:gd name="T9" fmla="*/ 852 h 968"/>
                <a:gd name="T10" fmla="*/ 390 w 1052"/>
                <a:gd name="T11" fmla="*/ 804 h 968"/>
                <a:gd name="T12" fmla="*/ 394 w 1052"/>
                <a:gd name="T13" fmla="*/ 778 h 968"/>
                <a:gd name="T14" fmla="*/ 404 w 1052"/>
                <a:gd name="T15" fmla="*/ 748 h 968"/>
                <a:gd name="T16" fmla="*/ 422 w 1052"/>
                <a:gd name="T17" fmla="*/ 726 h 968"/>
                <a:gd name="T18" fmla="*/ 444 w 1052"/>
                <a:gd name="T19" fmla="*/ 704 h 968"/>
                <a:gd name="T20" fmla="*/ 482 w 1052"/>
                <a:gd name="T21" fmla="*/ 684 h 968"/>
                <a:gd name="T22" fmla="*/ 500 w 1052"/>
                <a:gd name="T23" fmla="*/ 680 h 968"/>
                <a:gd name="T24" fmla="*/ 554 w 1052"/>
                <a:gd name="T25" fmla="*/ 678 h 968"/>
                <a:gd name="T26" fmla="*/ 622 w 1052"/>
                <a:gd name="T27" fmla="*/ 710 h 968"/>
                <a:gd name="T28" fmla="*/ 652 w 1052"/>
                <a:gd name="T29" fmla="*/ 746 h 968"/>
                <a:gd name="T30" fmla="*/ 662 w 1052"/>
                <a:gd name="T31" fmla="*/ 778 h 968"/>
                <a:gd name="T32" fmla="*/ 654 w 1052"/>
                <a:gd name="T33" fmla="*/ 838 h 968"/>
                <a:gd name="T34" fmla="*/ 634 w 1052"/>
                <a:gd name="T35" fmla="*/ 872 h 968"/>
                <a:gd name="T36" fmla="*/ 584 w 1052"/>
                <a:gd name="T37" fmla="*/ 930 h 968"/>
                <a:gd name="T38" fmla="*/ 580 w 1052"/>
                <a:gd name="T39" fmla="*/ 950 h 968"/>
                <a:gd name="T40" fmla="*/ 586 w 1052"/>
                <a:gd name="T41" fmla="*/ 964 h 968"/>
                <a:gd name="T42" fmla="*/ 1052 w 1052"/>
                <a:gd name="T43" fmla="*/ 0 h 968"/>
                <a:gd name="T44" fmla="*/ 582 w 1052"/>
                <a:gd name="T45" fmla="*/ 14 h 968"/>
                <a:gd name="T46" fmla="*/ 580 w 1052"/>
                <a:gd name="T47" fmla="*/ 48 h 968"/>
                <a:gd name="T48" fmla="*/ 594 w 1052"/>
                <a:gd name="T49" fmla="*/ 66 h 968"/>
                <a:gd name="T50" fmla="*/ 616 w 1052"/>
                <a:gd name="T51" fmla="*/ 88 h 968"/>
                <a:gd name="T52" fmla="*/ 636 w 1052"/>
                <a:gd name="T53" fmla="*/ 116 h 968"/>
                <a:gd name="T54" fmla="*/ 644 w 1052"/>
                <a:gd name="T55" fmla="*/ 136 h 968"/>
                <a:gd name="T56" fmla="*/ 648 w 1052"/>
                <a:gd name="T57" fmla="*/ 194 h 968"/>
                <a:gd name="T58" fmla="*/ 636 w 1052"/>
                <a:gd name="T59" fmla="*/ 228 h 968"/>
                <a:gd name="T60" fmla="*/ 626 w 1052"/>
                <a:gd name="T61" fmla="*/ 246 h 968"/>
                <a:gd name="T62" fmla="*/ 598 w 1052"/>
                <a:gd name="T63" fmla="*/ 272 h 968"/>
                <a:gd name="T64" fmla="*/ 570 w 1052"/>
                <a:gd name="T65" fmla="*/ 286 h 968"/>
                <a:gd name="T66" fmla="*/ 542 w 1052"/>
                <a:gd name="T67" fmla="*/ 294 h 968"/>
                <a:gd name="T68" fmla="*/ 508 w 1052"/>
                <a:gd name="T69" fmla="*/ 296 h 968"/>
                <a:gd name="T70" fmla="*/ 474 w 1052"/>
                <a:gd name="T71" fmla="*/ 292 h 968"/>
                <a:gd name="T72" fmla="*/ 430 w 1052"/>
                <a:gd name="T73" fmla="*/ 264 h 968"/>
                <a:gd name="T74" fmla="*/ 412 w 1052"/>
                <a:gd name="T75" fmla="*/ 244 h 968"/>
                <a:gd name="T76" fmla="*/ 398 w 1052"/>
                <a:gd name="T77" fmla="*/ 220 h 968"/>
                <a:gd name="T78" fmla="*/ 392 w 1052"/>
                <a:gd name="T79" fmla="*/ 204 h 968"/>
                <a:gd name="T80" fmla="*/ 386 w 1052"/>
                <a:gd name="T81" fmla="*/ 170 h 968"/>
                <a:gd name="T82" fmla="*/ 394 w 1052"/>
                <a:gd name="T83" fmla="*/ 130 h 968"/>
                <a:gd name="T84" fmla="*/ 420 w 1052"/>
                <a:gd name="T85" fmla="*/ 92 h 968"/>
                <a:gd name="T86" fmla="*/ 450 w 1052"/>
                <a:gd name="T87" fmla="*/ 60 h 968"/>
                <a:gd name="T88" fmla="*/ 462 w 1052"/>
                <a:gd name="T89" fmla="*/ 26 h 968"/>
                <a:gd name="T90" fmla="*/ 454 w 1052"/>
                <a:gd name="T91" fmla="*/ 0 h 968"/>
                <a:gd name="T92" fmla="*/ 8 w 1052"/>
                <a:gd name="T93" fmla="*/ 0 h 968"/>
                <a:gd name="T94" fmla="*/ 0 w 1052"/>
                <a:gd name="T95" fmla="*/ 964 h 968"/>
                <a:gd name="T96" fmla="*/ 8 w 1052"/>
                <a:gd name="T97" fmla="*/ 964 h 96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52"/>
                <a:gd name="T148" fmla="*/ 0 h 968"/>
                <a:gd name="T149" fmla="*/ 1052 w 1052"/>
                <a:gd name="T150" fmla="*/ 968 h 96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52" h="968">
                  <a:moveTo>
                    <a:pt x="8" y="964"/>
                  </a:moveTo>
                  <a:lnTo>
                    <a:pt x="452" y="964"/>
                  </a:lnTo>
                  <a:lnTo>
                    <a:pt x="462" y="964"/>
                  </a:lnTo>
                  <a:lnTo>
                    <a:pt x="462" y="962"/>
                  </a:lnTo>
                  <a:lnTo>
                    <a:pt x="464" y="958"/>
                  </a:lnTo>
                  <a:lnTo>
                    <a:pt x="464" y="954"/>
                  </a:lnTo>
                  <a:lnTo>
                    <a:pt x="464" y="940"/>
                  </a:lnTo>
                  <a:lnTo>
                    <a:pt x="462" y="928"/>
                  </a:lnTo>
                  <a:lnTo>
                    <a:pt x="460" y="920"/>
                  </a:lnTo>
                  <a:lnTo>
                    <a:pt x="454" y="910"/>
                  </a:lnTo>
                  <a:lnTo>
                    <a:pt x="446" y="900"/>
                  </a:lnTo>
                  <a:lnTo>
                    <a:pt x="430" y="886"/>
                  </a:lnTo>
                  <a:lnTo>
                    <a:pt x="422" y="878"/>
                  </a:lnTo>
                  <a:lnTo>
                    <a:pt x="414" y="870"/>
                  </a:lnTo>
                  <a:lnTo>
                    <a:pt x="404" y="852"/>
                  </a:lnTo>
                  <a:lnTo>
                    <a:pt x="394" y="832"/>
                  </a:lnTo>
                  <a:lnTo>
                    <a:pt x="392" y="818"/>
                  </a:lnTo>
                  <a:lnTo>
                    <a:pt x="390" y="804"/>
                  </a:lnTo>
                  <a:lnTo>
                    <a:pt x="390" y="802"/>
                  </a:lnTo>
                  <a:lnTo>
                    <a:pt x="390" y="790"/>
                  </a:lnTo>
                  <a:lnTo>
                    <a:pt x="394" y="778"/>
                  </a:lnTo>
                  <a:lnTo>
                    <a:pt x="394" y="774"/>
                  </a:lnTo>
                  <a:lnTo>
                    <a:pt x="398" y="760"/>
                  </a:lnTo>
                  <a:lnTo>
                    <a:pt x="404" y="748"/>
                  </a:lnTo>
                  <a:lnTo>
                    <a:pt x="412" y="736"/>
                  </a:lnTo>
                  <a:lnTo>
                    <a:pt x="420" y="726"/>
                  </a:lnTo>
                  <a:lnTo>
                    <a:pt x="422" y="726"/>
                  </a:lnTo>
                  <a:lnTo>
                    <a:pt x="422" y="724"/>
                  </a:lnTo>
                  <a:lnTo>
                    <a:pt x="432" y="714"/>
                  </a:lnTo>
                  <a:lnTo>
                    <a:pt x="444" y="704"/>
                  </a:lnTo>
                  <a:lnTo>
                    <a:pt x="456" y="696"/>
                  </a:lnTo>
                  <a:lnTo>
                    <a:pt x="468" y="690"/>
                  </a:lnTo>
                  <a:lnTo>
                    <a:pt x="482" y="684"/>
                  </a:lnTo>
                  <a:lnTo>
                    <a:pt x="494" y="682"/>
                  </a:lnTo>
                  <a:lnTo>
                    <a:pt x="496" y="680"/>
                  </a:lnTo>
                  <a:lnTo>
                    <a:pt x="500" y="680"/>
                  </a:lnTo>
                  <a:lnTo>
                    <a:pt x="512" y="676"/>
                  </a:lnTo>
                  <a:lnTo>
                    <a:pt x="528" y="676"/>
                  </a:lnTo>
                  <a:lnTo>
                    <a:pt x="554" y="678"/>
                  </a:lnTo>
                  <a:lnTo>
                    <a:pt x="580" y="684"/>
                  </a:lnTo>
                  <a:lnTo>
                    <a:pt x="602" y="696"/>
                  </a:lnTo>
                  <a:lnTo>
                    <a:pt x="622" y="710"/>
                  </a:lnTo>
                  <a:lnTo>
                    <a:pt x="638" y="726"/>
                  </a:lnTo>
                  <a:lnTo>
                    <a:pt x="646" y="736"/>
                  </a:lnTo>
                  <a:lnTo>
                    <a:pt x="652" y="746"/>
                  </a:lnTo>
                  <a:lnTo>
                    <a:pt x="656" y="756"/>
                  </a:lnTo>
                  <a:lnTo>
                    <a:pt x="660" y="766"/>
                  </a:lnTo>
                  <a:lnTo>
                    <a:pt x="662" y="778"/>
                  </a:lnTo>
                  <a:lnTo>
                    <a:pt x="662" y="790"/>
                  </a:lnTo>
                  <a:lnTo>
                    <a:pt x="660" y="816"/>
                  </a:lnTo>
                  <a:lnTo>
                    <a:pt x="654" y="838"/>
                  </a:lnTo>
                  <a:lnTo>
                    <a:pt x="648" y="848"/>
                  </a:lnTo>
                  <a:lnTo>
                    <a:pt x="644" y="858"/>
                  </a:lnTo>
                  <a:lnTo>
                    <a:pt x="634" y="872"/>
                  </a:lnTo>
                  <a:lnTo>
                    <a:pt x="608" y="900"/>
                  </a:lnTo>
                  <a:lnTo>
                    <a:pt x="596" y="914"/>
                  </a:lnTo>
                  <a:lnTo>
                    <a:pt x="584" y="930"/>
                  </a:lnTo>
                  <a:lnTo>
                    <a:pt x="582" y="934"/>
                  </a:lnTo>
                  <a:lnTo>
                    <a:pt x="580" y="940"/>
                  </a:lnTo>
                  <a:lnTo>
                    <a:pt x="580" y="950"/>
                  </a:lnTo>
                  <a:lnTo>
                    <a:pt x="580" y="958"/>
                  </a:lnTo>
                  <a:lnTo>
                    <a:pt x="582" y="962"/>
                  </a:lnTo>
                  <a:lnTo>
                    <a:pt x="586" y="964"/>
                  </a:lnTo>
                  <a:lnTo>
                    <a:pt x="594" y="964"/>
                  </a:lnTo>
                  <a:lnTo>
                    <a:pt x="1052" y="964"/>
                  </a:lnTo>
                  <a:lnTo>
                    <a:pt x="1052" y="0"/>
                  </a:lnTo>
                  <a:lnTo>
                    <a:pt x="590" y="0"/>
                  </a:lnTo>
                  <a:lnTo>
                    <a:pt x="586" y="4"/>
                  </a:lnTo>
                  <a:lnTo>
                    <a:pt x="582" y="14"/>
                  </a:lnTo>
                  <a:lnTo>
                    <a:pt x="580" y="20"/>
                  </a:lnTo>
                  <a:lnTo>
                    <a:pt x="578" y="40"/>
                  </a:lnTo>
                  <a:lnTo>
                    <a:pt x="580" y="48"/>
                  </a:lnTo>
                  <a:lnTo>
                    <a:pt x="582" y="54"/>
                  </a:lnTo>
                  <a:lnTo>
                    <a:pt x="586" y="60"/>
                  </a:lnTo>
                  <a:lnTo>
                    <a:pt x="594" y="66"/>
                  </a:lnTo>
                  <a:lnTo>
                    <a:pt x="598" y="70"/>
                  </a:lnTo>
                  <a:lnTo>
                    <a:pt x="608" y="82"/>
                  </a:lnTo>
                  <a:lnTo>
                    <a:pt x="616" y="88"/>
                  </a:lnTo>
                  <a:lnTo>
                    <a:pt x="622" y="96"/>
                  </a:lnTo>
                  <a:lnTo>
                    <a:pt x="630" y="104"/>
                  </a:lnTo>
                  <a:lnTo>
                    <a:pt x="636" y="116"/>
                  </a:lnTo>
                  <a:lnTo>
                    <a:pt x="642" y="130"/>
                  </a:lnTo>
                  <a:lnTo>
                    <a:pt x="642" y="134"/>
                  </a:lnTo>
                  <a:lnTo>
                    <a:pt x="644" y="136"/>
                  </a:lnTo>
                  <a:lnTo>
                    <a:pt x="650" y="156"/>
                  </a:lnTo>
                  <a:lnTo>
                    <a:pt x="652" y="176"/>
                  </a:lnTo>
                  <a:lnTo>
                    <a:pt x="648" y="194"/>
                  </a:lnTo>
                  <a:lnTo>
                    <a:pt x="644" y="212"/>
                  </a:lnTo>
                  <a:lnTo>
                    <a:pt x="638" y="224"/>
                  </a:lnTo>
                  <a:lnTo>
                    <a:pt x="636" y="228"/>
                  </a:lnTo>
                  <a:lnTo>
                    <a:pt x="634" y="232"/>
                  </a:lnTo>
                  <a:lnTo>
                    <a:pt x="632" y="234"/>
                  </a:lnTo>
                  <a:lnTo>
                    <a:pt x="626" y="246"/>
                  </a:lnTo>
                  <a:lnTo>
                    <a:pt x="618" y="254"/>
                  </a:lnTo>
                  <a:lnTo>
                    <a:pt x="608" y="264"/>
                  </a:lnTo>
                  <a:lnTo>
                    <a:pt x="598" y="272"/>
                  </a:lnTo>
                  <a:lnTo>
                    <a:pt x="586" y="278"/>
                  </a:lnTo>
                  <a:lnTo>
                    <a:pt x="578" y="282"/>
                  </a:lnTo>
                  <a:lnTo>
                    <a:pt x="570" y="286"/>
                  </a:lnTo>
                  <a:lnTo>
                    <a:pt x="564" y="288"/>
                  </a:lnTo>
                  <a:lnTo>
                    <a:pt x="558" y="290"/>
                  </a:lnTo>
                  <a:lnTo>
                    <a:pt x="542" y="294"/>
                  </a:lnTo>
                  <a:lnTo>
                    <a:pt x="526" y="296"/>
                  </a:lnTo>
                  <a:lnTo>
                    <a:pt x="524" y="296"/>
                  </a:lnTo>
                  <a:lnTo>
                    <a:pt x="508" y="296"/>
                  </a:lnTo>
                  <a:lnTo>
                    <a:pt x="506" y="296"/>
                  </a:lnTo>
                  <a:lnTo>
                    <a:pt x="490" y="296"/>
                  </a:lnTo>
                  <a:lnTo>
                    <a:pt x="474" y="292"/>
                  </a:lnTo>
                  <a:lnTo>
                    <a:pt x="458" y="284"/>
                  </a:lnTo>
                  <a:lnTo>
                    <a:pt x="444" y="276"/>
                  </a:lnTo>
                  <a:lnTo>
                    <a:pt x="430" y="264"/>
                  </a:lnTo>
                  <a:lnTo>
                    <a:pt x="424" y="258"/>
                  </a:lnTo>
                  <a:lnTo>
                    <a:pt x="418" y="252"/>
                  </a:lnTo>
                  <a:lnTo>
                    <a:pt x="412" y="244"/>
                  </a:lnTo>
                  <a:lnTo>
                    <a:pt x="406" y="236"/>
                  </a:lnTo>
                  <a:lnTo>
                    <a:pt x="402" y="228"/>
                  </a:lnTo>
                  <a:lnTo>
                    <a:pt x="398" y="220"/>
                  </a:lnTo>
                  <a:lnTo>
                    <a:pt x="396" y="214"/>
                  </a:lnTo>
                  <a:lnTo>
                    <a:pt x="394" y="210"/>
                  </a:lnTo>
                  <a:lnTo>
                    <a:pt x="392" y="204"/>
                  </a:lnTo>
                  <a:lnTo>
                    <a:pt x="388" y="192"/>
                  </a:lnTo>
                  <a:lnTo>
                    <a:pt x="386" y="172"/>
                  </a:lnTo>
                  <a:lnTo>
                    <a:pt x="386" y="170"/>
                  </a:lnTo>
                  <a:lnTo>
                    <a:pt x="386" y="168"/>
                  </a:lnTo>
                  <a:lnTo>
                    <a:pt x="388" y="148"/>
                  </a:lnTo>
                  <a:lnTo>
                    <a:pt x="394" y="130"/>
                  </a:lnTo>
                  <a:lnTo>
                    <a:pt x="404" y="112"/>
                  </a:lnTo>
                  <a:lnTo>
                    <a:pt x="418" y="94"/>
                  </a:lnTo>
                  <a:lnTo>
                    <a:pt x="420" y="92"/>
                  </a:lnTo>
                  <a:lnTo>
                    <a:pt x="436" y="76"/>
                  </a:lnTo>
                  <a:lnTo>
                    <a:pt x="440" y="72"/>
                  </a:lnTo>
                  <a:lnTo>
                    <a:pt x="450" y="60"/>
                  </a:lnTo>
                  <a:lnTo>
                    <a:pt x="458" y="48"/>
                  </a:lnTo>
                  <a:lnTo>
                    <a:pt x="460" y="40"/>
                  </a:lnTo>
                  <a:lnTo>
                    <a:pt x="462" y="26"/>
                  </a:lnTo>
                  <a:lnTo>
                    <a:pt x="460" y="12"/>
                  </a:lnTo>
                  <a:lnTo>
                    <a:pt x="456" y="2"/>
                  </a:lnTo>
                  <a:lnTo>
                    <a:pt x="454" y="0"/>
                  </a:lnTo>
                  <a:lnTo>
                    <a:pt x="378" y="0"/>
                  </a:lnTo>
                  <a:lnTo>
                    <a:pt x="224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4" y="966"/>
                  </a:lnTo>
                  <a:lnTo>
                    <a:pt x="8" y="964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-956" y="1652"/>
              <a:ext cx="1052" cy="1549"/>
            </a:xfrm>
            <a:custGeom>
              <a:avLst/>
              <a:gdLst>
                <a:gd name="T0" fmla="*/ 470 w 1052"/>
                <a:gd name="T1" fmla="*/ 1283 h 1549"/>
                <a:gd name="T2" fmla="*/ 464 w 1052"/>
                <a:gd name="T3" fmla="*/ 1305 h 1549"/>
                <a:gd name="T4" fmla="*/ 448 w 1052"/>
                <a:gd name="T5" fmla="*/ 1327 h 1549"/>
                <a:gd name="T6" fmla="*/ 432 w 1052"/>
                <a:gd name="T7" fmla="*/ 1341 h 1549"/>
                <a:gd name="T8" fmla="*/ 414 w 1052"/>
                <a:gd name="T9" fmla="*/ 1361 h 1549"/>
                <a:gd name="T10" fmla="*/ 402 w 1052"/>
                <a:gd name="T11" fmla="*/ 1383 h 1549"/>
                <a:gd name="T12" fmla="*/ 394 w 1052"/>
                <a:gd name="T13" fmla="*/ 1413 h 1549"/>
                <a:gd name="T14" fmla="*/ 392 w 1052"/>
                <a:gd name="T15" fmla="*/ 1441 h 1549"/>
                <a:gd name="T16" fmla="*/ 400 w 1052"/>
                <a:gd name="T17" fmla="*/ 1467 h 1549"/>
                <a:gd name="T18" fmla="*/ 414 w 1052"/>
                <a:gd name="T19" fmla="*/ 1491 h 1549"/>
                <a:gd name="T20" fmla="*/ 434 w 1052"/>
                <a:gd name="T21" fmla="*/ 1511 h 1549"/>
                <a:gd name="T22" fmla="*/ 458 w 1052"/>
                <a:gd name="T23" fmla="*/ 1529 h 1549"/>
                <a:gd name="T24" fmla="*/ 484 w 1052"/>
                <a:gd name="T25" fmla="*/ 1541 h 1549"/>
                <a:gd name="T26" fmla="*/ 512 w 1052"/>
                <a:gd name="T27" fmla="*/ 1547 h 1549"/>
                <a:gd name="T28" fmla="*/ 552 w 1052"/>
                <a:gd name="T29" fmla="*/ 1547 h 1549"/>
                <a:gd name="T30" fmla="*/ 586 w 1052"/>
                <a:gd name="T31" fmla="*/ 1537 h 1549"/>
                <a:gd name="T32" fmla="*/ 620 w 1052"/>
                <a:gd name="T33" fmla="*/ 1515 h 1549"/>
                <a:gd name="T34" fmla="*/ 648 w 1052"/>
                <a:gd name="T35" fmla="*/ 1481 h 1549"/>
                <a:gd name="T36" fmla="*/ 658 w 1052"/>
                <a:gd name="T37" fmla="*/ 1451 h 1549"/>
                <a:gd name="T38" fmla="*/ 658 w 1052"/>
                <a:gd name="T39" fmla="*/ 1413 h 1549"/>
                <a:gd name="T40" fmla="*/ 642 w 1052"/>
                <a:gd name="T41" fmla="*/ 1373 h 1549"/>
                <a:gd name="T42" fmla="*/ 608 w 1052"/>
                <a:gd name="T43" fmla="*/ 1331 h 1549"/>
                <a:gd name="T44" fmla="*/ 584 w 1052"/>
                <a:gd name="T45" fmla="*/ 1301 h 1549"/>
                <a:gd name="T46" fmla="*/ 576 w 1052"/>
                <a:gd name="T47" fmla="*/ 1281 h 1549"/>
                <a:gd name="T48" fmla="*/ 578 w 1052"/>
                <a:gd name="T49" fmla="*/ 1265 h 1549"/>
                <a:gd name="T50" fmla="*/ 1052 w 1052"/>
                <a:gd name="T51" fmla="*/ 1265 h 1549"/>
                <a:gd name="T52" fmla="*/ 582 w 1052"/>
                <a:gd name="T53" fmla="*/ 288 h 1549"/>
                <a:gd name="T54" fmla="*/ 580 w 1052"/>
                <a:gd name="T55" fmla="*/ 272 h 1549"/>
                <a:gd name="T56" fmla="*/ 580 w 1052"/>
                <a:gd name="T57" fmla="*/ 260 h 1549"/>
                <a:gd name="T58" fmla="*/ 584 w 1052"/>
                <a:gd name="T59" fmla="*/ 250 h 1549"/>
                <a:gd name="T60" fmla="*/ 608 w 1052"/>
                <a:gd name="T61" fmla="*/ 220 h 1549"/>
                <a:gd name="T62" fmla="*/ 644 w 1052"/>
                <a:gd name="T63" fmla="*/ 178 h 1549"/>
                <a:gd name="T64" fmla="*/ 652 w 1052"/>
                <a:gd name="T65" fmla="*/ 162 h 1549"/>
                <a:gd name="T66" fmla="*/ 662 w 1052"/>
                <a:gd name="T67" fmla="*/ 112 h 1549"/>
                <a:gd name="T68" fmla="*/ 658 w 1052"/>
                <a:gd name="T69" fmla="*/ 90 h 1549"/>
                <a:gd name="T70" fmla="*/ 650 w 1052"/>
                <a:gd name="T71" fmla="*/ 68 h 1549"/>
                <a:gd name="T72" fmla="*/ 638 w 1052"/>
                <a:gd name="T73" fmla="*/ 50 h 1549"/>
                <a:gd name="T74" fmla="*/ 602 w 1052"/>
                <a:gd name="T75" fmla="*/ 18 h 1549"/>
                <a:gd name="T76" fmla="*/ 554 w 1052"/>
                <a:gd name="T77" fmla="*/ 2 h 1549"/>
                <a:gd name="T78" fmla="*/ 512 w 1052"/>
                <a:gd name="T79" fmla="*/ 0 h 1549"/>
                <a:gd name="T80" fmla="*/ 498 w 1052"/>
                <a:gd name="T81" fmla="*/ 2 h 1549"/>
                <a:gd name="T82" fmla="*/ 482 w 1052"/>
                <a:gd name="T83" fmla="*/ 8 h 1549"/>
                <a:gd name="T84" fmla="*/ 456 w 1052"/>
                <a:gd name="T85" fmla="*/ 20 h 1549"/>
                <a:gd name="T86" fmla="*/ 432 w 1052"/>
                <a:gd name="T87" fmla="*/ 38 h 1549"/>
                <a:gd name="T88" fmla="*/ 412 w 1052"/>
                <a:gd name="T89" fmla="*/ 58 h 1549"/>
                <a:gd name="T90" fmla="*/ 398 w 1052"/>
                <a:gd name="T91" fmla="*/ 84 h 1549"/>
                <a:gd name="T92" fmla="*/ 394 w 1052"/>
                <a:gd name="T93" fmla="*/ 100 h 1549"/>
                <a:gd name="T94" fmla="*/ 390 w 1052"/>
                <a:gd name="T95" fmla="*/ 124 h 1549"/>
                <a:gd name="T96" fmla="*/ 396 w 1052"/>
                <a:gd name="T97" fmla="*/ 154 h 1549"/>
                <a:gd name="T98" fmla="*/ 416 w 1052"/>
                <a:gd name="T99" fmla="*/ 190 h 1549"/>
                <a:gd name="T100" fmla="*/ 430 w 1052"/>
                <a:gd name="T101" fmla="*/ 206 h 1549"/>
                <a:gd name="T102" fmla="*/ 454 w 1052"/>
                <a:gd name="T103" fmla="*/ 230 h 1549"/>
                <a:gd name="T104" fmla="*/ 464 w 1052"/>
                <a:gd name="T105" fmla="*/ 256 h 1549"/>
                <a:gd name="T106" fmla="*/ 464 w 1052"/>
                <a:gd name="T107" fmla="*/ 276 h 1549"/>
                <a:gd name="T108" fmla="*/ 464 w 1052"/>
                <a:gd name="T109" fmla="*/ 280 h 1549"/>
                <a:gd name="T110" fmla="*/ 8 w 1052"/>
                <a:gd name="T111" fmla="*/ 288 h 1549"/>
                <a:gd name="T112" fmla="*/ 0 w 1052"/>
                <a:gd name="T113" fmla="*/ 297 h 1549"/>
                <a:gd name="T114" fmla="*/ 0 w 1052"/>
                <a:gd name="T115" fmla="*/ 303 h 1549"/>
                <a:gd name="T116" fmla="*/ 2 w 1052"/>
                <a:gd name="T117" fmla="*/ 1263 h 1549"/>
                <a:gd name="T118" fmla="*/ 232 w 1052"/>
                <a:gd name="T119" fmla="*/ 1265 h 1549"/>
                <a:gd name="T120" fmla="*/ 466 w 1052"/>
                <a:gd name="T121" fmla="*/ 1267 h 15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52"/>
                <a:gd name="T184" fmla="*/ 0 h 1549"/>
                <a:gd name="T185" fmla="*/ 1052 w 1052"/>
                <a:gd name="T186" fmla="*/ 1549 h 15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52" h="1549">
                  <a:moveTo>
                    <a:pt x="470" y="1273"/>
                  </a:moveTo>
                  <a:lnTo>
                    <a:pt x="470" y="1283"/>
                  </a:lnTo>
                  <a:lnTo>
                    <a:pt x="468" y="1295"/>
                  </a:lnTo>
                  <a:lnTo>
                    <a:pt x="464" y="1305"/>
                  </a:lnTo>
                  <a:lnTo>
                    <a:pt x="460" y="1313"/>
                  </a:lnTo>
                  <a:lnTo>
                    <a:pt x="448" y="1327"/>
                  </a:lnTo>
                  <a:lnTo>
                    <a:pt x="436" y="1339"/>
                  </a:lnTo>
                  <a:lnTo>
                    <a:pt x="432" y="1341"/>
                  </a:lnTo>
                  <a:lnTo>
                    <a:pt x="422" y="1353"/>
                  </a:lnTo>
                  <a:lnTo>
                    <a:pt x="414" y="1361"/>
                  </a:lnTo>
                  <a:lnTo>
                    <a:pt x="408" y="1371"/>
                  </a:lnTo>
                  <a:lnTo>
                    <a:pt x="402" y="1383"/>
                  </a:lnTo>
                  <a:lnTo>
                    <a:pt x="396" y="1399"/>
                  </a:lnTo>
                  <a:lnTo>
                    <a:pt x="394" y="1413"/>
                  </a:lnTo>
                  <a:lnTo>
                    <a:pt x="392" y="1427"/>
                  </a:lnTo>
                  <a:lnTo>
                    <a:pt x="392" y="1441"/>
                  </a:lnTo>
                  <a:lnTo>
                    <a:pt x="396" y="1455"/>
                  </a:lnTo>
                  <a:lnTo>
                    <a:pt x="400" y="1467"/>
                  </a:lnTo>
                  <a:lnTo>
                    <a:pt x="406" y="1479"/>
                  </a:lnTo>
                  <a:lnTo>
                    <a:pt x="414" y="1491"/>
                  </a:lnTo>
                  <a:lnTo>
                    <a:pt x="424" y="1501"/>
                  </a:lnTo>
                  <a:lnTo>
                    <a:pt x="434" y="1511"/>
                  </a:lnTo>
                  <a:lnTo>
                    <a:pt x="444" y="1521"/>
                  </a:lnTo>
                  <a:lnTo>
                    <a:pt x="458" y="1529"/>
                  </a:lnTo>
                  <a:lnTo>
                    <a:pt x="470" y="1535"/>
                  </a:lnTo>
                  <a:lnTo>
                    <a:pt x="484" y="1541"/>
                  </a:lnTo>
                  <a:lnTo>
                    <a:pt x="498" y="1545"/>
                  </a:lnTo>
                  <a:lnTo>
                    <a:pt x="512" y="1547"/>
                  </a:lnTo>
                  <a:lnTo>
                    <a:pt x="526" y="1549"/>
                  </a:lnTo>
                  <a:lnTo>
                    <a:pt x="552" y="1547"/>
                  </a:lnTo>
                  <a:lnTo>
                    <a:pt x="578" y="1541"/>
                  </a:lnTo>
                  <a:lnTo>
                    <a:pt x="586" y="1537"/>
                  </a:lnTo>
                  <a:lnTo>
                    <a:pt x="602" y="1529"/>
                  </a:lnTo>
                  <a:lnTo>
                    <a:pt x="620" y="1515"/>
                  </a:lnTo>
                  <a:lnTo>
                    <a:pt x="636" y="1499"/>
                  </a:lnTo>
                  <a:lnTo>
                    <a:pt x="648" y="1481"/>
                  </a:lnTo>
                  <a:lnTo>
                    <a:pt x="656" y="1461"/>
                  </a:lnTo>
                  <a:lnTo>
                    <a:pt x="658" y="1451"/>
                  </a:lnTo>
                  <a:lnTo>
                    <a:pt x="660" y="1441"/>
                  </a:lnTo>
                  <a:lnTo>
                    <a:pt x="658" y="1413"/>
                  </a:lnTo>
                  <a:lnTo>
                    <a:pt x="652" y="1391"/>
                  </a:lnTo>
                  <a:lnTo>
                    <a:pt x="642" y="1373"/>
                  </a:lnTo>
                  <a:lnTo>
                    <a:pt x="632" y="1359"/>
                  </a:lnTo>
                  <a:lnTo>
                    <a:pt x="608" y="1331"/>
                  </a:lnTo>
                  <a:lnTo>
                    <a:pt x="596" y="1317"/>
                  </a:lnTo>
                  <a:lnTo>
                    <a:pt x="584" y="1301"/>
                  </a:lnTo>
                  <a:lnTo>
                    <a:pt x="578" y="1291"/>
                  </a:lnTo>
                  <a:lnTo>
                    <a:pt x="576" y="1281"/>
                  </a:lnTo>
                  <a:lnTo>
                    <a:pt x="576" y="1271"/>
                  </a:lnTo>
                  <a:lnTo>
                    <a:pt x="578" y="1265"/>
                  </a:lnTo>
                  <a:lnTo>
                    <a:pt x="582" y="1265"/>
                  </a:lnTo>
                  <a:lnTo>
                    <a:pt x="1052" y="1265"/>
                  </a:lnTo>
                  <a:lnTo>
                    <a:pt x="1052" y="288"/>
                  </a:lnTo>
                  <a:lnTo>
                    <a:pt x="582" y="288"/>
                  </a:lnTo>
                  <a:lnTo>
                    <a:pt x="580" y="280"/>
                  </a:lnTo>
                  <a:lnTo>
                    <a:pt x="580" y="272"/>
                  </a:lnTo>
                  <a:lnTo>
                    <a:pt x="580" y="262"/>
                  </a:lnTo>
                  <a:lnTo>
                    <a:pt x="580" y="260"/>
                  </a:lnTo>
                  <a:lnTo>
                    <a:pt x="582" y="256"/>
                  </a:lnTo>
                  <a:lnTo>
                    <a:pt x="584" y="250"/>
                  </a:lnTo>
                  <a:lnTo>
                    <a:pt x="596" y="234"/>
                  </a:lnTo>
                  <a:lnTo>
                    <a:pt x="608" y="220"/>
                  </a:lnTo>
                  <a:lnTo>
                    <a:pt x="634" y="192"/>
                  </a:lnTo>
                  <a:lnTo>
                    <a:pt x="644" y="178"/>
                  </a:lnTo>
                  <a:lnTo>
                    <a:pt x="648" y="170"/>
                  </a:lnTo>
                  <a:lnTo>
                    <a:pt x="652" y="162"/>
                  </a:lnTo>
                  <a:lnTo>
                    <a:pt x="658" y="140"/>
                  </a:lnTo>
                  <a:lnTo>
                    <a:pt x="662" y="112"/>
                  </a:lnTo>
                  <a:lnTo>
                    <a:pt x="660" y="102"/>
                  </a:lnTo>
                  <a:lnTo>
                    <a:pt x="658" y="90"/>
                  </a:lnTo>
                  <a:lnTo>
                    <a:pt x="656" y="78"/>
                  </a:lnTo>
                  <a:lnTo>
                    <a:pt x="650" y="68"/>
                  </a:lnTo>
                  <a:lnTo>
                    <a:pt x="644" y="58"/>
                  </a:lnTo>
                  <a:lnTo>
                    <a:pt x="638" y="50"/>
                  </a:lnTo>
                  <a:lnTo>
                    <a:pt x="622" y="32"/>
                  </a:lnTo>
                  <a:lnTo>
                    <a:pt x="602" y="18"/>
                  </a:lnTo>
                  <a:lnTo>
                    <a:pt x="580" y="8"/>
                  </a:lnTo>
                  <a:lnTo>
                    <a:pt x="554" y="2"/>
                  </a:lnTo>
                  <a:lnTo>
                    <a:pt x="526" y="0"/>
                  </a:lnTo>
                  <a:lnTo>
                    <a:pt x="512" y="0"/>
                  </a:lnTo>
                  <a:lnTo>
                    <a:pt x="500" y="2"/>
                  </a:lnTo>
                  <a:lnTo>
                    <a:pt x="498" y="2"/>
                  </a:lnTo>
                  <a:lnTo>
                    <a:pt x="494" y="4"/>
                  </a:lnTo>
                  <a:lnTo>
                    <a:pt x="482" y="8"/>
                  </a:lnTo>
                  <a:lnTo>
                    <a:pt x="468" y="12"/>
                  </a:lnTo>
                  <a:lnTo>
                    <a:pt x="456" y="20"/>
                  </a:lnTo>
                  <a:lnTo>
                    <a:pt x="442" y="28"/>
                  </a:lnTo>
                  <a:lnTo>
                    <a:pt x="432" y="38"/>
                  </a:lnTo>
                  <a:lnTo>
                    <a:pt x="422" y="48"/>
                  </a:lnTo>
                  <a:lnTo>
                    <a:pt x="412" y="58"/>
                  </a:lnTo>
                  <a:lnTo>
                    <a:pt x="404" y="70"/>
                  </a:lnTo>
                  <a:lnTo>
                    <a:pt x="398" y="84"/>
                  </a:lnTo>
                  <a:lnTo>
                    <a:pt x="394" y="98"/>
                  </a:lnTo>
                  <a:lnTo>
                    <a:pt x="394" y="100"/>
                  </a:lnTo>
                  <a:lnTo>
                    <a:pt x="392" y="110"/>
                  </a:lnTo>
                  <a:lnTo>
                    <a:pt x="390" y="124"/>
                  </a:lnTo>
                  <a:lnTo>
                    <a:pt x="392" y="138"/>
                  </a:lnTo>
                  <a:lnTo>
                    <a:pt x="396" y="154"/>
                  </a:lnTo>
                  <a:lnTo>
                    <a:pt x="404" y="172"/>
                  </a:lnTo>
                  <a:lnTo>
                    <a:pt x="416" y="190"/>
                  </a:lnTo>
                  <a:lnTo>
                    <a:pt x="422" y="198"/>
                  </a:lnTo>
                  <a:lnTo>
                    <a:pt x="430" y="206"/>
                  </a:lnTo>
                  <a:lnTo>
                    <a:pt x="446" y="220"/>
                  </a:lnTo>
                  <a:lnTo>
                    <a:pt x="454" y="230"/>
                  </a:lnTo>
                  <a:lnTo>
                    <a:pt x="460" y="240"/>
                  </a:lnTo>
                  <a:lnTo>
                    <a:pt x="464" y="256"/>
                  </a:lnTo>
                  <a:lnTo>
                    <a:pt x="464" y="262"/>
                  </a:lnTo>
                  <a:lnTo>
                    <a:pt x="464" y="276"/>
                  </a:lnTo>
                  <a:lnTo>
                    <a:pt x="464" y="278"/>
                  </a:lnTo>
                  <a:lnTo>
                    <a:pt x="464" y="280"/>
                  </a:lnTo>
                  <a:lnTo>
                    <a:pt x="462" y="288"/>
                  </a:lnTo>
                  <a:lnTo>
                    <a:pt x="8" y="288"/>
                  </a:lnTo>
                  <a:lnTo>
                    <a:pt x="2" y="290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0" y="303"/>
                  </a:lnTo>
                  <a:lnTo>
                    <a:pt x="0" y="1257"/>
                  </a:lnTo>
                  <a:lnTo>
                    <a:pt x="2" y="1263"/>
                  </a:lnTo>
                  <a:lnTo>
                    <a:pt x="8" y="1265"/>
                  </a:lnTo>
                  <a:lnTo>
                    <a:pt x="232" y="1265"/>
                  </a:lnTo>
                  <a:lnTo>
                    <a:pt x="462" y="1265"/>
                  </a:lnTo>
                  <a:lnTo>
                    <a:pt x="466" y="1267"/>
                  </a:lnTo>
                  <a:lnTo>
                    <a:pt x="470" y="1273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-956" y="2917"/>
              <a:ext cx="1052" cy="972"/>
            </a:xfrm>
            <a:custGeom>
              <a:avLst/>
              <a:gdLst>
                <a:gd name="T0" fmla="*/ 580 w 1052"/>
                <a:gd name="T1" fmla="*/ 4 h 972"/>
                <a:gd name="T2" fmla="*/ 580 w 1052"/>
                <a:gd name="T3" fmla="*/ 18 h 972"/>
                <a:gd name="T4" fmla="*/ 590 w 1052"/>
                <a:gd name="T5" fmla="*/ 36 h 972"/>
                <a:gd name="T6" fmla="*/ 604 w 1052"/>
                <a:gd name="T7" fmla="*/ 60 h 972"/>
                <a:gd name="T8" fmla="*/ 636 w 1052"/>
                <a:gd name="T9" fmla="*/ 94 h 972"/>
                <a:gd name="T10" fmla="*/ 650 w 1052"/>
                <a:gd name="T11" fmla="*/ 114 h 972"/>
                <a:gd name="T12" fmla="*/ 660 w 1052"/>
                <a:gd name="T13" fmla="*/ 138 h 972"/>
                <a:gd name="T14" fmla="*/ 664 w 1052"/>
                <a:gd name="T15" fmla="*/ 174 h 972"/>
                <a:gd name="T16" fmla="*/ 662 w 1052"/>
                <a:gd name="T17" fmla="*/ 196 h 972"/>
                <a:gd name="T18" fmla="*/ 652 w 1052"/>
                <a:gd name="T19" fmla="*/ 218 h 972"/>
                <a:gd name="T20" fmla="*/ 640 w 1052"/>
                <a:gd name="T21" fmla="*/ 236 h 972"/>
                <a:gd name="T22" fmla="*/ 602 w 1052"/>
                <a:gd name="T23" fmla="*/ 266 h 972"/>
                <a:gd name="T24" fmla="*/ 580 w 1052"/>
                <a:gd name="T25" fmla="*/ 276 h 972"/>
                <a:gd name="T26" fmla="*/ 540 w 1052"/>
                <a:gd name="T27" fmla="*/ 284 h 972"/>
                <a:gd name="T28" fmla="*/ 526 w 1052"/>
                <a:gd name="T29" fmla="*/ 284 h 972"/>
                <a:gd name="T30" fmla="*/ 498 w 1052"/>
                <a:gd name="T31" fmla="*/ 282 h 972"/>
                <a:gd name="T32" fmla="*/ 468 w 1052"/>
                <a:gd name="T33" fmla="*/ 272 h 972"/>
                <a:gd name="T34" fmla="*/ 442 w 1052"/>
                <a:gd name="T35" fmla="*/ 258 h 972"/>
                <a:gd name="T36" fmla="*/ 420 w 1052"/>
                <a:gd name="T37" fmla="*/ 238 h 972"/>
                <a:gd name="T38" fmla="*/ 402 w 1052"/>
                <a:gd name="T39" fmla="*/ 216 h 972"/>
                <a:gd name="T40" fmla="*/ 392 w 1052"/>
                <a:gd name="T41" fmla="*/ 190 h 972"/>
                <a:gd name="T42" fmla="*/ 388 w 1052"/>
                <a:gd name="T43" fmla="*/ 162 h 972"/>
                <a:gd name="T44" fmla="*/ 392 w 1052"/>
                <a:gd name="T45" fmla="*/ 134 h 972"/>
                <a:gd name="T46" fmla="*/ 408 w 1052"/>
                <a:gd name="T47" fmla="*/ 100 h 972"/>
                <a:gd name="T48" fmla="*/ 424 w 1052"/>
                <a:gd name="T49" fmla="*/ 80 h 972"/>
                <a:gd name="T50" fmla="*/ 450 w 1052"/>
                <a:gd name="T51" fmla="*/ 54 h 972"/>
                <a:gd name="T52" fmla="*/ 462 w 1052"/>
                <a:gd name="T53" fmla="*/ 36 h 972"/>
                <a:gd name="T54" fmla="*/ 466 w 1052"/>
                <a:gd name="T55" fmla="*/ 16 h 972"/>
                <a:gd name="T56" fmla="*/ 462 w 1052"/>
                <a:gd name="T57" fmla="*/ 0 h 972"/>
                <a:gd name="T58" fmla="*/ 2 w 1052"/>
                <a:gd name="T59" fmla="*/ 4 h 972"/>
                <a:gd name="T60" fmla="*/ 0 w 1052"/>
                <a:gd name="T61" fmla="*/ 964 h 972"/>
                <a:gd name="T62" fmla="*/ 8 w 1052"/>
                <a:gd name="T63" fmla="*/ 972 h 972"/>
                <a:gd name="T64" fmla="*/ 1052 w 1052"/>
                <a:gd name="T65" fmla="*/ 2 h 9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2"/>
                <a:gd name="T100" fmla="*/ 0 h 972"/>
                <a:gd name="T101" fmla="*/ 1052 w 1052"/>
                <a:gd name="T102" fmla="*/ 972 h 9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2" h="972">
                  <a:moveTo>
                    <a:pt x="582" y="0"/>
                  </a:moveTo>
                  <a:lnTo>
                    <a:pt x="580" y="4"/>
                  </a:lnTo>
                  <a:lnTo>
                    <a:pt x="578" y="8"/>
                  </a:lnTo>
                  <a:lnTo>
                    <a:pt x="580" y="18"/>
                  </a:lnTo>
                  <a:lnTo>
                    <a:pt x="584" y="30"/>
                  </a:lnTo>
                  <a:lnTo>
                    <a:pt x="590" y="36"/>
                  </a:lnTo>
                  <a:lnTo>
                    <a:pt x="596" y="48"/>
                  </a:lnTo>
                  <a:lnTo>
                    <a:pt x="604" y="60"/>
                  </a:lnTo>
                  <a:lnTo>
                    <a:pt x="620" y="78"/>
                  </a:lnTo>
                  <a:lnTo>
                    <a:pt x="636" y="94"/>
                  </a:lnTo>
                  <a:lnTo>
                    <a:pt x="644" y="104"/>
                  </a:lnTo>
                  <a:lnTo>
                    <a:pt x="650" y="114"/>
                  </a:lnTo>
                  <a:lnTo>
                    <a:pt x="656" y="126"/>
                  </a:lnTo>
                  <a:lnTo>
                    <a:pt x="660" y="138"/>
                  </a:lnTo>
                  <a:lnTo>
                    <a:pt x="662" y="154"/>
                  </a:lnTo>
                  <a:lnTo>
                    <a:pt x="664" y="174"/>
                  </a:lnTo>
                  <a:lnTo>
                    <a:pt x="664" y="184"/>
                  </a:lnTo>
                  <a:lnTo>
                    <a:pt x="662" y="196"/>
                  </a:lnTo>
                  <a:lnTo>
                    <a:pt x="658" y="206"/>
                  </a:lnTo>
                  <a:lnTo>
                    <a:pt x="652" y="218"/>
                  </a:lnTo>
                  <a:lnTo>
                    <a:pt x="646" y="226"/>
                  </a:lnTo>
                  <a:lnTo>
                    <a:pt x="640" y="236"/>
                  </a:lnTo>
                  <a:lnTo>
                    <a:pt x="622" y="252"/>
                  </a:lnTo>
                  <a:lnTo>
                    <a:pt x="602" y="266"/>
                  </a:lnTo>
                  <a:lnTo>
                    <a:pt x="586" y="272"/>
                  </a:lnTo>
                  <a:lnTo>
                    <a:pt x="580" y="276"/>
                  </a:lnTo>
                  <a:lnTo>
                    <a:pt x="554" y="282"/>
                  </a:lnTo>
                  <a:lnTo>
                    <a:pt x="540" y="284"/>
                  </a:lnTo>
                  <a:lnTo>
                    <a:pt x="528" y="284"/>
                  </a:lnTo>
                  <a:lnTo>
                    <a:pt x="526" y="284"/>
                  </a:lnTo>
                  <a:lnTo>
                    <a:pt x="512" y="284"/>
                  </a:lnTo>
                  <a:lnTo>
                    <a:pt x="498" y="282"/>
                  </a:lnTo>
                  <a:lnTo>
                    <a:pt x="482" y="278"/>
                  </a:lnTo>
                  <a:lnTo>
                    <a:pt x="468" y="272"/>
                  </a:lnTo>
                  <a:lnTo>
                    <a:pt x="454" y="266"/>
                  </a:lnTo>
                  <a:lnTo>
                    <a:pt x="442" y="258"/>
                  </a:lnTo>
                  <a:lnTo>
                    <a:pt x="430" y="248"/>
                  </a:lnTo>
                  <a:lnTo>
                    <a:pt x="420" y="238"/>
                  </a:lnTo>
                  <a:lnTo>
                    <a:pt x="410" y="228"/>
                  </a:lnTo>
                  <a:lnTo>
                    <a:pt x="402" y="216"/>
                  </a:lnTo>
                  <a:lnTo>
                    <a:pt x="396" y="204"/>
                  </a:lnTo>
                  <a:lnTo>
                    <a:pt x="392" y="190"/>
                  </a:lnTo>
                  <a:lnTo>
                    <a:pt x="388" y="176"/>
                  </a:lnTo>
                  <a:lnTo>
                    <a:pt x="388" y="162"/>
                  </a:lnTo>
                  <a:lnTo>
                    <a:pt x="390" y="148"/>
                  </a:lnTo>
                  <a:lnTo>
                    <a:pt x="392" y="134"/>
                  </a:lnTo>
                  <a:lnTo>
                    <a:pt x="400" y="114"/>
                  </a:lnTo>
                  <a:lnTo>
                    <a:pt x="408" y="100"/>
                  </a:lnTo>
                  <a:lnTo>
                    <a:pt x="416" y="90"/>
                  </a:lnTo>
                  <a:lnTo>
                    <a:pt x="424" y="80"/>
                  </a:lnTo>
                  <a:lnTo>
                    <a:pt x="442" y="64"/>
                  </a:lnTo>
                  <a:lnTo>
                    <a:pt x="450" y="54"/>
                  </a:lnTo>
                  <a:lnTo>
                    <a:pt x="458" y="44"/>
                  </a:lnTo>
                  <a:lnTo>
                    <a:pt x="462" y="36"/>
                  </a:lnTo>
                  <a:lnTo>
                    <a:pt x="464" y="30"/>
                  </a:lnTo>
                  <a:lnTo>
                    <a:pt x="466" y="16"/>
                  </a:lnTo>
                  <a:lnTo>
                    <a:pt x="464" y="6"/>
                  </a:lnTo>
                  <a:lnTo>
                    <a:pt x="46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2"/>
                  </a:lnTo>
                  <a:lnTo>
                    <a:pt x="1052" y="972"/>
                  </a:lnTo>
                  <a:lnTo>
                    <a:pt x="1052" y="2"/>
                  </a:lnTo>
                  <a:lnTo>
                    <a:pt x="582" y="0"/>
                  </a:lnTo>
                  <a:close/>
                </a:path>
              </a:pathLst>
            </a:custGeom>
            <a:grpFill/>
            <a:ln w="190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54000" tIns="54000" rIns="54000" bIns="54000" anchor="ctr"/>
            <a:lstStyle/>
            <a:p>
              <a:endParaRPr lang="en-GB"/>
            </a:p>
          </p:txBody>
        </p:sp>
      </p:grp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241208" y="1353537"/>
            <a:ext cx="7458805" cy="43347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Garantire  </a:t>
            </a:r>
            <a:r>
              <a:rPr lang="it-IT" sz="1800" dirty="0" smtClean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l’accesso </a:t>
            </a: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paritario e tempestivo a </a:t>
            </a:r>
            <a:r>
              <a:rPr 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servizi di qualità, sostenibili e abbordabili;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Promuovere interventi in grado di </a:t>
            </a:r>
            <a:r>
              <a:rPr 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attivare percorsi di inclusione e protezione sociale</a:t>
            </a: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 rivolti ai minori e mirati a prevenire e affrontare la povertà educativa;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Potenziare la rete per il </a:t>
            </a:r>
            <a:r>
              <a:rPr 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pronto intervento sociale </a:t>
            </a: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per le persone senza dimora e in condizioni di disagio abitativo;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Sostenere interventi di contrasto alla </a:t>
            </a:r>
            <a:r>
              <a:rPr 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grave marginalità</a:t>
            </a: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superando la logica emergenziale di risposta ai soli bisogni primari e promuovendo un </a:t>
            </a:r>
            <a:r>
              <a:rPr 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approccio strutturato</a:t>
            </a: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, basato su misure di inclusione socio- economiche e percorsi di assistenza e accompagnamento all’autonomia individuale (</a:t>
            </a:r>
            <a:r>
              <a:rPr lang="it-IT" sz="1800" dirty="0" err="1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Housing</a:t>
            </a: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 First);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Modernizzare  e promuovere l’accesso ai </a:t>
            </a:r>
            <a:r>
              <a:rPr lang="it-IT" sz="1800" b="1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sistemi di protezione sociale</a:t>
            </a:r>
            <a:r>
              <a:rPr lang="it-IT" sz="1800" dirty="0">
                <a:solidFill>
                  <a:schemeClr val="tx1"/>
                </a:solidFill>
                <a:latin typeface="Candara" panose="020E0502030303020204" pitchFamily="34" charset="0"/>
                <a:cs typeface="Arial" pitchFamily="34" charset="0"/>
              </a:rPr>
              <a:t>.</a:t>
            </a:r>
          </a:p>
          <a:p>
            <a:pPr marL="444500" lvl="1" indent="-266700" algn="just" defTabSz="995363" eaLnBrk="0" hangingPunct="0">
              <a:spcAft>
                <a:spcPts val="600"/>
              </a:spcAft>
              <a:buSzPct val="100000"/>
              <a:buFont typeface="Arial" pitchFamily="34" charset="0"/>
              <a:buChar char="•"/>
              <a:defRPr/>
            </a:pPr>
            <a:endParaRPr lang="en-US" sz="1800" kern="0" dirty="0">
              <a:solidFill>
                <a:schemeClr val="tx1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755152" y="4951288"/>
            <a:ext cx="84670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O.S. </a:t>
            </a:r>
            <a:r>
              <a:rPr lang="it-IT" sz="2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x</a:t>
            </a:r>
            <a:endParaRPr lang="en-GB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64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6"/>
            <a:ext cx="605338" cy="544945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25</a:t>
              </a:r>
              <a:endParaRPr lang="en-GB" sz="1600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22" name="Rettangolo 21"/>
          <p:cNvSpPr/>
          <p:nvPr/>
        </p:nvSpPr>
        <p:spPr>
          <a:xfrm>
            <a:off x="755152" y="4951288"/>
            <a:ext cx="84670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O.S. </a:t>
            </a:r>
            <a:r>
              <a:rPr lang="it-IT" sz="2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x</a:t>
            </a:r>
            <a:endParaRPr lang="en-GB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Sottotitolo 2"/>
          <p:cNvSpPr txBox="1">
            <a:spLocks/>
          </p:cNvSpPr>
          <p:nvPr/>
        </p:nvSpPr>
        <p:spPr>
          <a:xfrm>
            <a:off x="3184850" y="2488976"/>
            <a:ext cx="6858000" cy="1655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4400" b="1" dirty="0" smtClean="0">
                <a:solidFill>
                  <a:srgbClr val="002060"/>
                </a:solidFill>
                <a:latin typeface="Garamond" panose="02020404030301010803" pitchFamily="18" charset="0"/>
                <a:sym typeface="Arial"/>
              </a:rPr>
              <a:t>Grazie per l’attenzione! </a:t>
            </a:r>
            <a:endParaRPr lang="it-IT" sz="4400" b="1" dirty="0">
              <a:solidFill>
                <a:srgbClr val="002060"/>
              </a:solidFill>
              <a:latin typeface="Garamond" panose="02020404030301010803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567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11987"/>
            <a:ext cx="12192000" cy="8512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	</a:t>
            </a:r>
            <a:r>
              <a:rPr lang="it-IT" sz="1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  Fonte: elaborazioni ANPAL su dati SFC2014 aggiornati al 31.12.2019</a:t>
            </a:r>
            <a:r>
              <a:rPr lang="it-IT" dirty="0" smtClean="0">
                <a:solidFill>
                  <a:schemeClr val="tx1"/>
                </a:solidFill>
              </a:rPr>
              <a:t>. 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10160" y="1011421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2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37984" y="284288"/>
            <a:ext cx="778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Dotazione FSE e </a:t>
            </a:r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focus su Inclusione sociale </a:t>
            </a:r>
            <a:endParaRPr lang="it-IT" sz="32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3122" y="1304648"/>
            <a:ext cx="122296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latin typeface="Candara" panose="020E0502030303020204" pitchFamily="34" charset="0"/>
              </a:rPr>
              <a:t>La dotazione complessiva nazionale del FSE (+</a:t>
            </a:r>
            <a:r>
              <a:rPr lang="it-IT" sz="2400" b="1" dirty="0" err="1" smtClean="0">
                <a:latin typeface="Candara" panose="020E0502030303020204" pitchFamily="34" charset="0"/>
              </a:rPr>
              <a:t>FdR</a:t>
            </a:r>
            <a:r>
              <a:rPr lang="it-IT" sz="2400" b="1" dirty="0" smtClean="0">
                <a:latin typeface="Candara" panose="020E0502030303020204" pitchFamily="34" charset="0"/>
              </a:rPr>
              <a:t>) è pari a circa  19,7 Miliardi di euro, di cui: </a:t>
            </a:r>
            <a:endParaRPr lang="it-IT" sz="2400" b="1" dirty="0">
              <a:latin typeface="Candara" panose="020E0502030303020204" pitchFamily="34" charset="0"/>
            </a:endParaRPr>
          </a:p>
          <a:p>
            <a:r>
              <a:rPr lang="it-IT" sz="2400" b="1" dirty="0" smtClean="0">
                <a:latin typeface="Candara" panose="020E0502030303020204" pitchFamily="34" charset="0"/>
              </a:rPr>
              <a:t> </a:t>
            </a:r>
            <a:endParaRPr lang="it-IT" sz="2400" b="1" dirty="0">
              <a:latin typeface="Candara" panose="020E0502030303020204" pitchFamily="34" charset="0"/>
            </a:endParaRPr>
          </a:p>
        </p:txBody>
      </p:sp>
      <p:grpSp>
        <p:nvGrpSpPr>
          <p:cNvPr id="13" name="Group 2"/>
          <p:cNvGrpSpPr/>
          <p:nvPr/>
        </p:nvGrpSpPr>
        <p:grpSpPr>
          <a:xfrm>
            <a:off x="745647" y="3446666"/>
            <a:ext cx="10528757" cy="1152243"/>
            <a:chOff x="721709" y="3436441"/>
            <a:chExt cx="10528757" cy="1152243"/>
          </a:xfrm>
        </p:grpSpPr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1510242" y="3436441"/>
              <a:ext cx="9740224" cy="699331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 dirty="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721709" y="3459745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6" name="Rectangle 97"/>
            <p:cNvSpPr/>
            <p:nvPr/>
          </p:nvSpPr>
          <p:spPr>
            <a:xfrm>
              <a:off x="2182464" y="3521876"/>
              <a:ext cx="892504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3200" b="1" cap="all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INCLUSIONE SOCIALE – OT 9</a:t>
              </a:r>
              <a:endParaRPr lang="en-GB" sz="3200" b="1" cap="all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884895" y="3593720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8" name="Rectangle 53"/>
            <p:cNvSpPr>
              <a:spLocks noChangeArrowheads="1"/>
            </p:cNvSpPr>
            <p:nvPr/>
          </p:nvSpPr>
          <p:spPr bwMode="auto">
            <a:xfrm>
              <a:off x="984933" y="3788023"/>
              <a:ext cx="88485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18,9%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19" name="Group 3"/>
          <p:cNvGrpSpPr/>
          <p:nvPr/>
        </p:nvGrpSpPr>
        <p:grpSpPr>
          <a:xfrm>
            <a:off x="1436881" y="4323767"/>
            <a:ext cx="9830385" cy="1309422"/>
            <a:chOff x="1436881" y="4323767"/>
            <a:chExt cx="9830385" cy="1147389"/>
          </a:xfrm>
        </p:grpSpPr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028513" y="4323767"/>
              <a:ext cx="9238753" cy="699331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436881" y="4342217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22" name="Rectangle 97"/>
            <p:cNvSpPr/>
            <p:nvPr/>
          </p:nvSpPr>
          <p:spPr>
            <a:xfrm>
              <a:off x="2971665" y="4436304"/>
              <a:ext cx="655617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3200" b="1" cap="all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ISTRUZIONE E FORMAZIONE – OT 10</a:t>
              </a:r>
              <a:endParaRPr lang="en-GB" sz="3200" b="1" cap="all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589842" y="4480892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24" name="Rectangle 53"/>
            <p:cNvSpPr>
              <a:spLocks noChangeArrowheads="1"/>
            </p:cNvSpPr>
            <p:nvPr/>
          </p:nvSpPr>
          <p:spPr bwMode="auto">
            <a:xfrm>
              <a:off x="1666302" y="4641437"/>
              <a:ext cx="88966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27,7%</a:t>
              </a:r>
              <a:endParaRPr lang="en-US" altLang="en-US" sz="3200" b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25" name="Group 1"/>
          <p:cNvGrpSpPr/>
          <p:nvPr/>
        </p:nvGrpSpPr>
        <p:grpSpPr>
          <a:xfrm>
            <a:off x="1455271" y="2493986"/>
            <a:ext cx="9782037" cy="1158287"/>
            <a:chOff x="1468429" y="2551354"/>
            <a:chExt cx="9782037" cy="1158287"/>
          </a:xfrm>
        </p:grpSpPr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2182464" y="2551354"/>
              <a:ext cx="9068002" cy="672062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1468429" y="2580702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28" name="Rectangle 97"/>
            <p:cNvSpPr/>
            <p:nvPr/>
          </p:nvSpPr>
          <p:spPr>
            <a:xfrm>
              <a:off x="2830649" y="2628049"/>
              <a:ext cx="567767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3200" b="1" cap="all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OCCUPAZIONE – OT 8</a:t>
              </a:r>
              <a:endParaRPr lang="en-GB" sz="3200" b="1" cap="all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29" name="Freeform 20"/>
            <p:cNvSpPr>
              <a:spLocks/>
            </p:cNvSpPr>
            <p:nvPr/>
          </p:nvSpPr>
          <p:spPr bwMode="auto">
            <a:xfrm>
              <a:off x="1618706" y="2700120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34" name="Rectangle 53"/>
            <p:cNvSpPr>
              <a:spLocks noChangeArrowheads="1"/>
            </p:cNvSpPr>
            <p:nvPr/>
          </p:nvSpPr>
          <p:spPr bwMode="auto">
            <a:xfrm>
              <a:off x="1666115" y="2846986"/>
              <a:ext cx="91852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45,3%</a:t>
              </a:r>
              <a:endParaRPr lang="en-US" altLang="en-US" sz="3200" b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930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11987"/>
            <a:ext cx="12192000" cy="8512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10160" y="1011421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3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37984" y="284288"/>
            <a:ext cx="778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Dotazione FSE e </a:t>
            </a:r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focus su Inclusione sociale </a:t>
            </a:r>
            <a:endParaRPr lang="it-IT" sz="32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grpSp>
        <p:nvGrpSpPr>
          <p:cNvPr id="13" name="Group 2"/>
          <p:cNvGrpSpPr/>
          <p:nvPr/>
        </p:nvGrpSpPr>
        <p:grpSpPr>
          <a:xfrm>
            <a:off x="590624" y="1076493"/>
            <a:ext cx="10516882" cy="1152243"/>
            <a:chOff x="733584" y="3436441"/>
            <a:chExt cx="10516882" cy="1152243"/>
          </a:xfrm>
        </p:grpSpPr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1510242" y="3436441"/>
              <a:ext cx="9740224" cy="699331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 dirty="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733584" y="3459745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6" name="Rectangle 97"/>
            <p:cNvSpPr/>
            <p:nvPr/>
          </p:nvSpPr>
          <p:spPr>
            <a:xfrm>
              <a:off x="2182464" y="3521876"/>
              <a:ext cx="892504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3200" b="1" cap="all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INCLUSIONE SOCIALE – OT 9</a:t>
              </a:r>
              <a:endParaRPr lang="en-GB" sz="3200" b="1" cap="all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854171" y="3588729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8" name="Rectangle 53"/>
            <p:cNvSpPr>
              <a:spLocks noChangeArrowheads="1"/>
            </p:cNvSpPr>
            <p:nvPr/>
          </p:nvSpPr>
          <p:spPr bwMode="auto">
            <a:xfrm>
              <a:off x="947019" y="3755161"/>
              <a:ext cx="88485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18,9%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cxnSp>
        <p:nvCxnSpPr>
          <p:cNvPr id="5" name="Connettore 1 4"/>
          <p:cNvCxnSpPr/>
          <p:nvPr/>
        </p:nvCxnSpPr>
        <p:spPr>
          <a:xfrm flipH="1">
            <a:off x="10383655" y="1743543"/>
            <a:ext cx="9699" cy="140970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 flipH="1">
            <a:off x="8395304" y="1789734"/>
            <a:ext cx="2178" cy="136351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6397255" y="1770347"/>
            <a:ext cx="11876" cy="147310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4287244" y="1808064"/>
            <a:ext cx="9270" cy="146595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2101096" y="1717329"/>
            <a:ext cx="11876" cy="152612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uppo 11"/>
          <p:cNvGrpSpPr/>
          <p:nvPr/>
        </p:nvGrpSpPr>
        <p:grpSpPr>
          <a:xfrm>
            <a:off x="1457106" y="3254502"/>
            <a:ext cx="1311731" cy="1128939"/>
            <a:chOff x="1722418" y="3927583"/>
            <a:chExt cx="1311731" cy="1128939"/>
          </a:xfrm>
        </p:grpSpPr>
        <p:sp>
          <p:nvSpPr>
            <p:cNvPr id="43" name="Freeform 20"/>
            <p:cNvSpPr>
              <a:spLocks/>
            </p:cNvSpPr>
            <p:nvPr/>
          </p:nvSpPr>
          <p:spPr bwMode="auto">
            <a:xfrm>
              <a:off x="1722418" y="3927583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46" name="Freeform 20"/>
            <p:cNvSpPr>
              <a:spLocks/>
            </p:cNvSpPr>
            <p:nvPr/>
          </p:nvSpPr>
          <p:spPr bwMode="auto">
            <a:xfrm>
              <a:off x="1871533" y="4056189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44" name="Rectangle 53"/>
            <p:cNvSpPr>
              <a:spLocks noChangeArrowheads="1"/>
            </p:cNvSpPr>
            <p:nvPr/>
          </p:nvSpPr>
          <p:spPr bwMode="auto">
            <a:xfrm>
              <a:off x="1971646" y="4205503"/>
              <a:ext cx="85921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71,4%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2160978" y="2304885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rgbClr val="640000"/>
                </a:solidFill>
                <a:latin typeface="Candara" panose="020E0502030303020204" pitchFamily="34" charset="0"/>
                <a:cs typeface="Arial" pitchFamily="34" charset="0"/>
              </a:rPr>
              <a:t>9.i</a:t>
            </a:r>
            <a:endParaRPr lang="it-IT" sz="3200" b="1" dirty="0">
              <a:solidFill>
                <a:srgbClr val="640000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48" name="CasellaDiTesto 47"/>
          <p:cNvSpPr txBox="1"/>
          <p:nvPr/>
        </p:nvSpPr>
        <p:spPr>
          <a:xfrm>
            <a:off x="4349506" y="2030948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640000"/>
                </a:solidFill>
                <a:latin typeface="Candara" panose="020E0502030303020204" pitchFamily="34" charset="0"/>
                <a:cs typeface="Arial" pitchFamily="34" charset="0"/>
              </a:rPr>
              <a:t>9.ii</a:t>
            </a:r>
            <a:endParaRPr lang="it-IT" sz="3200" b="1" dirty="0">
              <a:solidFill>
                <a:srgbClr val="640000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grpSp>
        <p:nvGrpSpPr>
          <p:cNvPr id="50" name="Gruppo 49"/>
          <p:cNvGrpSpPr/>
          <p:nvPr/>
        </p:nvGrpSpPr>
        <p:grpSpPr>
          <a:xfrm>
            <a:off x="3640648" y="3244389"/>
            <a:ext cx="1311731" cy="1128939"/>
            <a:chOff x="1722418" y="3927583"/>
            <a:chExt cx="1311731" cy="1128939"/>
          </a:xfrm>
        </p:grpSpPr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1722418" y="3927583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52" name="Freeform 20"/>
            <p:cNvSpPr>
              <a:spLocks/>
            </p:cNvSpPr>
            <p:nvPr/>
          </p:nvSpPr>
          <p:spPr bwMode="auto">
            <a:xfrm>
              <a:off x="1871533" y="4056189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2038974" y="4205503"/>
              <a:ext cx="72455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4,3%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5832265" y="3258724"/>
            <a:ext cx="1311731" cy="1128939"/>
            <a:chOff x="1722418" y="3927583"/>
            <a:chExt cx="1311731" cy="1128939"/>
          </a:xfrm>
        </p:grpSpPr>
        <p:sp>
          <p:nvSpPr>
            <p:cNvPr id="56" name="Freeform 20"/>
            <p:cNvSpPr>
              <a:spLocks/>
            </p:cNvSpPr>
            <p:nvPr/>
          </p:nvSpPr>
          <p:spPr bwMode="auto">
            <a:xfrm>
              <a:off x="1722418" y="3927583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57" name="Freeform 20"/>
            <p:cNvSpPr>
              <a:spLocks/>
            </p:cNvSpPr>
            <p:nvPr/>
          </p:nvSpPr>
          <p:spPr bwMode="auto">
            <a:xfrm>
              <a:off x="1871533" y="4056189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1929168" y="4205503"/>
              <a:ext cx="94416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20,6%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59" name="CasellaDiTesto 58"/>
          <p:cNvSpPr txBox="1"/>
          <p:nvPr/>
        </p:nvSpPr>
        <p:spPr>
          <a:xfrm>
            <a:off x="6411970" y="2347928"/>
            <a:ext cx="808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640000"/>
                </a:solidFill>
                <a:latin typeface="Candara" panose="020E0502030303020204" pitchFamily="34" charset="0"/>
                <a:cs typeface="Arial" pitchFamily="34" charset="0"/>
              </a:rPr>
              <a:t>9.iv</a:t>
            </a:r>
            <a:endParaRPr lang="it-IT" sz="3200" b="1" dirty="0">
              <a:solidFill>
                <a:srgbClr val="640000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grpSp>
        <p:nvGrpSpPr>
          <p:cNvPr id="60" name="Gruppo 59"/>
          <p:cNvGrpSpPr/>
          <p:nvPr/>
        </p:nvGrpSpPr>
        <p:grpSpPr>
          <a:xfrm>
            <a:off x="7745189" y="3255041"/>
            <a:ext cx="1311731" cy="1128939"/>
            <a:chOff x="1722418" y="3927583"/>
            <a:chExt cx="1311731" cy="1128939"/>
          </a:xfrm>
        </p:grpSpPr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1722418" y="3927583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62" name="Freeform 20"/>
            <p:cNvSpPr>
              <a:spLocks/>
            </p:cNvSpPr>
            <p:nvPr/>
          </p:nvSpPr>
          <p:spPr bwMode="auto">
            <a:xfrm>
              <a:off x="1871533" y="4056189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63" name="Rectangle 53"/>
            <p:cNvSpPr>
              <a:spLocks noChangeArrowheads="1"/>
            </p:cNvSpPr>
            <p:nvPr/>
          </p:nvSpPr>
          <p:spPr bwMode="auto">
            <a:xfrm>
              <a:off x="2079850" y="4205503"/>
              <a:ext cx="642805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3,1%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64" name="Gruppo 63"/>
          <p:cNvGrpSpPr/>
          <p:nvPr/>
        </p:nvGrpSpPr>
        <p:grpSpPr>
          <a:xfrm>
            <a:off x="9775994" y="3319731"/>
            <a:ext cx="1311731" cy="1128939"/>
            <a:chOff x="1722418" y="3927583"/>
            <a:chExt cx="1311731" cy="1128939"/>
          </a:xfrm>
        </p:grpSpPr>
        <p:sp>
          <p:nvSpPr>
            <p:cNvPr id="65" name="Freeform 20"/>
            <p:cNvSpPr>
              <a:spLocks/>
            </p:cNvSpPr>
            <p:nvPr/>
          </p:nvSpPr>
          <p:spPr bwMode="auto">
            <a:xfrm>
              <a:off x="1722418" y="3927583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66" name="Freeform 20"/>
            <p:cNvSpPr>
              <a:spLocks/>
            </p:cNvSpPr>
            <p:nvPr/>
          </p:nvSpPr>
          <p:spPr bwMode="auto">
            <a:xfrm>
              <a:off x="1871533" y="4056189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67" name="Rectangle 53"/>
            <p:cNvSpPr>
              <a:spLocks noChangeArrowheads="1"/>
            </p:cNvSpPr>
            <p:nvPr/>
          </p:nvSpPr>
          <p:spPr bwMode="auto">
            <a:xfrm>
              <a:off x="2040577" y="4205503"/>
              <a:ext cx="72135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0,7%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68" name="CasellaDiTesto 67"/>
          <p:cNvSpPr txBox="1"/>
          <p:nvPr/>
        </p:nvSpPr>
        <p:spPr>
          <a:xfrm>
            <a:off x="8424023" y="1933043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640000"/>
                </a:solidFill>
                <a:latin typeface="Candara" panose="020E0502030303020204" pitchFamily="34" charset="0"/>
                <a:cs typeface="Arial" pitchFamily="34" charset="0"/>
              </a:rPr>
              <a:t>9.v</a:t>
            </a:r>
            <a:endParaRPr lang="it-IT" sz="3200" b="1" dirty="0">
              <a:solidFill>
                <a:srgbClr val="640000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10396193" y="2445620"/>
            <a:ext cx="808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640000"/>
                </a:solidFill>
                <a:latin typeface="Candara" panose="020E0502030303020204" pitchFamily="34" charset="0"/>
                <a:cs typeface="Arial" pitchFamily="34" charset="0"/>
              </a:rPr>
              <a:t>9.vi</a:t>
            </a:r>
            <a:endParaRPr lang="it-IT" sz="3200" b="1" dirty="0">
              <a:solidFill>
                <a:srgbClr val="640000"/>
              </a:solidFill>
              <a:latin typeface="Candara" panose="020E0502030303020204" pitchFamily="34" charset="0"/>
              <a:cs typeface="Arial" pitchFamily="34" charset="0"/>
            </a:endParaRPr>
          </a:p>
        </p:txBody>
      </p:sp>
      <p:sp>
        <p:nvSpPr>
          <p:cNvPr id="70" name="CasellaDiTesto 69"/>
          <p:cNvSpPr txBox="1"/>
          <p:nvPr/>
        </p:nvSpPr>
        <p:spPr>
          <a:xfrm>
            <a:off x="465776" y="4712811"/>
            <a:ext cx="109716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 smtClean="0">
                <a:latin typeface="Candara" panose="020E0502030303020204" pitchFamily="34" charset="0"/>
              </a:rPr>
              <a:t>9.i - Inclusione attiva</a:t>
            </a:r>
          </a:p>
          <a:p>
            <a:r>
              <a:rPr lang="it-IT" sz="1400" b="1" i="1" dirty="0" smtClean="0">
                <a:latin typeface="Candara" panose="020E0502030303020204" pitchFamily="34" charset="0"/>
              </a:rPr>
              <a:t>9.ii - </a:t>
            </a:r>
            <a:r>
              <a:rPr lang="it-IT" sz="1400" b="1" i="1" dirty="0" err="1" smtClean="0">
                <a:latin typeface="Candara" panose="020E0502030303020204" pitchFamily="34" charset="0"/>
              </a:rPr>
              <a:t>lntegrazione</a:t>
            </a:r>
            <a:r>
              <a:rPr lang="it-IT" sz="1400" b="1" i="1" dirty="0" smtClean="0">
                <a:latin typeface="Candara" panose="020E0502030303020204" pitchFamily="34" charset="0"/>
              </a:rPr>
              <a:t> socioeconomica </a:t>
            </a:r>
            <a:r>
              <a:rPr lang="it-IT" sz="1400" b="1" i="1" dirty="0">
                <a:latin typeface="Candara" panose="020E0502030303020204" pitchFamily="34" charset="0"/>
              </a:rPr>
              <a:t>delle comunità emarginate quali i rom 	</a:t>
            </a:r>
          </a:p>
          <a:p>
            <a:r>
              <a:rPr lang="it-IT" sz="1400" b="1" i="1" dirty="0" smtClean="0">
                <a:latin typeface="Candara" panose="020E0502030303020204" pitchFamily="34" charset="0"/>
              </a:rPr>
              <a:t>9.iv - Miglioramento </a:t>
            </a:r>
            <a:r>
              <a:rPr lang="it-IT" sz="1400" b="1" i="1" dirty="0">
                <a:latin typeface="Candara" panose="020E0502030303020204" pitchFamily="34" charset="0"/>
              </a:rPr>
              <a:t>dell'accesso a servizi accessibili, sostenibili e di qualità, compresi servizi sociali e cure sanitarie 	</a:t>
            </a:r>
            <a:endParaRPr lang="it-IT" sz="1400" b="1" i="1" dirty="0" smtClean="0">
              <a:latin typeface="Candara" panose="020E0502030303020204" pitchFamily="34" charset="0"/>
            </a:endParaRPr>
          </a:p>
          <a:p>
            <a:r>
              <a:rPr lang="it-IT" sz="1400" b="1" i="1" dirty="0" smtClean="0">
                <a:latin typeface="Candara" panose="020E0502030303020204" pitchFamily="34" charset="0"/>
              </a:rPr>
              <a:t>9.v - Promozione </a:t>
            </a:r>
            <a:r>
              <a:rPr lang="it-IT" sz="1400" b="1" i="1" dirty="0">
                <a:latin typeface="Candara" panose="020E0502030303020204" pitchFamily="34" charset="0"/>
              </a:rPr>
              <a:t>dell'imprenditorialità sociale e dell'integrazione professionale nelle imprese sociali e dell'economia </a:t>
            </a:r>
            <a:r>
              <a:rPr lang="it-IT" sz="1400" b="1" i="1" dirty="0" smtClean="0">
                <a:latin typeface="Candara" panose="020E0502030303020204" pitchFamily="34" charset="0"/>
              </a:rPr>
              <a:t>sociale</a:t>
            </a:r>
            <a:endParaRPr lang="it-IT" sz="1400" b="1" i="1" dirty="0">
              <a:latin typeface="Candara" panose="020E0502030303020204" pitchFamily="34" charset="0"/>
            </a:endParaRPr>
          </a:p>
          <a:p>
            <a:r>
              <a:rPr lang="it-IT" sz="1400" b="1" i="1" dirty="0" smtClean="0">
                <a:latin typeface="Candara" panose="020E0502030303020204" pitchFamily="34" charset="0"/>
              </a:rPr>
              <a:t>9.vi  - Strategie </a:t>
            </a:r>
            <a:r>
              <a:rPr lang="it-IT" sz="1400" b="1" i="1" dirty="0">
                <a:latin typeface="Candara" panose="020E0502030303020204" pitchFamily="34" charset="0"/>
              </a:rPr>
              <a:t>di sviluppo locale di tipo partecipativo</a:t>
            </a:r>
          </a:p>
        </p:txBody>
      </p:sp>
      <p:sp>
        <p:nvSpPr>
          <p:cNvPr id="71" name="Rettangolo 70"/>
          <p:cNvSpPr/>
          <p:nvPr/>
        </p:nvSpPr>
        <p:spPr>
          <a:xfrm>
            <a:off x="1124204" y="6184285"/>
            <a:ext cx="67700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latin typeface="Candara" panose="020E0502030303020204" pitchFamily="34" charset="0"/>
              </a:rPr>
              <a:t>Fonte: elaborazioni ANPAL su dati SFC2014 aggiornati al 31.12.2019</a:t>
            </a:r>
            <a:r>
              <a:rPr lang="it-IT" sz="1600" dirty="0"/>
              <a:t>.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2719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11987"/>
            <a:ext cx="12192000" cy="8512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10160" y="1011421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4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37984" y="284288"/>
            <a:ext cx="778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Dotazione FSE e </a:t>
            </a:r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focus su Inclusione sociale </a:t>
            </a:r>
            <a:endParaRPr lang="it-IT" sz="32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grpSp>
        <p:nvGrpSpPr>
          <p:cNvPr id="13" name="Group 2"/>
          <p:cNvGrpSpPr/>
          <p:nvPr/>
        </p:nvGrpSpPr>
        <p:grpSpPr>
          <a:xfrm>
            <a:off x="590624" y="1076493"/>
            <a:ext cx="10516882" cy="1152243"/>
            <a:chOff x="733584" y="3436441"/>
            <a:chExt cx="10516882" cy="1152243"/>
          </a:xfrm>
        </p:grpSpPr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1510242" y="3436441"/>
              <a:ext cx="9740224" cy="699331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 dirty="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733584" y="3459745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6" name="Rectangle 97"/>
            <p:cNvSpPr/>
            <p:nvPr/>
          </p:nvSpPr>
          <p:spPr>
            <a:xfrm>
              <a:off x="2182464" y="3521876"/>
              <a:ext cx="892504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3200" b="1" cap="all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INCLUSIONE SOCIALE – OT 9</a:t>
              </a:r>
              <a:endParaRPr lang="en-GB" sz="3200" b="1" cap="all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854171" y="3588729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18" name="Rectangle 53"/>
            <p:cNvSpPr>
              <a:spLocks noChangeArrowheads="1"/>
            </p:cNvSpPr>
            <p:nvPr/>
          </p:nvSpPr>
          <p:spPr bwMode="auto">
            <a:xfrm>
              <a:off x="947019" y="3755161"/>
              <a:ext cx="88485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 smtClean="0">
                  <a:solidFill>
                    <a:srgbClr val="640000"/>
                  </a:solidFill>
                  <a:latin typeface="Candara" panose="020E0502030303020204" pitchFamily="34" charset="0"/>
                </a:rPr>
                <a:t>18,9%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val="92643118"/>
              </p:ext>
            </p:extLst>
          </p:nvPr>
        </p:nvGraphicFramePr>
        <p:xfrm>
          <a:off x="381329" y="2418092"/>
          <a:ext cx="5271326" cy="346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Grafico 20"/>
          <p:cNvGraphicFramePr/>
          <p:nvPr>
            <p:extLst>
              <p:ext uri="{D42A27DB-BD31-4B8C-83A1-F6EECF244321}">
                <p14:modId xmlns:p14="http://schemas.microsoft.com/office/powerpoint/2010/main" val="1871963360"/>
              </p:ext>
            </p:extLst>
          </p:nvPr>
        </p:nvGraphicFramePr>
        <p:xfrm>
          <a:off x="5867093" y="2418093"/>
          <a:ext cx="5770725" cy="321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74" name="Connettore 1 73"/>
          <p:cNvCxnSpPr/>
          <p:nvPr/>
        </p:nvCxnSpPr>
        <p:spPr>
          <a:xfrm>
            <a:off x="5874743" y="1968045"/>
            <a:ext cx="27296" cy="394357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73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11987"/>
            <a:ext cx="12192000" cy="8512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2037141" y="2423298"/>
            <a:ext cx="9637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Focus programmazione FSE+ 2021-2027</a:t>
            </a:r>
            <a:endParaRPr lang="it-IT" sz="32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10160" y="1011421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5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11987"/>
            <a:ext cx="12192000" cy="8512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83344" y="29951"/>
            <a:ext cx="9637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Fondo Sociale Europeo Plus (FSE+)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10160" y="1011421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6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14" name="Rettangolo 11"/>
          <p:cNvSpPr/>
          <p:nvPr/>
        </p:nvSpPr>
        <p:spPr>
          <a:xfrm>
            <a:off x="1178218" y="1579326"/>
            <a:ext cx="5042818" cy="1475916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/>
          <a:p>
            <a:pPr algn="ctr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Candara" panose="020E0502030303020204" pitchFamily="34" charset="0"/>
                <a:ea typeface="+mj-ea"/>
                <a:cs typeface="Calibri" panose="020F0502020204030204" pitchFamily="34" charset="0"/>
              </a:rPr>
              <a:t>Dotazione finanziaria 2019-2021 del Piano </a:t>
            </a:r>
            <a:r>
              <a:rPr lang="it-IT" sz="2400" b="1" dirty="0">
                <a:solidFill>
                  <a:schemeClr val="bg1"/>
                </a:solidFill>
                <a:latin typeface="Candara" panose="020E0502030303020204" pitchFamily="34" charset="0"/>
                <a:ea typeface="+mj-ea"/>
                <a:cs typeface="Calibri" panose="020F0502020204030204" pitchFamily="34" charset="0"/>
              </a:rPr>
              <a:t>straordinario di potenziamento dei </a:t>
            </a:r>
            <a:r>
              <a:rPr lang="it-IT" sz="2400" b="1" dirty="0" smtClean="0">
                <a:solidFill>
                  <a:schemeClr val="bg1"/>
                </a:solidFill>
                <a:latin typeface="Candara" panose="020E0502030303020204" pitchFamily="34" charset="0"/>
                <a:ea typeface="+mj-ea"/>
                <a:cs typeface="Calibri" panose="020F0502020204030204" pitchFamily="34" charset="0"/>
              </a:rPr>
              <a:t>CPI e delle politiche attive del lavoro</a:t>
            </a:r>
          </a:p>
        </p:txBody>
      </p:sp>
      <p:grpSp>
        <p:nvGrpSpPr>
          <p:cNvPr id="16" name="Gruppo 15"/>
          <p:cNvGrpSpPr/>
          <p:nvPr/>
        </p:nvGrpSpPr>
        <p:grpSpPr>
          <a:xfrm>
            <a:off x="904342" y="1112802"/>
            <a:ext cx="10203164" cy="4822553"/>
            <a:chOff x="519996" y="1422400"/>
            <a:chExt cx="7792731" cy="4599643"/>
          </a:xfrm>
        </p:grpSpPr>
        <p:sp>
          <p:nvSpPr>
            <p:cNvPr id="17" name="Rettangolo arrotondato 18">
              <a:extLst>
                <a:ext uri="{FF2B5EF4-FFF2-40B4-BE49-F238E27FC236}">
                  <a16:creationId xmlns="" xmlns:a16="http://schemas.microsoft.com/office/drawing/2014/main" id="{24873AA9-8097-4FAB-89F6-C521541A5AD1}"/>
                </a:ext>
              </a:extLst>
            </p:cNvPr>
            <p:cNvSpPr/>
            <p:nvPr/>
          </p:nvSpPr>
          <p:spPr>
            <a:xfrm>
              <a:off x="519996" y="1422400"/>
              <a:ext cx="7792731" cy="4598424"/>
            </a:xfrm>
            <a:prstGeom prst="roundRect">
              <a:avLst>
                <a:gd name="adj" fmla="val 5392"/>
              </a:avLst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1600" b="1" dirty="0">
                <a:solidFill>
                  <a:srgbClr val="FFFFFF"/>
                </a:solidFill>
                <a:latin typeface="Garamond" panose="02020404030301010803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Box 35">
              <a:extLst>
                <a:ext uri="{FF2B5EF4-FFF2-40B4-BE49-F238E27FC236}">
                  <a16:creationId xmlns="" xmlns:a16="http://schemas.microsoft.com/office/drawing/2014/main" id="{58B2B3BA-3762-4E46-A37C-3F1D4DF4BBAF}"/>
                </a:ext>
              </a:extLst>
            </p:cNvPr>
            <p:cNvSpPr txBox="1"/>
            <p:nvPr/>
          </p:nvSpPr>
          <p:spPr>
            <a:xfrm>
              <a:off x="519996" y="1612134"/>
              <a:ext cx="7729617" cy="841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6000" lvl="1">
                <a:lnSpc>
                  <a:spcPct val="95000"/>
                </a:lnSpc>
                <a:spcAft>
                  <a:spcPts val="600"/>
                </a:spcAft>
                <a:buClr>
                  <a:srgbClr val="FDB913"/>
                </a:buClr>
                <a:buSzPct val="70000"/>
                <a:defRPr/>
              </a:pPr>
              <a:r>
                <a:rPr lang="it-IT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Il FSE+ rimane il principale strumento finanziario per gli investimenti a favore delle persone, per il rafforzamento della coesione sciale, il miglioramento della protezione in attuazione del Pilastro Europeo dei diritti </a:t>
              </a:r>
              <a:r>
                <a:rPr lang="it-IT" dirty="0" smtClean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sociali. Unico </a:t>
              </a:r>
              <a:r>
                <a:rPr lang="it-IT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strumento che riunisce programmi a gestione concorrente, diretta e indiretta:</a:t>
              </a:r>
            </a:p>
          </p:txBody>
        </p:sp>
        <p:sp>
          <p:nvSpPr>
            <p:cNvPr id="19" name="Rectangle 47">
              <a:extLst>
                <a:ext uri="{FF2B5EF4-FFF2-40B4-BE49-F238E27FC236}">
                  <a16:creationId xmlns="" xmlns:a16="http://schemas.microsoft.com/office/drawing/2014/main" id="{87D2CE84-96A4-422A-92CA-6C17B275D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94" y="2792371"/>
              <a:ext cx="2295356" cy="307777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anchor="ctr">
              <a:no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Fondo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Sociale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Europeo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(FSE) </a:t>
              </a:r>
            </a:p>
          </p:txBody>
        </p:sp>
        <p:sp>
          <p:nvSpPr>
            <p:cNvPr id="20" name="Rectangle 47">
              <a:extLst>
                <a:ext uri="{FF2B5EF4-FFF2-40B4-BE49-F238E27FC236}">
                  <a16:creationId xmlns="" xmlns:a16="http://schemas.microsoft.com/office/drawing/2014/main" id="{050E07CF-ABAB-4C2B-AD5E-7A8EA95D7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90" y="3166116"/>
              <a:ext cx="2295356" cy="41857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anchor="ctr">
              <a:no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Iniziativa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occupazione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giovani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(IOG)</a:t>
              </a:r>
            </a:p>
          </p:txBody>
        </p:sp>
        <p:sp>
          <p:nvSpPr>
            <p:cNvPr id="21" name="Rectangle 39">
              <a:extLst>
                <a:ext uri="{FF2B5EF4-FFF2-40B4-BE49-F238E27FC236}">
                  <a16:creationId xmlns="" xmlns:a16="http://schemas.microsoft.com/office/drawing/2014/main" id="{C614DAA0-5326-4DE5-81A9-D4F973886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94" y="3652123"/>
              <a:ext cx="2295352" cy="52322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anchor="ctr">
              <a:no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Fondo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di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aiuti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europei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agli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indigent (FEAD)</a:t>
              </a:r>
            </a:p>
          </p:txBody>
        </p:sp>
        <p:sp>
          <p:nvSpPr>
            <p:cNvPr id="22" name="Rectangle 46">
              <a:extLst>
                <a:ext uri="{FF2B5EF4-FFF2-40B4-BE49-F238E27FC236}">
                  <a16:creationId xmlns="" xmlns:a16="http://schemas.microsoft.com/office/drawing/2014/main" id="{3E69E90B-368B-4F0F-A076-B4FBD2D17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90" y="4317416"/>
              <a:ext cx="2295356" cy="592198"/>
            </a:xfrm>
            <a:prstGeom prst="rect">
              <a:avLst/>
            </a:prstGeom>
            <a:ln/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anchor="ctr">
              <a:no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Programma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per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l’occupazione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e 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l’innovazione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sociale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(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EaSI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)</a:t>
              </a:r>
            </a:p>
          </p:txBody>
        </p:sp>
        <p:sp>
          <p:nvSpPr>
            <p:cNvPr id="23" name="Rectangle 45">
              <a:extLst>
                <a:ext uri="{FF2B5EF4-FFF2-40B4-BE49-F238E27FC236}">
                  <a16:creationId xmlns="" xmlns:a16="http://schemas.microsoft.com/office/drawing/2014/main" id="{D7262E56-AB74-45B6-824D-25F70672E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548" y="5059851"/>
              <a:ext cx="2295356" cy="680045"/>
            </a:xfrm>
            <a:prstGeom prst="rect">
              <a:avLst/>
            </a:prstGeom>
            <a:ln/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anchor="ctr">
              <a:no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Programma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d’azione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dell’UE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in </a:t>
              </a:r>
              <a:r>
                <a:rPr lang="en-US" altLang="nb-NO" sz="16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materia</a:t>
              </a:r>
              <a:r>
                <a:rPr lang="en-US" altLang="nb-NO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di salute</a:t>
              </a:r>
            </a:p>
          </p:txBody>
        </p:sp>
        <p:sp>
          <p:nvSpPr>
            <p:cNvPr id="24" name="Rettangolo 1">
              <a:extLst>
                <a:ext uri="{FF2B5EF4-FFF2-40B4-BE49-F238E27FC236}">
                  <a16:creationId xmlns="" xmlns:a16="http://schemas.microsoft.com/office/drawing/2014/main" id="{2E15A067-4D83-4E07-9E38-B0890BEB7670}"/>
                </a:ext>
              </a:extLst>
            </p:cNvPr>
            <p:cNvSpPr/>
            <p:nvPr/>
          </p:nvSpPr>
          <p:spPr>
            <a:xfrm rot="16200000">
              <a:off x="2894912" y="3248118"/>
              <a:ext cx="1366222" cy="468596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lang="it-IT" sz="1400" i="1" dirty="0">
                  <a:solidFill>
                    <a:srgbClr val="000000"/>
                  </a:solidFill>
                  <a:latin typeface="Candara" panose="020E0502030303020204" pitchFamily="34" charset="0"/>
                </a:rPr>
                <a:t>Gestione concorrente</a:t>
              </a:r>
            </a:p>
          </p:txBody>
        </p:sp>
        <p:sp>
          <p:nvSpPr>
            <p:cNvPr id="25" name="Rettangolo 32">
              <a:extLst>
                <a:ext uri="{FF2B5EF4-FFF2-40B4-BE49-F238E27FC236}">
                  <a16:creationId xmlns="" xmlns:a16="http://schemas.microsoft.com/office/drawing/2014/main" id="{13F3F5FB-E9DB-484B-95BF-3DA219AD57B6}"/>
                </a:ext>
              </a:extLst>
            </p:cNvPr>
            <p:cNvSpPr/>
            <p:nvPr/>
          </p:nvSpPr>
          <p:spPr>
            <a:xfrm rot="16200000">
              <a:off x="3264117" y="4376465"/>
              <a:ext cx="597700" cy="468597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sz="1200" i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Gestione dir/</a:t>
              </a:r>
              <a:r>
                <a:rPr lang="it-IT" sz="1200" i="1" dirty="0" err="1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ind</a:t>
              </a:r>
              <a:endParaRPr lang="it-IT" sz="1200" i="1" dirty="0">
                <a:solidFill>
                  <a:srgbClr val="000000"/>
                </a:solidFill>
                <a:latin typeface="Candara" panose="020E0502030303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ttangolo 32">
              <a:extLst>
                <a:ext uri="{FF2B5EF4-FFF2-40B4-BE49-F238E27FC236}">
                  <a16:creationId xmlns="" xmlns:a16="http://schemas.microsoft.com/office/drawing/2014/main" id="{1D54A346-E3A8-433A-9194-B305F24DB536}"/>
                </a:ext>
              </a:extLst>
            </p:cNvPr>
            <p:cNvSpPr/>
            <p:nvPr/>
          </p:nvSpPr>
          <p:spPr>
            <a:xfrm rot="16200000">
              <a:off x="3189721" y="5165574"/>
              <a:ext cx="680046" cy="468597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it-IT" sz="1400" i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Gestione diretta</a:t>
              </a:r>
            </a:p>
          </p:txBody>
        </p:sp>
        <p:sp>
          <p:nvSpPr>
            <p:cNvPr id="27" name="Abgerundetes Rechteck 35">
              <a:extLst>
                <a:ext uri="{FF2B5EF4-FFF2-40B4-BE49-F238E27FC236}">
                  <a16:creationId xmlns="" xmlns:a16="http://schemas.microsoft.com/office/drawing/2014/main" id="{DC429DCD-E09B-49B3-9726-A6FB4346D87A}"/>
                </a:ext>
              </a:extLst>
            </p:cNvPr>
            <p:cNvSpPr/>
            <p:nvPr/>
          </p:nvSpPr>
          <p:spPr bwMode="gray">
            <a:xfrm>
              <a:off x="5282619" y="2675985"/>
              <a:ext cx="2576843" cy="765849"/>
            </a:xfrm>
            <a:prstGeom prst="rect">
              <a:avLst/>
            </a:prstGeom>
            <a:solidFill>
              <a:srgbClr val="F0F0F0"/>
            </a:solidFill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180000" tIns="72000" rIns="108000" bIns="72000" anchor="ctr"/>
            <a:lstStyle/>
            <a:p>
              <a:pPr fontAlgn="base">
                <a:lnSpc>
                  <a:spcPct val="95000"/>
                </a:lnSpc>
                <a:spcBef>
                  <a:spcPct val="20000"/>
                </a:spcBef>
                <a:spcAft>
                  <a:spcPts val="336"/>
                </a:spcAft>
                <a:buClr>
                  <a:srgbClr val="FFD200"/>
                </a:buClr>
                <a:buSzPct val="70000"/>
                <a:defRPr/>
              </a:pPr>
              <a:r>
                <a:rPr lang="it-IT" sz="1600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Rafforzare la </a:t>
              </a:r>
              <a:r>
                <a:rPr lang="it-IT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coerenza e le sinergie </a:t>
              </a:r>
              <a:r>
                <a:rPr lang="it-IT" sz="1600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fra strumenti complementari dell’UE</a:t>
              </a:r>
            </a:p>
          </p:txBody>
        </p:sp>
        <p:sp>
          <p:nvSpPr>
            <p:cNvPr id="28" name="Abgerundetes Rechteck 35">
              <a:extLst>
                <a:ext uri="{FF2B5EF4-FFF2-40B4-BE49-F238E27FC236}">
                  <a16:creationId xmlns="" xmlns:a16="http://schemas.microsoft.com/office/drawing/2014/main" id="{4B4CAE70-C9BF-4E26-A03A-11B5C195DCFA}"/>
                </a:ext>
              </a:extLst>
            </p:cNvPr>
            <p:cNvSpPr/>
            <p:nvPr/>
          </p:nvSpPr>
          <p:spPr bwMode="gray">
            <a:xfrm>
              <a:off x="5979283" y="3954648"/>
              <a:ext cx="2030916" cy="621697"/>
            </a:xfrm>
            <a:prstGeom prst="rect">
              <a:avLst/>
            </a:prstGeom>
            <a:solidFill>
              <a:srgbClr val="F0F0F0"/>
            </a:solidFill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180000" tIns="72000" rIns="108000" bIns="72000" anchor="ctr"/>
            <a:lstStyle/>
            <a:p>
              <a:pPr fontAlgn="base">
                <a:lnSpc>
                  <a:spcPct val="95000"/>
                </a:lnSpc>
                <a:spcBef>
                  <a:spcPct val="20000"/>
                </a:spcBef>
                <a:spcAft>
                  <a:spcPts val="336"/>
                </a:spcAft>
                <a:buClr>
                  <a:srgbClr val="FFD200"/>
                </a:buClr>
                <a:buSzPct val="70000"/>
                <a:defRPr/>
              </a:pPr>
              <a:r>
                <a:rPr lang="it-IT" sz="1600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Aumentare la </a:t>
              </a:r>
              <a:r>
                <a:rPr lang="it-IT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flessibilità</a:t>
              </a:r>
              <a:r>
                <a:rPr lang="it-IT" sz="1600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per rispondere alle sfide</a:t>
              </a:r>
            </a:p>
          </p:txBody>
        </p:sp>
        <p:sp>
          <p:nvSpPr>
            <p:cNvPr id="29" name="Abgerundetes Rechteck 35">
              <a:extLst>
                <a:ext uri="{FF2B5EF4-FFF2-40B4-BE49-F238E27FC236}">
                  <a16:creationId xmlns="" xmlns:a16="http://schemas.microsoft.com/office/drawing/2014/main" id="{6424C8A2-C7CD-4471-9C19-6E4D8228D9DA}"/>
                </a:ext>
              </a:extLst>
            </p:cNvPr>
            <p:cNvSpPr/>
            <p:nvPr/>
          </p:nvSpPr>
          <p:spPr bwMode="gray">
            <a:xfrm>
              <a:off x="5497087" y="5089947"/>
              <a:ext cx="2345548" cy="803790"/>
            </a:xfrm>
            <a:prstGeom prst="rect">
              <a:avLst/>
            </a:prstGeom>
            <a:solidFill>
              <a:srgbClr val="F0F0F0"/>
            </a:solidFill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180000" tIns="72000" rIns="108000" bIns="72000" anchor="ctr"/>
            <a:lstStyle/>
            <a:p>
              <a:pPr fontAlgn="base">
                <a:lnSpc>
                  <a:spcPct val="95000"/>
                </a:lnSpc>
                <a:spcBef>
                  <a:spcPct val="20000"/>
                </a:spcBef>
                <a:spcAft>
                  <a:spcPts val="336"/>
                </a:spcAft>
                <a:buClr>
                  <a:srgbClr val="FFD200"/>
                </a:buClr>
                <a:buSzPct val="70000"/>
                <a:defRPr/>
              </a:pPr>
              <a:r>
                <a:rPr lang="it-IT" sz="1600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Permettere la </a:t>
              </a:r>
              <a:r>
                <a:rPr lang="it-IT" sz="1600" b="1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semplificazione</a:t>
              </a:r>
              <a:r>
                <a:rPr lang="it-IT" sz="1600" dirty="0">
                  <a:solidFill>
                    <a:srgbClr val="000000"/>
                  </a:solidFill>
                  <a:latin typeface="Candara" panose="020E0502030303020204" pitchFamily="34" charset="0"/>
                  <a:cs typeface="Calibri" panose="020F0502020204030204" pitchFamily="34" charset="0"/>
                </a:rPr>
                <a:t> della programmazione e della gestione dei fondi</a:t>
              </a:r>
            </a:p>
          </p:txBody>
        </p:sp>
        <p:pic>
          <p:nvPicPr>
            <p:cNvPr id="34" name="Picture 2" descr="Immagine correlata">
              <a:extLst>
                <a:ext uri="{FF2B5EF4-FFF2-40B4-BE49-F238E27FC236}">
                  <a16:creationId xmlns="" xmlns:a16="http://schemas.microsoft.com/office/drawing/2014/main" id="{4CBCCC0C-63A8-4AB9-BC39-726D743FF9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471034">
              <a:off x="3950502" y="2547724"/>
              <a:ext cx="2227846" cy="3474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6" name="Group 17">
              <a:extLst>
                <a:ext uri="{FF2B5EF4-FFF2-40B4-BE49-F238E27FC236}">
                  <a16:creationId xmlns="" xmlns:a16="http://schemas.microsoft.com/office/drawing/2014/main" id="{C8DDD81F-2285-46FD-8038-70E1D26217A3}"/>
                </a:ext>
              </a:extLst>
            </p:cNvPr>
            <p:cNvGrpSpPr/>
            <p:nvPr/>
          </p:nvGrpSpPr>
          <p:grpSpPr>
            <a:xfrm>
              <a:off x="4818032" y="2887062"/>
              <a:ext cx="582980" cy="595354"/>
              <a:chOff x="686244" y="2835949"/>
              <a:chExt cx="611371" cy="605884"/>
            </a:xfrm>
          </p:grpSpPr>
          <p:sp>
            <p:nvSpPr>
              <p:cNvPr id="44" name="Ellipse 33">
                <a:extLst>
                  <a:ext uri="{FF2B5EF4-FFF2-40B4-BE49-F238E27FC236}">
                    <a16:creationId xmlns="" xmlns:a16="http://schemas.microsoft.com/office/drawing/2014/main" id="{CE3BD899-01EB-4D85-B799-A3608C4DEFCC}"/>
                  </a:ext>
                </a:extLst>
              </p:cNvPr>
              <p:cNvSpPr/>
              <p:nvPr/>
            </p:nvSpPr>
            <p:spPr bwMode="gray">
              <a:xfrm>
                <a:off x="752128" y="2891647"/>
                <a:ext cx="490908" cy="486501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en-US" sz="11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Rad 1">
                <a:extLst>
                  <a:ext uri="{FF2B5EF4-FFF2-40B4-BE49-F238E27FC236}">
                    <a16:creationId xmlns="" xmlns:a16="http://schemas.microsoft.com/office/drawing/2014/main" id="{F76778F9-DA17-44BD-9D6E-A7F02C4D99F7}"/>
                  </a:ext>
                </a:extLst>
              </p:cNvPr>
              <p:cNvSpPr/>
              <p:nvPr/>
            </p:nvSpPr>
            <p:spPr bwMode="gray">
              <a:xfrm>
                <a:off x="686244" y="2835949"/>
                <a:ext cx="611371" cy="605884"/>
              </a:xfrm>
              <a:prstGeom prst="donut">
                <a:avLst>
                  <a:gd name="adj" fmla="val 11326"/>
                </a:avLst>
              </a:prstGeom>
              <a:solidFill>
                <a:srgbClr val="FFE600"/>
              </a:solidFill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7" name="CasellaDiTesto 44">
              <a:extLst>
                <a:ext uri="{FF2B5EF4-FFF2-40B4-BE49-F238E27FC236}">
                  <a16:creationId xmlns="" xmlns:a16="http://schemas.microsoft.com/office/drawing/2014/main" id="{7525E58B-629E-4141-9733-56F4FB6134BC}"/>
                </a:ext>
              </a:extLst>
            </p:cNvPr>
            <p:cNvSpPr txBox="1"/>
            <p:nvPr/>
          </p:nvSpPr>
          <p:spPr>
            <a:xfrm>
              <a:off x="4101458" y="3781049"/>
              <a:ext cx="1410235" cy="507842"/>
            </a:xfrm>
            <a:prstGeom prst="rect">
              <a:avLst/>
            </a:prstGeom>
            <a:noFill/>
          </p:spPr>
          <p:txBody>
            <a:bodyPr wrap="square" lIns="0" tIns="36576" rIns="0" bIns="0" rtlCol="0">
              <a:spAutoFit/>
            </a:bodyPr>
            <a:lstStyle/>
            <a:p>
              <a:pPr algn="ctr">
                <a:lnSpc>
                  <a:spcPct val="85000"/>
                </a:lnSpc>
                <a:spcAft>
                  <a:spcPts val="600"/>
                </a:spcAft>
                <a:buClr>
                  <a:srgbClr val="FFE600"/>
                </a:buClr>
                <a:buSzPct val="70000"/>
              </a:pPr>
              <a:r>
                <a:rPr lang="it-IT" sz="1600" b="1" dirty="0">
                  <a:solidFill>
                    <a:srgbClr val="000000"/>
                  </a:solidFill>
                  <a:latin typeface="Candara" panose="020E0502030303020204" pitchFamily="34" charset="0"/>
                </a:rPr>
                <a:t>Obiettivi </a:t>
              </a:r>
            </a:p>
            <a:p>
              <a:pPr algn="ctr">
                <a:lnSpc>
                  <a:spcPct val="85000"/>
                </a:lnSpc>
                <a:spcAft>
                  <a:spcPts val="600"/>
                </a:spcAft>
                <a:buClr>
                  <a:srgbClr val="FFE600"/>
                </a:buClr>
                <a:buSzPct val="70000"/>
              </a:pPr>
              <a:r>
                <a:rPr lang="it-IT" sz="1600" b="1" dirty="0">
                  <a:solidFill>
                    <a:srgbClr val="000000"/>
                  </a:solidFill>
                  <a:latin typeface="Candara" panose="020E0502030303020204" pitchFamily="34" charset="0"/>
                </a:rPr>
                <a:t>dell’accorpamento</a:t>
              </a:r>
            </a:p>
          </p:txBody>
        </p:sp>
        <p:sp>
          <p:nvSpPr>
            <p:cNvPr id="39" name="Ellipse 33">
              <a:extLst>
                <a:ext uri="{FF2B5EF4-FFF2-40B4-BE49-F238E27FC236}">
                  <a16:creationId xmlns="" xmlns:a16="http://schemas.microsoft.com/office/drawing/2014/main" id="{47CD292B-72CB-4AF0-B1BB-4AD620ECC2C4}"/>
                </a:ext>
              </a:extLst>
            </p:cNvPr>
            <p:cNvSpPr/>
            <p:nvPr/>
          </p:nvSpPr>
          <p:spPr bwMode="gray">
            <a:xfrm>
              <a:off x="5586522" y="3995798"/>
              <a:ext cx="468111" cy="478046"/>
            </a:xfrm>
            <a:prstGeom prst="ellipse">
              <a:avLst/>
            </a:prstGeom>
            <a:solidFill>
              <a:srgbClr val="808080"/>
            </a:solidFill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endParaRPr lang="en-US" sz="11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Rad 1">
              <a:extLst>
                <a:ext uri="{FF2B5EF4-FFF2-40B4-BE49-F238E27FC236}">
                  <a16:creationId xmlns="" xmlns:a16="http://schemas.microsoft.com/office/drawing/2014/main" id="{86A38A17-2F9C-49B1-892E-633CF49C206B}"/>
                </a:ext>
              </a:extLst>
            </p:cNvPr>
            <p:cNvSpPr/>
            <p:nvPr/>
          </p:nvSpPr>
          <p:spPr bwMode="gray">
            <a:xfrm>
              <a:off x="5523698" y="3941068"/>
              <a:ext cx="582980" cy="595354"/>
            </a:xfrm>
            <a:prstGeom prst="donut">
              <a:avLst>
                <a:gd name="adj" fmla="val 11326"/>
              </a:avLst>
            </a:prstGeom>
            <a:solidFill>
              <a:srgbClr val="FFE600"/>
            </a:solidFill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Ellipse 33">
              <a:extLst>
                <a:ext uri="{FF2B5EF4-FFF2-40B4-BE49-F238E27FC236}">
                  <a16:creationId xmlns="" xmlns:a16="http://schemas.microsoft.com/office/drawing/2014/main" id="{231F6A8A-B2FB-4AD4-B56D-0BDBC773F27B}"/>
                </a:ext>
              </a:extLst>
            </p:cNvPr>
            <p:cNvSpPr/>
            <p:nvPr/>
          </p:nvSpPr>
          <p:spPr bwMode="gray">
            <a:xfrm>
              <a:off x="4929371" y="5071821"/>
              <a:ext cx="468111" cy="478046"/>
            </a:xfrm>
            <a:prstGeom prst="ellipse">
              <a:avLst/>
            </a:prstGeom>
            <a:solidFill>
              <a:srgbClr val="808080"/>
            </a:solidFill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US" sz="11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Rad 1">
              <a:extLst>
                <a:ext uri="{FF2B5EF4-FFF2-40B4-BE49-F238E27FC236}">
                  <a16:creationId xmlns="" xmlns:a16="http://schemas.microsoft.com/office/drawing/2014/main" id="{F2ED2C96-FF55-479D-97ED-5F21EE6C95AD}"/>
                </a:ext>
              </a:extLst>
            </p:cNvPr>
            <p:cNvSpPr/>
            <p:nvPr/>
          </p:nvSpPr>
          <p:spPr bwMode="gray">
            <a:xfrm>
              <a:off x="4866547" y="5017091"/>
              <a:ext cx="582980" cy="595354"/>
            </a:xfrm>
            <a:prstGeom prst="donut">
              <a:avLst>
                <a:gd name="adj" fmla="val 11326"/>
              </a:avLst>
            </a:prstGeom>
            <a:solidFill>
              <a:srgbClr val="FFE600"/>
            </a:solidFill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88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284217" y="316046"/>
            <a:ext cx="76498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Fondo sociale europeo Plus (</a:t>
            </a:r>
            <a:r>
              <a:rPr lang="it-IT" sz="4000" b="1" dirty="0" smtClean="0">
                <a:solidFill>
                  <a:srgbClr val="640000"/>
                </a:solidFill>
                <a:latin typeface="Candara" panose="020E0502030303020204" pitchFamily="34" charset="0"/>
              </a:rPr>
              <a:t>FSE+</a:t>
            </a:r>
            <a:r>
              <a:rPr lang="it-IT" sz="4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7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20" name="Rectangle 119"/>
          <p:cNvSpPr/>
          <p:nvPr/>
        </p:nvSpPr>
        <p:spPr>
          <a:xfrm>
            <a:off x="131535" y="1046779"/>
            <a:ext cx="117558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Altri Fondi e Programmi presentano sinergie e concorrono ad attuare le stesse politiche del FSE+  </a:t>
            </a:r>
          </a:p>
        </p:txBody>
      </p:sp>
      <p:sp>
        <p:nvSpPr>
          <p:cNvPr id="121" name="Oval 9"/>
          <p:cNvSpPr/>
          <p:nvPr/>
        </p:nvSpPr>
        <p:spPr bwMode="ltGray">
          <a:xfrm>
            <a:off x="3540890" y="2005520"/>
            <a:ext cx="4355037" cy="4355037"/>
          </a:xfrm>
          <a:prstGeom prst="ellipse">
            <a:avLst/>
          </a:prstGeom>
          <a:noFill/>
          <a:ln w="28575">
            <a:solidFill>
              <a:srgbClr val="968C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4851761" y="1625963"/>
            <a:ext cx="1760400" cy="1211086"/>
            <a:chOff x="4851761" y="1444988"/>
            <a:chExt cx="1760400" cy="1211086"/>
          </a:xfrm>
        </p:grpSpPr>
        <p:cxnSp>
          <p:nvCxnSpPr>
            <p:cNvPr id="123" name="Straight Connector 122"/>
            <p:cNvCxnSpPr/>
            <p:nvPr/>
          </p:nvCxnSpPr>
          <p:spPr>
            <a:xfrm flipV="1">
              <a:off x="5706890" y="1444988"/>
              <a:ext cx="50143" cy="1211086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uppo 12"/>
            <p:cNvGrpSpPr/>
            <p:nvPr/>
          </p:nvGrpSpPr>
          <p:grpSpPr>
            <a:xfrm>
              <a:off x="4851761" y="1444988"/>
              <a:ext cx="1760400" cy="972000"/>
              <a:chOff x="7158802" y="1115310"/>
              <a:chExt cx="1853514" cy="972000"/>
            </a:xfrm>
          </p:grpSpPr>
          <p:sp>
            <p:nvSpPr>
              <p:cNvPr id="125" name="Oval 136"/>
              <p:cNvSpPr/>
              <p:nvPr/>
            </p:nvSpPr>
            <p:spPr bwMode="ltGray">
              <a:xfrm>
                <a:off x="7593584" y="1115310"/>
                <a:ext cx="972000" cy="972000"/>
              </a:xfrm>
              <a:prstGeom prst="ellipse">
                <a:avLst/>
              </a:prstGeom>
              <a:solidFill>
                <a:srgbClr val="990033"/>
              </a:solidFill>
              <a:ln w="3175">
                <a:solidFill>
                  <a:srgbClr val="9900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 smtClean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26" name="CasellaDiTesto 45"/>
              <p:cNvSpPr txBox="1"/>
              <p:nvPr/>
            </p:nvSpPr>
            <p:spPr>
              <a:xfrm>
                <a:off x="7158802" y="1443468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err="1" smtClean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InvestEU</a:t>
                </a:r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6698743" y="2715582"/>
            <a:ext cx="1760838" cy="1072387"/>
            <a:chOff x="6698743" y="2534607"/>
            <a:chExt cx="1760838" cy="1072387"/>
          </a:xfrm>
        </p:grpSpPr>
        <p:cxnSp>
          <p:nvCxnSpPr>
            <p:cNvPr id="128" name="Straight Connector 127"/>
            <p:cNvCxnSpPr>
              <a:endCxn id="130" idx="7"/>
            </p:cNvCxnSpPr>
            <p:nvPr/>
          </p:nvCxnSpPr>
          <p:spPr>
            <a:xfrm flipV="1">
              <a:off x="6829568" y="2676953"/>
              <a:ext cx="1076065" cy="930041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9" name="Gruppo 13"/>
            <p:cNvGrpSpPr/>
            <p:nvPr/>
          </p:nvGrpSpPr>
          <p:grpSpPr>
            <a:xfrm>
              <a:off x="6698743" y="2534607"/>
              <a:ext cx="1760838" cy="972000"/>
              <a:chOff x="5718060" y="3695251"/>
              <a:chExt cx="1853514" cy="972000"/>
            </a:xfrm>
          </p:grpSpPr>
          <p:sp>
            <p:nvSpPr>
              <p:cNvPr id="130" name="Oval 136"/>
              <p:cNvSpPr/>
              <p:nvPr/>
            </p:nvSpPr>
            <p:spPr bwMode="ltGray">
              <a:xfrm>
                <a:off x="6158817" y="3695251"/>
                <a:ext cx="972000" cy="9720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 smtClean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31" name="CasellaDiTesto 50"/>
              <p:cNvSpPr txBox="1"/>
              <p:nvPr/>
            </p:nvSpPr>
            <p:spPr>
              <a:xfrm>
                <a:off x="5718060" y="4011852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smtClean="0">
                    <a:solidFill>
                      <a:schemeClr val="accent5">
                        <a:lumMod val="75000"/>
                      </a:schemeClr>
                    </a:solidFill>
                    <a:latin typeface="Candara" panose="020E0502030303020204" pitchFamily="34" charset="0"/>
                  </a:rPr>
                  <a:t>FAMI</a:t>
                </a:r>
                <a:endParaRPr lang="en-GB" sz="1600" b="1" dirty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</p:grpSp>
      </p:grpSp>
      <p:grpSp>
        <p:nvGrpSpPr>
          <p:cNvPr id="132" name="Group 131"/>
          <p:cNvGrpSpPr/>
          <p:nvPr/>
        </p:nvGrpSpPr>
        <p:grpSpPr>
          <a:xfrm>
            <a:off x="2957626" y="2697337"/>
            <a:ext cx="1760838" cy="972000"/>
            <a:chOff x="2957626" y="2516362"/>
            <a:chExt cx="1760838" cy="972000"/>
          </a:xfrm>
        </p:grpSpPr>
        <p:cxnSp>
          <p:nvCxnSpPr>
            <p:cNvPr id="133" name="Straight Connector 132"/>
            <p:cNvCxnSpPr>
              <a:stCxn id="135" idx="1"/>
            </p:cNvCxnSpPr>
            <p:nvPr/>
          </p:nvCxnSpPr>
          <p:spPr>
            <a:xfrm>
              <a:off x="3511574" y="2658708"/>
              <a:ext cx="1057277" cy="738730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Gruppo 16"/>
            <p:cNvGrpSpPr/>
            <p:nvPr/>
          </p:nvGrpSpPr>
          <p:grpSpPr>
            <a:xfrm>
              <a:off x="2957626" y="2516362"/>
              <a:ext cx="1760838" cy="972000"/>
              <a:chOff x="7181212" y="3857913"/>
              <a:chExt cx="1853514" cy="972000"/>
            </a:xfrm>
          </p:grpSpPr>
          <p:sp>
            <p:nvSpPr>
              <p:cNvPr id="135" name="Oval 136"/>
              <p:cNvSpPr/>
              <p:nvPr/>
            </p:nvSpPr>
            <p:spPr bwMode="ltGray">
              <a:xfrm>
                <a:off x="7621969" y="3857913"/>
                <a:ext cx="972000" cy="9720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3175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 smtClean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36" name="CasellaDiTesto 53"/>
              <p:cNvSpPr txBox="1"/>
              <p:nvPr/>
            </p:nvSpPr>
            <p:spPr>
              <a:xfrm>
                <a:off x="7181212" y="4174514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smtClean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ERASMUS</a:t>
                </a:r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>
            <a:off x="4851761" y="5209372"/>
            <a:ext cx="1760400" cy="1278454"/>
            <a:chOff x="4851761" y="5028397"/>
            <a:chExt cx="1760400" cy="1278454"/>
          </a:xfrm>
        </p:grpSpPr>
        <p:cxnSp>
          <p:nvCxnSpPr>
            <p:cNvPr id="138" name="Straight Connector 137"/>
            <p:cNvCxnSpPr>
              <a:stCxn id="140" idx="4"/>
            </p:cNvCxnSpPr>
            <p:nvPr/>
          </p:nvCxnSpPr>
          <p:spPr>
            <a:xfrm flipV="1">
              <a:off x="5697905" y="5028397"/>
              <a:ext cx="18065" cy="1278454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9" name="Gruppo 15"/>
            <p:cNvGrpSpPr/>
            <p:nvPr/>
          </p:nvGrpSpPr>
          <p:grpSpPr>
            <a:xfrm>
              <a:off x="4851761" y="5334851"/>
              <a:ext cx="1760400" cy="972000"/>
              <a:chOff x="7901360" y="2390405"/>
              <a:chExt cx="1853514" cy="972000"/>
            </a:xfrm>
          </p:grpSpPr>
          <p:sp>
            <p:nvSpPr>
              <p:cNvPr id="140" name="Oval 136"/>
              <p:cNvSpPr/>
              <p:nvPr/>
            </p:nvSpPr>
            <p:spPr bwMode="ltGray">
              <a:xfrm>
                <a:off x="8306260" y="2390405"/>
                <a:ext cx="972000" cy="972000"/>
              </a:xfrm>
              <a:prstGeom prst="ellipse">
                <a:avLst/>
              </a:prstGeom>
              <a:solidFill>
                <a:srgbClr val="FF9900"/>
              </a:solidFill>
              <a:ln w="3175">
                <a:solidFill>
                  <a:srgbClr val="FF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 smtClean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41" name="CasellaDiTesto 55"/>
              <p:cNvSpPr txBox="1"/>
              <p:nvPr/>
            </p:nvSpPr>
            <p:spPr>
              <a:xfrm>
                <a:off x="7901360" y="2694134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smtClean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SRPS</a:t>
                </a:r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4487190" y="2837049"/>
            <a:ext cx="2377905" cy="2387792"/>
            <a:chOff x="109886" y="1379744"/>
            <a:chExt cx="3316840" cy="3521440"/>
          </a:xfrm>
        </p:grpSpPr>
        <p:pic>
          <p:nvPicPr>
            <p:cNvPr id="143" name="Picture 14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470" y="1979624"/>
              <a:ext cx="2939928" cy="1966528"/>
            </a:xfrm>
            <a:prstGeom prst="rect">
              <a:avLst/>
            </a:prstGeom>
          </p:spPr>
        </p:pic>
        <p:sp>
          <p:nvSpPr>
            <p:cNvPr id="144" name="Oval 143"/>
            <p:cNvSpPr/>
            <p:nvPr/>
          </p:nvSpPr>
          <p:spPr>
            <a:xfrm>
              <a:off x="109886" y="1379744"/>
              <a:ext cx="3316840" cy="3521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919032" y="3743623"/>
              <a:ext cx="1775801" cy="11347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4400" i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FSE+</a:t>
              </a:r>
              <a:endParaRPr lang="it-IT" sz="440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6516859" y="4773248"/>
            <a:ext cx="1959160" cy="972000"/>
            <a:chOff x="6516859" y="4592273"/>
            <a:chExt cx="1959160" cy="972000"/>
          </a:xfrm>
        </p:grpSpPr>
        <p:grpSp>
          <p:nvGrpSpPr>
            <p:cNvPr id="147" name="Gruppo 2"/>
            <p:cNvGrpSpPr/>
            <p:nvPr/>
          </p:nvGrpSpPr>
          <p:grpSpPr>
            <a:xfrm>
              <a:off x="6715181" y="4592273"/>
              <a:ext cx="1760838" cy="972000"/>
              <a:chOff x="4646435" y="1714696"/>
              <a:chExt cx="1853514" cy="972000"/>
            </a:xfrm>
          </p:grpSpPr>
          <p:sp>
            <p:nvSpPr>
              <p:cNvPr id="149" name="Oval 136"/>
              <p:cNvSpPr/>
              <p:nvPr/>
            </p:nvSpPr>
            <p:spPr bwMode="ltGray">
              <a:xfrm>
                <a:off x="5087192" y="1714696"/>
                <a:ext cx="972000" cy="9720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 smtClean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50" name="CasellaDiTesto 43"/>
              <p:cNvSpPr txBox="1"/>
              <p:nvPr/>
            </p:nvSpPr>
            <p:spPr>
              <a:xfrm>
                <a:off x="4646435" y="2031541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smtClean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HORIZON</a:t>
                </a:r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</p:grpSp>
        <p:cxnSp>
          <p:nvCxnSpPr>
            <p:cNvPr id="148" name="Straight Connector 147"/>
            <p:cNvCxnSpPr>
              <a:stCxn id="144" idx="5"/>
            </p:cNvCxnSpPr>
            <p:nvPr/>
          </p:nvCxnSpPr>
          <p:spPr>
            <a:xfrm>
              <a:off x="6516859" y="4694182"/>
              <a:ext cx="675601" cy="246477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/>
        </p:nvGrpSpPr>
        <p:grpSpPr>
          <a:xfrm>
            <a:off x="3090923" y="4842039"/>
            <a:ext cx="1760838" cy="972000"/>
            <a:chOff x="3090923" y="4661064"/>
            <a:chExt cx="1760838" cy="972000"/>
          </a:xfrm>
        </p:grpSpPr>
        <p:grpSp>
          <p:nvGrpSpPr>
            <p:cNvPr id="152" name="Gruppo 14"/>
            <p:cNvGrpSpPr/>
            <p:nvPr/>
          </p:nvGrpSpPr>
          <p:grpSpPr>
            <a:xfrm>
              <a:off x="3090923" y="4661064"/>
              <a:ext cx="1760838" cy="972000"/>
              <a:chOff x="6746151" y="2886157"/>
              <a:chExt cx="1853514" cy="972000"/>
            </a:xfrm>
          </p:grpSpPr>
          <p:sp>
            <p:nvSpPr>
              <p:cNvPr id="154" name="Oval 136"/>
              <p:cNvSpPr/>
              <p:nvPr/>
            </p:nvSpPr>
            <p:spPr bwMode="ltGray">
              <a:xfrm>
                <a:off x="7186908" y="2886157"/>
                <a:ext cx="972000" cy="9720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 smtClean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55" name="CasellaDiTesto 48"/>
              <p:cNvSpPr txBox="1"/>
              <p:nvPr/>
            </p:nvSpPr>
            <p:spPr>
              <a:xfrm>
                <a:off x="6746151" y="3202758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smtClean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FEG</a:t>
                </a:r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</p:grpSp>
        <p:cxnSp>
          <p:nvCxnSpPr>
            <p:cNvPr id="153" name="Straight Connector 152"/>
            <p:cNvCxnSpPr>
              <a:endCxn id="144" idx="3"/>
            </p:cNvCxnSpPr>
            <p:nvPr/>
          </p:nvCxnSpPr>
          <p:spPr>
            <a:xfrm flipV="1">
              <a:off x="4392005" y="4694182"/>
              <a:ext cx="443421" cy="283483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646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1000"/>
                            </p:stCondLst>
                            <p:childTnLst>
                              <p:par>
                                <p:cTn id="9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0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6 C 0.06901 -3.7037E-6 0.125 0.05602 0.125 0.125 C 0.125 0.19399 0.06901 0.25 -4.16667E-7 0.25 C -0.06901 0.25 -0.125 0.19399 -0.125 0.125 C -0.125 0.05602 -0.06901 -3.7037E-6 -4.16667E-7 -3.7037E-6 Z " pathEditMode="relative" rAng="0" ptsTypes="AAAAA">
                                      <p:cBhvr>
                                        <p:cTn id="101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  <p:bldP spid="120" grpId="0"/>
      <p:bldP spid="121" grpId="0" animBg="1"/>
      <p:bldP spid="12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284217" y="316046"/>
            <a:ext cx="76498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Fondo sociale europeo Plus (</a:t>
            </a:r>
            <a:r>
              <a:rPr lang="it-IT" sz="4000" b="1" dirty="0" smtClean="0">
                <a:solidFill>
                  <a:srgbClr val="640000"/>
                </a:solidFill>
                <a:latin typeface="Candara" panose="020E0502030303020204" pitchFamily="34" charset="0"/>
              </a:rPr>
              <a:t>FSE+</a:t>
            </a:r>
            <a:r>
              <a:rPr lang="it-IT" sz="4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endParaRPr lang="it-IT" sz="40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  <a:endParaRPr 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 smtClean="0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8</a:t>
              </a:r>
              <a:endParaRPr lang="en-GB" dirty="0" smtClean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grpSp>
        <p:nvGrpSpPr>
          <p:cNvPr id="2" name="Gruppo 1"/>
          <p:cNvGrpSpPr/>
          <p:nvPr/>
        </p:nvGrpSpPr>
        <p:grpSpPr>
          <a:xfrm>
            <a:off x="2588821" y="1769388"/>
            <a:ext cx="6308207" cy="4127224"/>
            <a:chOff x="3046283" y="2202742"/>
            <a:chExt cx="5296234" cy="3472904"/>
          </a:xfrm>
        </p:grpSpPr>
        <p:sp>
          <p:nvSpPr>
            <p:cNvPr id="158" name="Oval 43">
              <a:extLst>
                <a:ext uri="{FF2B5EF4-FFF2-40B4-BE49-F238E27FC236}">
                  <a16:creationId xmlns="" xmlns:a16="http://schemas.microsoft.com/office/drawing/2014/main" id="{0A4D5D67-C43C-46F0-96FF-9740F941C3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28386" y="2246975"/>
              <a:ext cx="976244" cy="895847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endParaRPr lang="it-IT" sz="1050" b="1" dirty="0">
                <a:solidFill>
                  <a:srgbClr val="646464"/>
                </a:solidFill>
                <a:latin typeface="EYInterstate" panose="02000503020000020004" pitchFamily="2" charset="0"/>
                <a:cs typeface="Arial" pitchFamily="34" charset="0"/>
              </a:endParaRPr>
            </a:p>
          </p:txBody>
        </p:sp>
        <p:grpSp>
          <p:nvGrpSpPr>
            <p:cNvPr id="159" name="Gruppo 158"/>
            <p:cNvGrpSpPr/>
            <p:nvPr/>
          </p:nvGrpSpPr>
          <p:grpSpPr>
            <a:xfrm>
              <a:off x="3046283" y="2202742"/>
              <a:ext cx="5296234" cy="3472904"/>
              <a:chOff x="6639348" y="2393274"/>
              <a:chExt cx="6318612" cy="3581489"/>
            </a:xfrm>
          </p:grpSpPr>
          <p:sp>
            <p:nvSpPr>
              <p:cNvPr id="160" name="Rettangolo 159"/>
              <p:cNvSpPr/>
              <p:nvPr/>
            </p:nvSpPr>
            <p:spPr>
              <a:xfrm>
                <a:off x="6783455" y="4750643"/>
                <a:ext cx="1036007" cy="1120922"/>
              </a:xfrm>
              <a:prstGeom prst="rect">
                <a:avLst/>
              </a:prstGeom>
              <a:solidFill>
                <a:schemeClr val="accent5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1" name="Rettangolo 160"/>
              <p:cNvSpPr/>
              <p:nvPr/>
            </p:nvSpPr>
            <p:spPr>
              <a:xfrm>
                <a:off x="6783456" y="3629721"/>
                <a:ext cx="1036007" cy="112092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2" name="Rettangolo 161"/>
              <p:cNvSpPr/>
              <p:nvPr/>
            </p:nvSpPr>
            <p:spPr>
              <a:xfrm>
                <a:off x="6783456" y="2508799"/>
                <a:ext cx="1036007" cy="112092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3" name="Rettangolo 162"/>
              <p:cNvSpPr/>
              <p:nvPr/>
            </p:nvSpPr>
            <p:spPr>
              <a:xfrm>
                <a:off x="6639348" y="2393274"/>
                <a:ext cx="1290954" cy="11552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" name="Rettangolo 163"/>
              <p:cNvSpPr/>
              <p:nvPr/>
            </p:nvSpPr>
            <p:spPr>
              <a:xfrm>
                <a:off x="6649287" y="5859238"/>
                <a:ext cx="1290954" cy="115525"/>
              </a:xfrm>
              <a:prstGeom prst="rect">
                <a:avLst/>
              </a:prstGeom>
              <a:solidFill>
                <a:schemeClr val="accent5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" name="Rettangolo 164"/>
              <p:cNvSpPr/>
              <p:nvPr/>
            </p:nvSpPr>
            <p:spPr>
              <a:xfrm rot="16200000">
                <a:off x="9752941" y="2982346"/>
                <a:ext cx="1057644" cy="5978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6" name="CasellaDiTesto 165"/>
              <p:cNvSpPr txBox="1"/>
              <p:nvPr/>
            </p:nvSpPr>
            <p:spPr>
              <a:xfrm>
                <a:off x="10376349" y="2633238"/>
                <a:ext cx="2543513" cy="395278"/>
              </a:xfrm>
              <a:prstGeom prst="rect">
                <a:avLst/>
              </a:prstGeom>
              <a:noFill/>
            </p:spPr>
            <p:txBody>
              <a:bodyPr wrap="square" lIns="0" tIns="36576" rIns="0" bIns="0" rtlCol="0">
                <a:spAutoFit/>
              </a:bodyPr>
              <a:lstStyle/>
              <a:p>
                <a:pPr algn="ctr">
                  <a:lnSpc>
                    <a:spcPct val="85000"/>
                  </a:lnSpc>
                  <a:spcAft>
                    <a:spcPts val="600"/>
                  </a:spcAft>
                  <a:buClr>
                    <a:srgbClr val="FFE600"/>
                  </a:buClr>
                  <a:buSzPct val="70000"/>
                </a:pPr>
                <a:r>
                  <a:rPr lang="it-IT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Pari opportunità e accesso al mercato del lavoro</a:t>
                </a:r>
              </a:p>
            </p:txBody>
          </p:sp>
          <p:sp>
            <p:nvSpPr>
              <p:cNvPr id="167" name="Rettangolo 166"/>
              <p:cNvSpPr/>
              <p:nvPr/>
            </p:nvSpPr>
            <p:spPr>
              <a:xfrm rot="16200000">
                <a:off x="9845108" y="4190006"/>
                <a:ext cx="873310" cy="59784"/>
              </a:xfrm>
              <a:prstGeom prst="rect">
                <a:avLst/>
              </a:prstGeom>
              <a:solidFill>
                <a:srgbClr val="002060"/>
              </a:solidFill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8" name="CasellaDiTesto 167"/>
              <p:cNvSpPr txBox="1"/>
              <p:nvPr/>
            </p:nvSpPr>
            <p:spPr>
              <a:xfrm>
                <a:off x="10389048" y="4066583"/>
                <a:ext cx="2543512" cy="213664"/>
              </a:xfrm>
              <a:prstGeom prst="rect">
                <a:avLst/>
              </a:prstGeom>
              <a:noFill/>
            </p:spPr>
            <p:txBody>
              <a:bodyPr wrap="square" lIns="0" tIns="36576" rIns="0" bIns="0" rtlCol="0">
                <a:spAutoFit/>
              </a:bodyPr>
              <a:lstStyle/>
              <a:p>
                <a:pPr algn="ctr">
                  <a:lnSpc>
                    <a:spcPct val="85000"/>
                  </a:lnSpc>
                  <a:spcAft>
                    <a:spcPts val="600"/>
                  </a:spcAft>
                  <a:buClr>
                    <a:srgbClr val="FFE600"/>
                  </a:buClr>
                  <a:buSzPct val="70000"/>
                </a:pPr>
                <a:r>
                  <a:rPr lang="it-IT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Condizioni di lavoro eque</a:t>
                </a:r>
              </a:p>
            </p:txBody>
          </p:sp>
          <p:sp>
            <p:nvSpPr>
              <p:cNvPr id="169" name="Rettangolo 168"/>
              <p:cNvSpPr/>
              <p:nvPr/>
            </p:nvSpPr>
            <p:spPr>
              <a:xfrm rot="16200000">
                <a:off x="9835148" y="5380577"/>
                <a:ext cx="893231" cy="59783"/>
              </a:xfrm>
              <a:prstGeom prst="rect">
                <a:avLst/>
              </a:prstGeom>
              <a:solidFill>
                <a:schemeClr val="accent5"/>
              </a:solidFill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it-IT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0" name="CasellaDiTesto 169"/>
              <p:cNvSpPr txBox="1"/>
              <p:nvPr/>
            </p:nvSpPr>
            <p:spPr>
              <a:xfrm>
                <a:off x="10414448" y="5202168"/>
                <a:ext cx="2543512" cy="396836"/>
              </a:xfrm>
              <a:prstGeom prst="rect">
                <a:avLst/>
              </a:prstGeom>
              <a:noFill/>
            </p:spPr>
            <p:txBody>
              <a:bodyPr wrap="square" lIns="0" tIns="36576" rIns="0" bIns="0" rtlCol="0">
                <a:spAutoFit/>
              </a:bodyPr>
              <a:lstStyle/>
              <a:p>
                <a:pPr algn="ctr">
                  <a:lnSpc>
                    <a:spcPct val="85000"/>
                  </a:lnSpc>
                  <a:spcAft>
                    <a:spcPts val="600"/>
                  </a:spcAft>
                  <a:buClr>
                    <a:srgbClr val="FFE600"/>
                  </a:buClr>
                  <a:buSzPct val="70000"/>
                </a:pPr>
                <a:r>
                  <a:rPr lang="it-IT" sz="1600" b="1" dirty="0">
                    <a:solidFill>
                      <a:schemeClr val="tx1"/>
                    </a:solidFill>
                    <a:latin typeface="Candara" panose="020E0502030303020204" pitchFamily="34" charset="0"/>
                  </a:rPr>
                  <a:t>Protezione sociale e inclusione</a:t>
                </a:r>
              </a:p>
            </p:txBody>
          </p:sp>
        </p:grpSp>
        <p:grpSp>
          <p:nvGrpSpPr>
            <p:cNvPr id="171" name="Gruppieren 20"/>
            <p:cNvGrpSpPr/>
            <p:nvPr/>
          </p:nvGrpSpPr>
          <p:grpSpPr>
            <a:xfrm>
              <a:off x="5127538" y="2458913"/>
              <a:ext cx="512774" cy="506501"/>
              <a:chOff x="1590675" y="177800"/>
              <a:chExt cx="1474788" cy="1355725"/>
            </a:xfrm>
            <a:solidFill>
              <a:schemeClr val="tx1"/>
            </a:solidFill>
          </p:grpSpPr>
          <p:sp>
            <p:nvSpPr>
              <p:cNvPr id="172" name="Freeform 830"/>
              <p:cNvSpPr>
                <a:spLocks/>
              </p:cNvSpPr>
              <p:nvPr/>
            </p:nvSpPr>
            <p:spPr bwMode="auto">
              <a:xfrm>
                <a:off x="1776413" y="992188"/>
                <a:ext cx="317500" cy="541337"/>
              </a:xfrm>
              <a:custGeom>
                <a:avLst/>
                <a:gdLst>
                  <a:gd name="T0" fmla="*/ 0 w 200"/>
                  <a:gd name="T1" fmla="*/ 0 h 341"/>
                  <a:gd name="T2" fmla="*/ 2147483647 w 200"/>
                  <a:gd name="T3" fmla="*/ 0 h 341"/>
                  <a:gd name="T4" fmla="*/ 2147483647 w 200"/>
                  <a:gd name="T5" fmla="*/ 2147483647 h 341"/>
                  <a:gd name="T6" fmla="*/ 2147483647 w 200"/>
                  <a:gd name="T7" fmla="*/ 2147483647 h 341"/>
                  <a:gd name="T8" fmla="*/ 2147483647 w 200"/>
                  <a:gd name="T9" fmla="*/ 2147483647 h 341"/>
                  <a:gd name="T10" fmla="*/ 2147483647 w 200"/>
                  <a:gd name="T11" fmla="*/ 2147483647 h 341"/>
                  <a:gd name="T12" fmla="*/ 2147483647 w 200"/>
                  <a:gd name="T13" fmla="*/ 2147483647 h 341"/>
                  <a:gd name="T14" fmla="*/ 2147483647 w 200"/>
                  <a:gd name="T15" fmla="*/ 2147483647 h 341"/>
                  <a:gd name="T16" fmla="*/ 2147483647 w 200"/>
                  <a:gd name="T17" fmla="*/ 2147483647 h 341"/>
                  <a:gd name="T18" fmla="*/ 2147483647 w 200"/>
                  <a:gd name="T19" fmla="*/ 2147483647 h 341"/>
                  <a:gd name="T20" fmla="*/ 2147483647 w 200"/>
                  <a:gd name="T21" fmla="*/ 2147483647 h 341"/>
                  <a:gd name="T22" fmla="*/ 2147483647 w 200"/>
                  <a:gd name="T23" fmla="*/ 2147483647 h 341"/>
                  <a:gd name="T24" fmla="*/ 2147483647 w 200"/>
                  <a:gd name="T25" fmla="*/ 2147483647 h 341"/>
                  <a:gd name="T26" fmla="*/ 2147483647 w 200"/>
                  <a:gd name="T27" fmla="*/ 2147483647 h 341"/>
                  <a:gd name="T28" fmla="*/ 2147483647 w 200"/>
                  <a:gd name="T29" fmla="*/ 2147483647 h 341"/>
                  <a:gd name="T30" fmla="*/ 2147483647 w 200"/>
                  <a:gd name="T31" fmla="*/ 2147483647 h 341"/>
                  <a:gd name="T32" fmla="*/ 2147483647 w 200"/>
                  <a:gd name="T33" fmla="*/ 2147483647 h 341"/>
                  <a:gd name="T34" fmla="*/ 2147483647 w 200"/>
                  <a:gd name="T35" fmla="*/ 2147483647 h 341"/>
                  <a:gd name="T36" fmla="*/ 2147483647 w 200"/>
                  <a:gd name="T37" fmla="*/ 2147483647 h 341"/>
                  <a:gd name="T38" fmla="*/ 2147483647 w 200"/>
                  <a:gd name="T39" fmla="*/ 2147483647 h 341"/>
                  <a:gd name="T40" fmla="*/ 2147483647 w 200"/>
                  <a:gd name="T41" fmla="*/ 2147483647 h 341"/>
                  <a:gd name="T42" fmla="*/ 2147483647 w 200"/>
                  <a:gd name="T43" fmla="*/ 2147483647 h 341"/>
                  <a:gd name="T44" fmla="*/ 2147483647 w 200"/>
                  <a:gd name="T45" fmla="*/ 2147483647 h 341"/>
                  <a:gd name="T46" fmla="*/ 2147483647 w 200"/>
                  <a:gd name="T47" fmla="*/ 2147483647 h 341"/>
                  <a:gd name="T48" fmla="*/ 2147483647 w 200"/>
                  <a:gd name="T49" fmla="*/ 2147483647 h 341"/>
                  <a:gd name="T50" fmla="*/ 2147483647 w 200"/>
                  <a:gd name="T51" fmla="*/ 2147483647 h 341"/>
                  <a:gd name="T52" fmla="*/ 2147483647 w 200"/>
                  <a:gd name="T53" fmla="*/ 2147483647 h 341"/>
                  <a:gd name="T54" fmla="*/ 2147483647 w 200"/>
                  <a:gd name="T55" fmla="*/ 2147483647 h 341"/>
                  <a:gd name="T56" fmla="*/ 2147483647 w 200"/>
                  <a:gd name="T57" fmla="*/ 2147483647 h 341"/>
                  <a:gd name="T58" fmla="*/ 0 w 200"/>
                  <a:gd name="T59" fmla="*/ 0 h 34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00" h="341">
                    <a:moveTo>
                      <a:pt x="0" y="0"/>
                    </a:moveTo>
                    <a:lnTo>
                      <a:pt x="200" y="0"/>
                    </a:lnTo>
                    <a:lnTo>
                      <a:pt x="197" y="310"/>
                    </a:lnTo>
                    <a:lnTo>
                      <a:pt x="195" y="323"/>
                    </a:lnTo>
                    <a:lnTo>
                      <a:pt x="188" y="333"/>
                    </a:lnTo>
                    <a:lnTo>
                      <a:pt x="178" y="340"/>
                    </a:lnTo>
                    <a:lnTo>
                      <a:pt x="165" y="341"/>
                    </a:lnTo>
                    <a:lnTo>
                      <a:pt x="151" y="338"/>
                    </a:lnTo>
                    <a:lnTo>
                      <a:pt x="140" y="328"/>
                    </a:lnTo>
                    <a:lnTo>
                      <a:pt x="135" y="316"/>
                    </a:lnTo>
                    <a:lnTo>
                      <a:pt x="110" y="172"/>
                    </a:lnTo>
                    <a:lnTo>
                      <a:pt x="110" y="108"/>
                    </a:lnTo>
                    <a:lnTo>
                      <a:pt x="108" y="104"/>
                    </a:lnTo>
                    <a:lnTo>
                      <a:pt x="105" y="101"/>
                    </a:lnTo>
                    <a:lnTo>
                      <a:pt x="103" y="99"/>
                    </a:lnTo>
                    <a:lnTo>
                      <a:pt x="100" y="99"/>
                    </a:lnTo>
                    <a:lnTo>
                      <a:pt x="97" y="99"/>
                    </a:lnTo>
                    <a:lnTo>
                      <a:pt x="93" y="101"/>
                    </a:lnTo>
                    <a:lnTo>
                      <a:pt x="90" y="104"/>
                    </a:lnTo>
                    <a:lnTo>
                      <a:pt x="89" y="108"/>
                    </a:lnTo>
                    <a:lnTo>
                      <a:pt x="89" y="174"/>
                    </a:lnTo>
                    <a:lnTo>
                      <a:pt x="64" y="316"/>
                    </a:lnTo>
                    <a:lnTo>
                      <a:pt x="59" y="327"/>
                    </a:lnTo>
                    <a:lnTo>
                      <a:pt x="51" y="335"/>
                    </a:lnTo>
                    <a:lnTo>
                      <a:pt x="40" y="341"/>
                    </a:lnTo>
                    <a:lnTo>
                      <a:pt x="27" y="341"/>
                    </a:lnTo>
                    <a:lnTo>
                      <a:pt x="14" y="335"/>
                    </a:lnTo>
                    <a:lnTo>
                      <a:pt x="5" y="324"/>
                    </a:lnTo>
                    <a:lnTo>
                      <a:pt x="1" y="3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b="1">
                  <a:solidFill>
                    <a:srgbClr val="646464"/>
                  </a:solidFill>
                </a:endParaRPr>
              </a:p>
            </p:txBody>
          </p:sp>
          <p:sp>
            <p:nvSpPr>
              <p:cNvPr id="173" name="Freeform 831"/>
              <p:cNvSpPr>
                <a:spLocks/>
              </p:cNvSpPr>
              <p:nvPr/>
            </p:nvSpPr>
            <p:spPr bwMode="auto">
              <a:xfrm>
                <a:off x="2570163" y="1225550"/>
                <a:ext cx="238125" cy="292100"/>
              </a:xfrm>
              <a:custGeom>
                <a:avLst/>
                <a:gdLst>
                  <a:gd name="T0" fmla="*/ 0 w 150"/>
                  <a:gd name="T1" fmla="*/ 0 h 184"/>
                  <a:gd name="T2" fmla="*/ 2147483647 w 150"/>
                  <a:gd name="T3" fmla="*/ 0 h 184"/>
                  <a:gd name="T4" fmla="*/ 2147483647 w 150"/>
                  <a:gd name="T5" fmla="*/ 2147483647 h 184"/>
                  <a:gd name="T6" fmla="*/ 2147483647 w 150"/>
                  <a:gd name="T7" fmla="*/ 2147483647 h 184"/>
                  <a:gd name="T8" fmla="*/ 2147483647 w 150"/>
                  <a:gd name="T9" fmla="*/ 2147483647 h 184"/>
                  <a:gd name="T10" fmla="*/ 2147483647 w 150"/>
                  <a:gd name="T11" fmla="*/ 2147483647 h 184"/>
                  <a:gd name="T12" fmla="*/ 2147483647 w 150"/>
                  <a:gd name="T13" fmla="*/ 2147483647 h 184"/>
                  <a:gd name="T14" fmla="*/ 2147483647 w 150"/>
                  <a:gd name="T15" fmla="*/ 2147483647 h 184"/>
                  <a:gd name="T16" fmla="*/ 2147483647 w 150"/>
                  <a:gd name="T17" fmla="*/ 2147483647 h 184"/>
                  <a:gd name="T18" fmla="*/ 2147483647 w 150"/>
                  <a:gd name="T19" fmla="*/ 2147483647 h 184"/>
                  <a:gd name="T20" fmla="*/ 2147483647 w 150"/>
                  <a:gd name="T21" fmla="*/ 2147483647 h 184"/>
                  <a:gd name="T22" fmla="*/ 2147483647 w 150"/>
                  <a:gd name="T23" fmla="*/ 2147483647 h 184"/>
                  <a:gd name="T24" fmla="*/ 2147483647 w 150"/>
                  <a:gd name="T25" fmla="*/ 2147483647 h 184"/>
                  <a:gd name="T26" fmla="*/ 2147483647 w 150"/>
                  <a:gd name="T27" fmla="*/ 2147483647 h 184"/>
                  <a:gd name="T28" fmla="*/ 0 w 150"/>
                  <a:gd name="T29" fmla="*/ 0 h 18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50" h="184">
                    <a:moveTo>
                      <a:pt x="0" y="0"/>
                    </a:moveTo>
                    <a:lnTo>
                      <a:pt x="150" y="0"/>
                    </a:lnTo>
                    <a:lnTo>
                      <a:pt x="133" y="166"/>
                    </a:lnTo>
                    <a:lnTo>
                      <a:pt x="132" y="172"/>
                    </a:lnTo>
                    <a:lnTo>
                      <a:pt x="129" y="176"/>
                    </a:lnTo>
                    <a:lnTo>
                      <a:pt x="125" y="180"/>
                    </a:lnTo>
                    <a:lnTo>
                      <a:pt x="121" y="183"/>
                    </a:lnTo>
                    <a:lnTo>
                      <a:pt x="115" y="184"/>
                    </a:lnTo>
                    <a:lnTo>
                      <a:pt x="34" y="184"/>
                    </a:lnTo>
                    <a:lnTo>
                      <a:pt x="29" y="183"/>
                    </a:lnTo>
                    <a:lnTo>
                      <a:pt x="25" y="180"/>
                    </a:lnTo>
                    <a:lnTo>
                      <a:pt x="22" y="176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b="1">
                  <a:solidFill>
                    <a:srgbClr val="646464"/>
                  </a:solidFill>
                </a:endParaRPr>
              </a:p>
            </p:txBody>
          </p:sp>
          <p:sp>
            <p:nvSpPr>
              <p:cNvPr id="174" name="Freeform 833"/>
              <p:cNvSpPr>
                <a:spLocks noEditPoints="1"/>
              </p:cNvSpPr>
              <p:nvPr/>
            </p:nvSpPr>
            <p:spPr bwMode="auto">
              <a:xfrm>
                <a:off x="1590675" y="209550"/>
                <a:ext cx="733425" cy="742950"/>
              </a:xfrm>
              <a:custGeom>
                <a:avLst/>
                <a:gdLst>
                  <a:gd name="T0" fmla="*/ 2147483647 w 462"/>
                  <a:gd name="T1" fmla="*/ 2147483647 h 468"/>
                  <a:gd name="T2" fmla="*/ 2147483647 w 462"/>
                  <a:gd name="T3" fmla="*/ 2147483647 h 468"/>
                  <a:gd name="T4" fmla="*/ 2147483647 w 462"/>
                  <a:gd name="T5" fmla="*/ 2147483647 h 468"/>
                  <a:gd name="T6" fmla="*/ 2147483647 w 462"/>
                  <a:gd name="T7" fmla="*/ 2147483647 h 468"/>
                  <a:gd name="T8" fmla="*/ 2147483647 w 462"/>
                  <a:gd name="T9" fmla="*/ 2147483647 h 468"/>
                  <a:gd name="T10" fmla="*/ 2147483647 w 462"/>
                  <a:gd name="T11" fmla="*/ 2147483647 h 468"/>
                  <a:gd name="T12" fmla="*/ 2147483647 w 462"/>
                  <a:gd name="T13" fmla="*/ 2147483647 h 468"/>
                  <a:gd name="T14" fmla="*/ 2147483647 w 462"/>
                  <a:gd name="T15" fmla="*/ 2147483647 h 468"/>
                  <a:gd name="T16" fmla="*/ 2147483647 w 462"/>
                  <a:gd name="T17" fmla="*/ 2147483647 h 468"/>
                  <a:gd name="T18" fmla="*/ 2147483647 w 462"/>
                  <a:gd name="T19" fmla="*/ 2147483647 h 468"/>
                  <a:gd name="T20" fmla="*/ 2147483647 w 462"/>
                  <a:gd name="T21" fmla="*/ 2147483647 h 468"/>
                  <a:gd name="T22" fmla="*/ 2147483647 w 462"/>
                  <a:gd name="T23" fmla="*/ 2147483647 h 468"/>
                  <a:gd name="T24" fmla="*/ 2147483647 w 462"/>
                  <a:gd name="T25" fmla="*/ 2147483647 h 468"/>
                  <a:gd name="T26" fmla="*/ 2147483647 w 462"/>
                  <a:gd name="T27" fmla="*/ 2147483647 h 468"/>
                  <a:gd name="T28" fmla="*/ 2147483647 w 462"/>
                  <a:gd name="T29" fmla="*/ 2147483647 h 468"/>
                  <a:gd name="T30" fmla="*/ 2147483647 w 462"/>
                  <a:gd name="T31" fmla="*/ 2147483647 h 468"/>
                  <a:gd name="T32" fmla="*/ 2147483647 w 462"/>
                  <a:gd name="T33" fmla="*/ 2147483647 h 468"/>
                  <a:gd name="T34" fmla="*/ 2147483647 w 462"/>
                  <a:gd name="T35" fmla="*/ 2147483647 h 468"/>
                  <a:gd name="T36" fmla="*/ 2147483647 w 462"/>
                  <a:gd name="T37" fmla="*/ 2147483647 h 468"/>
                  <a:gd name="T38" fmla="*/ 2147483647 w 462"/>
                  <a:gd name="T39" fmla="*/ 2147483647 h 468"/>
                  <a:gd name="T40" fmla="*/ 2147483647 w 462"/>
                  <a:gd name="T41" fmla="*/ 2147483647 h 468"/>
                  <a:gd name="T42" fmla="*/ 2147483647 w 462"/>
                  <a:gd name="T43" fmla="*/ 2147483647 h 468"/>
                  <a:gd name="T44" fmla="*/ 2147483647 w 462"/>
                  <a:gd name="T45" fmla="*/ 2147483647 h 468"/>
                  <a:gd name="T46" fmla="*/ 2147483647 w 462"/>
                  <a:gd name="T47" fmla="*/ 2147483647 h 468"/>
                  <a:gd name="T48" fmla="*/ 2147483647 w 462"/>
                  <a:gd name="T49" fmla="*/ 2147483647 h 468"/>
                  <a:gd name="T50" fmla="*/ 2147483647 w 462"/>
                  <a:gd name="T51" fmla="*/ 2147483647 h 468"/>
                  <a:gd name="T52" fmla="*/ 2147483647 w 462"/>
                  <a:gd name="T53" fmla="*/ 2147483647 h 468"/>
                  <a:gd name="T54" fmla="*/ 2147483647 w 462"/>
                  <a:gd name="T55" fmla="*/ 2147483647 h 468"/>
                  <a:gd name="T56" fmla="*/ 2147483647 w 462"/>
                  <a:gd name="T57" fmla="*/ 2147483647 h 468"/>
                  <a:gd name="T58" fmla="*/ 2147483647 w 462"/>
                  <a:gd name="T59" fmla="*/ 2147483647 h 468"/>
                  <a:gd name="T60" fmla="*/ 2147483647 w 462"/>
                  <a:gd name="T61" fmla="*/ 2147483647 h 468"/>
                  <a:gd name="T62" fmla="*/ 2147483647 w 462"/>
                  <a:gd name="T63" fmla="*/ 2147483647 h 468"/>
                  <a:gd name="T64" fmla="*/ 2147483647 w 462"/>
                  <a:gd name="T65" fmla="*/ 2147483647 h 468"/>
                  <a:gd name="T66" fmla="*/ 2147483647 w 462"/>
                  <a:gd name="T67" fmla="*/ 2147483647 h 468"/>
                  <a:gd name="T68" fmla="*/ 2147483647 w 462"/>
                  <a:gd name="T69" fmla="*/ 2147483647 h 468"/>
                  <a:gd name="T70" fmla="*/ 2147483647 w 462"/>
                  <a:gd name="T71" fmla="*/ 2147483647 h 468"/>
                  <a:gd name="T72" fmla="*/ 2147483647 w 462"/>
                  <a:gd name="T73" fmla="*/ 2147483647 h 468"/>
                  <a:gd name="T74" fmla="*/ 2147483647 w 462"/>
                  <a:gd name="T75" fmla="*/ 2147483647 h 468"/>
                  <a:gd name="T76" fmla="*/ 2147483647 w 462"/>
                  <a:gd name="T77" fmla="*/ 2147483647 h 468"/>
                  <a:gd name="T78" fmla="*/ 2147483647 w 462"/>
                  <a:gd name="T79" fmla="*/ 2147483647 h 468"/>
                  <a:gd name="T80" fmla="*/ 2147483647 w 462"/>
                  <a:gd name="T81" fmla="*/ 2147483647 h 468"/>
                  <a:gd name="T82" fmla="*/ 2147483647 w 462"/>
                  <a:gd name="T83" fmla="*/ 2147483647 h 468"/>
                  <a:gd name="T84" fmla="*/ 2147483647 w 462"/>
                  <a:gd name="T85" fmla="*/ 2147483647 h 468"/>
                  <a:gd name="T86" fmla="*/ 2147483647 w 462"/>
                  <a:gd name="T87" fmla="*/ 2147483647 h 468"/>
                  <a:gd name="T88" fmla="*/ 2147483647 w 462"/>
                  <a:gd name="T89" fmla="*/ 2147483647 h 468"/>
                  <a:gd name="T90" fmla="*/ 2147483647 w 462"/>
                  <a:gd name="T91" fmla="*/ 2147483647 h 468"/>
                  <a:gd name="T92" fmla="*/ 2147483647 w 462"/>
                  <a:gd name="T93" fmla="*/ 2147483647 h 468"/>
                  <a:gd name="T94" fmla="*/ 2147483647 w 462"/>
                  <a:gd name="T95" fmla="*/ 2147483647 h 468"/>
                  <a:gd name="T96" fmla="*/ 2147483647 w 462"/>
                  <a:gd name="T97" fmla="*/ 2147483647 h 468"/>
                  <a:gd name="T98" fmla="*/ 2147483647 w 462"/>
                  <a:gd name="T99" fmla="*/ 2147483647 h 468"/>
                  <a:gd name="T100" fmla="*/ 2147483647 w 462"/>
                  <a:gd name="T101" fmla="*/ 2147483647 h 468"/>
                  <a:gd name="T102" fmla="*/ 2147483647 w 462"/>
                  <a:gd name="T103" fmla="*/ 2147483647 h 468"/>
                  <a:gd name="T104" fmla="*/ 2147483647 w 462"/>
                  <a:gd name="T105" fmla="*/ 2147483647 h 468"/>
                  <a:gd name="T106" fmla="*/ 2147483647 w 462"/>
                  <a:gd name="T107" fmla="*/ 2147483647 h 468"/>
                  <a:gd name="T108" fmla="*/ 2147483647 w 462"/>
                  <a:gd name="T109" fmla="*/ 2147483647 h 468"/>
                  <a:gd name="T110" fmla="*/ 2147483647 w 462"/>
                  <a:gd name="T111" fmla="*/ 2147483647 h 468"/>
                  <a:gd name="T112" fmla="*/ 2147483647 w 462"/>
                  <a:gd name="T113" fmla="*/ 2147483647 h 468"/>
                  <a:gd name="T114" fmla="*/ 2147483647 w 462"/>
                  <a:gd name="T115" fmla="*/ 2147483647 h 468"/>
                  <a:gd name="T116" fmla="*/ 2147483647 w 462"/>
                  <a:gd name="T117" fmla="*/ 2147483647 h 468"/>
                  <a:gd name="T118" fmla="*/ 2147483647 w 462"/>
                  <a:gd name="T119" fmla="*/ 2147483647 h 468"/>
                  <a:gd name="T120" fmla="*/ 2147483647 w 462"/>
                  <a:gd name="T121" fmla="*/ 2147483647 h 468"/>
                  <a:gd name="T122" fmla="*/ 2147483647 w 462"/>
                  <a:gd name="T123" fmla="*/ 0 h 4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462" h="468">
                    <a:moveTo>
                      <a:pt x="210" y="266"/>
                    </a:moveTo>
                    <a:lnTo>
                      <a:pt x="209" y="271"/>
                    </a:lnTo>
                    <a:lnTo>
                      <a:pt x="179" y="376"/>
                    </a:lnTo>
                    <a:lnTo>
                      <a:pt x="179" y="379"/>
                    </a:lnTo>
                    <a:lnTo>
                      <a:pt x="181" y="381"/>
                    </a:lnTo>
                    <a:lnTo>
                      <a:pt x="211" y="416"/>
                    </a:lnTo>
                    <a:lnTo>
                      <a:pt x="214" y="418"/>
                    </a:lnTo>
                    <a:lnTo>
                      <a:pt x="215" y="418"/>
                    </a:lnTo>
                    <a:lnTo>
                      <a:pt x="217" y="416"/>
                    </a:lnTo>
                    <a:lnTo>
                      <a:pt x="248" y="381"/>
                    </a:lnTo>
                    <a:lnTo>
                      <a:pt x="250" y="379"/>
                    </a:lnTo>
                    <a:lnTo>
                      <a:pt x="250" y="376"/>
                    </a:lnTo>
                    <a:lnTo>
                      <a:pt x="221" y="271"/>
                    </a:lnTo>
                    <a:lnTo>
                      <a:pt x="220" y="266"/>
                    </a:lnTo>
                    <a:lnTo>
                      <a:pt x="210" y="266"/>
                    </a:lnTo>
                    <a:close/>
                    <a:moveTo>
                      <a:pt x="195" y="213"/>
                    </a:moveTo>
                    <a:lnTo>
                      <a:pt x="193" y="213"/>
                    </a:lnTo>
                    <a:lnTo>
                      <a:pt x="192" y="214"/>
                    </a:lnTo>
                    <a:lnTo>
                      <a:pt x="192" y="216"/>
                    </a:lnTo>
                    <a:lnTo>
                      <a:pt x="195" y="225"/>
                    </a:lnTo>
                    <a:lnTo>
                      <a:pt x="200" y="246"/>
                    </a:lnTo>
                    <a:lnTo>
                      <a:pt x="200" y="248"/>
                    </a:lnTo>
                    <a:lnTo>
                      <a:pt x="202" y="250"/>
                    </a:lnTo>
                    <a:lnTo>
                      <a:pt x="203" y="252"/>
                    </a:lnTo>
                    <a:lnTo>
                      <a:pt x="206" y="252"/>
                    </a:lnTo>
                    <a:lnTo>
                      <a:pt x="224" y="252"/>
                    </a:lnTo>
                    <a:lnTo>
                      <a:pt x="227" y="252"/>
                    </a:lnTo>
                    <a:lnTo>
                      <a:pt x="228" y="250"/>
                    </a:lnTo>
                    <a:lnTo>
                      <a:pt x="229" y="248"/>
                    </a:lnTo>
                    <a:lnTo>
                      <a:pt x="229" y="246"/>
                    </a:lnTo>
                    <a:lnTo>
                      <a:pt x="235" y="225"/>
                    </a:lnTo>
                    <a:lnTo>
                      <a:pt x="238" y="216"/>
                    </a:lnTo>
                    <a:lnTo>
                      <a:pt x="238" y="214"/>
                    </a:lnTo>
                    <a:lnTo>
                      <a:pt x="236" y="213"/>
                    </a:lnTo>
                    <a:lnTo>
                      <a:pt x="235" y="213"/>
                    </a:lnTo>
                    <a:lnTo>
                      <a:pt x="195" y="213"/>
                    </a:lnTo>
                    <a:close/>
                    <a:moveTo>
                      <a:pt x="215" y="0"/>
                    </a:moveTo>
                    <a:lnTo>
                      <a:pt x="242" y="4"/>
                    </a:lnTo>
                    <a:lnTo>
                      <a:pt x="264" y="12"/>
                    </a:lnTo>
                    <a:lnTo>
                      <a:pt x="284" y="28"/>
                    </a:lnTo>
                    <a:lnTo>
                      <a:pt x="298" y="47"/>
                    </a:lnTo>
                    <a:lnTo>
                      <a:pt x="307" y="69"/>
                    </a:lnTo>
                    <a:lnTo>
                      <a:pt x="310" y="94"/>
                    </a:lnTo>
                    <a:lnTo>
                      <a:pt x="307" y="120"/>
                    </a:lnTo>
                    <a:lnTo>
                      <a:pt x="298" y="143"/>
                    </a:lnTo>
                    <a:lnTo>
                      <a:pt x="282" y="163"/>
                    </a:lnTo>
                    <a:lnTo>
                      <a:pt x="263" y="177"/>
                    </a:lnTo>
                    <a:lnTo>
                      <a:pt x="241" y="186"/>
                    </a:lnTo>
                    <a:lnTo>
                      <a:pt x="241" y="202"/>
                    </a:lnTo>
                    <a:lnTo>
                      <a:pt x="305" y="202"/>
                    </a:lnTo>
                    <a:lnTo>
                      <a:pt x="310" y="202"/>
                    </a:lnTo>
                    <a:lnTo>
                      <a:pt x="316" y="204"/>
                    </a:lnTo>
                    <a:lnTo>
                      <a:pt x="320" y="207"/>
                    </a:lnTo>
                    <a:lnTo>
                      <a:pt x="326" y="210"/>
                    </a:lnTo>
                    <a:lnTo>
                      <a:pt x="331" y="213"/>
                    </a:lnTo>
                    <a:lnTo>
                      <a:pt x="335" y="217"/>
                    </a:lnTo>
                    <a:lnTo>
                      <a:pt x="337" y="221"/>
                    </a:lnTo>
                    <a:lnTo>
                      <a:pt x="391" y="326"/>
                    </a:lnTo>
                    <a:lnTo>
                      <a:pt x="462" y="390"/>
                    </a:lnTo>
                    <a:lnTo>
                      <a:pt x="462" y="423"/>
                    </a:lnTo>
                    <a:lnTo>
                      <a:pt x="363" y="353"/>
                    </a:lnTo>
                    <a:lnTo>
                      <a:pt x="360" y="352"/>
                    </a:lnTo>
                    <a:lnTo>
                      <a:pt x="358" y="348"/>
                    </a:lnTo>
                    <a:lnTo>
                      <a:pt x="320" y="294"/>
                    </a:lnTo>
                    <a:lnTo>
                      <a:pt x="319" y="444"/>
                    </a:lnTo>
                    <a:lnTo>
                      <a:pt x="319" y="451"/>
                    </a:lnTo>
                    <a:lnTo>
                      <a:pt x="319" y="457"/>
                    </a:lnTo>
                    <a:lnTo>
                      <a:pt x="316" y="462"/>
                    </a:lnTo>
                    <a:lnTo>
                      <a:pt x="312" y="465"/>
                    </a:lnTo>
                    <a:lnTo>
                      <a:pt x="307" y="468"/>
                    </a:lnTo>
                    <a:lnTo>
                      <a:pt x="303" y="468"/>
                    </a:lnTo>
                    <a:lnTo>
                      <a:pt x="232" y="468"/>
                    </a:lnTo>
                    <a:lnTo>
                      <a:pt x="202" y="468"/>
                    </a:lnTo>
                    <a:lnTo>
                      <a:pt x="133" y="468"/>
                    </a:lnTo>
                    <a:lnTo>
                      <a:pt x="129" y="468"/>
                    </a:lnTo>
                    <a:lnTo>
                      <a:pt x="126" y="466"/>
                    </a:lnTo>
                    <a:lnTo>
                      <a:pt x="122" y="465"/>
                    </a:lnTo>
                    <a:lnTo>
                      <a:pt x="119" y="461"/>
                    </a:lnTo>
                    <a:lnTo>
                      <a:pt x="118" y="457"/>
                    </a:lnTo>
                    <a:lnTo>
                      <a:pt x="117" y="452"/>
                    </a:lnTo>
                    <a:lnTo>
                      <a:pt x="117" y="444"/>
                    </a:lnTo>
                    <a:lnTo>
                      <a:pt x="118" y="294"/>
                    </a:lnTo>
                    <a:lnTo>
                      <a:pt x="117" y="296"/>
                    </a:lnTo>
                    <a:lnTo>
                      <a:pt x="103" y="327"/>
                    </a:lnTo>
                    <a:lnTo>
                      <a:pt x="89" y="358"/>
                    </a:lnTo>
                    <a:lnTo>
                      <a:pt x="87" y="362"/>
                    </a:lnTo>
                    <a:lnTo>
                      <a:pt x="53" y="401"/>
                    </a:lnTo>
                    <a:lnTo>
                      <a:pt x="18" y="438"/>
                    </a:lnTo>
                    <a:lnTo>
                      <a:pt x="14" y="440"/>
                    </a:lnTo>
                    <a:lnTo>
                      <a:pt x="11" y="441"/>
                    </a:lnTo>
                    <a:lnTo>
                      <a:pt x="7" y="440"/>
                    </a:lnTo>
                    <a:lnTo>
                      <a:pt x="4" y="438"/>
                    </a:lnTo>
                    <a:lnTo>
                      <a:pt x="1" y="434"/>
                    </a:lnTo>
                    <a:lnTo>
                      <a:pt x="0" y="430"/>
                    </a:lnTo>
                    <a:lnTo>
                      <a:pt x="1" y="426"/>
                    </a:lnTo>
                    <a:lnTo>
                      <a:pt x="27" y="381"/>
                    </a:lnTo>
                    <a:lnTo>
                      <a:pt x="53" y="341"/>
                    </a:lnTo>
                    <a:lnTo>
                      <a:pt x="64" y="312"/>
                    </a:lnTo>
                    <a:lnTo>
                      <a:pt x="75" y="280"/>
                    </a:lnTo>
                    <a:lnTo>
                      <a:pt x="87" y="248"/>
                    </a:lnTo>
                    <a:lnTo>
                      <a:pt x="100" y="217"/>
                    </a:lnTo>
                    <a:lnTo>
                      <a:pt x="103" y="211"/>
                    </a:lnTo>
                    <a:lnTo>
                      <a:pt x="107" y="209"/>
                    </a:lnTo>
                    <a:lnTo>
                      <a:pt x="111" y="204"/>
                    </a:lnTo>
                    <a:lnTo>
                      <a:pt x="117" y="203"/>
                    </a:lnTo>
                    <a:lnTo>
                      <a:pt x="121" y="203"/>
                    </a:lnTo>
                    <a:lnTo>
                      <a:pt x="125" y="202"/>
                    </a:lnTo>
                    <a:lnTo>
                      <a:pt x="129" y="202"/>
                    </a:lnTo>
                    <a:lnTo>
                      <a:pt x="189" y="202"/>
                    </a:lnTo>
                    <a:lnTo>
                      <a:pt x="189" y="185"/>
                    </a:lnTo>
                    <a:lnTo>
                      <a:pt x="167" y="175"/>
                    </a:lnTo>
                    <a:lnTo>
                      <a:pt x="149" y="161"/>
                    </a:lnTo>
                    <a:lnTo>
                      <a:pt x="133" y="142"/>
                    </a:lnTo>
                    <a:lnTo>
                      <a:pt x="125" y="120"/>
                    </a:lnTo>
                    <a:lnTo>
                      <a:pt x="121" y="94"/>
                    </a:lnTo>
                    <a:lnTo>
                      <a:pt x="125" y="69"/>
                    </a:lnTo>
                    <a:lnTo>
                      <a:pt x="135" y="47"/>
                    </a:lnTo>
                    <a:lnTo>
                      <a:pt x="149" y="28"/>
                    </a:lnTo>
                    <a:lnTo>
                      <a:pt x="168" y="12"/>
                    </a:lnTo>
                    <a:lnTo>
                      <a:pt x="190" y="4"/>
                    </a:lnTo>
                    <a:lnTo>
                      <a:pt x="21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b="1">
                  <a:solidFill>
                    <a:srgbClr val="646464"/>
                  </a:solidFill>
                </a:endParaRPr>
              </a:p>
            </p:txBody>
          </p:sp>
          <p:sp>
            <p:nvSpPr>
              <p:cNvPr id="175" name="Freeform 834"/>
              <p:cNvSpPr>
                <a:spLocks noEditPoints="1"/>
              </p:cNvSpPr>
              <p:nvPr/>
            </p:nvSpPr>
            <p:spPr bwMode="auto">
              <a:xfrm>
                <a:off x="2330450" y="177800"/>
                <a:ext cx="735013" cy="1012825"/>
              </a:xfrm>
              <a:custGeom>
                <a:avLst/>
                <a:gdLst>
                  <a:gd name="T0" fmla="*/ 2147483647 w 463"/>
                  <a:gd name="T1" fmla="*/ 2147483647 h 638"/>
                  <a:gd name="T2" fmla="*/ 2147483647 w 463"/>
                  <a:gd name="T3" fmla="*/ 2147483647 h 638"/>
                  <a:gd name="T4" fmla="*/ 2147483647 w 463"/>
                  <a:gd name="T5" fmla="*/ 2147483647 h 638"/>
                  <a:gd name="T6" fmla="*/ 2147483647 w 463"/>
                  <a:gd name="T7" fmla="*/ 2147483647 h 638"/>
                  <a:gd name="T8" fmla="*/ 2147483647 w 463"/>
                  <a:gd name="T9" fmla="*/ 2147483647 h 638"/>
                  <a:gd name="T10" fmla="*/ 2147483647 w 463"/>
                  <a:gd name="T11" fmla="*/ 2147483647 h 638"/>
                  <a:gd name="T12" fmla="*/ 2147483647 w 463"/>
                  <a:gd name="T13" fmla="*/ 2147483647 h 638"/>
                  <a:gd name="T14" fmla="*/ 2147483647 w 463"/>
                  <a:gd name="T15" fmla="*/ 2147483647 h 638"/>
                  <a:gd name="T16" fmla="*/ 2147483647 w 463"/>
                  <a:gd name="T17" fmla="*/ 2147483647 h 638"/>
                  <a:gd name="T18" fmla="*/ 2147483647 w 463"/>
                  <a:gd name="T19" fmla="*/ 0 h 638"/>
                  <a:gd name="T20" fmla="*/ 2147483647 w 463"/>
                  <a:gd name="T21" fmla="*/ 2147483647 h 638"/>
                  <a:gd name="T22" fmla="*/ 2147483647 w 463"/>
                  <a:gd name="T23" fmla="*/ 2147483647 h 638"/>
                  <a:gd name="T24" fmla="*/ 2147483647 w 463"/>
                  <a:gd name="T25" fmla="*/ 2147483647 h 638"/>
                  <a:gd name="T26" fmla="*/ 2147483647 w 463"/>
                  <a:gd name="T27" fmla="*/ 2147483647 h 638"/>
                  <a:gd name="T28" fmla="*/ 2147483647 w 463"/>
                  <a:gd name="T29" fmla="*/ 2147483647 h 638"/>
                  <a:gd name="T30" fmla="*/ 2147483647 w 463"/>
                  <a:gd name="T31" fmla="*/ 2147483647 h 638"/>
                  <a:gd name="T32" fmla="*/ 2147483647 w 463"/>
                  <a:gd name="T33" fmla="*/ 2147483647 h 638"/>
                  <a:gd name="T34" fmla="*/ 2147483647 w 463"/>
                  <a:gd name="T35" fmla="*/ 2147483647 h 638"/>
                  <a:gd name="T36" fmla="*/ 2147483647 w 463"/>
                  <a:gd name="T37" fmla="*/ 2147483647 h 638"/>
                  <a:gd name="T38" fmla="*/ 2147483647 w 463"/>
                  <a:gd name="T39" fmla="*/ 2147483647 h 638"/>
                  <a:gd name="T40" fmla="*/ 2147483647 w 463"/>
                  <a:gd name="T41" fmla="*/ 2147483647 h 638"/>
                  <a:gd name="T42" fmla="*/ 2147483647 w 463"/>
                  <a:gd name="T43" fmla="*/ 2147483647 h 638"/>
                  <a:gd name="T44" fmla="*/ 2147483647 w 463"/>
                  <a:gd name="T45" fmla="*/ 2147483647 h 638"/>
                  <a:gd name="T46" fmla="*/ 2147483647 w 463"/>
                  <a:gd name="T47" fmla="*/ 2147483647 h 638"/>
                  <a:gd name="T48" fmla="*/ 2147483647 w 463"/>
                  <a:gd name="T49" fmla="*/ 2147483647 h 638"/>
                  <a:gd name="T50" fmla="*/ 2147483647 w 463"/>
                  <a:gd name="T51" fmla="*/ 2147483647 h 638"/>
                  <a:gd name="T52" fmla="*/ 2147483647 w 463"/>
                  <a:gd name="T53" fmla="*/ 2147483647 h 638"/>
                  <a:gd name="T54" fmla="*/ 2147483647 w 463"/>
                  <a:gd name="T55" fmla="*/ 2147483647 h 638"/>
                  <a:gd name="T56" fmla="*/ 2147483647 w 463"/>
                  <a:gd name="T57" fmla="*/ 2147483647 h 638"/>
                  <a:gd name="T58" fmla="*/ 2147483647 w 463"/>
                  <a:gd name="T59" fmla="*/ 2147483647 h 638"/>
                  <a:gd name="T60" fmla="*/ 2147483647 w 463"/>
                  <a:gd name="T61" fmla="*/ 2147483647 h 638"/>
                  <a:gd name="T62" fmla="*/ 2147483647 w 463"/>
                  <a:gd name="T63" fmla="*/ 2147483647 h 638"/>
                  <a:gd name="T64" fmla="*/ 2147483647 w 463"/>
                  <a:gd name="T65" fmla="*/ 2147483647 h 638"/>
                  <a:gd name="T66" fmla="*/ 2147483647 w 463"/>
                  <a:gd name="T67" fmla="*/ 2147483647 h 638"/>
                  <a:gd name="T68" fmla="*/ 2147483647 w 463"/>
                  <a:gd name="T69" fmla="*/ 2147483647 h 638"/>
                  <a:gd name="T70" fmla="*/ 2147483647 w 463"/>
                  <a:gd name="T71" fmla="*/ 2147483647 h 638"/>
                  <a:gd name="T72" fmla="*/ 2147483647 w 463"/>
                  <a:gd name="T73" fmla="*/ 2147483647 h 638"/>
                  <a:gd name="T74" fmla="*/ 2147483647 w 463"/>
                  <a:gd name="T75" fmla="*/ 2147483647 h 638"/>
                  <a:gd name="T76" fmla="*/ 2147483647 w 463"/>
                  <a:gd name="T77" fmla="*/ 2147483647 h 638"/>
                  <a:gd name="T78" fmla="*/ 2147483647 w 463"/>
                  <a:gd name="T79" fmla="*/ 2147483647 h 638"/>
                  <a:gd name="T80" fmla="*/ 2147483647 w 463"/>
                  <a:gd name="T81" fmla="*/ 2147483647 h 638"/>
                  <a:gd name="T82" fmla="*/ 2147483647 w 463"/>
                  <a:gd name="T83" fmla="*/ 2147483647 h 638"/>
                  <a:gd name="T84" fmla="*/ 2147483647 w 463"/>
                  <a:gd name="T85" fmla="*/ 2147483647 h 638"/>
                  <a:gd name="T86" fmla="*/ 2147483647 w 463"/>
                  <a:gd name="T87" fmla="*/ 2147483647 h 638"/>
                  <a:gd name="T88" fmla="*/ 2147483647 w 463"/>
                  <a:gd name="T89" fmla="*/ 2147483647 h 638"/>
                  <a:gd name="T90" fmla="*/ 0 w 463"/>
                  <a:gd name="T91" fmla="*/ 2147483647 h 638"/>
                  <a:gd name="T92" fmla="*/ 2147483647 w 463"/>
                  <a:gd name="T93" fmla="*/ 2147483647 h 638"/>
                  <a:gd name="T94" fmla="*/ 2147483647 w 463"/>
                  <a:gd name="T95" fmla="*/ 2147483647 h 638"/>
                  <a:gd name="T96" fmla="*/ 2147483647 w 463"/>
                  <a:gd name="T97" fmla="*/ 2147483647 h 638"/>
                  <a:gd name="T98" fmla="*/ 2147483647 w 463"/>
                  <a:gd name="T99" fmla="*/ 2147483647 h 638"/>
                  <a:gd name="T100" fmla="*/ 2147483647 w 463"/>
                  <a:gd name="T101" fmla="*/ 2147483647 h 638"/>
                  <a:gd name="T102" fmla="*/ 2147483647 w 463"/>
                  <a:gd name="T103" fmla="*/ 2147483647 h 638"/>
                  <a:gd name="T104" fmla="*/ 2147483647 w 463"/>
                  <a:gd name="T105" fmla="*/ 2147483647 h 638"/>
                  <a:gd name="T106" fmla="*/ 2147483647 w 463"/>
                  <a:gd name="T107" fmla="*/ 2147483647 h 638"/>
                  <a:gd name="T108" fmla="*/ 2147483647 w 463"/>
                  <a:gd name="T109" fmla="*/ 2147483647 h 638"/>
                  <a:gd name="T110" fmla="*/ 2147483647 w 463"/>
                  <a:gd name="T111" fmla="*/ 2147483647 h 638"/>
                  <a:gd name="T112" fmla="*/ 2147483647 w 463"/>
                  <a:gd name="T113" fmla="*/ 2147483647 h 638"/>
                  <a:gd name="T114" fmla="*/ 2147483647 w 463"/>
                  <a:gd name="T115" fmla="*/ 2147483647 h 638"/>
                  <a:gd name="T116" fmla="*/ 2147483647 w 463"/>
                  <a:gd name="T117" fmla="*/ 2147483647 h 638"/>
                  <a:gd name="T118" fmla="*/ 2147483647 w 463"/>
                  <a:gd name="T119" fmla="*/ 0 h 63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63" h="638">
                    <a:moveTo>
                      <a:pt x="208" y="259"/>
                    </a:moveTo>
                    <a:lnTo>
                      <a:pt x="204" y="259"/>
                    </a:lnTo>
                    <a:lnTo>
                      <a:pt x="202" y="261"/>
                    </a:lnTo>
                    <a:lnTo>
                      <a:pt x="199" y="263"/>
                    </a:lnTo>
                    <a:lnTo>
                      <a:pt x="199" y="266"/>
                    </a:lnTo>
                    <a:lnTo>
                      <a:pt x="199" y="270"/>
                    </a:lnTo>
                    <a:lnTo>
                      <a:pt x="222" y="333"/>
                    </a:lnTo>
                    <a:lnTo>
                      <a:pt x="223" y="335"/>
                    </a:lnTo>
                    <a:lnTo>
                      <a:pt x="224" y="335"/>
                    </a:lnTo>
                    <a:lnTo>
                      <a:pt x="226" y="335"/>
                    </a:lnTo>
                    <a:lnTo>
                      <a:pt x="229" y="335"/>
                    </a:lnTo>
                    <a:lnTo>
                      <a:pt x="229" y="333"/>
                    </a:lnTo>
                    <a:lnTo>
                      <a:pt x="251" y="270"/>
                    </a:lnTo>
                    <a:lnTo>
                      <a:pt x="251" y="266"/>
                    </a:lnTo>
                    <a:lnTo>
                      <a:pt x="251" y="263"/>
                    </a:lnTo>
                    <a:lnTo>
                      <a:pt x="248" y="261"/>
                    </a:lnTo>
                    <a:lnTo>
                      <a:pt x="247" y="259"/>
                    </a:lnTo>
                    <a:lnTo>
                      <a:pt x="243" y="259"/>
                    </a:lnTo>
                    <a:lnTo>
                      <a:pt x="208" y="259"/>
                    </a:lnTo>
                    <a:close/>
                    <a:moveTo>
                      <a:pt x="308" y="0"/>
                    </a:moveTo>
                    <a:lnTo>
                      <a:pt x="323" y="7"/>
                    </a:lnTo>
                    <a:lnTo>
                      <a:pt x="337" y="18"/>
                    </a:lnTo>
                    <a:lnTo>
                      <a:pt x="350" y="34"/>
                    </a:lnTo>
                    <a:lnTo>
                      <a:pt x="362" y="49"/>
                    </a:lnTo>
                    <a:lnTo>
                      <a:pt x="369" y="64"/>
                    </a:lnTo>
                    <a:lnTo>
                      <a:pt x="372" y="80"/>
                    </a:lnTo>
                    <a:lnTo>
                      <a:pt x="368" y="95"/>
                    </a:lnTo>
                    <a:lnTo>
                      <a:pt x="357" y="107"/>
                    </a:lnTo>
                    <a:lnTo>
                      <a:pt x="337" y="119"/>
                    </a:lnTo>
                    <a:lnTo>
                      <a:pt x="318" y="121"/>
                    </a:lnTo>
                    <a:lnTo>
                      <a:pt x="315" y="145"/>
                    </a:lnTo>
                    <a:lnTo>
                      <a:pt x="305" y="167"/>
                    </a:lnTo>
                    <a:lnTo>
                      <a:pt x="293" y="185"/>
                    </a:lnTo>
                    <a:lnTo>
                      <a:pt x="275" y="201"/>
                    </a:lnTo>
                    <a:lnTo>
                      <a:pt x="254" y="211"/>
                    </a:lnTo>
                    <a:lnTo>
                      <a:pt x="254" y="238"/>
                    </a:lnTo>
                    <a:lnTo>
                      <a:pt x="270" y="238"/>
                    </a:lnTo>
                    <a:lnTo>
                      <a:pt x="272" y="234"/>
                    </a:lnTo>
                    <a:lnTo>
                      <a:pt x="275" y="231"/>
                    </a:lnTo>
                    <a:lnTo>
                      <a:pt x="279" y="227"/>
                    </a:lnTo>
                    <a:lnTo>
                      <a:pt x="288" y="223"/>
                    </a:lnTo>
                    <a:lnTo>
                      <a:pt x="300" y="222"/>
                    </a:lnTo>
                    <a:lnTo>
                      <a:pt x="309" y="226"/>
                    </a:lnTo>
                    <a:lnTo>
                      <a:pt x="318" y="233"/>
                    </a:lnTo>
                    <a:lnTo>
                      <a:pt x="321" y="236"/>
                    </a:lnTo>
                    <a:lnTo>
                      <a:pt x="385" y="346"/>
                    </a:lnTo>
                    <a:lnTo>
                      <a:pt x="458" y="406"/>
                    </a:lnTo>
                    <a:lnTo>
                      <a:pt x="461" y="408"/>
                    </a:lnTo>
                    <a:lnTo>
                      <a:pt x="463" y="412"/>
                    </a:lnTo>
                    <a:lnTo>
                      <a:pt x="463" y="417"/>
                    </a:lnTo>
                    <a:lnTo>
                      <a:pt x="461" y="419"/>
                    </a:lnTo>
                    <a:lnTo>
                      <a:pt x="460" y="424"/>
                    </a:lnTo>
                    <a:lnTo>
                      <a:pt x="456" y="426"/>
                    </a:lnTo>
                    <a:lnTo>
                      <a:pt x="451" y="428"/>
                    </a:lnTo>
                    <a:lnTo>
                      <a:pt x="447" y="428"/>
                    </a:lnTo>
                    <a:lnTo>
                      <a:pt x="443" y="426"/>
                    </a:lnTo>
                    <a:lnTo>
                      <a:pt x="358" y="375"/>
                    </a:lnTo>
                    <a:lnTo>
                      <a:pt x="355" y="373"/>
                    </a:lnTo>
                    <a:lnTo>
                      <a:pt x="353" y="369"/>
                    </a:lnTo>
                    <a:lnTo>
                      <a:pt x="319" y="326"/>
                    </a:lnTo>
                    <a:lnTo>
                      <a:pt x="314" y="343"/>
                    </a:lnTo>
                    <a:lnTo>
                      <a:pt x="308" y="362"/>
                    </a:lnTo>
                    <a:lnTo>
                      <a:pt x="308" y="382"/>
                    </a:lnTo>
                    <a:lnTo>
                      <a:pt x="314" y="400"/>
                    </a:lnTo>
                    <a:lnTo>
                      <a:pt x="360" y="580"/>
                    </a:lnTo>
                    <a:lnTo>
                      <a:pt x="361" y="596"/>
                    </a:lnTo>
                    <a:lnTo>
                      <a:pt x="360" y="612"/>
                    </a:lnTo>
                    <a:lnTo>
                      <a:pt x="353" y="624"/>
                    </a:lnTo>
                    <a:lnTo>
                      <a:pt x="344" y="633"/>
                    </a:lnTo>
                    <a:lnTo>
                      <a:pt x="332" y="637"/>
                    </a:lnTo>
                    <a:lnTo>
                      <a:pt x="329" y="638"/>
                    </a:lnTo>
                    <a:lnTo>
                      <a:pt x="128" y="638"/>
                    </a:lnTo>
                    <a:lnTo>
                      <a:pt x="121" y="637"/>
                    </a:lnTo>
                    <a:lnTo>
                      <a:pt x="114" y="634"/>
                    </a:lnTo>
                    <a:lnTo>
                      <a:pt x="110" y="631"/>
                    </a:lnTo>
                    <a:lnTo>
                      <a:pt x="102" y="621"/>
                    </a:lnTo>
                    <a:lnTo>
                      <a:pt x="96" y="609"/>
                    </a:lnTo>
                    <a:lnTo>
                      <a:pt x="95" y="595"/>
                    </a:lnTo>
                    <a:lnTo>
                      <a:pt x="98" y="580"/>
                    </a:lnTo>
                    <a:lnTo>
                      <a:pt x="142" y="400"/>
                    </a:lnTo>
                    <a:lnTo>
                      <a:pt x="148" y="382"/>
                    </a:lnTo>
                    <a:lnTo>
                      <a:pt x="148" y="362"/>
                    </a:lnTo>
                    <a:lnTo>
                      <a:pt x="144" y="343"/>
                    </a:lnTo>
                    <a:lnTo>
                      <a:pt x="137" y="326"/>
                    </a:lnTo>
                    <a:lnTo>
                      <a:pt x="107" y="368"/>
                    </a:lnTo>
                    <a:lnTo>
                      <a:pt x="105" y="372"/>
                    </a:lnTo>
                    <a:lnTo>
                      <a:pt x="102" y="373"/>
                    </a:lnTo>
                    <a:lnTo>
                      <a:pt x="3" y="443"/>
                    </a:lnTo>
                    <a:lnTo>
                      <a:pt x="2" y="443"/>
                    </a:lnTo>
                    <a:lnTo>
                      <a:pt x="0" y="443"/>
                    </a:lnTo>
                    <a:lnTo>
                      <a:pt x="0" y="410"/>
                    </a:lnTo>
                    <a:lnTo>
                      <a:pt x="74" y="346"/>
                    </a:lnTo>
                    <a:lnTo>
                      <a:pt x="128" y="241"/>
                    </a:lnTo>
                    <a:lnTo>
                      <a:pt x="135" y="233"/>
                    </a:lnTo>
                    <a:lnTo>
                      <a:pt x="145" y="227"/>
                    </a:lnTo>
                    <a:lnTo>
                      <a:pt x="156" y="226"/>
                    </a:lnTo>
                    <a:lnTo>
                      <a:pt x="166" y="229"/>
                    </a:lnTo>
                    <a:lnTo>
                      <a:pt x="170" y="231"/>
                    </a:lnTo>
                    <a:lnTo>
                      <a:pt x="174" y="234"/>
                    </a:lnTo>
                    <a:lnTo>
                      <a:pt x="177" y="238"/>
                    </a:lnTo>
                    <a:lnTo>
                      <a:pt x="197" y="238"/>
                    </a:lnTo>
                    <a:lnTo>
                      <a:pt x="197" y="213"/>
                    </a:lnTo>
                    <a:lnTo>
                      <a:pt x="174" y="204"/>
                    </a:lnTo>
                    <a:lnTo>
                      <a:pt x="155" y="188"/>
                    </a:lnTo>
                    <a:lnTo>
                      <a:pt x="141" y="169"/>
                    </a:lnTo>
                    <a:lnTo>
                      <a:pt x="131" y="146"/>
                    </a:lnTo>
                    <a:lnTo>
                      <a:pt x="128" y="121"/>
                    </a:lnTo>
                    <a:lnTo>
                      <a:pt x="131" y="96"/>
                    </a:lnTo>
                    <a:lnTo>
                      <a:pt x="141" y="74"/>
                    </a:lnTo>
                    <a:lnTo>
                      <a:pt x="156" y="55"/>
                    </a:lnTo>
                    <a:lnTo>
                      <a:pt x="174" y="39"/>
                    </a:lnTo>
                    <a:lnTo>
                      <a:pt x="198" y="31"/>
                    </a:lnTo>
                    <a:lnTo>
                      <a:pt x="223" y="27"/>
                    </a:lnTo>
                    <a:lnTo>
                      <a:pt x="241" y="28"/>
                    </a:lnTo>
                    <a:lnTo>
                      <a:pt x="259" y="34"/>
                    </a:lnTo>
                    <a:lnTo>
                      <a:pt x="266" y="21"/>
                    </a:lnTo>
                    <a:lnTo>
                      <a:pt x="277" y="9"/>
                    </a:lnTo>
                    <a:lnTo>
                      <a:pt x="294" y="0"/>
                    </a:lnTo>
                    <a:lnTo>
                      <a:pt x="30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b="1">
                  <a:solidFill>
                    <a:srgbClr val="646464"/>
                  </a:solidFill>
                </a:endParaRPr>
              </a:p>
            </p:txBody>
          </p:sp>
        </p:grpSp>
        <p:sp>
          <p:nvSpPr>
            <p:cNvPr id="176" name="Oval 43">
              <a:extLst>
                <a:ext uri="{FF2B5EF4-FFF2-40B4-BE49-F238E27FC236}">
                  <a16:creationId xmlns="" xmlns:a16="http://schemas.microsoft.com/office/drawing/2014/main" id="{0A4D5D67-C43C-46F0-96FF-9740F941C3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74124" y="4665688"/>
              <a:ext cx="976244" cy="895847"/>
            </a:xfrm>
            <a:prstGeom prst="ellipse">
              <a:avLst/>
            </a:prstGeom>
            <a:solidFill>
              <a:schemeClr val="accent5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endParaRPr lang="it-IT" sz="1050" b="1" dirty="0">
                <a:solidFill>
                  <a:srgbClr val="646464"/>
                </a:solidFill>
                <a:latin typeface="EYInterstate" panose="02000503020000020004" pitchFamily="2" charset="0"/>
                <a:cs typeface="Arial" pitchFamily="34" charset="0"/>
              </a:endParaRPr>
            </a:p>
          </p:txBody>
        </p:sp>
        <p:grpSp>
          <p:nvGrpSpPr>
            <p:cNvPr id="177" name="Gruppieren 1"/>
            <p:cNvGrpSpPr>
              <a:grpSpLocks/>
            </p:cNvGrpSpPr>
            <p:nvPr/>
          </p:nvGrpSpPr>
          <p:grpSpPr bwMode="auto">
            <a:xfrm>
              <a:off x="5221505" y="4862270"/>
              <a:ext cx="527471" cy="498555"/>
              <a:chOff x="6673850" y="3405188"/>
              <a:chExt cx="1035050" cy="903287"/>
            </a:xfrm>
            <a:solidFill>
              <a:schemeClr val="tx1"/>
            </a:solidFill>
          </p:grpSpPr>
          <p:sp>
            <p:nvSpPr>
              <p:cNvPr id="178" name="Freeform 19"/>
              <p:cNvSpPr>
                <a:spLocks noChangeArrowheads="1"/>
              </p:cNvSpPr>
              <p:nvPr/>
            </p:nvSpPr>
            <p:spPr bwMode="auto">
              <a:xfrm>
                <a:off x="7310438" y="3405188"/>
                <a:ext cx="398462" cy="401637"/>
              </a:xfrm>
              <a:custGeom>
                <a:avLst/>
                <a:gdLst>
                  <a:gd name="T0" fmla="*/ 2147483647 w 1105"/>
                  <a:gd name="T1" fmla="*/ 2147483647 h 1115"/>
                  <a:gd name="T2" fmla="*/ 2147483647 w 1105"/>
                  <a:gd name="T3" fmla="*/ 2147483647 h 1115"/>
                  <a:gd name="T4" fmla="*/ 2147483647 w 1105"/>
                  <a:gd name="T5" fmla="*/ 2147483647 h 1115"/>
                  <a:gd name="T6" fmla="*/ 2147483647 w 1105"/>
                  <a:gd name="T7" fmla="*/ 2147483647 h 1115"/>
                  <a:gd name="T8" fmla="*/ 2147483647 w 1105"/>
                  <a:gd name="T9" fmla="*/ 2147483647 h 1115"/>
                  <a:gd name="T10" fmla="*/ 2147483647 w 1105"/>
                  <a:gd name="T11" fmla="*/ 2147483647 h 1115"/>
                  <a:gd name="T12" fmla="*/ 2147483647 w 1105"/>
                  <a:gd name="T13" fmla="*/ 2147483647 h 1115"/>
                  <a:gd name="T14" fmla="*/ 2147483647 w 1105"/>
                  <a:gd name="T15" fmla="*/ 2147483647 h 1115"/>
                  <a:gd name="T16" fmla="*/ 2147483647 w 1105"/>
                  <a:gd name="T17" fmla="*/ 2147483647 h 1115"/>
                  <a:gd name="T18" fmla="*/ 2147483647 w 1105"/>
                  <a:gd name="T19" fmla="*/ 2147483647 h 11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05" h="1115">
                    <a:moveTo>
                      <a:pt x="896" y="1083"/>
                    </a:moveTo>
                    <a:lnTo>
                      <a:pt x="896" y="1083"/>
                    </a:lnTo>
                    <a:cubicBezTo>
                      <a:pt x="875" y="1114"/>
                      <a:pt x="834" y="1114"/>
                      <a:pt x="802" y="1083"/>
                    </a:cubicBezTo>
                    <a:cubicBezTo>
                      <a:pt x="32" y="302"/>
                      <a:pt x="32" y="302"/>
                      <a:pt x="32" y="302"/>
                    </a:cubicBezTo>
                    <a:cubicBezTo>
                      <a:pt x="0" y="281"/>
                      <a:pt x="0" y="239"/>
                      <a:pt x="32" y="218"/>
                    </a:cubicBezTo>
                    <a:cubicBezTo>
                      <a:pt x="219" y="31"/>
                      <a:pt x="219" y="31"/>
                      <a:pt x="219" y="31"/>
                    </a:cubicBezTo>
                    <a:cubicBezTo>
                      <a:pt x="240" y="0"/>
                      <a:pt x="282" y="0"/>
                      <a:pt x="302" y="31"/>
                    </a:cubicBezTo>
                    <a:cubicBezTo>
                      <a:pt x="1084" y="812"/>
                      <a:pt x="1084" y="812"/>
                      <a:pt x="1084" y="812"/>
                    </a:cubicBezTo>
                    <a:cubicBezTo>
                      <a:pt x="1104" y="833"/>
                      <a:pt x="1104" y="875"/>
                      <a:pt x="1084" y="895"/>
                    </a:cubicBezTo>
                    <a:lnTo>
                      <a:pt x="896" y="108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dirty="0">
                  <a:solidFill>
                    <a:srgbClr val="646464"/>
                  </a:solidFill>
                  <a:cs typeface="Arial" charset="0"/>
                </a:endParaRPr>
              </a:p>
            </p:txBody>
          </p:sp>
          <p:sp>
            <p:nvSpPr>
              <p:cNvPr id="179" name="Freeform 20"/>
              <p:cNvSpPr>
                <a:spLocks noChangeArrowheads="1"/>
              </p:cNvSpPr>
              <p:nvPr/>
            </p:nvSpPr>
            <p:spPr bwMode="auto">
              <a:xfrm>
                <a:off x="6673850" y="3408363"/>
                <a:ext cx="398463" cy="398462"/>
              </a:xfrm>
              <a:custGeom>
                <a:avLst/>
                <a:gdLst>
                  <a:gd name="T0" fmla="*/ 2147483647 w 1105"/>
                  <a:gd name="T1" fmla="*/ 2147483647 h 1105"/>
                  <a:gd name="T2" fmla="*/ 2147483647 w 1105"/>
                  <a:gd name="T3" fmla="*/ 2147483647 h 1105"/>
                  <a:gd name="T4" fmla="*/ 2147483647 w 1105"/>
                  <a:gd name="T5" fmla="*/ 2147483647 h 1105"/>
                  <a:gd name="T6" fmla="*/ 2147483647 w 1105"/>
                  <a:gd name="T7" fmla="*/ 2147483647 h 1105"/>
                  <a:gd name="T8" fmla="*/ 2147483647 w 1105"/>
                  <a:gd name="T9" fmla="*/ 2147483647 h 1105"/>
                  <a:gd name="T10" fmla="*/ 2147483647 w 1105"/>
                  <a:gd name="T11" fmla="*/ 2147483647 h 1105"/>
                  <a:gd name="T12" fmla="*/ 2147483647 w 1105"/>
                  <a:gd name="T13" fmla="*/ 2147483647 h 1105"/>
                  <a:gd name="T14" fmla="*/ 2147483647 w 1105"/>
                  <a:gd name="T15" fmla="*/ 2147483647 h 1105"/>
                  <a:gd name="T16" fmla="*/ 2147483647 w 1105"/>
                  <a:gd name="T17" fmla="*/ 2147483647 h 1105"/>
                  <a:gd name="T18" fmla="*/ 2147483647 w 1105"/>
                  <a:gd name="T19" fmla="*/ 2147483647 h 110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05" h="1105">
                    <a:moveTo>
                      <a:pt x="1083" y="208"/>
                    </a:moveTo>
                    <a:lnTo>
                      <a:pt x="1083" y="208"/>
                    </a:lnTo>
                    <a:cubicBezTo>
                      <a:pt x="1104" y="229"/>
                      <a:pt x="1104" y="271"/>
                      <a:pt x="1083" y="302"/>
                    </a:cubicBezTo>
                    <a:cubicBezTo>
                      <a:pt x="302" y="1073"/>
                      <a:pt x="302" y="1073"/>
                      <a:pt x="302" y="1073"/>
                    </a:cubicBezTo>
                    <a:cubicBezTo>
                      <a:pt x="281" y="1104"/>
                      <a:pt x="239" y="1104"/>
                      <a:pt x="208" y="1073"/>
                    </a:cubicBezTo>
                    <a:cubicBezTo>
                      <a:pt x="20" y="885"/>
                      <a:pt x="20" y="885"/>
                      <a:pt x="20" y="885"/>
                    </a:cubicBezTo>
                    <a:cubicBezTo>
                      <a:pt x="0" y="865"/>
                      <a:pt x="0" y="823"/>
                      <a:pt x="20" y="802"/>
                    </a:cubicBezTo>
                    <a:cubicBezTo>
                      <a:pt x="802" y="21"/>
                      <a:pt x="802" y="21"/>
                      <a:pt x="802" y="21"/>
                    </a:cubicBezTo>
                    <a:cubicBezTo>
                      <a:pt x="833" y="0"/>
                      <a:pt x="864" y="0"/>
                      <a:pt x="895" y="21"/>
                    </a:cubicBezTo>
                    <a:lnTo>
                      <a:pt x="1083" y="20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dirty="0">
                  <a:solidFill>
                    <a:srgbClr val="646464"/>
                  </a:solidFill>
                  <a:cs typeface="Arial" charset="0"/>
                </a:endParaRPr>
              </a:p>
            </p:txBody>
          </p:sp>
          <p:sp>
            <p:nvSpPr>
              <p:cNvPr id="180" name="Freeform 21"/>
              <p:cNvSpPr>
                <a:spLocks noChangeArrowheads="1"/>
              </p:cNvSpPr>
              <p:nvPr/>
            </p:nvSpPr>
            <p:spPr bwMode="auto">
              <a:xfrm>
                <a:off x="6808788" y="3532188"/>
                <a:ext cx="768350" cy="776287"/>
              </a:xfrm>
              <a:custGeom>
                <a:avLst/>
                <a:gdLst>
                  <a:gd name="T0" fmla="*/ 2147483647 w 2136"/>
                  <a:gd name="T1" fmla="*/ 2147483647 h 2157"/>
                  <a:gd name="T2" fmla="*/ 2147483647 w 2136"/>
                  <a:gd name="T3" fmla="*/ 2147483647 h 2157"/>
                  <a:gd name="T4" fmla="*/ 2147483647 w 2136"/>
                  <a:gd name="T5" fmla="*/ 2147483647 h 2157"/>
                  <a:gd name="T6" fmla="*/ 2147483647 w 2136"/>
                  <a:gd name="T7" fmla="*/ 2147483647 h 2157"/>
                  <a:gd name="T8" fmla="*/ 2147483647 w 2136"/>
                  <a:gd name="T9" fmla="*/ 2147483647 h 2157"/>
                  <a:gd name="T10" fmla="*/ 2147483647 w 2136"/>
                  <a:gd name="T11" fmla="*/ 2147483647 h 2157"/>
                  <a:gd name="T12" fmla="*/ 2147483647 w 2136"/>
                  <a:gd name="T13" fmla="*/ 2147483647 h 2157"/>
                  <a:gd name="T14" fmla="*/ 2147483647 w 2136"/>
                  <a:gd name="T15" fmla="*/ 2147483647 h 2157"/>
                  <a:gd name="T16" fmla="*/ 2147483647 w 2136"/>
                  <a:gd name="T17" fmla="*/ 2147483647 h 2157"/>
                  <a:gd name="T18" fmla="*/ 2147483647 w 2136"/>
                  <a:gd name="T19" fmla="*/ 2147483647 h 2157"/>
                  <a:gd name="T20" fmla="*/ 2147483647 w 2136"/>
                  <a:gd name="T21" fmla="*/ 2147483647 h 2157"/>
                  <a:gd name="T22" fmla="*/ 2147483647 w 2136"/>
                  <a:gd name="T23" fmla="*/ 2147483647 h 2157"/>
                  <a:gd name="T24" fmla="*/ 2147483647 w 2136"/>
                  <a:gd name="T25" fmla="*/ 2147483647 h 2157"/>
                  <a:gd name="T26" fmla="*/ 2147483647 w 2136"/>
                  <a:gd name="T27" fmla="*/ 2147483647 h 2157"/>
                  <a:gd name="T28" fmla="*/ 2147483647 w 2136"/>
                  <a:gd name="T29" fmla="*/ 2147483647 h 2157"/>
                  <a:gd name="T30" fmla="*/ 2147483647 w 2136"/>
                  <a:gd name="T31" fmla="*/ 2147483647 h 2157"/>
                  <a:gd name="T32" fmla="*/ 2147483647 w 2136"/>
                  <a:gd name="T33" fmla="*/ 2147483647 h 2157"/>
                  <a:gd name="T34" fmla="*/ 2147483647 w 2136"/>
                  <a:gd name="T35" fmla="*/ 2147483647 h 2157"/>
                  <a:gd name="T36" fmla="*/ 2147483647 w 2136"/>
                  <a:gd name="T37" fmla="*/ 2147483647 h 2157"/>
                  <a:gd name="T38" fmla="*/ 2147483647 w 2136"/>
                  <a:gd name="T39" fmla="*/ 2147483647 h 2157"/>
                  <a:gd name="T40" fmla="*/ 2147483647 w 2136"/>
                  <a:gd name="T41" fmla="*/ 2147483647 h 2157"/>
                  <a:gd name="T42" fmla="*/ 2147483647 w 2136"/>
                  <a:gd name="T43" fmla="*/ 2147483647 h 2157"/>
                  <a:gd name="T44" fmla="*/ 2147483647 w 2136"/>
                  <a:gd name="T45" fmla="*/ 2147483647 h 2157"/>
                  <a:gd name="T46" fmla="*/ 2147483647 w 2136"/>
                  <a:gd name="T47" fmla="*/ 2147483647 h 2157"/>
                  <a:gd name="T48" fmla="*/ 2147483647 w 2136"/>
                  <a:gd name="T49" fmla="*/ 2147483647 h 2157"/>
                  <a:gd name="T50" fmla="*/ 2147483647 w 2136"/>
                  <a:gd name="T51" fmla="*/ 2147483647 h 2157"/>
                  <a:gd name="T52" fmla="*/ 2147483647 w 2136"/>
                  <a:gd name="T53" fmla="*/ 2147483647 h 2157"/>
                  <a:gd name="T54" fmla="*/ 2147483647 w 2136"/>
                  <a:gd name="T55" fmla="*/ 2147483647 h 2157"/>
                  <a:gd name="T56" fmla="*/ 2147483647 w 2136"/>
                  <a:gd name="T57" fmla="*/ 2147483647 h 2157"/>
                  <a:gd name="T58" fmla="*/ 2147483647 w 2136"/>
                  <a:gd name="T59" fmla="*/ 2147483647 h 2157"/>
                  <a:gd name="T60" fmla="*/ 2147483647 w 2136"/>
                  <a:gd name="T61" fmla="*/ 2147483647 h 2157"/>
                  <a:gd name="T62" fmla="*/ 2147483647 w 2136"/>
                  <a:gd name="T63" fmla="*/ 2147483647 h 2157"/>
                  <a:gd name="T64" fmla="*/ 2147483647 w 2136"/>
                  <a:gd name="T65" fmla="*/ 2147483647 h 2157"/>
                  <a:gd name="T66" fmla="*/ 2147483647 w 2136"/>
                  <a:gd name="T67" fmla="*/ 2147483647 h 2157"/>
                  <a:gd name="T68" fmla="*/ 2147483647 w 2136"/>
                  <a:gd name="T69" fmla="*/ 2147483647 h 2157"/>
                  <a:gd name="T70" fmla="*/ 2147483647 w 2136"/>
                  <a:gd name="T71" fmla="*/ 2147483647 h 2157"/>
                  <a:gd name="T72" fmla="*/ 2147483647 w 2136"/>
                  <a:gd name="T73" fmla="*/ 2147483647 h 2157"/>
                  <a:gd name="T74" fmla="*/ 2147483647 w 2136"/>
                  <a:gd name="T75" fmla="*/ 2147483647 h 2157"/>
                  <a:gd name="T76" fmla="*/ 2147483647 w 2136"/>
                  <a:gd name="T77" fmla="*/ 2147483647 h 2157"/>
                  <a:gd name="T78" fmla="*/ 2147483647 w 2136"/>
                  <a:gd name="T79" fmla="*/ 2147483647 h 2157"/>
                  <a:gd name="T80" fmla="*/ 2147483647 w 2136"/>
                  <a:gd name="T81" fmla="*/ 2147483647 h 2157"/>
                  <a:gd name="T82" fmla="*/ 2147483647 w 2136"/>
                  <a:gd name="T83" fmla="*/ 2147483647 h 2157"/>
                  <a:gd name="T84" fmla="*/ 2147483647 w 2136"/>
                  <a:gd name="T85" fmla="*/ 2147483647 h 21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136" h="2157">
                    <a:moveTo>
                      <a:pt x="2083" y="1208"/>
                    </a:moveTo>
                    <a:lnTo>
                      <a:pt x="2083" y="1208"/>
                    </a:lnTo>
                    <a:cubicBezTo>
                      <a:pt x="1958" y="1094"/>
                      <a:pt x="1958" y="1094"/>
                      <a:pt x="1958" y="1094"/>
                    </a:cubicBezTo>
                    <a:cubicBezTo>
                      <a:pt x="2041" y="1000"/>
                      <a:pt x="2041" y="1000"/>
                      <a:pt x="2041" y="1000"/>
                    </a:cubicBezTo>
                    <a:cubicBezTo>
                      <a:pt x="2083" y="969"/>
                      <a:pt x="2093" y="916"/>
                      <a:pt x="2093" y="875"/>
                    </a:cubicBezTo>
                    <a:cubicBezTo>
                      <a:pt x="2093" y="833"/>
                      <a:pt x="2083" y="781"/>
                      <a:pt x="2052" y="750"/>
                    </a:cubicBezTo>
                    <a:cubicBezTo>
                      <a:pt x="1333" y="41"/>
                      <a:pt x="1333" y="41"/>
                      <a:pt x="1333" y="41"/>
                    </a:cubicBezTo>
                    <a:cubicBezTo>
                      <a:pt x="1302" y="10"/>
                      <a:pt x="1250" y="0"/>
                      <a:pt x="1208" y="0"/>
                    </a:cubicBezTo>
                    <a:cubicBezTo>
                      <a:pt x="1156" y="0"/>
                      <a:pt x="1104" y="21"/>
                      <a:pt x="1062" y="62"/>
                    </a:cubicBezTo>
                    <a:cubicBezTo>
                      <a:pt x="1062" y="62"/>
                      <a:pt x="1031" y="83"/>
                      <a:pt x="1000" y="125"/>
                    </a:cubicBezTo>
                    <a:cubicBezTo>
                      <a:pt x="979" y="114"/>
                      <a:pt x="979" y="114"/>
                      <a:pt x="979" y="114"/>
                    </a:cubicBezTo>
                    <a:cubicBezTo>
                      <a:pt x="947" y="73"/>
                      <a:pt x="895" y="52"/>
                      <a:pt x="854" y="52"/>
                    </a:cubicBezTo>
                    <a:cubicBezTo>
                      <a:pt x="802" y="52"/>
                      <a:pt x="760" y="73"/>
                      <a:pt x="729" y="104"/>
                    </a:cubicBezTo>
                    <a:cubicBezTo>
                      <a:pt x="83" y="750"/>
                      <a:pt x="83" y="750"/>
                      <a:pt x="83" y="750"/>
                    </a:cubicBezTo>
                    <a:cubicBezTo>
                      <a:pt x="52" y="781"/>
                      <a:pt x="31" y="833"/>
                      <a:pt x="31" y="875"/>
                    </a:cubicBezTo>
                    <a:cubicBezTo>
                      <a:pt x="31" y="916"/>
                      <a:pt x="52" y="969"/>
                      <a:pt x="83" y="1000"/>
                    </a:cubicBezTo>
                    <a:cubicBezTo>
                      <a:pt x="177" y="1094"/>
                      <a:pt x="177" y="1094"/>
                      <a:pt x="177" y="1094"/>
                    </a:cubicBezTo>
                    <a:cubicBezTo>
                      <a:pt x="52" y="1208"/>
                      <a:pt x="52" y="1208"/>
                      <a:pt x="52" y="1208"/>
                    </a:cubicBezTo>
                    <a:cubicBezTo>
                      <a:pt x="20" y="1250"/>
                      <a:pt x="0" y="1291"/>
                      <a:pt x="0" y="1344"/>
                    </a:cubicBezTo>
                    <a:cubicBezTo>
                      <a:pt x="0" y="1385"/>
                      <a:pt x="20" y="1427"/>
                      <a:pt x="52" y="1469"/>
                    </a:cubicBezTo>
                    <a:cubicBezTo>
                      <a:pt x="93" y="1500"/>
                      <a:pt x="93" y="1500"/>
                      <a:pt x="93" y="1500"/>
                    </a:cubicBezTo>
                    <a:cubicBezTo>
                      <a:pt x="125" y="1531"/>
                      <a:pt x="166" y="1552"/>
                      <a:pt x="197" y="1552"/>
                    </a:cubicBezTo>
                    <a:cubicBezTo>
                      <a:pt x="208" y="1594"/>
                      <a:pt x="218" y="1635"/>
                      <a:pt x="250" y="1666"/>
                    </a:cubicBezTo>
                    <a:cubicBezTo>
                      <a:pt x="291" y="1698"/>
                      <a:pt x="291" y="1698"/>
                      <a:pt x="291" y="1698"/>
                    </a:cubicBezTo>
                    <a:cubicBezTo>
                      <a:pt x="322" y="1729"/>
                      <a:pt x="364" y="1750"/>
                      <a:pt x="406" y="1750"/>
                    </a:cubicBezTo>
                    <a:cubicBezTo>
                      <a:pt x="406" y="1791"/>
                      <a:pt x="427" y="1833"/>
                      <a:pt x="458" y="1864"/>
                    </a:cubicBezTo>
                    <a:cubicBezTo>
                      <a:pt x="489" y="1906"/>
                      <a:pt x="489" y="1906"/>
                      <a:pt x="489" y="1906"/>
                    </a:cubicBezTo>
                    <a:cubicBezTo>
                      <a:pt x="520" y="1937"/>
                      <a:pt x="562" y="1948"/>
                      <a:pt x="604" y="1958"/>
                    </a:cubicBezTo>
                    <a:cubicBezTo>
                      <a:pt x="604" y="2000"/>
                      <a:pt x="625" y="2031"/>
                      <a:pt x="656" y="2062"/>
                    </a:cubicBezTo>
                    <a:cubicBezTo>
                      <a:pt x="687" y="2104"/>
                      <a:pt x="687" y="2104"/>
                      <a:pt x="687" y="2104"/>
                    </a:cubicBezTo>
                    <a:cubicBezTo>
                      <a:pt x="729" y="2135"/>
                      <a:pt x="770" y="2156"/>
                      <a:pt x="822" y="2156"/>
                    </a:cubicBezTo>
                    <a:cubicBezTo>
                      <a:pt x="864" y="2156"/>
                      <a:pt x="906" y="2135"/>
                      <a:pt x="947" y="2104"/>
                    </a:cubicBezTo>
                    <a:cubicBezTo>
                      <a:pt x="1062" y="1979"/>
                      <a:pt x="1062" y="1979"/>
                      <a:pt x="1062" y="1979"/>
                    </a:cubicBezTo>
                    <a:cubicBezTo>
                      <a:pt x="1187" y="2104"/>
                      <a:pt x="1187" y="2104"/>
                      <a:pt x="1187" y="2104"/>
                    </a:cubicBezTo>
                    <a:cubicBezTo>
                      <a:pt x="1218" y="2135"/>
                      <a:pt x="1270" y="2156"/>
                      <a:pt x="1312" y="2156"/>
                    </a:cubicBezTo>
                    <a:cubicBezTo>
                      <a:pt x="1364" y="2156"/>
                      <a:pt x="1406" y="2135"/>
                      <a:pt x="1437" y="2104"/>
                    </a:cubicBezTo>
                    <a:cubicBezTo>
                      <a:pt x="1479" y="2062"/>
                      <a:pt x="1479" y="2062"/>
                      <a:pt x="1479" y="2062"/>
                    </a:cubicBezTo>
                    <a:cubicBezTo>
                      <a:pt x="1510" y="2031"/>
                      <a:pt x="1520" y="1989"/>
                      <a:pt x="1531" y="1948"/>
                    </a:cubicBezTo>
                    <a:cubicBezTo>
                      <a:pt x="1572" y="1948"/>
                      <a:pt x="1614" y="1937"/>
                      <a:pt x="1645" y="1906"/>
                    </a:cubicBezTo>
                    <a:cubicBezTo>
                      <a:pt x="1677" y="1864"/>
                      <a:pt x="1677" y="1864"/>
                      <a:pt x="1677" y="1864"/>
                    </a:cubicBezTo>
                    <a:cubicBezTo>
                      <a:pt x="1708" y="1833"/>
                      <a:pt x="1729" y="1791"/>
                      <a:pt x="1729" y="1750"/>
                    </a:cubicBezTo>
                    <a:cubicBezTo>
                      <a:pt x="1770" y="1750"/>
                      <a:pt x="1812" y="1729"/>
                      <a:pt x="1843" y="1698"/>
                    </a:cubicBezTo>
                    <a:cubicBezTo>
                      <a:pt x="1875" y="1666"/>
                      <a:pt x="1875" y="1666"/>
                      <a:pt x="1875" y="1666"/>
                    </a:cubicBezTo>
                    <a:cubicBezTo>
                      <a:pt x="1906" y="1635"/>
                      <a:pt x="1927" y="1594"/>
                      <a:pt x="1927" y="1552"/>
                    </a:cubicBezTo>
                    <a:cubicBezTo>
                      <a:pt x="1968" y="1552"/>
                      <a:pt x="2010" y="1531"/>
                      <a:pt x="2041" y="1500"/>
                    </a:cubicBezTo>
                    <a:cubicBezTo>
                      <a:pt x="2083" y="1458"/>
                      <a:pt x="2083" y="1458"/>
                      <a:pt x="2083" y="1458"/>
                    </a:cubicBezTo>
                    <a:cubicBezTo>
                      <a:pt x="2114" y="1427"/>
                      <a:pt x="2135" y="1385"/>
                      <a:pt x="2135" y="1333"/>
                    </a:cubicBezTo>
                    <a:cubicBezTo>
                      <a:pt x="2135" y="1291"/>
                      <a:pt x="2114" y="1250"/>
                      <a:pt x="2083" y="1208"/>
                    </a:cubicBezTo>
                    <a:close/>
                    <a:moveTo>
                      <a:pt x="1989" y="1375"/>
                    </a:moveTo>
                    <a:lnTo>
                      <a:pt x="1989" y="1375"/>
                    </a:lnTo>
                    <a:cubicBezTo>
                      <a:pt x="1958" y="1416"/>
                      <a:pt x="1958" y="1416"/>
                      <a:pt x="1958" y="1416"/>
                    </a:cubicBezTo>
                    <a:cubicBezTo>
                      <a:pt x="1947" y="1427"/>
                      <a:pt x="1927" y="1427"/>
                      <a:pt x="1916" y="1427"/>
                    </a:cubicBezTo>
                    <a:cubicBezTo>
                      <a:pt x="1906" y="1427"/>
                      <a:pt x="1885" y="1427"/>
                      <a:pt x="1875" y="1416"/>
                    </a:cubicBezTo>
                    <a:cubicBezTo>
                      <a:pt x="1656" y="1198"/>
                      <a:pt x="1656" y="1198"/>
                      <a:pt x="1656" y="1198"/>
                    </a:cubicBezTo>
                    <a:cubicBezTo>
                      <a:pt x="1656" y="1187"/>
                      <a:pt x="1656" y="1187"/>
                      <a:pt x="1645" y="1187"/>
                    </a:cubicBezTo>
                    <a:cubicBezTo>
                      <a:pt x="1635" y="1177"/>
                      <a:pt x="1625" y="1177"/>
                      <a:pt x="1614" y="1177"/>
                    </a:cubicBezTo>
                    <a:cubicBezTo>
                      <a:pt x="1593" y="1177"/>
                      <a:pt x="1583" y="1187"/>
                      <a:pt x="1572" y="1198"/>
                    </a:cubicBezTo>
                    <a:cubicBezTo>
                      <a:pt x="1552" y="1208"/>
                      <a:pt x="1552" y="1239"/>
                      <a:pt x="1562" y="1260"/>
                    </a:cubicBezTo>
                    <a:cubicBezTo>
                      <a:pt x="1562" y="1271"/>
                      <a:pt x="1562" y="1281"/>
                      <a:pt x="1572" y="1281"/>
                    </a:cubicBezTo>
                    <a:cubicBezTo>
                      <a:pt x="1677" y="1396"/>
                      <a:pt x="1677" y="1396"/>
                      <a:pt x="1677" y="1396"/>
                    </a:cubicBezTo>
                    <a:cubicBezTo>
                      <a:pt x="1791" y="1500"/>
                      <a:pt x="1791" y="1500"/>
                      <a:pt x="1791" y="1500"/>
                    </a:cubicBezTo>
                    <a:cubicBezTo>
                      <a:pt x="1802" y="1510"/>
                      <a:pt x="1802" y="1521"/>
                      <a:pt x="1802" y="1541"/>
                    </a:cubicBezTo>
                    <a:cubicBezTo>
                      <a:pt x="1802" y="1552"/>
                      <a:pt x="1802" y="1562"/>
                      <a:pt x="1791" y="1573"/>
                    </a:cubicBezTo>
                    <a:cubicBezTo>
                      <a:pt x="1750" y="1614"/>
                      <a:pt x="1750" y="1614"/>
                      <a:pt x="1750" y="1614"/>
                    </a:cubicBezTo>
                    <a:cubicBezTo>
                      <a:pt x="1739" y="1625"/>
                      <a:pt x="1729" y="1625"/>
                      <a:pt x="1718" y="1625"/>
                    </a:cubicBezTo>
                    <a:cubicBezTo>
                      <a:pt x="1697" y="1625"/>
                      <a:pt x="1687" y="1625"/>
                      <a:pt x="1677" y="1614"/>
                    </a:cubicBezTo>
                    <a:cubicBezTo>
                      <a:pt x="1458" y="1396"/>
                      <a:pt x="1458" y="1396"/>
                      <a:pt x="1458" y="1396"/>
                    </a:cubicBezTo>
                    <a:cubicBezTo>
                      <a:pt x="1437" y="1375"/>
                      <a:pt x="1395" y="1375"/>
                      <a:pt x="1374" y="1396"/>
                    </a:cubicBezTo>
                    <a:cubicBezTo>
                      <a:pt x="1364" y="1396"/>
                      <a:pt x="1364" y="1406"/>
                      <a:pt x="1364" y="1406"/>
                    </a:cubicBezTo>
                    <a:cubicBezTo>
                      <a:pt x="1354" y="1416"/>
                      <a:pt x="1354" y="1427"/>
                      <a:pt x="1354" y="1437"/>
                    </a:cubicBezTo>
                    <a:cubicBezTo>
                      <a:pt x="1354" y="1458"/>
                      <a:pt x="1364" y="1469"/>
                      <a:pt x="1374" y="1479"/>
                    </a:cubicBezTo>
                    <a:cubicBezTo>
                      <a:pt x="1593" y="1698"/>
                      <a:pt x="1593" y="1698"/>
                      <a:pt x="1593" y="1698"/>
                    </a:cubicBezTo>
                    <a:cubicBezTo>
                      <a:pt x="1604" y="1708"/>
                      <a:pt x="1604" y="1729"/>
                      <a:pt x="1604" y="1739"/>
                    </a:cubicBezTo>
                    <a:cubicBezTo>
                      <a:pt x="1604" y="1750"/>
                      <a:pt x="1604" y="1771"/>
                      <a:pt x="1593" y="1781"/>
                    </a:cubicBezTo>
                    <a:cubicBezTo>
                      <a:pt x="1552" y="1812"/>
                      <a:pt x="1552" y="1812"/>
                      <a:pt x="1552" y="1812"/>
                    </a:cubicBezTo>
                    <a:cubicBezTo>
                      <a:pt x="1541" y="1823"/>
                      <a:pt x="1531" y="1833"/>
                      <a:pt x="1510" y="1833"/>
                    </a:cubicBezTo>
                    <a:cubicBezTo>
                      <a:pt x="1500" y="1833"/>
                      <a:pt x="1489" y="1823"/>
                      <a:pt x="1479" y="1812"/>
                    </a:cubicBezTo>
                    <a:cubicBezTo>
                      <a:pt x="1260" y="1594"/>
                      <a:pt x="1260" y="1594"/>
                      <a:pt x="1260" y="1594"/>
                    </a:cubicBezTo>
                    <a:cubicBezTo>
                      <a:pt x="1250" y="1594"/>
                      <a:pt x="1250" y="1583"/>
                      <a:pt x="1239" y="1583"/>
                    </a:cubicBezTo>
                    <a:cubicBezTo>
                      <a:pt x="1218" y="1573"/>
                      <a:pt x="1187" y="1573"/>
                      <a:pt x="1166" y="1594"/>
                    </a:cubicBezTo>
                    <a:cubicBezTo>
                      <a:pt x="1156" y="1604"/>
                      <a:pt x="1156" y="1625"/>
                      <a:pt x="1156" y="1635"/>
                    </a:cubicBezTo>
                    <a:cubicBezTo>
                      <a:pt x="1156" y="1656"/>
                      <a:pt x="1156" y="1666"/>
                      <a:pt x="1166" y="1687"/>
                    </a:cubicBezTo>
                    <a:cubicBezTo>
                      <a:pt x="1385" y="1906"/>
                      <a:pt x="1385" y="1906"/>
                      <a:pt x="1385" y="1906"/>
                    </a:cubicBezTo>
                    <a:cubicBezTo>
                      <a:pt x="1395" y="1916"/>
                      <a:pt x="1406" y="1927"/>
                      <a:pt x="1406" y="1937"/>
                    </a:cubicBezTo>
                    <a:cubicBezTo>
                      <a:pt x="1406" y="1948"/>
                      <a:pt x="1395" y="1969"/>
                      <a:pt x="1385" y="1979"/>
                    </a:cubicBezTo>
                    <a:cubicBezTo>
                      <a:pt x="1354" y="2010"/>
                      <a:pt x="1354" y="2010"/>
                      <a:pt x="1354" y="2010"/>
                    </a:cubicBezTo>
                    <a:cubicBezTo>
                      <a:pt x="1343" y="2021"/>
                      <a:pt x="1333" y="2031"/>
                      <a:pt x="1312" y="2031"/>
                    </a:cubicBezTo>
                    <a:cubicBezTo>
                      <a:pt x="1302" y="2031"/>
                      <a:pt x="1291" y="2021"/>
                      <a:pt x="1281" y="2010"/>
                    </a:cubicBezTo>
                    <a:cubicBezTo>
                      <a:pt x="1145" y="1875"/>
                      <a:pt x="1145" y="1875"/>
                      <a:pt x="1145" y="1875"/>
                    </a:cubicBezTo>
                    <a:cubicBezTo>
                      <a:pt x="1145" y="1864"/>
                      <a:pt x="1156" y="1844"/>
                      <a:pt x="1156" y="1823"/>
                    </a:cubicBezTo>
                    <a:cubicBezTo>
                      <a:pt x="1156" y="1781"/>
                      <a:pt x="1135" y="1729"/>
                      <a:pt x="1104" y="1698"/>
                    </a:cubicBezTo>
                    <a:cubicBezTo>
                      <a:pt x="1062" y="1656"/>
                      <a:pt x="1062" y="1656"/>
                      <a:pt x="1062" y="1656"/>
                    </a:cubicBezTo>
                    <a:cubicBezTo>
                      <a:pt x="1031" y="1625"/>
                      <a:pt x="989" y="1614"/>
                      <a:pt x="947" y="1604"/>
                    </a:cubicBezTo>
                    <a:cubicBezTo>
                      <a:pt x="947" y="1562"/>
                      <a:pt x="927" y="1521"/>
                      <a:pt x="895" y="1500"/>
                    </a:cubicBezTo>
                    <a:cubicBezTo>
                      <a:pt x="864" y="1458"/>
                      <a:pt x="864" y="1458"/>
                      <a:pt x="864" y="1458"/>
                    </a:cubicBezTo>
                    <a:cubicBezTo>
                      <a:pt x="833" y="1427"/>
                      <a:pt x="791" y="1406"/>
                      <a:pt x="750" y="1406"/>
                    </a:cubicBezTo>
                    <a:cubicBezTo>
                      <a:pt x="750" y="1364"/>
                      <a:pt x="729" y="1323"/>
                      <a:pt x="697" y="1291"/>
                    </a:cubicBezTo>
                    <a:cubicBezTo>
                      <a:pt x="666" y="1260"/>
                      <a:pt x="666" y="1260"/>
                      <a:pt x="666" y="1260"/>
                    </a:cubicBezTo>
                    <a:cubicBezTo>
                      <a:pt x="635" y="1229"/>
                      <a:pt x="593" y="1208"/>
                      <a:pt x="552" y="1208"/>
                    </a:cubicBezTo>
                    <a:cubicBezTo>
                      <a:pt x="552" y="1166"/>
                      <a:pt x="531" y="1125"/>
                      <a:pt x="500" y="1094"/>
                    </a:cubicBezTo>
                    <a:cubicBezTo>
                      <a:pt x="458" y="1052"/>
                      <a:pt x="458" y="1052"/>
                      <a:pt x="458" y="1052"/>
                    </a:cubicBezTo>
                    <a:cubicBezTo>
                      <a:pt x="427" y="1021"/>
                      <a:pt x="385" y="1000"/>
                      <a:pt x="333" y="1000"/>
                    </a:cubicBezTo>
                    <a:cubicBezTo>
                      <a:pt x="312" y="1000"/>
                      <a:pt x="291" y="1010"/>
                      <a:pt x="281" y="1010"/>
                    </a:cubicBezTo>
                    <a:cubicBezTo>
                      <a:pt x="177" y="916"/>
                      <a:pt x="177" y="916"/>
                      <a:pt x="177" y="916"/>
                    </a:cubicBezTo>
                    <a:cubicBezTo>
                      <a:pt x="166" y="896"/>
                      <a:pt x="156" y="885"/>
                      <a:pt x="156" y="875"/>
                    </a:cubicBezTo>
                    <a:cubicBezTo>
                      <a:pt x="156" y="864"/>
                      <a:pt x="166" y="844"/>
                      <a:pt x="177" y="833"/>
                    </a:cubicBezTo>
                    <a:cubicBezTo>
                      <a:pt x="812" y="198"/>
                      <a:pt x="812" y="198"/>
                      <a:pt x="812" y="198"/>
                    </a:cubicBezTo>
                    <a:cubicBezTo>
                      <a:pt x="822" y="187"/>
                      <a:pt x="833" y="177"/>
                      <a:pt x="854" y="177"/>
                    </a:cubicBezTo>
                    <a:cubicBezTo>
                      <a:pt x="864" y="177"/>
                      <a:pt x="875" y="187"/>
                      <a:pt x="885" y="198"/>
                    </a:cubicBezTo>
                    <a:cubicBezTo>
                      <a:pt x="906" y="219"/>
                      <a:pt x="906" y="219"/>
                      <a:pt x="906" y="219"/>
                    </a:cubicBezTo>
                    <a:cubicBezTo>
                      <a:pt x="822" y="302"/>
                      <a:pt x="739" y="385"/>
                      <a:pt x="739" y="385"/>
                    </a:cubicBezTo>
                    <a:cubicBezTo>
                      <a:pt x="697" y="427"/>
                      <a:pt x="677" y="469"/>
                      <a:pt x="677" y="531"/>
                    </a:cubicBezTo>
                    <a:cubicBezTo>
                      <a:pt x="677" y="541"/>
                      <a:pt x="677" y="552"/>
                      <a:pt x="677" y="562"/>
                    </a:cubicBezTo>
                    <a:cubicBezTo>
                      <a:pt x="739" y="906"/>
                      <a:pt x="739" y="906"/>
                      <a:pt x="739" y="906"/>
                    </a:cubicBezTo>
                    <a:cubicBezTo>
                      <a:pt x="760" y="1000"/>
                      <a:pt x="833" y="1052"/>
                      <a:pt x="916" y="1052"/>
                    </a:cubicBezTo>
                    <a:cubicBezTo>
                      <a:pt x="927" y="1052"/>
                      <a:pt x="937" y="1052"/>
                      <a:pt x="947" y="1052"/>
                    </a:cubicBezTo>
                    <a:cubicBezTo>
                      <a:pt x="1000" y="1041"/>
                      <a:pt x="1000" y="1041"/>
                      <a:pt x="1000" y="1041"/>
                    </a:cubicBezTo>
                    <a:cubicBezTo>
                      <a:pt x="1083" y="1031"/>
                      <a:pt x="1145" y="958"/>
                      <a:pt x="1145" y="864"/>
                    </a:cubicBezTo>
                    <a:cubicBezTo>
                      <a:pt x="1145" y="854"/>
                      <a:pt x="1145" y="844"/>
                      <a:pt x="1145" y="833"/>
                    </a:cubicBezTo>
                    <a:cubicBezTo>
                      <a:pt x="1104" y="604"/>
                      <a:pt x="1104" y="604"/>
                      <a:pt x="1104" y="604"/>
                    </a:cubicBezTo>
                    <a:cubicBezTo>
                      <a:pt x="1197" y="500"/>
                      <a:pt x="1197" y="500"/>
                      <a:pt x="1197" y="500"/>
                    </a:cubicBezTo>
                    <a:cubicBezTo>
                      <a:pt x="1989" y="1302"/>
                      <a:pt x="1989" y="1302"/>
                      <a:pt x="1989" y="1302"/>
                    </a:cubicBezTo>
                    <a:cubicBezTo>
                      <a:pt x="2000" y="1312"/>
                      <a:pt x="2010" y="1323"/>
                      <a:pt x="2010" y="1333"/>
                    </a:cubicBezTo>
                    <a:cubicBezTo>
                      <a:pt x="2010" y="1354"/>
                      <a:pt x="2000" y="1364"/>
                      <a:pt x="1989" y="137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 dirty="0">
                  <a:solidFill>
                    <a:srgbClr val="646464"/>
                  </a:solidFill>
                  <a:cs typeface="Arial" charset="0"/>
                </a:endParaRPr>
              </a:p>
            </p:txBody>
          </p:sp>
        </p:grpSp>
        <p:sp>
          <p:nvSpPr>
            <p:cNvPr id="181" name="Oval 43">
              <a:extLst>
                <a:ext uri="{FF2B5EF4-FFF2-40B4-BE49-F238E27FC236}">
                  <a16:creationId xmlns="" xmlns:a16="http://schemas.microsoft.com/office/drawing/2014/main" id="{0A4D5D67-C43C-46F0-96FF-9740F941C3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74124" y="3408788"/>
              <a:ext cx="976244" cy="895847"/>
            </a:xfrm>
            <a:prstGeom prst="ellipse">
              <a:avLst/>
            </a:prstGeom>
            <a:solidFill>
              <a:srgbClr val="002060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endParaRPr lang="it-IT" sz="1050" b="1" dirty="0">
                <a:solidFill>
                  <a:srgbClr val="646464"/>
                </a:solidFill>
                <a:latin typeface="EYInterstate" panose="02000503020000020004" pitchFamily="2" charset="0"/>
                <a:cs typeface="Arial" pitchFamily="34" charset="0"/>
              </a:endParaRPr>
            </a:p>
          </p:txBody>
        </p:sp>
        <p:grpSp>
          <p:nvGrpSpPr>
            <p:cNvPr id="182" name="Group 56"/>
            <p:cNvGrpSpPr>
              <a:grpSpLocks/>
            </p:cNvGrpSpPr>
            <p:nvPr/>
          </p:nvGrpSpPr>
          <p:grpSpPr bwMode="auto">
            <a:xfrm>
              <a:off x="5190269" y="3622195"/>
              <a:ext cx="493324" cy="514004"/>
              <a:chOff x="4967149" y="4069923"/>
              <a:chExt cx="728581" cy="629152"/>
            </a:xfrm>
            <a:solidFill>
              <a:schemeClr val="bg1"/>
            </a:solidFill>
          </p:grpSpPr>
          <p:sp>
            <p:nvSpPr>
              <p:cNvPr id="183" name="Freeform 34"/>
              <p:cNvSpPr>
                <a:spLocks/>
              </p:cNvSpPr>
              <p:nvPr/>
            </p:nvSpPr>
            <p:spPr bwMode="auto">
              <a:xfrm>
                <a:off x="4992863" y="4121352"/>
                <a:ext cx="337720" cy="183432"/>
              </a:xfrm>
              <a:custGeom>
                <a:avLst/>
                <a:gdLst>
                  <a:gd name="T0" fmla="*/ 2147483647 w 197"/>
                  <a:gd name="T1" fmla="*/ 2147483647 h 107"/>
                  <a:gd name="T2" fmla="*/ 2147483647 w 197"/>
                  <a:gd name="T3" fmla="*/ 2147483647 h 107"/>
                  <a:gd name="T4" fmla="*/ 2147483647 w 197"/>
                  <a:gd name="T5" fmla="*/ 2147483647 h 107"/>
                  <a:gd name="T6" fmla="*/ 2147483647 w 197"/>
                  <a:gd name="T7" fmla="*/ 2147483647 h 107"/>
                  <a:gd name="T8" fmla="*/ 2147483647 w 197"/>
                  <a:gd name="T9" fmla="*/ 2147483647 h 107"/>
                  <a:gd name="T10" fmla="*/ 2147483647 w 197"/>
                  <a:gd name="T11" fmla="*/ 2147483647 h 107"/>
                  <a:gd name="T12" fmla="*/ 2147483647 w 197"/>
                  <a:gd name="T13" fmla="*/ 2147483647 h 107"/>
                  <a:gd name="T14" fmla="*/ 2147483647 w 197"/>
                  <a:gd name="T15" fmla="*/ 2147483647 h 107"/>
                  <a:gd name="T16" fmla="*/ 2147483647 w 197"/>
                  <a:gd name="T17" fmla="*/ 2147483647 h 107"/>
                  <a:gd name="T18" fmla="*/ 2147483647 w 197"/>
                  <a:gd name="T19" fmla="*/ 2147483647 h 107"/>
                  <a:gd name="T20" fmla="*/ 2147483647 w 197"/>
                  <a:gd name="T21" fmla="*/ 2147483647 h 107"/>
                  <a:gd name="T22" fmla="*/ 2147483647 w 197"/>
                  <a:gd name="T23" fmla="*/ 2147483647 h 107"/>
                  <a:gd name="T24" fmla="*/ 2147483647 w 197"/>
                  <a:gd name="T25" fmla="*/ 2147483647 h 107"/>
                  <a:gd name="T26" fmla="*/ 2147483647 w 197"/>
                  <a:gd name="T27" fmla="*/ 2147483647 h 107"/>
                  <a:gd name="T28" fmla="*/ 2147483647 w 197"/>
                  <a:gd name="T29" fmla="*/ 2147483647 h 107"/>
                  <a:gd name="T30" fmla="*/ 2147483647 w 197"/>
                  <a:gd name="T31" fmla="*/ 2147483647 h 107"/>
                  <a:gd name="T32" fmla="*/ 2147483647 w 197"/>
                  <a:gd name="T33" fmla="*/ 2147483647 h 107"/>
                  <a:gd name="T34" fmla="*/ 2147483647 w 197"/>
                  <a:gd name="T35" fmla="*/ 2147483647 h 107"/>
                  <a:gd name="T36" fmla="*/ 2147483647 w 197"/>
                  <a:gd name="T37" fmla="*/ 2147483647 h 107"/>
                  <a:gd name="T38" fmla="*/ 2147483647 w 197"/>
                  <a:gd name="T39" fmla="*/ 2147483647 h 107"/>
                  <a:gd name="T40" fmla="*/ 2147483647 w 197"/>
                  <a:gd name="T41" fmla="*/ 2147483647 h 107"/>
                  <a:gd name="T42" fmla="*/ 2147483647 w 197"/>
                  <a:gd name="T43" fmla="*/ 2147483647 h 107"/>
                  <a:gd name="T44" fmla="*/ 2147483647 w 197"/>
                  <a:gd name="T45" fmla="*/ 2147483647 h 107"/>
                  <a:gd name="T46" fmla="*/ 2147483647 w 197"/>
                  <a:gd name="T47" fmla="*/ 2147483647 h 107"/>
                  <a:gd name="T48" fmla="*/ 2147483647 w 197"/>
                  <a:gd name="T49" fmla="*/ 2147483647 h 107"/>
                  <a:gd name="T50" fmla="*/ 2147483647 w 197"/>
                  <a:gd name="T51" fmla="*/ 2147483647 h 107"/>
                  <a:gd name="T52" fmla="*/ 2147483647 w 197"/>
                  <a:gd name="T53" fmla="*/ 2147483647 h 107"/>
                  <a:gd name="T54" fmla="*/ 2147483647 w 197"/>
                  <a:gd name="T55" fmla="*/ 2147483647 h 107"/>
                  <a:gd name="T56" fmla="*/ 2147483647 w 197"/>
                  <a:gd name="T57" fmla="*/ 2147483647 h 107"/>
                  <a:gd name="T58" fmla="*/ 2147483647 w 197"/>
                  <a:gd name="T59" fmla="*/ 2147483647 h 107"/>
                  <a:gd name="T60" fmla="*/ 2147483647 w 197"/>
                  <a:gd name="T61" fmla="*/ 0 h 107"/>
                  <a:gd name="T62" fmla="*/ 2147483647 w 197"/>
                  <a:gd name="T63" fmla="*/ 2147483647 h 107"/>
                  <a:gd name="T64" fmla="*/ 2147483647 w 197"/>
                  <a:gd name="T65" fmla="*/ 2147483647 h 107"/>
                  <a:gd name="T66" fmla="*/ 2147483647 w 197"/>
                  <a:gd name="T67" fmla="*/ 2147483647 h 107"/>
                  <a:gd name="T68" fmla="*/ 2147483647 w 197"/>
                  <a:gd name="T69" fmla="*/ 2147483647 h 107"/>
                  <a:gd name="T70" fmla="*/ 2147483647 w 197"/>
                  <a:gd name="T71" fmla="*/ 2147483647 h 107"/>
                  <a:gd name="T72" fmla="*/ 2147483647 w 197"/>
                  <a:gd name="T73" fmla="*/ 2147483647 h 107"/>
                  <a:gd name="T74" fmla="*/ 2147483647 w 197"/>
                  <a:gd name="T75" fmla="*/ 2147483647 h 107"/>
                  <a:gd name="T76" fmla="*/ 2147483647 w 197"/>
                  <a:gd name="T77" fmla="*/ 2147483647 h 107"/>
                  <a:gd name="T78" fmla="*/ 0 w 197"/>
                  <a:gd name="T79" fmla="*/ 2147483647 h 107"/>
                  <a:gd name="T80" fmla="*/ 0 w 197"/>
                  <a:gd name="T81" fmla="*/ 2147483647 h 107"/>
                  <a:gd name="T82" fmla="*/ 2147483647 w 197"/>
                  <a:gd name="T83" fmla="*/ 2147483647 h 107"/>
                  <a:gd name="T84" fmla="*/ 2147483647 w 197"/>
                  <a:gd name="T85" fmla="*/ 2147483647 h 107"/>
                  <a:gd name="T86" fmla="*/ 2147483647 w 197"/>
                  <a:gd name="T87" fmla="*/ 2147483647 h 107"/>
                  <a:gd name="T88" fmla="*/ 2147483647 w 197"/>
                  <a:gd name="T89" fmla="*/ 2147483647 h 107"/>
                  <a:gd name="T90" fmla="*/ 2147483647 w 197"/>
                  <a:gd name="T91" fmla="*/ 2147483647 h 107"/>
                  <a:gd name="T92" fmla="*/ 2147483647 w 197"/>
                  <a:gd name="T93" fmla="*/ 2147483647 h 10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97" h="107">
                    <a:moveTo>
                      <a:pt x="31" y="104"/>
                    </a:moveTo>
                    <a:lnTo>
                      <a:pt x="32" y="101"/>
                    </a:lnTo>
                    <a:lnTo>
                      <a:pt x="32" y="99"/>
                    </a:lnTo>
                    <a:lnTo>
                      <a:pt x="29" y="78"/>
                    </a:lnTo>
                    <a:lnTo>
                      <a:pt x="32" y="58"/>
                    </a:lnTo>
                    <a:lnTo>
                      <a:pt x="39" y="39"/>
                    </a:lnTo>
                    <a:lnTo>
                      <a:pt x="54" y="23"/>
                    </a:lnTo>
                    <a:lnTo>
                      <a:pt x="76" y="12"/>
                    </a:lnTo>
                    <a:lnTo>
                      <a:pt x="99" y="9"/>
                    </a:lnTo>
                    <a:lnTo>
                      <a:pt x="122" y="12"/>
                    </a:lnTo>
                    <a:lnTo>
                      <a:pt x="142" y="23"/>
                    </a:lnTo>
                    <a:lnTo>
                      <a:pt x="156" y="39"/>
                    </a:lnTo>
                    <a:lnTo>
                      <a:pt x="165" y="58"/>
                    </a:lnTo>
                    <a:lnTo>
                      <a:pt x="166" y="78"/>
                    </a:lnTo>
                    <a:lnTo>
                      <a:pt x="164" y="99"/>
                    </a:lnTo>
                    <a:lnTo>
                      <a:pt x="164" y="101"/>
                    </a:lnTo>
                    <a:lnTo>
                      <a:pt x="165" y="104"/>
                    </a:lnTo>
                    <a:lnTo>
                      <a:pt x="168" y="106"/>
                    </a:lnTo>
                    <a:lnTo>
                      <a:pt x="179" y="106"/>
                    </a:lnTo>
                    <a:lnTo>
                      <a:pt x="190" y="100"/>
                    </a:lnTo>
                    <a:lnTo>
                      <a:pt x="195" y="90"/>
                    </a:lnTo>
                    <a:lnTo>
                      <a:pt x="197" y="77"/>
                    </a:lnTo>
                    <a:lnTo>
                      <a:pt x="191" y="65"/>
                    </a:lnTo>
                    <a:lnTo>
                      <a:pt x="185" y="61"/>
                    </a:lnTo>
                    <a:lnTo>
                      <a:pt x="179" y="58"/>
                    </a:lnTo>
                    <a:lnTo>
                      <a:pt x="174" y="57"/>
                    </a:lnTo>
                    <a:lnTo>
                      <a:pt x="165" y="36"/>
                    </a:lnTo>
                    <a:lnTo>
                      <a:pt x="152" y="21"/>
                    </a:lnTo>
                    <a:lnTo>
                      <a:pt x="135" y="9"/>
                    </a:lnTo>
                    <a:lnTo>
                      <a:pt x="117" y="2"/>
                    </a:lnTo>
                    <a:lnTo>
                      <a:pt x="99" y="0"/>
                    </a:lnTo>
                    <a:lnTo>
                      <a:pt x="78" y="2"/>
                    </a:lnTo>
                    <a:lnTo>
                      <a:pt x="61" y="9"/>
                    </a:lnTo>
                    <a:lnTo>
                      <a:pt x="45" y="21"/>
                    </a:lnTo>
                    <a:lnTo>
                      <a:pt x="32" y="36"/>
                    </a:lnTo>
                    <a:lnTo>
                      <a:pt x="22" y="57"/>
                    </a:lnTo>
                    <a:lnTo>
                      <a:pt x="16" y="58"/>
                    </a:lnTo>
                    <a:lnTo>
                      <a:pt x="11" y="61"/>
                    </a:lnTo>
                    <a:lnTo>
                      <a:pt x="6" y="65"/>
                    </a:lnTo>
                    <a:lnTo>
                      <a:pt x="0" y="77"/>
                    </a:lnTo>
                    <a:lnTo>
                      <a:pt x="0" y="87"/>
                    </a:lnTo>
                    <a:lnTo>
                      <a:pt x="5" y="97"/>
                    </a:lnTo>
                    <a:lnTo>
                      <a:pt x="13" y="104"/>
                    </a:lnTo>
                    <a:lnTo>
                      <a:pt x="24" y="107"/>
                    </a:lnTo>
                    <a:lnTo>
                      <a:pt x="26" y="107"/>
                    </a:lnTo>
                    <a:lnTo>
                      <a:pt x="29" y="106"/>
                    </a:lnTo>
                    <a:lnTo>
                      <a:pt x="31" y="1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nb-NO" sz="1600">
                  <a:solidFill>
                    <a:srgbClr val="646464"/>
                  </a:solidFill>
                </a:endParaRPr>
              </a:p>
            </p:txBody>
          </p:sp>
          <p:sp>
            <p:nvSpPr>
              <p:cNvPr id="184" name="Freeform 35"/>
              <p:cNvSpPr>
                <a:spLocks/>
              </p:cNvSpPr>
              <p:nvPr/>
            </p:nvSpPr>
            <p:spPr bwMode="auto">
              <a:xfrm>
                <a:off x="4967149" y="4409356"/>
                <a:ext cx="390863" cy="289719"/>
              </a:xfrm>
              <a:custGeom>
                <a:avLst/>
                <a:gdLst>
                  <a:gd name="T0" fmla="*/ 2147483647 w 228"/>
                  <a:gd name="T1" fmla="*/ 2147483647 h 169"/>
                  <a:gd name="T2" fmla="*/ 2147483647 w 228"/>
                  <a:gd name="T3" fmla="*/ 2147483647 h 169"/>
                  <a:gd name="T4" fmla="*/ 2147483647 w 228"/>
                  <a:gd name="T5" fmla="*/ 2147483647 h 169"/>
                  <a:gd name="T6" fmla="*/ 2147483647 w 228"/>
                  <a:gd name="T7" fmla="*/ 2147483647 h 169"/>
                  <a:gd name="T8" fmla="*/ 2147483647 w 228"/>
                  <a:gd name="T9" fmla="*/ 2147483647 h 169"/>
                  <a:gd name="T10" fmla="*/ 2147483647 w 228"/>
                  <a:gd name="T11" fmla="*/ 2147483647 h 169"/>
                  <a:gd name="T12" fmla="*/ 2147483647 w 228"/>
                  <a:gd name="T13" fmla="*/ 2147483647 h 169"/>
                  <a:gd name="T14" fmla="*/ 2147483647 w 228"/>
                  <a:gd name="T15" fmla="*/ 2147483647 h 169"/>
                  <a:gd name="T16" fmla="*/ 0 w 228"/>
                  <a:gd name="T17" fmla="*/ 2147483647 h 169"/>
                  <a:gd name="T18" fmla="*/ 0 w 228"/>
                  <a:gd name="T19" fmla="*/ 2147483647 h 169"/>
                  <a:gd name="T20" fmla="*/ 2147483647 w 228"/>
                  <a:gd name="T21" fmla="*/ 2147483647 h 169"/>
                  <a:gd name="T22" fmla="*/ 2147483647 w 228"/>
                  <a:gd name="T23" fmla="*/ 2147483647 h 169"/>
                  <a:gd name="T24" fmla="*/ 2147483647 w 228"/>
                  <a:gd name="T25" fmla="*/ 2147483647 h 169"/>
                  <a:gd name="T26" fmla="*/ 2147483647 w 228"/>
                  <a:gd name="T27" fmla="*/ 2147483647 h 169"/>
                  <a:gd name="T28" fmla="*/ 2147483647 w 228"/>
                  <a:gd name="T29" fmla="*/ 2147483647 h 169"/>
                  <a:gd name="T30" fmla="*/ 2147483647 w 228"/>
                  <a:gd name="T31" fmla="*/ 2147483647 h 169"/>
                  <a:gd name="T32" fmla="*/ 2147483647 w 228"/>
                  <a:gd name="T33" fmla="*/ 2147483647 h 169"/>
                  <a:gd name="T34" fmla="*/ 2147483647 w 228"/>
                  <a:gd name="T35" fmla="*/ 2147483647 h 169"/>
                  <a:gd name="T36" fmla="*/ 2147483647 w 228"/>
                  <a:gd name="T37" fmla="*/ 2147483647 h 169"/>
                  <a:gd name="T38" fmla="*/ 2147483647 w 228"/>
                  <a:gd name="T39" fmla="*/ 2147483647 h 169"/>
                  <a:gd name="T40" fmla="*/ 2147483647 w 228"/>
                  <a:gd name="T41" fmla="*/ 2147483647 h 169"/>
                  <a:gd name="T42" fmla="*/ 2147483647 w 228"/>
                  <a:gd name="T43" fmla="*/ 2147483647 h 169"/>
                  <a:gd name="T44" fmla="*/ 2147483647 w 228"/>
                  <a:gd name="T45" fmla="*/ 2147483647 h 169"/>
                  <a:gd name="T46" fmla="*/ 2147483647 w 228"/>
                  <a:gd name="T47" fmla="*/ 2147483647 h 169"/>
                  <a:gd name="T48" fmla="*/ 2147483647 w 228"/>
                  <a:gd name="T49" fmla="*/ 2147483647 h 169"/>
                  <a:gd name="T50" fmla="*/ 2147483647 w 228"/>
                  <a:gd name="T51" fmla="*/ 2147483647 h 169"/>
                  <a:gd name="T52" fmla="*/ 2147483647 w 228"/>
                  <a:gd name="T53" fmla="*/ 2147483647 h 169"/>
                  <a:gd name="T54" fmla="*/ 2147483647 w 228"/>
                  <a:gd name="T55" fmla="*/ 2147483647 h 169"/>
                  <a:gd name="T56" fmla="*/ 2147483647 w 228"/>
                  <a:gd name="T57" fmla="*/ 2147483647 h 169"/>
                  <a:gd name="T58" fmla="*/ 2147483647 w 228"/>
                  <a:gd name="T59" fmla="*/ 0 h 169"/>
                  <a:gd name="T60" fmla="*/ 2147483647 w 228"/>
                  <a:gd name="T61" fmla="*/ 2147483647 h 169"/>
                  <a:gd name="T62" fmla="*/ 2147483647 w 228"/>
                  <a:gd name="T63" fmla="*/ 2147483647 h 169"/>
                  <a:gd name="T64" fmla="*/ 2147483647 w 228"/>
                  <a:gd name="T65" fmla="*/ 2147483647 h 169"/>
                  <a:gd name="T66" fmla="*/ 2147483647 w 228"/>
                  <a:gd name="T67" fmla="*/ 2147483647 h 16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28" h="169">
                    <a:moveTo>
                      <a:pt x="60" y="13"/>
                    </a:moveTo>
                    <a:lnTo>
                      <a:pt x="46" y="17"/>
                    </a:lnTo>
                    <a:lnTo>
                      <a:pt x="31" y="23"/>
                    </a:lnTo>
                    <a:lnTo>
                      <a:pt x="21" y="30"/>
                    </a:lnTo>
                    <a:lnTo>
                      <a:pt x="14" y="37"/>
                    </a:lnTo>
                    <a:lnTo>
                      <a:pt x="8" y="65"/>
                    </a:lnTo>
                    <a:lnTo>
                      <a:pt x="4" y="98"/>
                    </a:lnTo>
                    <a:lnTo>
                      <a:pt x="1" y="131"/>
                    </a:lnTo>
                    <a:lnTo>
                      <a:pt x="0" y="161"/>
                    </a:lnTo>
                    <a:lnTo>
                      <a:pt x="0" y="164"/>
                    </a:lnTo>
                    <a:lnTo>
                      <a:pt x="1" y="167"/>
                    </a:lnTo>
                    <a:lnTo>
                      <a:pt x="4" y="169"/>
                    </a:lnTo>
                    <a:lnTo>
                      <a:pt x="7" y="169"/>
                    </a:lnTo>
                    <a:lnTo>
                      <a:pt x="219" y="169"/>
                    </a:lnTo>
                    <a:lnTo>
                      <a:pt x="222" y="169"/>
                    </a:lnTo>
                    <a:lnTo>
                      <a:pt x="225" y="167"/>
                    </a:lnTo>
                    <a:lnTo>
                      <a:pt x="226" y="164"/>
                    </a:lnTo>
                    <a:lnTo>
                      <a:pt x="228" y="161"/>
                    </a:lnTo>
                    <a:lnTo>
                      <a:pt x="226" y="131"/>
                    </a:lnTo>
                    <a:lnTo>
                      <a:pt x="223" y="98"/>
                    </a:lnTo>
                    <a:lnTo>
                      <a:pt x="219" y="65"/>
                    </a:lnTo>
                    <a:lnTo>
                      <a:pt x="212" y="37"/>
                    </a:lnTo>
                    <a:lnTo>
                      <a:pt x="206" y="30"/>
                    </a:lnTo>
                    <a:lnTo>
                      <a:pt x="194" y="23"/>
                    </a:lnTo>
                    <a:lnTo>
                      <a:pt x="180" y="17"/>
                    </a:lnTo>
                    <a:lnTo>
                      <a:pt x="166" y="13"/>
                    </a:lnTo>
                    <a:lnTo>
                      <a:pt x="164" y="8"/>
                    </a:lnTo>
                    <a:lnTo>
                      <a:pt x="154" y="4"/>
                    </a:lnTo>
                    <a:lnTo>
                      <a:pt x="137" y="1"/>
                    </a:lnTo>
                    <a:lnTo>
                      <a:pt x="114" y="0"/>
                    </a:lnTo>
                    <a:lnTo>
                      <a:pt x="89" y="1"/>
                    </a:lnTo>
                    <a:lnTo>
                      <a:pt x="72" y="4"/>
                    </a:lnTo>
                    <a:lnTo>
                      <a:pt x="62" y="8"/>
                    </a:lnTo>
                    <a:lnTo>
                      <a:pt x="60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nb-NO" sz="1600">
                  <a:solidFill>
                    <a:srgbClr val="646464"/>
                  </a:solidFill>
                </a:endParaRPr>
              </a:p>
            </p:txBody>
          </p:sp>
          <p:sp>
            <p:nvSpPr>
              <p:cNvPr id="185" name="Freeform 36"/>
              <p:cNvSpPr>
                <a:spLocks/>
              </p:cNvSpPr>
              <p:nvPr/>
            </p:nvSpPr>
            <p:spPr bwMode="auto">
              <a:xfrm>
                <a:off x="5052864" y="4147066"/>
                <a:ext cx="216003" cy="245147"/>
              </a:xfrm>
              <a:custGeom>
                <a:avLst/>
                <a:gdLst>
                  <a:gd name="T0" fmla="*/ 2147483647 w 126"/>
                  <a:gd name="T1" fmla="*/ 2147483647 h 143"/>
                  <a:gd name="T2" fmla="*/ 2147483647 w 126"/>
                  <a:gd name="T3" fmla="*/ 2147483647 h 143"/>
                  <a:gd name="T4" fmla="*/ 2147483647 w 126"/>
                  <a:gd name="T5" fmla="*/ 2147483647 h 143"/>
                  <a:gd name="T6" fmla="*/ 2147483647 w 126"/>
                  <a:gd name="T7" fmla="*/ 2147483647 h 143"/>
                  <a:gd name="T8" fmla="*/ 2147483647 w 126"/>
                  <a:gd name="T9" fmla="*/ 2147483647 h 143"/>
                  <a:gd name="T10" fmla="*/ 2147483647 w 126"/>
                  <a:gd name="T11" fmla="*/ 2147483647 h 143"/>
                  <a:gd name="T12" fmla="*/ 2147483647 w 126"/>
                  <a:gd name="T13" fmla="*/ 2147483647 h 143"/>
                  <a:gd name="T14" fmla="*/ 2147483647 w 126"/>
                  <a:gd name="T15" fmla="*/ 2147483647 h 143"/>
                  <a:gd name="T16" fmla="*/ 2147483647 w 126"/>
                  <a:gd name="T17" fmla="*/ 2147483647 h 143"/>
                  <a:gd name="T18" fmla="*/ 0 w 126"/>
                  <a:gd name="T19" fmla="*/ 2147483647 h 143"/>
                  <a:gd name="T20" fmla="*/ 2147483647 w 126"/>
                  <a:gd name="T21" fmla="*/ 2147483647 h 143"/>
                  <a:gd name="T22" fmla="*/ 2147483647 w 126"/>
                  <a:gd name="T23" fmla="*/ 2147483647 h 143"/>
                  <a:gd name="T24" fmla="*/ 2147483647 w 126"/>
                  <a:gd name="T25" fmla="*/ 2147483647 h 143"/>
                  <a:gd name="T26" fmla="*/ 2147483647 w 126"/>
                  <a:gd name="T27" fmla="*/ 2147483647 h 143"/>
                  <a:gd name="T28" fmla="*/ 2147483647 w 126"/>
                  <a:gd name="T29" fmla="*/ 0 h 143"/>
                  <a:gd name="T30" fmla="*/ 2147483647 w 126"/>
                  <a:gd name="T31" fmla="*/ 2147483647 h 143"/>
                  <a:gd name="T32" fmla="*/ 2147483647 w 126"/>
                  <a:gd name="T33" fmla="*/ 2147483647 h 143"/>
                  <a:gd name="T34" fmla="*/ 2147483647 w 126"/>
                  <a:gd name="T35" fmla="*/ 2147483647 h 143"/>
                  <a:gd name="T36" fmla="*/ 2147483647 w 126"/>
                  <a:gd name="T37" fmla="*/ 2147483647 h 143"/>
                  <a:gd name="T38" fmla="*/ 2147483647 w 126"/>
                  <a:gd name="T39" fmla="*/ 2147483647 h 143"/>
                  <a:gd name="T40" fmla="*/ 2147483647 w 126"/>
                  <a:gd name="T41" fmla="*/ 2147483647 h 143"/>
                  <a:gd name="T42" fmla="*/ 2147483647 w 126"/>
                  <a:gd name="T43" fmla="*/ 2147483647 h 143"/>
                  <a:gd name="T44" fmla="*/ 2147483647 w 126"/>
                  <a:gd name="T45" fmla="*/ 2147483647 h 143"/>
                  <a:gd name="T46" fmla="*/ 2147483647 w 126"/>
                  <a:gd name="T47" fmla="*/ 2147483647 h 143"/>
                  <a:gd name="T48" fmla="*/ 2147483647 w 126"/>
                  <a:gd name="T49" fmla="*/ 2147483647 h 1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6" h="143">
                    <a:moveTo>
                      <a:pt x="90" y="143"/>
                    </a:moveTo>
                    <a:lnTo>
                      <a:pt x="74" y="141"/>
                    </a:lnTo>
                    <a:lnTo>
                      <a:pt x="64" y="141"/>
                    </a:lnTo>
                    <a:lnTo>
                      <a:pt x="52" y="141"/>
                    </a:lnTo>
                    <a:lnTo>
                      <a:pt x="36" y="143"/>
                    </a:lnTo>
                    <a:lnTo>
                      <a:pt x="29" y="137"/>
                    </a:lnTo>
                    <a:lnTo>
                      <a:pt x="20" y="125"/>
                    </a:lnTo>
                    <a:lnTo>
                      <a:pt x="10" y="109"/>
                    </a:lnTo>
                    <a:lnTo>
                      <a:pt x="3" y="88"/>
                    </a:lnTo>
                    <a:lnTo>
                      <a:pt x="0" y="62"/>
                    </a:lnTo>
                    <a:lnTo>
                      <a:pt x="4" y="43"/>
                    </a:lnTo>
                    <a:lnTo>
                      <a:pt x="13" y="26"/>
                    </a:lnTo>
                    <a:lnTo>
                      <a:pt x="26" y="11"/>
                    </a:lnTo>
                    <a:lnTo>
                      <a:pt x="43" y="3"/>
                    </a:lnTo>
                    <a:lnTo>
                      <a:pt x="64" y="0"/>
                    </a:lnTo>
                    <a:lnTo>
                      <a:pt x="82" y="3"/>
                    </a:lnTo>
                    <a:lnTo>
                      <a:pt x="100" y="11"/>
                    </a:lnTo>
                    <a:lnTo>
                      <a:pt x="114" y="26"/>
                    </a:lnTo>
                    <a:lnTo>
                      <a:pt x="123" y="43"/>
                    </a:lnTo>
                    <a:lnTo>
                      <a:pt x="126" y="62"/>
                    </a:lnTo>
                    <a:lnTo>
                      <a:pt x="123" y="88"/>
                    </a:lnTo>
                    <a:lnTo>
                      <a:pt x="116" y="109"/>
                    </a:lnTo>
                    <a:lnTo>
                      <a:pt x="105" y="125"/>
                    </a:lnTo>
                    <a:lnTo>
                      <a:pt x="97" y="137"/>
                    </a:lnTo>
                    <a:lnTo>
                      <a:pt x="90" y="1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nb-NO" sz="1600">
                  <a:solidFill>
                    <a:srgbClr val="646464"/>
                  </a:solidFill>
                </a:endParaRPr>
              </a:p>
            </p:txBody>
          </p:sp>
          <p:sp>
            <p:nvSpPr>
              <p:cNvPr id="186" name="Freeform 67"/>
              <p:cNvSpPr>
                <a:spLocks/>
              </p:cNvSpPr>
              <p:nvPr/>
            </p:nvSpPr>
            <p:spPr bwMode="auto">
              <a:xfrm>
                <a:off x="5404298" y="4124781"/>
                <a:ext cx="173146" cy="125145"/>
              </a:xfrm>
              <a:custGeom>
                <a:avLst/>
                <a:gdLst>
                  <a:gd name="T0" fmla="*/ 2147483647 w 101"/>
                  <a:gd name="T1" fmla="*/ 2147483647 h 73"/>
                  <a:gd name="T2" fmla="*/ 2147483647 w 101"/>
                  <a:gd name="T3" fmla="*/ 2147483647 h 73"/>
                  <a:gd name="T4" fmla="*/ 2147483647 w 101"/>
                  <a:gd name="T5" fmla="*/ 2147483647 h 73"/>
                  <a:gd name="T6" fmla="*/ 2147483647 w 101"/>
                  <a:gd name="T7" fmla="*/ 2147483647 h 73"/>
                  <a:gd name="T8" fmla="*/ 2147483647 w 101"/>
                  <a:gd name="T9" fmla="*/ 2147483647 h 73"/>
                  <a:gd name="T10" fmla="*/ 2147483647 w 101"/>
                  <a:gd name="T11" fmla="*/ 2147483647 h 73"/>
                  <a:gd name="T12" fmla="*/ 2147483647 w 101"/>
                  <a:gd name="T13" fmla="*/ 2147483647 h 73"/>
                  <a:gd name="T14" fmla="*/ 2147483647 w 101"/>
                  <a:gd name="T15" fmla="*/ 2147483647 h 73"/>
                  <a:gd name="T16" fmla="*/ 2147483647 w 101"/>
                  <a:gd name="T17" fmla="*/ 2147483647 h 73"/>
                  <a:gd name="T18" fmla="*/ 2147483647 w 101"/>
                  <a:gd name="T19" fmla="*/ 2147483647 h 73"/>
                  <a:gd name="T20" fmla="*/ 2147483647 w 101"/>
                  <a:gd name="T21" fmla="*/ 2147483647 h 73"/>
                  <a:gd name="T22" fmla="*/ 2147483647 w 101"/>
                  <a:gd name="T23" fmla="*/ 2147483647 h 73"/>
                  <a:gd name="T24" fmla="*/ 2147483647 w 101"/>
                  <a:gd name="T25" fmla="*/ 2147483647 h 73"/>
                  <a:gd name="T26" fmla="*/ 2147483647 w 101"/>
                  <a:gd name="T27" fmla="*/ 0 h 73"/>
                  <a:gd name="T28" fmla="*/ 2147483647 w 101"/>
                  <a:gd name="T29" fmla="*/ 0 h 73"/>
                  <a:gd name="T30" fmla="*/ 2147483647 w 101"/>
                  <a:gd name="T31" fmla="*/ 2147483647 h 73"/>
                  <a:gd name="T32" fmla="*/ 2147483647 w 101"/>
                  <a:gd name="T33" fmla="*/ 2147483647 h 73"/>
                  <a:gd name="T34" fmla="*/ 2147483647 w 101"/>
                  <a:gd name="T35" fmla="*/ 2147483647 h 73"/>
                  <a:gd name="T36" fmla="*/ 2147483647 w 101"/>
                  <a:gd name="T37" fmla="*/ 2147483647 h 73"/>
                  <a:gd name="T38" fmla="*/ 2147483647 w 101"/>
                  <a:gd name="T39" fmla="*/ 2147483647 h 73"/>
                  <a:gd name="T40" fmla="*/ 2147483647 w 101"/>
                  <a:gd name="T41" fmla="*/ 2147483647 h 73"/>
                  <a:gd name="T42" fmla="*/ 0 w 101"/>
                  <a:gd name="T43" fmla="*/ 2147483647 h 73"/>
                  <a:gd name="T44" fmla="*/ 0 w 101"/>
                  <a:gd name="T45" fmla="*/ 2147483647 h 73"/>
                  <a:gd name="T46" fmla="*/ 2147483647 w 101"/>
                  <a:gd name="T47" fmla="*/ 2147483647 h 73"/>
                  <a:gd name="T48" fmla="*/ 2147483647 w 101"/>
                  <a:gd name="T49" fmla="*/ 2147483647 h 73"/>
                  <a:gd name="T50" fmla="*/ 2147483647 w 101"/>
                  <a:gd name="T51" fmla="*/ 2147483647 h 73"/>
                  <a:gd name="T52" fmla="*/ 2147483647 w 101"/>
                  <a:gd name="T53" fmla="*/ 2147483647 h 73"/>
                  <a:gd name="T54" fmla="*/ 2147483647 w 101"/>
                  <a:gd name="T55" fmla="*/ 2147483647 h 73"/>
                  <a:gd name="T56" fmla="*/ 2147483647 w 101"/>
                  <a:gd name="T57" fmla="*/ 2147483647 h 73"/>
                  <a:gd name="T58" fmla="*/ 2147483647 w 101"/>
                  <a:gd name="T59" fmla="*/ 2147483647 h 73"/>
                  <a:gd name="T60" fmla="*/ 2147483647 w 101"/>
                  <a:gd name="T61" fmla="*/ 2147483647 h 73"/>
                  <a:gd name="T62" fmla="*/ 2147483647 w 101"/>
                  <a:gd name="T63" fmla="*/ 2147483647 h 73"/>
                  <a:gd name="T64" fmla="*/ 2147483647 w 101"/>
                  <a:gd name="T65" fmla="*/ 2147483647 h 73"/>
                  <a:gd name="T66" fmla="*/ 2147483647 w 101"/>
                  <a:gd name="T67" fmla="*/ 2147483647 h 73"/>
                  <a:gd name="T68" fmla="*/ 2147483647 w 101"/>
                  <a:gd name="T69" fmla="*/ 2147483647 h 73"/>
                  <a:gd name="T70" fmla="*/ 2147483647 w 101"/>
                  <a:gd name="T71" fmla="*/ 2147483647 h 73"/>
                  <a:gd name="T72" fmla="*/ 2147483647 w 101"/>
                  <a:gd name="T73" fmla="*/ 2147483647 h 73"/>
                  <a:gd name="T74" fmla="*/ 2147483647 w 101"/>
                  <a:gd name="T75" fmla="*/ 2147483647 h 73"/>
                  <a:gd name="T76" fmla="*/ 2147483647 w 101"/>
                  <a:gd name="T77" fmla="*/ 2147483647 h 73"/>
                  <a:gd name="T78" fmla="*/ 2147483647 w 101"/>
                  <a:gd name="T79" fmla="*/ 2147483647 h 73"/>
                  <a:gd name="T80" fmla="*/ 2147483647 w 101"/>
                  <a:gd name="T81" fmla="*/ 2147483647 h 73"/>
                  <a:gd name="T82" fmla="*/ 2147483647 w 101"/>
                  <a:gd name="T83" fmla="*/ 2147483647 h 73"/>
                  <a:gd name="T84" fmla="*/ 2147483647 w 101"/>
                  <a:gd name="T85" fmla="*/ 2147483647 h 73"/>
                  <a:gd name="T86" fmla="*/ 2147483647 w 101"/>
                  <a:gd name="T87" fmla="*/ 2147483647 h 73"/>
                  <a:gd name="T88" fmla="*/ 2147483647 w 101"/>
                  <a:gd name="T89" fmla="*/ 2147483647 h 73"/>
                  <a:gd name="T90" fmla="*/ 2147483647 w 101"/>
                  <a:gd name="T91" fmla="*/ 2147483647 h 73"/>
                  <a:gd name="T92" fmla="*/ 2147483647 w 101"/>
                  <a:gd name="T93" fmla="*/ 2147483647 h 73"/>
                  <a:gd name="T94" fmla="*/ 2147483647 w 101"/>
                  <a:gd name="T95" fmla="*/ 2147483647 h 73"/>
                  <a:gd name="T96" fmla="*/ 2147483647 w 101"/>
                  <a:gd name="T97" fmla="*/ 2147483647 h 73"/>
                  <a:gd name="T98" fmla="*/ 2147483647 w 101"/>
                  <a:gd name="T99" fmla="*/ 2147483647 h 73"/>
                  <a:gd name="T100" fmla="*/ 2147483647 w 101"/>
                  <a:gd name="T101" fmla="*/ 2147483647 h 73"/>
                  <a:gd name="T102" fmla="*/ 2147483647 w 101"/>
                  <a:gd name="T103" fmla="*/ 2147483647 h 73"/>
                  <a:gd name="T104" fmla="*/ 2147483647 w 101"/>
                  <a:gd name="T105" fmla="*/ 2147483647 h 73"/>
                  <a:gd name="T106" fmla="*/ 2147483647 w 101"/>
                  <a:gd name="T107" fmla="*/ 2147483647 h 73"/>
                  <a:gd name="T108" fmla="*/ 2147483647 w 101"/>
                  <a:gd name="T109" fmla="*/ 2147483647 h 73"/>
                  <a:gd name="T110" fmla="*/ 2147483647 w 101"/>
                  <a:gd name="T111" fmla="*/ 2147483647 h 73"/>
                  <a:gd name="T112" fmla="*/ 2147483647 w 101"/>
                  <a:gd name="T113" fmla="*/ 2147483647 h 73"/>
                  <a:gd name="T114" fmla="*/ 2147483647 w 101"/>
                  <a:gd name="T115" fmla="*/ 2147483647 h 73"/>
                  <a:gd name="T116" fmla="*/ 2147483647 w 101"/>
                  <a:gd name="T117" fmla="*/ 2147483647 h 73"/>
                  <a:gd name="T118" fmla="*/ 2147483647 w 101"/>
                  <a:gd name="T119" fmla="*/ 2147483647 h 73"/>
                  <a:gd name="T120" fmla="*/ 2147483647 w 101"/>
                  <a:gd name="T121" fmla="*/ 2147483647 h 7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01" h="73">
                    <a:moveTo>
                      <a:pt x="88" y="55"/>
                    </a:moveTo>
                    <a:lnTo>
                      <a:pt x="92" y="53"/>
                    </a:lnTo>
                    <a:lnTo>
                      <a:pt x="97" y="52"/>
                    </a:lnTo>
                    <a:lnTo>
                      <a:pt x="100" y="49"/>
                    </a:lnTo>
                    <a:lnTo>
                      <a:pt x="101" y="46"/>
                    </a:lnTo>
                    <a:lnTo>
                      <a:pt x="101" y="42"/>
                    </a:lnTo>
                    <a:lnTo>
                      <a:pt x="101" y="37"/>
                    </a:lnTo>
                    <a:lnTo>
                      <a:pt x="98" y="33"/>
                    </a:lnTo>
                    <a:lnTo>
                      <a:pt x="95" y="30"/>
                    </a:lnTo>
                    <a:lnTo>
                      <a:pt x="94" y="29"/>
                    </a:lnTo>
                    <a:lnTo>
                      <a:pt x="90" y="29"/>
                    </a:lnTo>
                    <a:lnTo>
                      <a:pt x="82" y="14"/>
                    </a:lnTo>
                    <a:lnTo>
                      <a:pt x="71" y="4"/>
                    </a:lnTo>
                    <a:lnTo>
                      <a:pt x="58" y="0"/>
                    </a:lnTo>
                    <a:lnTo>
                      <a:pt x="43" y="0"/>
                    </a:lnTo>
                    <a:lnTo>
                      <a:pt x="30" y="4"/>
                    </a:lnTo>
                    <a:lnTo>
                      <a:pt x="19" y="14"/>
                    </a:lnTo>
                    <a:lnTo>
                      <a:pt x="12" y="29"/>
                    </a:lnTo>
                    <a:lnTo>
                      <a:pt x="9" y="29"/>
                    </a:lnTo>
                    <a:lnTo>
                      <a:pt x="6" y="30"/>
                    </a:lnTo>
                    <a:lnTo>
                      <a:pt x="3" y="33"/>
                    </a:lnTo>
                    <a:lnTo>
                      <a:pt x="0" y="37"/>
                    </a:lnTo>
                    <a:lnTo>
                      <a:pt x="0" y="42"/>
                    </a:lnTo>
                    <a:lnTo>
                      <a:pt x="2" y="46"/>
                    </a:lnTo>
                    <a:lnTo>
                      <a:pt x="3" y="50"/>
                    </a:lnTo>
                    <a:lnTo>
                      <a:pt x="6" y="53"/>
                    </a:lnTo>
                    <a:lnTo>
                      <a:pt x="10" y="55"/>
                    </a:lnTo>
                    <a:lnTo>
                      <a:pt x="14" y="55"/>
                    </a:lnTo>
                    <a:lnTo>
                      <a:pt x="16" y="53"/>
                    </a:lnTo>
                    <a:lnTo>
                      <a:pt x="17" y="52"/>
                    </a:lnTo>
                    <a:lnTo>
                      <a:pt x="17" y="50"/>
                    </a:lnTo>
                    <a:lnTo>
                      <a:pt x="16" y="36"/>
                    </a:lnTo>
                    <a:lnTo>
                      <a:pt x="19" y="23"/>
                    </a:lnTo>
                    <a:lnTo>
                      <a:pt x="27" y="11"/>
                    </a:lnTo>
                    <a:lnTo>
                      <a:pt x="43" y="4"/>
                    </a:lnTo>
                    <a:lnTo>
                      <a:pt x="59" y="4"/>
                    </a:lnTo>
                    <a:lnTo>
                      <a:pt x="74" y="11"/>
                    </a:lnTo>
                    <a:lnTo>
                      <a:pt x="82" y="23"/>
                    </a:lnTo>
                    <a:lnTo>
                      <a:pt x="87" y="36"/>
                    </a:lnTo>
                    <a:lnTo>
                      <a:pt x="85" y="50"/>
                    </a:lnTo>
                    <a:lnTo>
                      <a:pt x="85" y="52"/>
                    </a:lnTo>
                    <a:lnTo>
                      <a:pt x="87" y="53"/>
                    </a:lnTo>
                    <a:lnTo>
                      <a:pt x="82" y="63"/>
                    </a:lnTo>
                    <a:lnTo>
                      <a:pt x="75" y="68"/>
                    </a:lnTo>
                    <a:lnTo>
                      <a:pt x="66" y="71"/>
                    </a:lnTo>
                    <a:lnTo>
                      <a:pt x="55" y="69"/>
                    </a:lnTo>
                    <a:lnTo>
                      <a:pt x="53" y="68"/>
                    </a:lnTo>
                    <a:lnTo>
                      <a:pt x="53" y="66"/>
                    </a:lnTo>
                    <a:lnTo>
                      <a:pt x="51" y="66"/>
                    </a:lnTo>
                    <a:lnTo>
                      <a:pt x="49" y="66"/>
                    </a:lnTo>
                    <a:lnTo>
                      <a:pt x="48" y="68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51" y="73"/>
                    </a:lnTo>
                    <a:lnTo>
                      <a:pt x="53" y="73"/>
                    </a:lnTo>
                    <a:lnTo>
                      <a:pt x="55" y="72"/>
                    </a:lnTo>
                    <a:lnTo>
                      <a:pt x="66" y="72"/>
                    </a:lnTo>
                    <a:lnTo>
                      <a:pt x="77" y="71"/>
                    </a:lnTo>
                    <a:lnTo>
                      <a:pt x="84" y="65"/>
                    </a:lnTo>
                    <a:lnTo>
                      <a:pt x="88" y="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nb-NO" sz="1600">
                  <a:solidFill>
                    <a:srgbClr val="646464"/>
                  </a:solidFill>
                </a:endParaRPr>
              </a:p>
            </p:txBody>
          </p:sp>
          <p:sp>
            <p:nvSpPr>
              <p:cNvPr id="187" name="Freeform 68"/>
              <p:cNvSpPr>
                <a:spLocks/>
              </p:cNvSpPr>
              <p:nvPr/>
            </p:nvSpPr>
            <p:spPr bwMode="auto">
              <a:xfrm>
                <a:off x="5382012" y="4423071"/>
                <a:ext cx="217718" cy="37715"/>
              </a:xfrm>
              <a:custGeom>
                <a:avLst/>
                <a:gdLst>
                  <a:gd name="T0" fmla="*/ 2147483647 w 127"/>
                  <a:gd name="T1" fmla="*/ 2147483647 h 22"/>
                  <a:gd name="T2" fmla="*/ 2147483647 w 127"/>
                  <a:gd name="T3" fmla="*/ 2147483647 h 22"/>
                  <a:gd name="T4" fmla="*/ 2147483647 w 127"/>
                  <a:gd name="T5" fmla="*/ 2147483647 h 22"/>
                  <a:gd name="T6" fmla="*/ 2147483647 w 127"/>
                  <a:gd name="T7" fmla="*/ 2147483647 h 22"/>
                  <a:gd name="T8" fmla="*/ 2147483647 w 127"/>
                  <a:gd name="T9" fmla="*/ 2147483647 h 22"/>
                  <a:gd name="T10" fmla="*/ 2147483647 w 127"/>
                  <a:gd name="T11" fmla="*/ 2147483647 h 22"/>
                  <a:gd name="T12" fmla="*/ 2147483647 w 127"/>
                  <a:gd name="T13" fmla="*/ 0 h 22"/>
                  <a:gd name="T14" fmla="*/ 2147483647 w 127"/>
                  <a:gd name="T15" fmla="*/ 0 h 22"/>
                  <a:gd name="T16" fmla="*/ 2147483647 w 127"/>
                  <a:gd name="T17" fmla="*/ 0 h 22"/>
                  <a:gd name="T18" fmla="*/ 2147483647 w 127"/>
                  <a:gd name="T19" fmla="*/ 0 h 22"/>
                  <a:gd name="T20" fmla="*/ 2147483647 w 127"/>
                  <a:gd name="T21" fmla="*/ 2147483647 h 22"/>
                  <a:gd name="T22" fmla="*/ 0 w 127"/>
                  <a:gd name="T23" fmla="*/ 2147483647 h 22"/>
                  <a:gd name="T24" fmla="*/ 0 w 127"/>
                  <a:gd name="T25" fmla="*/ 2147483647 h 22"/>
                  <a:gd name="T26" fmla="*/ 2147483647 w 127"/>
                  <a:gd name="T27" fmla="*/ 2147483647 h 22"/>
                  <a:gd name="T28" fmla="*/ 2147483647 w 127"/>
                  <a:gd name="T29" fmla="*/ 2147483647 h 22"/>
                  <a:gd name="T30" fmla="*/ 2147483647 w 127"/>
                  <a:gd name="T31" fmla="*/ 2147483647 h 22"/>
                  <a:gd name="T32" fmla="*/ 2147483647 w 127"/>
                  <a:gd name="T33" fmla="*/ 2147483647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7" h="22">
                    <a:moveTo>
                      <a:pt x="123" y="22"/>
                    </a:moveTo>
                    <a:lnTo>
                      <a:pt x="126" y="21"/>
                    </a:lnTo>
                    <a:lnTo>
                      <a:pt x="127" y="19"/>
                    </a:lnTo>
                    <a:lnTo>
                      <a:pt x="127" y="16"/>
                    </a:lnTo>
                    <a:lnTo>
                      <a:pt x="127" y="5"/>
                    </a:lnTo>
                    <a:lnTo>
                      <a:pt x="127" y="2"/>
                    </a:lnTo>
                    <a:lnTo>
                      <a:pt x="126" y="0"/>
                    </a:lnTo>
                    <a:lnTo>
                      <a:pt x="123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123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nb-NO" sz="1600">
                  <a:solidFill>
                    <a:srgbClr val="646464"/>
                  </a:solidFill>
                </a:endParaRPr>
              </a:p>
            </p:txBody>
          </p:sp>
          <p:sp>
            <p:nvSpPr>
              <p:cNvPr id="188" name="Freeform 69"/>
              <p:cNvSpPr>
                <a:spLocks/>
              </p:cNvSpPr>
              <p:nvPr/>
            </p:nvSpPr>
            <p:spPr bwMode="auto">
              <a:xfrm>
                <a:off x="5287724" y="4069923"/>
                <a:ext cx="408006" cy="339434"/>
              </a:xfrm>
              <a:custGeom>
                <a:avLst/>
                <a:gdLst>
                  <a:gd name="T0" fmla="*/ 2147483647 w 238"/>
                  <a:gd name="T1" fmla="*/ 0 h 198"/>
                  <a:gd name="T2" fmla="*/ 2147483647 w 238"/>
                  <a:gd name="T3" fmla="*/ 2147483647 h 198"/>
                  <a:gd name="T4" fmla="*/ 2147483647 w 238"/>
                  <a:gd name="T5" fmla="*/ 2147483647 h 198"/>
                  <a:gd name="T6" fmla="*/ 2147483647 w 238"/>
                  <a:gd name="T7" fmla="*/ 2147483647 h 198"/>
                  <a:gd name="T8" fmla="*/ 2147483647 w 238"/>
                  <a:gd name="T9" fmla="*/ 2147483647 h 198"/>
                  <a:gd name="T10" fmla="*/ 2147483647 w 238"/>
                  <a:gd name="T11" fmla="*/ 2147483647 h 198"/>
                  <a:gd name="T12" fmla="*/ 2147483647 w 238"/>
                  <a:gd name="T13" fmla="*/ 2147483647 h 198"/>
                  <a:gd name="T14" fmla="*/ 2147483647 w 238"/>
                  <a:gd name="T15" fmla="*/ 2147483647 h 198"/>
                  <a:gd name="T16" fmla="*/ 2147483647 w 238"/>
                  <a:gd name="T17" fmla="*/ 2147483647 h 198"/>
                  <a:gd name="T18" fmla="*/ 2147483647 w 238"/>
                  <a:gd name="T19" fmla="*/ 2147483647 h 198"/>
                  <a:gd name="T20" fmla="*/ 2147483647 w 238"/>
                  <a:gd name="T21" fmla="*/ 2147483647 h 198"/>
                  <a:gd name="T22" fmla="*/ 0 w 238"/>
                  <a:gd name="T23" fmla="*/ 2147483647 h 198"/>
                  <a:gd name="T24" fmla="*/ 0 w 238"/>
                  <a:gd name="T25" fmla="*/ 2147483647 h 198"/>
                  <a:gd name="T26" fmla="*/ 2147483647 w 238"/>
                  <a:gd name="T27" fmla="*/ 2147483647 h 198"/>
                  <a:gd name="T28" fmla="*/ 2147483647 w 238"/>
                  <a:gd name="T29" fmla="*/ 2147483647 h 198"/>
                  <a:gd name="T30" fmla="*/ 2147483647 w 238"/>
                  <a:gd name="T31" fmla="*/ 2147483647 h 198"/>
                  <a:gd name="T32" fmla="*/ 2147483647 w 238"/>
                  <a:gd name="T33" fmla="*/ 2147483647 h 198"/>
                  <a:gd name="T34" fmla="*/ 2147483647 w 238"/>
                  <a:gd name="T35" fmla="*/ 2147483647 h 198"/>
                  <a:gd name="T36" fmla="*/ 2147483647 w 238"/>
                  <a:gd name="T37" fmla="*/ 2147483647 h 198"/>
                  <a:gd name="T38" fmla="*/ 2147483647 w 238"/>
                  <a:gd name="T39" fmla="*/ 2147483647 h 198"/>
                  <a:gd name="T40" fmla="*/ 2147483647 w 238"/>
                  <a:gd name="T41" fmla="*/ 2147483647 h 198"/>
                  <a:gd name="T42" fmla="*/ 2147483647 w 238"/>
                  <a:gd name="T43" fmla="*/ 2147483647 h 198"/>
                  <a:gd name="T44" fmla="*/ 2147483647 w 238"/>
                  <a:gd name="T45" fmla="*/ 2147483647 h 198"/>
                  <a:gd name="T46" fmla="*/ 2147483647 w 238"/>
                  <a:gd name="T47" fmla="*/ 2147483647 h 198"/>
                  <a:gd name="T48" fmla="*/ 2147483647 w 238"/>
                  <a:gd name="T49" fmla="*/ 2147483647 h 198"/>
                  <a:gd name="T50" fmla="*/ 2147483647 w 238"/>
                  <a:gd name="T51" fmla="*/ 2147483647 h 198"/>
                  <a:gd name="T52" fmla="*/ 2147483647 w 238"/>
                  <a:gd name="T53" fmla="*/ 2147483647 h 198"/>
                  <a:gd name="T54" fmla="*/ 2147483647 w 238"/>
                  <a:gd name="T55" fmla="*/ 2147483647 h 198"/>
                  <a:gd name="T56" fmla="*/ 2147483647 w 238"/>
                  <a:gd name="T57" fmla="*/ 2147483647 h 198"/>
                  <a:gd name="T58" fmla="*/ 2147483647 w 238"/>
                  <a:gd name="T59" fmla="*/ 2147483647 h 198"/>
                  <a:gd name="T60" fmla="*/ 2147483647 w 238"/>
                  <a:gd name="T61" fmla="*/ 2147483647 h 198"/>
                  <a:gd name="T62" fmla="*/ 2147483647 w 238"/>
                  <a:gd name="T63" fmla="*/ 2147483647 h 198"/>
                  <a:gd name="T64" fmla="*/ 2147483647 w 238"/>
                  <a:gd name="T65" fmla="*/ 2147483647 h 198"/>
                  <a:gd name="T66" fmla="*/ 2147483647 w 238"/>
                  <a:gd name="T67" fmla="*/ 2147483647 h 198"/>
                  <a:gd name="T68" fmla="*/ 2147483647 w 238"/>
                  <a:gd name="T69" fmla="*/ 2147483647 h 198"/>
                  <a:gd name="T70" fmla="*/ 2147483647 w 238"/>
                  <a:gd name="T71" fmla="*/ 2147483647 h 198"/>
                  <a:gd name="T72" fmla="*/ 2147483647 w 238"/>
                  <a:gd name="T73" fmla="*/ 2147483647 h 198"/>
                  <a:gd name="T74" fmla="*/ 2147483647 w 238"/>
                  <a:gd name="T75" fmla="*/ 2147483647 h 198"/>
                  <a:gd name="T76" fmla="*/ 0 w 238"/>
                  <a:gd name="T77" fmla="*/ 2147483647 h 198"/>
                  <a:gd name="T78" fmla="*/ 2147483647 w 238"/>
                  <a:gd name="T79" fmla="*/ 2147483647 h 198"/>
                  <a:gd name="T80" fmla="*/ 2147483647 w 238"/>
                  <a:gd name="T81" fmla="*/ 2147483647 h 198"/>
                  <a:gd name="T82" fmla="*/ 2147483647 w 238"/>
                  <a:gd name="T83" fmla="*/ 0 h 19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38" h="198">
                    <a:moveTo>
                      <a:pt x="23" y="0"/>
                    </a:moveTo>
                    <a:lnTo>
                      <a:pt x="214" y="0"/>
                    </a:lnTo>
                    <a:lnTo>
                      <a:pt x="221" y="2"/>
                    </a:lnTo>
                    <a:lnTo>
                      <a:pt x="225" y="4"/>
                    </a:lnTo>
                    <a:lnTo>
                      <a:pt x="231" y="7"/>
                    </a:lnTo>
                    <a:lnTo>
                      <a:pt x="234" y="13"/>
                    </a:lnTo>
                    <a:lnTo>
                      <a:pt x="237" y="17"/>
                    </a:lnTo>
                    <a:lnTo>
                      <a:pt x="238" y="25"/>
                    </a:lnTo>
                    <a:lnTo>
                      <a:pt x="238" y="175"/>
                    </a:lnTo>
                    <a:lnTo>
                      <a:pt x="237" y="180"/>
                    </a:lnTo>
                    <a:lnTo>
                      <a:pt x="234" y="186"/>
                    </a:lnTo>
                    <a:lnTo>
                      <a:pt x="231" y="191"/>
                    </a:lnTo>
                    <a:lnTo>
                      <a:pt x="225" y="195"/>
                    </a:lnTo>
                    <a:lnTo>
                      <a:pt x="221" y="198"/>
                    </a:lnTo>
                    <a:lnTo>
                      <a:pt x="214" y="198"/>
                    </a:lnTo>
                    <a:lnTo>
                      <a:pt x="23" y="198"/>
                    </a:lnTo>
                    <a:lnTo>
                      <a:pt x="18" y="198"/>
                    </a:lnTo>
                    <a:lnTo>
                      <a:pt x="12" y="195"/>
                    </a:lnTo>
                    <a:lnTo>
                      <a:pt x="7" y="191"/>
                    </a:lnTo>
                    <a:lnTo>
                      <a:pt x="3" y="186"/>
                    </a:lnTo>
                    <a:lnTo>
                      <a:pt x="0" y="180"/>
                    </a:lnTo>
                    <a:lnTo>
                      <a:pt x="0" y="175"/>
                    </a:lnTo>
                    <a:lnTo>
                      <a:pt x="0" y="147"/>
                    </a:lnTo>
                    <a:lnTo>
                      <a:pt x="6" y="146"/>
                    </a:lnTo>
                    <a:lnTo>
                      <a:pt x="12" y="144"/>
                    </a:lnTo>
                    <a:lnTo>
                      <a:pt x="16" y="143"/>
                    </a:lnTo>
                    <a:lnTo>
                      <a:pt x="16" y="175"/>
                    </a:lnTo>
                    <a:lnTo>
                      <a:pt x="18" y="178"/>
                    </a:lnTo>
                    <a:lnTo>
                      <a:pt x="19" y="179"/>
                    </a:lnTo>
                    <a:lnTo>
                      <a:pt x="20" y="180"/>
                    </a:lnTo>
                    <a:lnTo>
                      <a:pt x="23" y="180"/>
                    </a:lnTo>
                    <a:lnTo>
                      <a:pt x="65" y="180"/>
                    </a:lnTo>
                    <a:lnTo>
                      <a:pt x="70" y="160"/>
                    </a:lnTo>
                    <a:lnTo>
                      <a:pt x="75" y="137"/>
                    </a:lnTo>
                    <a:lnTo>
                      <a:pt x="78" y="133"/>
                    </a:lnTo>
                    <a:lnTo>
                      <a:pt x="81" y="130"/>
                    </a:lnTo>
                    <a:lnTo>
                      <a:pt x="85" y="127"/>
                    </a:lnTo>
                    <a:lnTo>
                      <a:pt x="90" y="126"/>
                    </a:lnTo>
                    <a:lnTo>
                      <a:pt x="98" y="121"/>
                    </a:lnTo>
                    <a:lnTo>
                      <a:pt x="101" y="139"/>
                    </a:lnTo>
                    <a:lnTo>
                      <a:pt x="107" y="149"/>
                    </a:lnTo>
                    <a:lnTo>
                      <a:pt x="114" y="154"/>
                    </a:lnTo>
                    <a:lnTo>
                      <a:pt x="123" y="154"/>
                    </a:lnTo>
                    <a:lnTo>
                      <a:pt x="132" y="149"/>
                    </a:lnTo>
                    <a:lnTo>
                      <a:pt x="137" y="139"/>
                    </a:lnTo>
                    <a:lnTo>
                      <a:pt x="139" y="121"/>
                    </a:lnTo>
                    <a:lnTo>
                      <a:pt x="147" y="126"/>
                    </a:lnTo>
                    <a:lnTo>
                      <a:pt x="152" y="127"/>
                    </a:lnTo>
                    <a:lnTo>
                      <a:pt x="156" y="130"/>
                    </a:lnTo>
                    <a:lnTo>
                      <a:pt x="160" y="133"/>
                    </a:lnTo>
                    <a:lnTo>
                      <a:pt x="162" y="137"/>
                    </a:lnTo>
                    <a:lnTo>
                      <a:pt x="168" y="160"/>
                    </a:lnTo>
                    <a:lnTo>
                      <a:pt x="172" y="180"/>
                    </a:lnTo>
                    <a:lnTo>
                      <a:pt x="214" y="180"/>
                    </a:lnTo>
                    <a:lnTo>
                      <a:pt x="217" y="180"/>
                    </a:lnTo>
                    <a:lnTo>
                      <a:pt x="220" y="179"/>
                    </a:lnTo>
                    <a:lnTo>
                      <a:pt x="220" y="178"/>
                    </a:lnTo>
                    <a:lnTo>
                      <a:pt x="221" y="175"/>
                    </a:lnTo>
                    <a:lnTo>
                      <a:pt x="221" y="25"/>
                    </a:lnTo>
                    <a:lnTo>
                      <a:pt x="220" y="22"/>
                    </a:lnTo>
                    <a:lnTo>
                      <a:pt x="220" y="19"/>
                    </a:lnTo>
                    <a:lnTo>
                      <a:pt x="217" y="19"/>
                    </a:lnTo>
                    <a:lnTo>
                      <a:pt x="214" y="17"/>
                    </a:lnTo>
                    <a:lnTo>
                      <a:pt x="23" y="17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8" y="22"/>
                    </a:lnTo>
                    <a:lnTo>
                      <a:pt x="16" y="25"/>
                    </a:lnTo>
                    <a:lnTo>
                      <a:pt x="16" y="81"/>
                    </a:lnTo>
                    <a:lnTo>
                      <a:pt x="9" y="78"/>
                    </a:lnTo>
                    <a:lnTo>
                      <a:pt x="5" y="68"/>
                    </a:lnTo>
                    <a:lnTo>
                      <a:pt x="0" y="59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3" y="13"/>
                    </a:lnTo>
                    <a:lnTo>
                      <a:pt x="7" y="7"/>
                    </a:lnTo>
                    <a:lnTo>
                      <a:pt x="12" y="4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nb-NO" sz="1600">
                  <a:solidFill>
                    <a:srgbClr val="646464"/>
                  </a:solidFill>
                </a:endParaRPr>
              </a:p>
            </p:txBody>
          </p:sp>
          <p:sp>
            <p:nvSpPr>
              <p:cNvPr id="189" name="Freeform 70"/>
              <p:cNvSpPr>
                <a:spLocks noEditPoints="1"/>
              </p:cNvSpPr>
              <p:nvPr/>
            </p:nvSpPr>
            <p:spPr bwMode="auto">
              <a:xfrm>
                <a:off x="5419727" y="4135067"/>
                <a:ext cx="142288" cy="135431"/>
              </a:xfrm>
              <a:custGeom>
                <a:avLst/>
                <a:gdLst>
                  <a:gd name="T0" fmla="*/ 2147483647 w 83"/>
                  <a:gd name="T1" fmla="*/ 2147483647 h 79"/>
                  <a:gd name="T2" fmla="*/ 2147483647 w 83"/>
                  <a:gd name="T3" fmla="*/ 2147483647 h 79"/>
                  <a:gd name="T4" fmla="*/ 2147483647 w 83"/>
                  <a:gd name="T5" fmla="*/ 2147483647 h 79"/>
                  <a:gd name="T6" fmla="*/ 2147483647 w 83"/>
                  <a:gd name="T7" fmla="*/ 2147483647 h 79"/>
                  <a:gd name="T8" fmla="*/ 2147483647 w 83"/>
                  <a:gd name="T9" fmla="*/ 2147483647 h 79"/>
                  <a:gd name="T10" fmla="*/ 2147483647 w 83"/>
                  <a:gd name="T11" fmla="*/ 2147483647 h 79"/>
                  <a:gd name="T12" fmla="*/ 2147483647 w 83"/>
                  <a:gd name="T13" fmla="*/ 2147483647 h 79"/>
                  <a:gd name="T14" fmla="*/ 2147483647 w 83"/>
                  <a:gd name="T15" fmla="*/ 2147483647 h 79"/>
                  <a:gd name="T16" fmla="*/ 2147483647 w 83"/>
                  <a:gd name="T17" fmla="*/ 2147483647 h 79"/>
                  <a:gd name="T18" fmla="*/ 2147483647 w 83"/>
                  <a:gd name="T19" fmla="*/ 2147483647 h 79"/>
                  <a:gd name="T20" fmla="*/ 2147483647 w 83"/>
                  <a:gd name="T21" fmla="*/ 2147483647 h 79"/>
                  <a:gd name="T22" fmla="*/ 2147483647 w 83"/>
                  <a:gd name="T23" fmla="*/ 2147483647 h 79"/>
                  <a:gd name="T24" fmla="*/ 2147483647 w 83"/>
                  <a:gd name="T25" fmla="*/ 2147483647 h 79"/>
                  <a:gd name="T26" fmla="*/ 2147483647 w 83"/>
                  <a:gd name="T27" fmla="*/ 2147483647 h 79"/>
                  <a:gd name="T28" fmla="*/ 2147483647 w 83"/>
                  <a:gd name="T29" fmla="*/ 2147483647 h 79"/>
                  <a:gd name="T30" fmla="*/ 2147483647 w 83"/>
                  <a:gd name="T31" fmla="*/ 2147483647 h 79"/>
                  <a:gd name="T32" fmla="*/ 2147483647 w 83"/>
                  <a:gd name="T33" fmla="*/ 2147483647 h 79"/>
                  <a:gd name="T34" fmla="*/ 2147483647 w 83"/>
                  <a:gd name="T35" fmla="*/ 2147483647 h 79"/>
                  <a:gd name="T36" fmla="*/ 2147483647 w 83"/>
                  <a:gd name="T37" fmla="*/ 2147483647 h 79"/>
                  <a:gd name="T38" fmla="*/ 2147483647 w 83"/>
                  <a:gd name="T39" fmla="*/ 2147483647 h 79"/>
                  <a:gd name="T40" fmla="*/ 2147483647 w 83"/>
                  <a:gd name="T41" fmla="*/ 2147483647 h 79"/>
                  <a:gd name="T42" fmla="*/ 2147483647 w 83"/>
                  <a:gd name="T43" fmla="*/ 2147483647 h 79"/>
                  <a:gd name="T44" fmla="*/ 2147483647 w 83"/>
                  <a:gd name="T45" fmla="*/ 2147483647 h 79"/>
                  <a:gd name="T46" fmla="*/ 2147483647 w 83"/>
                  <a:gd name="T47" fmla="*/ 2147483647 h 79"/>
                  <a:gd name="T48" fmla="*/ 2147483647 w 83"/>
                  <a:gd name="T49" fmla="*/ 2147483647 h 79"/>
                  <a:gd name="T50" fmla="*/ 2147483647 w 83"/>
                  <a:gd name="T51" fmla="*/ 2147483647 h 79"/>
                  <a:gd name="T52" fmla="*/ 2147483647 w 83"/>
                  <a:gd name="T53" fmla="*/ 2147483647 h 79"/>
                  <a:gd name="T54" fmla="*/ 2147483647 w 83"/>
                  <a:gd name="T55" fmla="*/ 2147483647 h 79"/>
                  <a:gd name="T56" fmla="*/ 2147483647 w 83"/>
                  <a:gd name="T57" fmla="*/ 2147483647 h 79"/>
                  <a:gd name="T58" fmla="*/ 2147483647 w 83"/>
                  <a:gd name="T59" fmla="*/ 2147483647 h 79"/>
                  <a:gd name="T60" fmla="*/ 2147483647 w 83"/>
                  <a:gd name="T61" fmla="*/ 2147483647 h 79"/>
                  <a:gd name="T62" fmla="*/ 2147483647 w 83"/>
                  <a:gd name="T63" fmla="*/ 2147483647 h 79"/>
                  <a:gd name="T64" fmla="*/ 2147483647 w 83"/>
                  <a:gd name="T65" fmla="*/ 2147483647 h 7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3" h="79">
                    <a:moveTo>
                      <a:pt x="57" y="72"/>
                    </a:moveTo>
                    <a:lnTo>
                      <a:pt x="47" y="79"/>
                    </a:lnTo>
                    <a:lnTo>
                      <a:pt x="36" y="79"/>
                    </a:lnTo>
                    <a:lnTo>
                      <a:pt x="26" y="72"/>
                    </a:lnTo>
                    <a:lnTo>
                      <a:pt x="16" y="73"/>
                    </a:lnTo>
                    <a:lnTo>
                      <a:pt x="7" y="70"/>
                    </a:lnTo>
                    <a:lnTo>
                      <a:pt x="0" y="66"/>
                    </a:lnTo>
                    <a:lnTo>
                      <a:pt x="4" y="62"/>
                    </a:lnTo>
                    <a:lnTo>
                      <a:pt x="7" y="57"/>
                    </a:lnTo>
                    <a:lnTo>
                      <a:pt x="8" y="53"/>
                    </a:lnTo>
                    <a:lnTo>
                      <a:pt x="10" y="47"/>
                    </a:lnTo>
                    <a:lnTo>
                      <a:pt x="8" y="40"/>
                    </a:lnTo>
                    <a:lnTo>
                      <a:pt x="8" y="33"/>
                    </a:lnTo>
                    <a:lnTo>
                      <a:pt x="11" y="20"/>
                    </a:lnTo>
                    <a:lnTo>
                      <a:pt x="18" y="10"/>
                    </a:lnTo>
                    <a:lnTo>
                      <a:pt x="29" y="2"/>
                    </a:lnTo>
                    <a:lnTo>
                      <a:pt x="42" y="0"/>
                    </a:lnTo>
                    <a:lnTo>
                      <a:pt x="55" y="2"/>
                    </a:lnTo>
                    <a:lnTo>
                      <a:pt x="65" y="10"/>
                    </a:lnTo>
                    <a:lnTo>
                      <a:pt x="72" y="20"/>
                    </a:lnTo>
                    <a:lnTo>
                      <a:pt x="75" y="33"/>
                    </a:lnTo>
                    <a:lnTo>
                      <a:pt x="75" y="40"/>
                    </a:lnTo>
                    <a:lnTo>
                      <a:pt x="75" y="47"/>
                    </a:lnTo>
                    <a:lnTo>
                      <a:pt x="75" y="53"/>
                    </a:lnTo>
                    <a:lnTo>
                      <a:pt x="78" y="57"/>
                    </a:lnTo>
                    <a:lnTo>
                      <a:pt x="79" y="62"/>
                    </a:lnTo>
                    <a:lnTo>
                      <a:pt x="83" y="66"/>
                    </a:lnTo>
                    <a:lnTo>
                      <a:pt x="76" y="70"/>
                    </a:lnTo>
                    <a:lnTo>
                      <a:pt x="68" y="73"/>
                    </a:lnTo>
                    <a:lnTo>
                      <a:pt x="57" y="72"/>
                    </a:lnTo>
                    <a:close/>
                    <a:moveTo>
                      <a:pt x="66" y="33"/>
                    </a:moveTo>
                    <a:lnTo>
                      <a:pt x="65" y="37"/>
                    </a:lnTo>
                    <a:lnTo>
                      <a:pt x="62" y="41"/>
                    </a:lnTo>
                    <a:lnTo>
                      <a:pt x="49" y="43"/>
                    </a:lnTo>
                    <a:lnTo>
                      <a:pt x="36" y="41"/>
                    </a:lnTo>
                    <a:lnTo>
                      <a:pt x="37" y="36"/>
                    </a:lnTo>
                    <a:lnTo>
                      <a:pt x="37" y="33"/>
                    </a:lnTo>
                    <a:lnTo>
                      <a:pt x="36" y="27"/>
                    </a:lnTo>
                    <a:lnTo>
                      <a:pt x="33" y="33"/>
                    </a:lnTo>
                    <a:lnTo>
                      <a:pt x="30" y="37"/>
                    </a:lnTo>
                    <a:lnTo>
                      <a:pt x="26" y="40"/>
                    </a:lnTo>
                    <a:lnTo>
                      <a:pt x="21" y="41"/>
                    </a:lnTo>
                    <a:lnTo>
                      <a:pt x="23" y="39"/>
                    </a:lnTo>
                    <a:lnTo>
                      <a:pt x="23" y="36"/>
                    </a:lnTo>
                    <a:lnTo>
                      <a:pt x="23" y="31"/>
                    </a:lnTo>
                    <a:lnTo>
                      <a:pt x="21" y="34"/>
                    </a:lnTo>
                    <a:lnTo>
                      <a:pt x="18" y="37"/>
                    </a:lnTo>
                    <a:lnTo>
                      <a:pt x="17" y="40"/>
                    </a:lnTo>
                    <a:lnTo>
                      <a:pt x="17" y="41"/>
                    </a:lnTo>
                    <a:lnTo>
                      <a:pt x="18" y="49"/>
                    </a:lnTo>
                    <a:lnTo>
                      <a:pt x="21" y="56"/>
                    </a:lnTo>
                    <a:lnTo>
                      <a:pt x="24" y="62"/>
                    </a:lnTo>
                    <a:lnTo>
                      <a:pt x="29" y="67"/>
                    </a:lnTo>
                    <a:lnTo>
                      <a:pt x="33" y="72"/>
                    </a:lnTo>
                    <a:lnTo>
                      <a:pt x="37" y="73"/>
                    </a:lnTo>
                    <a:lnTo>
                      <a:pt x="42" y="75"/>
                    </a:lnTo>
                    <a:lnTo>
                      <a:pt x="46" y="73"/>
                    </a:lnTo>
                    <a:lnTo>
                      <a:pt x="50" y="72"/>
                    </a:lnTo>
                    <a:lnTo>
                      <a:pt x="55" y="67"/>
                    </a:lnTo>
                    <a:lnTo>
                      <a:pt x="59" y="62"/>
                    </a:lnTo>
                    <a:lnTo>
                      <a:pt x="62" y="56"/>
                    </a:lnTo>
                    <a:lnTo>
                      <a:pt x="65" y="50"/>
                    </a:lnTo>
                    <a:lnTo>
                      <a:pt x="66" y="43"/>
                    </a:lnTo>
                    <a:lnTo>
                      <a:pt x="68" y="39"/>
                    </a:lnTo>
                    <a:lnTo>
                      <a:pt x="66" y="36"/>
                    </a:lnTo>
                    <a:lnTo>
                      <a:pt x="66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nb-NO" sz="1600">
                  <a:solidFill>
                    <a:srgbClr val="646464"/>
                  </a:solidFill>
                </a:endParaRPr>
              </a:p>
            </p:txBody>
          </p:sp>
        </p:grpSp>
      </p:grpSp>
      <p:sp>
        <p:nvSpPr>
          <p:cNvPr id="190" name="CasellaDiTesto 189"/>
          <p:cNvSpPr txBox="1"/>
          <p:nvPr/>
        </p:nvSpPr>
        <p:spPr>
          <a:xfrm>
            <a:off x="284216" y="1230565"/>
            <a:ext cx="11412483" cy="298543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rgbClr val="FFE600"/>
              </a:buClr>
              <a:buSzPct val="70000"/>
            </a:pPr>
            <a:r>
              <a:rPr lang="it-IT" sz="2000" dirty="0">
                <a:solidFill>
                  <a:schemeClr val="tx1"/>
                </a:solidFill>
                <a:latin typeface="Candara" panose="020E0502030303020204" pitchFamily="34" charset="0"/>
              </a:rPr>
              <a:t>Le azioni del FSE+ dovranno essere orientate ai 20 principi del Pilastro sociale, suddivisi in:</a:t>
            </a:r>
          </a:p>
        </p:txBody>
      </p:sp>
    </p:spTree>
    <p:extLst>
      <p:ext uri="{BB962C8B-B14F-4D97-AF65-F5344CB8AC3E}">
        <p14:creationId xmlns:p14="http://schemas.microsoft.com/office/powerpoint/2010/main" val="233458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3931</TotalTime>
  <Words>1836</Words>
  <Application>Microsoft Office PowerPoint</Application>
  <PresentationFormat>Widescreen</PresentationFormat>
  <Paragraphs>246</Paragraphs>
  <Slides>26</Slides>
  <Notes>25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7" baseType="lpstr">
      <vt:lpstr>Arial</vt:lpstr>
      <vt:lpstr>Bradley Hand ITC</vt:lpstr>
      <vt:lpstr>Calibri</vt:lpstr>
      <vt:lpstr>Calibri Light</vt:lpstr>
      <vt:lpstr>Candara</vt:lpstr>
      <vt:lpstr>EYInterstate</vt:lpstr>
      <vt:lpstr>Garamond</vt:lpstr>
      <vt:lpstr>Georgia</vt:lpstr>
      <vt:lpstr>Times New Roman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PricewaterhouseCoopers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Roberto Pagnani</dc:creator>
  <cp:lastModifiedBy>ANPAL</cp:lastModifiedBy>
  <cp:revision>461</cp:revision>
  <cp:lastPrinted>2019-09-18T14:58:38Z</cp:lastPrinted>
  <dcterms:created xsi:type="dcterms:W3CDTF">2019-03-25T19:52:31Z</dcterms:created>
  <dcterms:modified xsi:type="dcterms:W3CDTF">2020-02-19T16:05:11Z</dcterms:modified>
</cp:coreProperties>
</file>