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7" r:id="rId3"/>
    <p:sldId id="257" r:id="rId4"/>
    <p:sldId id="267" r:id="rId5"/>
    <p:sldId id="277" r:id="rId6"/>
    <p:sldId id="263" r:id="rId7"/>
    <p:sldId id="264" r:id="rId8"/>
    <p:sldId id="265" r:id="rId9"/>
    <p:sldId id="274" r:id="rId10"/>
    <p:sldId id="289" r:id="rId11"/>
    <p:sldId id="290" r:id="rId12"/>
    <p:sldId id="296" r:id="rId13"/>
    <p:sldId id="291" r:id="rId14"/>
    <p:sldId id="292" r:id="rId15"/>
    <p:sldId id="298" r:id="rId16"/>
    <p:sldId id="280" r:id="rId1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3012C-5B12-4AB3-B52B-E9E455DD1439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87CB-9089-4CE9-8EE3-F1AC4798D2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161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6949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103" y="1"/>
            <a:ext cx="2945050" cy="496949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 smtClean="0"/>
            </a:lvl1pPr>
          </a:lstStyle>
          <a:p>
            <a:pPr>
              <a:defRPr/>
            </a:pPr>
            <a:fld id="{45AF075E-8EEA-4D09-80D0-FC2DFE77B669}" type="datetimeFigureOut">
              <a:rPr lang="it-IT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159" y="4714845"/>
            <a:ext cx="5439358" cy="4467913"/>
          </a:xfrm>
          <a:prstGeom prst="rect">
            <a:avLst/>
          </a:prstGeom>
        </p:spPr>
        <p:txBody>
          <a:bodyPr vert="horz" lIns="95556" tIns="47778" rIns="95556" bIns="47778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147"/>
            <a:ext cx="2945050" cy="496949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103" y="9428147"/>
            <a:ext cx="2945050" cy="496949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DAFFE88A-4A4A-45D0-B6D2-59FF8B5046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89658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46E3D-DA42-4614-AA5E-B78814C72DFE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ote 5">
            <a:extLst>
              <a:ext uri="{FF2B5EF4-FFF2-40B4-BE49-F238E27FC236}">
                <a16:creationId xmlns="" xmlns:a16="http://schemas.microsoft.com/office/drawing/2014/main" id="{A065A589-EB02-4AE7-938B-A01E59B45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2447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458D-6B6E-4F72-A2CE-7A77DAEBDF90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FDD4-E3DF-4B75-8B42-92B9B87D8B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3D47-FE79-473F-BE9F-C596DDDB5E06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3153-6D07-4251-A0B6-B001A61EDA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D1F6-C588-466C-84D0-A208EA78ECD8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658E-F9D9-4455-8A7C-FAAB779395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44624"/>
            <a:ext cx="6854006" cy="79208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D6D7-8244-4534-AC27-29113ED4D7D2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70CA-F8E1-48A2-884B-046F0ACC10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CB41-CA4F-485D-A2F4-396B9664A88C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DF73-1EAF-4CC8-90CD-C354575157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053B-2790-4A51-855A-15EF051EDCC0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25E8-1E6B-4A76-8551-14101F0295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25DE-A74E-4532-83C3-5FC04D4B21A1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6811-6059-4BD8-B9BE-A71FEEFAC5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F9D7-2F54-4DAB-84C0-F4F755659CA1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D32C-14AD-4E8A-8357-067B225737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78FF-9154-4FEF-AB65-A0152FBF5796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5205-FCE5-446F-A04A-0D18953E93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8231-2BA5-434C-8527-9E099FDC4401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AE96-8592-485E-A2F6-C57C52256C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B1A7-D00C-4B82-A85F-541452F65E1D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50CF-B948-4B51-A556-F37BE76A8A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2BB601-3DF3-4D5F-8962-400230E98A2E}" type="datetime1">
              <a:rPr lang="it-IT" smtClean="0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E8EB31-9C8D-4A79-AF05-6183D5908B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38" y="642918"/>
            <a:ext cx="7772400" cy="307183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politica di coesione</a:t>
            </a:r>
            <a:r>
              <a:rPr lang="it-IT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Struttura, obiettivi ed evoluzione tra cicli di programmazione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b="1" dirty="0" smtClean="0">
                <a:solidFill>
                  <a:srgbClr val="002060"/>
                </a:solidFill>
              </a:rPr>
              <a:t>Paola Casavola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2060"/>
                </a:solidFill>
              </a:rPr>
              <a:t>20 Febbraio 2020</a:t>
            </a:r>
            <a:endParaRPr lang="it-IT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 algn="l"/>
            <a:r>
              <a:rPr lang="it-IT" sz="3200" dirty="0" smtClean="0">
                <a:solidFill>
                  <a:srgbClr val="002060"/>
                </a:solidFill>
              </a:rPr>
              <a:t>Differenze tra cicli di programmazione nel tempo e relazione tra politiche di coesione comunitarie e  nazionali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338488"/>
            <a:ext cx="8515352" cy="5233784"/>
          </a:xfrm>
        </p:spPr>
        <p:txBody>
          <a:bodyPr>
            <a:normAutofit fontScale="85000" lnSpcReduction="10000"/>
          </a:bodyPr>
          <a:lstStyle/>
          <a:p>
            <a:pPr marL="85725" indent="0">
              <a:buNone/>
            </a:pPr>
            <a:endParaRPr lang="it-IT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85725" indent="0">
              <a:buNone/>
            </a:pP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sul lato programmatico:</a:t>
            </a:r>
          </a:p>
          <a:p>
            <a:pPr marL="85725" indent="0">
              <a:buFontTx/>
              <a:buChar char="-"/>
            </a:pPr>
            <a:r>
              <a:rPr lang="it-IT" sz="2000" b="1" dirty="0" smtClean="0">
                <a:solidFill>
                  <a:srgbClr val="002060"/>
                </a:solidFill>
                <a:latin typeface="Arial Narrow" pitchFamily="34" charset="0"/>
              </a:rPr>
              <a:t>quello che differenzia i cicli UE è, soprattutto, il riferimento strategico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 (alcuni temi diventano più importanti, ne entrano di nuovi, altri continuano  e altri decadono di centralità)   +  </a:t>
            </a:r>
            <a:r>
              <a:rPr lang="it-IT" sz="2000" b="1" dirty="0" smtClean="0">
                <a:solidFill>
                  <a:srgbClr val="002060"/>
                </a:solidFill>
                <a:latin typeface="Arial Narrow" pitchFamily="34" charset="0"/>
              </a:rPr>
              <a:t>modifiche in alcune regole</a:t>
            </a:r>
          </a:p>
          <a:p>
            <a:pPr marL="85725" indent="0">
              <a:buFontTx/>
              <a:buChar char="-"/>
            </a:pP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Arial Narrow" pitchFamily="34" charset="0"/>
              </a:rPr>
              <a:t>quello che differenzia i cicli nazionali sono soprattutto gli strumenti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, poiché c’è maggiore persistenza di importanza dei temi considerati (a ispirazione del ciclo UE possono entrare nuovi temi, ma difficilmente altri escono)</a:t>
            </a:r>
          </a:p>
          <a:p>
            <a:pPr marL="85725" indent="0">
              <a:buNone/>
            </a:pP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sul lato attuativo:</a:t>
            </a:r>
          </a:p>
          <a:p>
            <a:pPr marL="85725" indent="0">
              <a:buNone/>
            </a:pP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I diversi cicli (e contenitori di programma) in attuazione si sovrappongono in modo complesso e si confondono nei confini</a:t>
            </a:r>
          </a:p>
          <a:p>
            <a:pPr marL="85725" indent="0">
              <a:buNone/>
            </a:pPr>
            <a:endParaRPr lang="it-IT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85725" indent="0">
              <a:buNone/>
            </a:pPr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L’Italia da tempo persegue un principio esplicito di “unitarietà” di programmazione dell’intervento </a:t>
            </a:r>
            <a:r>
              <a:rPr lang="it-IT" sz="2400" dirty="0">
                <a:solidFill>
                  <a:srgbClr val="002060"/>
                </a:solidFill>
                <a:latin typeface="Arial Narrow" pitchFamily="34" charset="0"/>
              </a:rPr>
              <a:t>d</a:t>
            </a:r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elle politiche di coesione comunitarie e nazionali:</a:t>
            </a:r>
          </a:p>
          <a:p>
            <a:pPr marL="485775" lvl="1" indent="0"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 ha rilievo teorico (strategico e operativo) di ottimizzazione</a:t>
            </a:r>
          </a:p>
          <a:p>
            <a:pPr marL="485775" lvl="1" indent="0"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 è quanto, di fatto, naturalmente praticano gli attori di policy</a:t>
            </a:r>
          </a:p>
          <a:p>
            <a:pPr marL="485775" lvl="1" indent="0"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 quando ben attuato aiuta a superare le rigidità delle troppe regole</a:t>
            </a:r>
          </a:p>
          <a:p>
            <a:pPr marL="485775" lvl="1" indent="0"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  … ma è difficile a realizzarsi bene, perché richiede molta capacità e trasparenza</a:t>
            </a:r>
          </a:p>
          <a:p>
            <a:pPr marL="85725" indent="0">
              <a:buFontTx/>
              <a:buChar char="-"/>
            </a:pPr>
            <a:endParaRPr lang="it-IT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85725" indent="0">
              <a:buNone/>
            </a:pPr>
            <a:endParaRPr lang="it-IT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F247-3982-4D8E-8C40-22643ABF6C20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405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Risorse Coesione 14-20 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>(circa 111,5 miliardi 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>tra comunitarie +cofinanziamento e nazionali)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70CA-F8E1-48A2-884B-046F0ACC10E0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640960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04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In Italia si è comunque fatto un primo intenso lavoro preparatorio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251520" y="5517232"/>
            <a:ext cx="856895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899592" y="5282187"/>
            <a:ext cx="144016" cy="2880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1520" y="3986043"/>
            <a:ext cx="118813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Incontro plenario</a:t>
            </a:r>
          </a:p>
          <a:p>
            <a:pPr algn="ctr"/>
            <a:r>
              <a:rPr lang="it-IT" sz="1400" dirty="0" smtClean="0"/>
              <a:t>Lancio del percorso partenariale 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503548" y="5642227"/>
            <a:ext cx="93610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27.03.19</a:t>
            </a:r>
            <a:endParaRPr lang="it-IT" sz="1600" dirty="0"/>
          </a:p>
        </p:txBody>
      </p:sp>
      <p:sp>
        <p:nvSpPr>
          <p:cNvPr id="11" name="Ovale 10"/>
          <p:cNvSpPr/>
          <p:nvPr/>
        </p:nvSpPr>
        <p:spPr>
          <a:xfrm>
            <a:off x="2231740" y="5347649"/>
            <a:ext cx="144016" cy="2880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480212" y="5263166"/>
            <a:ext cx="144016" cy="2880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979712" y="5642227"/>
            <a:ext cx="93610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Maggio</a:t>
            </a:r>
            <a:endParaRPr lang="it-IT" sz="1600" dirty="0"/>
          </a:p>
        </p:txBody>
      </p:sp>
      <p:sp>
        <p:nvSpPr>
          <p:cNvPr id="14" name="Rettangolo 13"/>
          <p:cNvSpPr/>
          <p:nvPr/>
        </p:nvSpPr>
        <p:spPr>
          <a:xfrm>
            <a:off x="6084168" y="5642227"/>
            <a:ext cx="93610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O</a:t>
            </a:r>
            <a:r>
              <a:rPr lang="it-IT" sz="1600" dirty="0" smtClean="0"/>
              <a:t>ttobre</a:t>
            </a:r>
            <a:endParaRPr lang="it-IT" sz="1600" dirty="0"/>
          </a:p>
        </p:txBody>
      </p:sp>
      <p:sp>
        <p:nvSpPr>
          <p:cNvPr id="15" name="Ovale 14"/>
          <p:cNvSpPr/>
          <p:nvPr/>
        </p:nvSpPr>
        <p:spPr>
          <a:xfrm>
            <a:off x="7344308" y="5263166"/>
            <a:ext cx="144016" cy="2880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948264" y="5642227"/>
            <a:ext cx="93610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17.10.</a:t>
            </a:r>
            <a:endParaRPr lang="it-IT" sz="1600" dirty="0"/>
          </a:p>
        </p:txBody>
      </p:sp>
      <p:sp>
        <p:nvSpPr>
          <p:cNvPr id="17" name="Ovale 16"/>
          <p:cNvSpPr/>
          <p:nvPr/>
        </p:nvSpPr>
        <p:spPr>
          <a:xfrm>
            <a:off x="8064388" y="5282187"/>
            <a:ext cx="144016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7668344" y="5661248"/>
            <a:ext cx="93610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22.10.</a:t>
            </a:r>
            <a:endParaRPr lang="it-IT" sz="1600" dirty="0"/>
          </a:p>
        </p:txBody>
      </p:sp>
      <p:sp>
        <p:nvSpPr>
          <p:cNvPr id="19" name="Parentesi graffa aperta 18"/>
          <p:cNvSpPr/>
          <p:nvPr/>
        </p:nvSpPr>
        <p:spPr>
          <a:xfrm rot="5400000">
            <a:off x="3792695" y="2588124"/>
            <a:ext cx="1270577" cy="4248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2591780" y="980728"/>
            <a:ext cx="37804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5 Tavoli di confronto partenariale</a:t>
            </a:r>
            <a:r>
              <a:rPr lang="it-IT" sz="1600" dirty="0" smtClean="0"/>
              <a:t>: </a:t>
            </a:r>
          </a:p>
          <a:p>
            <a:pPr algn="ctr"/>
            <a:r>
              <a:rPr lang="it-IT" sz="1600" dirty="0" smtClean="0"/>
              <a:t>uno per ciascun Obiettivo di Policy proposto per il ciclo 2021 -20 27</a:t>
            </a:r>
            <a:endParaRPr lang="it-IT" sz="16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1259632" y="1772816"/>
            <a:ext cx="6228692" cy="2158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tx2"/>
                </a:solidFill>
              </a:rPr>
              <a:t>25 incontri </a:t>
            </a:r>
            <a:r>
              <a:rPr lang="it-IT" sz="1600" b="1" dirty="0">
                <a:solidFill>
                  <a:schemeClr val="tx2"/>
                </a:solidFill>
              </a:rPr>
              <a:t>partenariali </a:t>
            </a:r>
            <a:r>
              <a:rPr lang="it-IT" sz="1600" dirty="0">
                <a:solidFill>
                  <a:schemeClr val="tx2"/>
                </a:solidFill>
              </a:rPr>
              <a:t>- cinque per ciascun </a:t>
            </a:r>
            <a:r>
              <a:rPr lang="it-IT" sz="1600" dirty="0" smtClean="0">
                <a:solidFill>
                  <a:schemeClr val="tx2"/>
                </a:solidFill>
              </a:rPr>
              <a:t>Tavolo</a:t>
            </a:r>
            <a:endParaRPr lang="it-IT" sz="1600" b="1" dirty="0" smtClean="0">
              <a:solidFill>
                <a:schemeClr val="tx2"/>
              </a:solidFill>
            </a:endParaRPr>
          </a:p>
          <a:p>
            <a:r>
              <a:rPr lang="it-IT" sz="1600" b="1" dirty="0" smtClean="0">
                <a:solidFill>
                  <a:schemeClr val="tx2"/>
                </a:solidFill>
              </a:rPr>
              <a:t>Confronto </a:t>
            </a:r>
            <a:r>
              <a:rPr lang="it-IT" sz="1600" dirty="0">
                <a:solidFill>
                  <a:schemeClr val="tx2"/>
                </a:solidFill>
              </a:rPr>
              <a:t>a partire da </a:t>
            </a:r>
            <a:endParaRPr lang="it-IT" sz="1600" dirty="0" smtClean="0">
              <a:solidFill>
                <a:schemeClr val="tx2"/>
              </a:solidFill>
            </a:endParaRPr>
          </a:p>
          <a:p>
            <a:r>
              <a:rPr lang="it-IT" sz="1600" b="1" dirty="0" smtClean="0">
                <a:solidFill>
                  <a:schemeClr val="tx2"/>
                </a:solidFill>
              </a:rPr>
              <a:t>Approfondimenti/informative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(inquadramento regolamentare, sollecitazioni da allegato D della Commissione e documento </a:t>
            </a:r>
            <a:r>
              <a:rPr lang="it-IT" sz="1600" dirty="0" err="1">
                <a:solidFill>
                  <a:schemeClr val="tx2"/>
                </a:solidFill>
              </a:rPr>
              <a:t>DPCoe</a:t>
            </a:r>
            <a:r>
              <a:rPr lang="it-IT" sz="1600" dirty="0">
                <a:solidFill>
                  <a:schemeClr val="tx2"/>
                </a:solidFill>
              </a:rPr>
              <a:t> su Temi unificanti, alcune analisi disponibili, lettura dell’articolazione della programmazione nel 2014-2020 alla luce dello schema del 2021-2027, suggestioni da valutazioni</a:t>
            </a:r>
            <a:r>
              <a:rPr lang="it-IT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it-IT" sz="1600" b="1" dirty="0" smtClean="0">
                <a:solidFill>
                  <a:schemeClr val="tx2"/>
                </a:solidFill>
              </a:rPr>
              <a:t>Esperienze </a:t>
            </a:r>
            <a:r>
              <a:rPr lang="it-IT" sz="1600" b="1" dirty="0">
                <a:solidFill>
                  <a:schemeClr val="tx2"/>
                </a:solidFill>
              </a:rPr>
              <a:t>e testimonianze, Misure e Progetti realizzati o in corso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6624228" y="3986043"/>
            <a:ext cx="13321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Focus Mezzogiorno</a:t>
            </a:r>
            <a:endParaRPr lang="it-IT" sz="14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6372200" y="47123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22"/>
          <p:cNvSpPr/>
          <p:nvPr/>
        </p:nvSpPr>
        <p:spPr>
          <a:xfrm>
            <a:off x="7668344" y="2492896"/>
            <a:ext cx="118813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Incontro plenario conclusivo fase Tavoli nazionali </a:t>
            </a:r>
            <a:endParaRPr lang="it-IT" sz="1400" dirty="0"/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8208404" y="3931017"/>
            <a:ext cx="54006" cy="1154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41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it-IT" sz="3000" b="1" dirty="0" smtClean="0">
                <a:solidFill>
                  <a:srgbClr val="002060"/>
                </a:solidFill>
              </a:rPr>
              <a:t>Alcune continuità e modifiche nella programmazione comunitaria 2021-2027 rispetto a 2014-2020</a:t>
            </a:r>
            <a:endParaRPr lang="it-IT" sz="3000" b="1" dirty="0">
              <a:solidFill>
                <a:srgbClr val="002060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/>
          <a:lstStyle/>
          <a:p>
            <a:r>
              <a:rPr lang="it-IT" dirty="0" smtClean="0"/>
              <a:t>14-20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245868" cy="4896544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11 Obiettivi tematici </a:t>
            </a:r>
          </a:p>
          <a:p>
            <a:endParaRPr lang="it-IT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Accordo di Partenariato molto denso</a:t>
            </a:r>
          </a:p>
          <a:p>
            <a:endParaRPr lang="it-IT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Condizionalità ex ante (da verificare all’inizio)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Programma strutturato con rilievo indicatori e target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RAA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Programmazione su 7 anni di impegno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N+3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Verifica di </a:t>
            </a:r>
            <a:r>
              <a:rPr lang="it-IT" sz="2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perfomance</a:t>
            </a: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al 2018</a:t>
            </a:r>
            <a:endParaRPr lang="it-IT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/>
          <a:lstStyle/>
          <a:p>
            <a:r>
              <a:rPr lang="it-IT" dirty="0" smtClean="0"/>
              <a:t>21-27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>
          <a:xfrm>
            <a:off x="4645025" y="1853976"/>
            <a:ext cx="4391471" cy="4815384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 Obiettivi Strategici  (più accento territoriale: OS5, ma non un obiettivo sulla capacità amministrativa)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Accordo di Partenariato leggero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Condizioni abilitanti (da mantenere per tutto il periodo, verifiche periodiche)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Programma molto più strutturato con rilievo indicatori e target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 RAA e molta informazione strutturata 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Programmazione di impegno  5  + …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Forse ritorno a N+2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 verifica di </a:t>
            </a:r>
            <a:r>
              <a:rPr lang="it-IT" sz="2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performace</a:t>
            </a: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ma </a:t>
            </a:r>
            <a:r>
              <a:rPr lang="it-IT" sz="2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mid</a:t>
            </a: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term</a:t>
            </a: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review</a:t>
            </a:r>
            <a:endParaRPr lang="it-IT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25E8-1E6B-4A76-8551-14101F0295C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543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Struttura del programma operativo 21-27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608512"/>
          </a:xfrm>
        </p:spPr>
        <p:txBody>
          <a:bodyPr>
            <a:noAutofit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it-IT" sz="2000" b="0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Programma ancora organizzato per assi (priorità) che devono corrispondere ciascuno a un Obiettivo Strategico (i 5 grandi OS), ma è possibile avere più assi per un medesimo Obiettivo Strategico</a:t>
            </a:r>
          </a:p>
          <a:p>
            <a:pPr marL="457200" lvl="1" indent="-457200">
              <a:buFont typeface="+mj-lt"/>
              <a:buAutoNum type="arabicPeriod"/>
            </a:pPr>
            <a:r>
              <a:rPr lang="it-IT" sz="2000" b="0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Catena logica di obiettivi di intervento più breve </a:t>
            </a:r>
            <a:br>
              <a:rPr lang="it-IT" sz="2000" b="0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</a:br>
            <a:r>
              <a:rPr lang="it-IT" sz="2000" b="0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	=&gt; Obiettivi Strategici + </a:t>
            </a:r>
            <a:r>
              <a:rPr lang="it-IT" sz="2000" b="1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Obiettiv</a:t>
            </a:r>
            <a:r>
              <a:rPr lang="it-IT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i specifici</a:t>
            </a:r>
            <a:endParaRPr lang="it-IT" sz="2000" b="1" dirty="0" smtClean="0">
              <a:solidFill>
                <a:schemeClr val="tx2"/>
              </a:solidFill>
              <a:ea typeface="+mn-ea"/>
              <a:cs typeface="Arial" panose="020B0604020202020204" pitchFamily="34" charset="0"/>
            </a:endParaRPr>
          </a:p>
          <a:p>
            <a:pPr marL="857250" lvl="3" indent="0">
              <a:buNone/>
            </a:pPr>
            <a:r>
              <a:rPr lang="it-IT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(vs Ob. Tematici + Priorità di Investimento + Obiettivi Specifici </a:t>
            </a:r>
            <a:r>
              <a:rPr lang="it-IT" dirty="0" smtClean="0">
                <a:solidFill>
                  <a:schemeClr val="tx2"/>
                </a:solidFill>
                <a:cs typeface="Arial" panose="020B0604020202020204" pitchFamily="34" charset="0"/>
              </a:rPr>
              <a:t>n</a:t>
            </a:r>
            <a:r>
              <a:rPr lang="it-IT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el 14-20) </a:t>
            </a:r>
            <a:endParaRPr lang="it-IT" b="0" dirty="0" smtClean="0">
              <a:solidFill>
                <a:schemeClr val="tx2"/>
              </a:solidFill>
              <a:ea typeface="+mn-ea"/>
              <a:cs typeface="Arial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it-IT" sz="2000" b="1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Obiettivi specific</a:t>
            </a:r>
            <a:r>
              <a:rPr lang="it-IT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i </a:t>
            </a:r>
            <a:r>
              <a:rPr lang="it-IT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(FESR e </a:t>
            </a:r>
            <a:r>
              <a:rPr lang="it-IT" sz="20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FSE</a:t>
            </a:r>
            <a:r>
              <a:rPr lang="it-IT" sz="2000" i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plus</a:t>
            </a:r>
            <a:r>
              <a:rPr lang="it-IT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) </a:t>
            </a:r>
            <a:r>
              <a:rPr lang="it-IT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da “menù” </a:t>
            </a:r>
            <a:r>
              <a:rPr lang="it-IT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in regolamenti di Fondo</a:t>
            </a:r>
          </a:p>
          <a:p>
            <a:pPr marL="457200" lvl="1" indent="-457200">
              <a:buFont typeface="+mj-lt"/>
              <a:buAutoNum type="arabicPeriod"/>
            </a:pPr>
            <a:r>
              <a:rPr lang="it-IT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Azioni</a:t>
            </a:r>
            <a:r>
              <a:rPr lang="it-IT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, </a:t>
            </a:r>
            <a:r>
              <a:rPr lang="it-IT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dati finanziari </a:t>
            </a:r>
            <a:r>
              <a:rPr lang="it-IT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(per categorie di intervento: Aggiornamento del Sistema delle Tipologie di Intervento, con clima + *nuovi* marcatori verdi);  </a:t>
            </a:r>
            <a:r>
              <a:rPr lang="it-IT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indicatori/target  </a:t>
            </a:r>
            <a:r>
              <a:rPr lang="it-IT" sz="2000" b="1" u="sng" dirty="0" smtClean="0">
                <a:solidFill>
                  <a:schemeClr val="tx2"/>
                </a:solidFill>
                <a:cs typeface="Arial" panose="020B0604020202020204" pitchFamily="34" charset="0"/>
              </a:rPr>
              <a:t>riferiti a ciascun obiettivo specifico</a:t>
            </a:r>
            <a:r>
              <a:rPr lang="it-IT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buNone/>
            </a:pPr>
            <a:r>
              <a:rPr lang="it-IT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MAGGIORE STRUTTURA STANDARDIZZATA  di info/dati di programmazione </a:t>
            </a:r>
            <a:r>
              <a:rPr lang="it-IT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(ANNEX V della P- CPR)</a:t>
            </a:r>
            <a:r>
              <a:rPr lang="it-IT" sz="2000" b="0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it-IT" sz="2000" b="0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</a:br>
            <a:r>
              <a:rPr lang="it-IT" sz="2000" b="0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Diretta anche  favorire trasmissione elettronica dati </a:t>
            </a:r>
            <a:r>
              <a:rPr lang="it-IT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più frequente anche </a:t>
            </a:r>
            <a:r>
              <a:rPr lang="it-IT" sz="2000" b="0" dirty="0" smtClean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per alimentare la piattaforma dei dati aperti della CE</a:t>
            </a:r>
          </a:p>
          <a:p>
            <a:pPr marL="357188" lvl="1" indent="-357188"/>
            <a:endParaRPr lang="it-IT" sz="2000" b="0" dirty="0"/>
          </a:p>
        </p:txBody>
      </p:sp>
    </p:spTree>
    <p:extLst>
      <p:ext uri="{BB962C8B-B14F-4D97-AF65-F5344CB8AC3E}">
        <p14:creationId xmlns="" xmlns:p14="http://schemas.microsoft.com/office/powerpoint/2010/main" val="227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/>
          <a:lstStyle/>
          <a:p>
            <a:r>
              <a:rPr lang="it-IT" sz="3200" dirty="0" smtClean="0">
                <a:solidFill>
                  <a:srgbClr val="002060"/>
                </a:solidFill>
              </a:rPr>
              <a:t>Suggerimenti per il partenariato coesione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857232"/>
            <a:ext cx="8586790" cy="5786478"/>
          </a:xfrm>
        </p:spPr>
        <p:txBody>
          <a:bodyPr/>
          <a:lstStyle/>
          <a:p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Poiché in attuazione i contenitori programmatici non hanno veri confini (né diacronici, né sincronici) la discussione (utile a tutti) andrebbe focalizzata su obiettivi/tempi realizzativi per i territori del complesso dell’intervento coesione e sugli esiti di quanto già realizzato. </a:t>
            </a:r>
          </a:p>
          <a:p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Nel voler contribuire/presidiare aspetti specifici e formulazione delle promesse programmatiche è utile capire in proprio alcuni aspetti tecnici, ma anche chiedere di dialogare in modo concreto e comprensibile (pure fa bene a tutti)</a:t>
            </a:r>
          </a:p>
          <a:p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Insistere sulla trasparenza delle scelte e sull’attuazione delle scelte non solo dove è normata/obbligatoria, ma anche su quanto è necessario a comprendere lo spazio di trasparenza normata … e quindi non ci si dovrebbe contentare del report attuativo sui soli fondi comunitari  (anche questo fa bene a tutti)</a:t>
            </a:r>
          </a:p>
          <a:p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Avviare in proprio valutazioni e dotarsi (</a:t>
            </a:r>
            <a:r>
              <a:rPr lang="it-IT" sz="2400" smtClean="0">
                <a:solidFill>
                  <a:srgbClr val="002060"/>
                </a:solidFill>
                <a:latin typeface="Arial Narrow" pitchFamily="34" charset="0"/>
              </a:rPr>
              <a:t>in vari modi) </a:t>
            </a:r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delle conoscenze tecniche essenziali per richiederle</a:t>
            </a:r>
            <a:endParaRPr lang="it-IT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70CA-F8E1-48A2-884B-046F0ACC10E0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Grazie dell’attenzione!</a:t>
            </a:r>
          </a:p>
          <a:p>
            <a:pPr marL="0" indent="0" algn="ctr">
              <a:buNone/>
            </a:pP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70CA-F8E1-48A2-884B-046F0ACC10E0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362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8229600" cy="515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	TITLE XVIII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ECONOMIC, SOCIAL AND TERRITORIAL COHESION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Article 174 TFEU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(ex Article 158 TEC)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In order to promote its overall </a:t>
            </a:r>
            <a:r>
              <a:rPr lang="en-US" sz="2400" b="1" dirty="0" smtClean="0">
                <a:solidFill>
                  <a:srgbClr val="002060"/>
                </a:solidFill>
              </a:rPr>
              <a:t>harmonious development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the Union shall </a:t>
            </a:r>
            <a:r>
              <a:rPr lang="en-US" sz="2400" b="1" dirty="0" smtClean="0">
                <a:solidFill>
                  <a:srgbClr val="002060"/>
                </a:solidFill>
              </a:rPr>
              <a:t>develop and pursue its actions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leading to the strengthening of </a:t>
            </a:r>
            <a:r>
              <a:rPr lang="en-US" sz="2400" b="1" u="sng" dirty="0" smtClean="0">
                <a:solidFill>
                  <a:srgbClr val="002060"/>
                </a:solidFill>
              </a:rPr>
              <a:t>its economic, social</a:t>
            </a:r>
            <a:br>
              <a:rPr lang="en-US" sz="2400" b="1" u="sng" dirty="0" smtClean="0">
                <a:solidFill>
                  <a:srgbClr val="002060"/>
                </a:solidFill>
              </a:rPr>
            </a:br>
            <a:r>
              <a:rPr lang="en-US" sz="2400" b="1" u="sng" dirty="0" smtClean="0">
                <a:solidFill>
                  <a:srgbClr val="002060"/>
                </a:solidFill>
              </a:rPr>
              <a:t>and territorial cohesion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In particular, the Union shall aim at </a:t>
            </a:r>
            <a:r>
              <a:rPr lang="en-US" sz="2400" b="1" dirty="0" smtClean="0">
                <a:solidFill>
                  <a:srgbClr val="002060"/>
                </a:solidFill>
              </a:rPr>
              <a:t>reducing disparities </a:t>
            </a:r>
            <a:r>
              <a:rPr lang="en-US" sz="2400" dirty="0" smtClean="0">
                <a:solidFill>
                  <a:srgbClr val="002060"/>
                </a:solidFill>
              </a:rPr>
              <a:t>between the levels of development of the various </a:t>
            </a:r>
            <a:r>
              <a:rPr lang="en-US" sz="2400" b="1" dirty="0" smtClean="0">
                <a:solidFill>
                  <a:srgbClr val="002060"/>
                </a:solidFill>
              </a:rPr>
              <a:t>regions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and the </a:t>
            </a:r>
            <a:r>
              <a:rPr lang="en-US" sz="2400" b="1" dirty="0" smtClean="0">
                <a:solidFill>
                  <a:srgbClr val="002060"/>
                </a:solidFill>
              </a:rPr>
              <a:t>backwardness of the least </a:t>
            </a:r>
            <a:r>
              <a:rPr lang="en-US" sz="2400" b="1" dirty="0" err="1" smtClean="0">
                <a:solidFill>
                  <a:srgbClr val="002060"/>
                </a:solidFill>
              </a:rPr>
              <a:t>favoured</a:t>
            </a:r>
            <a:r>
              <a:rPr lang="en-US" sz="2400" b="1" dirty="0" smtClean="0">
                <a:solidFill>
                  <a:srgbClr val="002060"/>
                </a:solidFill>
              </a:rPr>
              <a:t> regions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en-US" sz="2400" dirty="0" smtClean="0">
              <a:solidFill>
                <a:srgbClr val="002060"/>
              </a:solidFill>
            </a:endParaRPr>
          </a:p>
        </p:txBody>
      </p:sp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107950" y="214313"/>
            <a:ext cx="9217025" cy="1000125"/>
            <a:chOff x="107504" y="-61838"/>
            <a:chExt cx="8208912" cy="1330598"/>
          </a:xfrm>
        </p:grpSpPr>
        <p:sp>
          <p:nvSpPr>
            <p:cNvPr id="11268" name="Rectangle 8"/>
            <p:cNvSpPr>
              <a:spLocks/>
            </p:cNvSpPr>
            <p:nvPr/>
          </p:nvSpPr>
          <p:spPr bwMode="auto">
            <a:xfrm>
              <a:off x="107504" y="-61838"/>
              <a:ext cx="8208912" cy="100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hangingPunct="0">
                <a:tabLst>
                  <a:tab pos="1077913" algn="l"/>
                </a:tabLst>
                <a:defRPr/>
              </a:pPr>
              <a:r>
                <a:rPr lang="it-IT" sz="3000" b="1" dirty="0">
                  <a:solidFill>
                    <a:schemeClr val="accent2">
                      <a:lumMod val="75000"/>
                    </a:schemeClr>
                  </a:solidFill>
                  <a:latin typeface="Helvetica"/>
                  <a:ea typeface="Helvetica"/>
                  <a:cs typeface="Helvetica"/>
                </a:rPr>
                <a:t>LA COESIONE NEL TRATTATO </a:t>
              </a:r>
              <a:r>
                <a:rPr lang="it-IT" sz="3000" b="1" dirty="0" err="1">
                  <a:solidFill>
                    <a:schemeClr val="accent2">
                      <a:lumMod val="75000"/>
                    </a:schemeClr>
                  </a:solidFill>
                  <a:latin typeface="Helvetica"/>
                  <a:ea typeface="Helvetica"/>
                  <a:cs typeface="Helvetica"/>
                </a:rPr>
                <a:t>DI</a:t>
              </a:r>
              <a:r>
                <a:rPr lang="it-IT" sz="3000" b="1" dirty="0">
                  <a:solidFill>
                    <a:schemeClr val="accent2">
                      <a:lumMod val="75000"/>
                    </a:schemeClr>
                  </a:solidFill>
                  <a:latin typeface="Helvetica"/>
                  <a:ea typeface="Helvetica"/>
                  <a:cs typeface="Helvetica"/>
                </a:rPr>
                <a:t> LISBONA</a:t>
              </a:r>
              <a:br>
                <a:rPr lang="it-IT" sz="3000" b="1" dirty="0">
                  <a:solidFill>
                    <a:schemeClr val="accent2">
                      <a:lumMod val="75000"/>
                    </a:schemeClr>
                  </a:solidFill>
                  <a:latin typeface="Helvetica"/>
                  <a:ea typeface="Helvetica"/>
                  <a:cs typeface="Helvetica"/>
                </a:rPr>
              </a:br>
              <a:r>
                <a:rPr lang="it-IT" sz="3000" b="1" dirty="0">
                  <a:solidFill>
                    <a:schemeClr val="accent2">
                      <a:lumMod val="75000"/>
                    </a:schemeClr>
                  </a:solidFill>
                  <a:latin typeface="Helvetica"/>
                  <a:ea typeface="Helvetica"/>
                  <a:cs typeface="Helvetica"/>
                </a:rPr>
                <a:t>(IN VIGORE DAL DICEMBRE 2009)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11269" name="Rectangle 7"/>
            <p:cNvSpPr>
              <a:spLocks/>
            </p:cNvSpPr>
            <p:nvPr/>
          </p:nvSpPr>
          <p:spPr bwMode="auto">
            <a:xfrm>
              <a:off x="107504" y="626694"/>
              <a:ext cx="8208912" cy="642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hangingPunct="0">
                <a:defRPr/>
              </a:pPr>
              <a:endParaRPr lang="it-IT" sz="2400">
                <a:solidFill>
                  <a:schemeClr val="accent2">
                    <a:lumMod val="75000"/>
                  </a:schemeClr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401050" cy="428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rgbClr val="002060"/>
                </a:solidFill>
              </a:rPr>
              <a:t>Cosa è la “politica di coesione europea”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142875" y="692150"/>
            <a:ext cx="8586788" cy="607218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Arial Narrow" pitchFamily="34" charset="0"/>
              </a:rPr>
              <a:t>L’unione europea  (UE) è una potenziale federazione di Stati in corso di costruzione … esiste sulla base di trattati tra gli Stati Membri. </a:t>
            </a:r>
            <a:r>
              <a:rPr lang="it-IT" altLang="it-IT" sz="2400" b="1" dirty="0" smtClean="0">
                <a:solidFill>
                  <a:srgbClr val="002060"/>
                </a:solidFill>
                <a:latin typeface="Arial Narrow" pitchFamily="34" charset="0"/>
              </a:rPr>
              <a:t>Molto di quello che l’UE fa è accordarsi sulle regole di comportamento degli Stati Membri: tra loro/verso il mercato/… e disciplinarle in dettaglio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it-IT" altLang="it-IT" sz="2400" dirty="0" smtClean="0">
                <a:solidFill>
                  <a:srgbClr val="002060"/>
                </a:solidFill>
                <a:latin typeface="Arial Narrow" pitchFamily="34" charset="0"/>
              </a:rPr>
              <a:t>… ci sono anche </a:t>
            </a:r>
            <a:r>
              <a:rPr lang="it-IT" altLang="it-IT" sz="2400" b="1" dirty="0" smtClean="0">
                <a:solidFill>
                  <a:srgbClr val="002060"/>
                </a:solidFill>
                <a:latin typeface="Arial Narrow" pitchFamily="34" charset="0"/>
              </a:rPr>
              <a:t>iniziative attive, finanziate dal Bilancio UE</a:t>
            </a:r>
            <a:r>
              <a:rPr lang="it-IT" altLang="it-IT" sz="2400" dirty="0" smtClean="0">
                <a:solidFill>
                  <a:srgbClr val="002060"/>
                </a:solidFill>
                <a:latin typeface="Arial Narrow" pitchFamily="34" charset="0"/>
              </a:rPr>
              <a:t>, che non sono solo regole comuni di comportamento, ma  azione collettiva di spesa per finalità condivise. </a:t>
            </a:r>
            <a:r>
              <a:rPr lang="it-IT" altLang="it-IT" sz="2400" b="1" dirty="0" smtClean="0">
                <a:solidFill>
                  <a:srgbClr val="002060"/>
                </a:solidFill>
                <a:latin typeface="Arial Narrow" pitchFamily="34" charset="0"/>
              </a:rPr>
              <a:t>La politica di coesione</a:t>
            </a:r>
            <a:r>
              <a:rPr lang="it-IT" altLang="it-IT" sz="2400" dirty="0" smtClean="0">
                <a:solidFill>
                  <a:srgbClr val="002060"/>
                </a:solidFill>
                <a:latin typeface="Arial Narrow" pitchFamily="34" charset="0"/>
              </a:rPr>
              <a:t> fa parte di questo insieme. </a:t>
            </a:r>
            <a:r>
              <a:rPr lang="it-IT" altLang="it-IT" sz="2800" b="1" dirty="0" smtClean="0">
                <a:solidFill>
                  <a:srgbClr val="002060"/>
                </a:solidFill>
                <a:latin typeface="Arial Narrow" pitchFamily="34" charset="0"/>
              </a:rPr>
              <a:t>Sul bilancio UE ha un peso importante (circa 1/3)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Arial Narrow" pitchFamily="34" charset="0"/>
              </a:rPr>
              <a:t>Ha, in base ai trattati sul funzionamento UE (art.174), uno scopo specifico: </a:t>
            </a:r>
            <a:r>
              <a:rPr lang="it-IT" altLang="it-IT" sz="2400" b="1" u="sng" dirty="0" smtClean="0">
                <a:solidFill>
                  <a:srgbClr val="002060"/>
                </a:solidFill>
                <a:latin typeface="Arial Narrow" pitchFamily="34" charset="0"/>
              </a:rPr>
              <a:t>aiutare a ridurre/contrastare le disparità economiche, sociali, territoriali … nei territori UE, in particolare nelle regioni in ritardo di sviluppo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Arial Narrow" pitchFamily="34" charset="0"/>
              </a:rPr>
              <a:t>… però, poiché il Bilancio UE è piccolo (attorno all’1% del PIL UE), si è convenuto ormai da tempo (senza modificare i Trattati)  che la politica di coesione faccia anche altro [sostenere riforme; pivot di politiche di settore; competitività sistemica;….]</a:t>
            </a:r>
          </a:p>
          <a:p>
            <a:pPr eaLnBrk="1" hangingPunct="1">
              <a:buFont typeface="Arial" charset="0"/>
              <a:buChar char="•"/>
              <a:defRPr/>
            </a:pPr>
            <a:endParaRPr lang="it-IT" altLang="it-IT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altLang="it-IT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altLang="it-IT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altLang="it-IT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altLang="it-IT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altLang="it-IT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altLang="it-IT" sz="24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70CA-F8E1-48A2-884B-046F0ACC10E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71546"/>
            <a:ext cx="8229600" cy="5589587"/>
          </a:xfrm>
        </p:spPr>
        <p:txBody>
          <a:bodyPr/>
          <a:lstStyle/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it-IT" sz="2200" b="1" dirty="0">
                <a:solidFill>
                  <a:srgbClr val="002060"/>
                </a:solidFill>
              </a:rPr>
              <a:t>Programmazione di medio </a:t>
            </a:r>
            <a:r>
              <a:rPr lang="it-IT" sz="2200" b="1" dirty="0" smtClean="0">
                <a:solidFill>
                  <a:srgbClr val="002060"/>
                </a:solidFill>
              </a:rPr>
              <a:t>termine per </a:t>
            </a:r>
            <a:r>
              <a:rPr lang="it-IT" sz="2200" b="1" u="sng" dirty="0" smtClean="0">
                <a:solidFill>
                  <a:srgbClr val="002060"/>
                </a:solidFill>
              </a:rPr>
              <a:t>cicli di programmazione</a:t>
            </a:r>
            <a:endParaRPr lang="it-IT" sz="2200" b="1" u="sng" dirty="0">
              <a:solidFill>
                <a:srgbClr val="002060"/>
              </a:solidFill>
            </a:endParaRPr>
          </a:p>
          <a:p>
            <a:pPr marL="631825" lvl="1" indent="-363538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it-IT" sz="2200" dirty="0">
                <a:solidFill>
                  <a:srgbClr val="002060"/>
                </a:solidFill>
              </a:rPr>
              <a:t>per obiettivi motivati, espliciti, specifici e temporalmente definiti sul medio periodo </a:t>
            </a:r>
            <a:r>
              <a:rPr lang="it-IT" sz="2200" dirty="0" smtClean="0">
                <a:solidFill>
                  <a:srgbClr val="002060"/>
                </a:solidFill>
              </a:rPr>
              <a:t>(6–9 </a:t>
            </a:r>
            <a:r>
              <a:rPr lang="it-IT" sz="2200" dirty="0">
                <a:solidFill>
                  <a:srgbClr val="002060"/>
                </a:solidFill>
              </a:rPr>
              <a:t>anni)</a:t>
            </a:r>
          </a:p>
          <a:p>
            <a:pPr marL="631825" lvl="1" indent="-363538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it-IT" sz="2200" dirty="0">
                <a:solidFill>
                  <a:srgbClr val="002060"/>
                </a:solidFill>
              </a:rPr>
              <a:t>da realizzare attraverso azioni da individuare </a:t>
            </a:r>
            <a:r>
              <a:rPr lang="it-IT" sz="2200" dirty="0" smtClean="0">
                <a:solidFill>
                  <a:srgbClr val="002060"/>
                </a:solidFill>
              </a:rPr>
              <a:t>secondo criteri prestabiliti </a:t>
            </a:r>
            <a:r>
              <a:rPr lang="it-IT" sz="2200" dirty="0">
                <a:solidFill>
                  <a:srgbClr val="002060"/>
                </a:solidFill>
              </a:rPr>
              <a:t>e da portare a termine </a:t>
            </a:r>
            <a:r>
              <a:rPr lang="it-IT" sz="2200" dirty="0" smtClean="0">
                <a:solidFill>
                  <a:srgbClr val="002060"/>
                </a:solidFill>
              </a:rPr>
              <a:t>(per lo più) entro il termine definito per l’attuazione di ciascun programma</a:t>
            </a:r>
          </a:p>
          <a:p>
            <a:pPr marL="231775" indent="-363538">
              <a:spcBef>
                <a:spcPts val="600"/>
              </a:spcBef>
              <a:defRPr/>
            </a:pPr>
            <a:r>
              <a:rPr lang="it-IT" sz="2200" b="1" dirty="0" smtClean="0">
                <a:solidFill>
                  <a:srgbClr val="002060"/>
                </a:solidFill>
              </a:rPr>
              <a:t>DOVE ? Soprattutto nelle aree più arretrate … ma non solo</a:t>
            </a:r>
          </a:p>
          <a:p>
            <a:pPr marL="231775" indent="-363538">
              <a:spcBef>
                <a:spcPts val="600"/>
              </a:spcBef>
              <a:defRPr/>
            </a:pPr>
            <a:r>
              <a:rPr lang="it-IT" sz="2200" b="1" dirty="0" smtClean="0">
                <a:solidFill>
                  <a:srgbClr val="002060"/>
                </a:solidFill>
              </a:rPr>
              <a:t>Attenzione ai luoghi reali </a:t>
            </a:r>
            <a:r>
              <a:rPr lang="it-IT" sz="2200" dirty="0" smtClean="0">
                <a:solidFill>
                  <a:srgbClr val="002060"/>
                </a:solidFill>
              </a:rPr>
              <a:t>(una politica</a:t>
            </a:r>
            <a:r>
              <a:rPr lang="it-IT" sz="2200" b="1" i="1" dirty="0" smtClean="0">
                <a:solidFill>
                  <a:srgbClr val="002060"/>
                </a:solidFill>
              </a:rPr>
              <a:t> </a:t>
            </a:r>
            <a:r>
              <a:rPr lang="it-IT" sz="2200" b="1" i="1" dirty="0" err="1" smtClean="0">
                <a:solidFill>
                  <a:srgbClr val="002060"/>
                </a:solidFill>
              </a:rPr>
              <a:t>place-based</a:t>
            </a:r>
            <a:r>
              <a:rPr lang="it-IT" sz="2200" dirty="0" smtClean="0">
                <a:solidFill>
                  <a:srgbClr val="002060"/>
                </a:solidFill>
              </a:rPr>
              <a:t>)</a:t>
            </a:r>
          </a:p>
          <a:p>
            <a:pPr marL="231775" indent="-363538">
              <a:spcBef>
                <a:spcPts val="600"/>
              </a:spcBef>
              <a:defRPr/>
            </a:pPr>
            <a:r>
              <a:rPr lang="it-IT" sz="2200" b="1" dirty="0" smtClean="0">
                <a:solidFill>
                  <a:srgbClr val="002060"/>
                </a:solidFill>
              </a:rPr>
              <a:t>Cofinanziamento nazionale </a:t>
            </a:r>
          </a:p>
          <a:p>
            <a:pPr marL="231775" indent="-363538">
              <a:spcBef>
                <a:spcPts val="600"/>
              </a:spcBef>
              <a:defRPr/>
            </a:pPr>
            <a:r>
              <a:rPr lang="it-IT" sz="2200" b="1" dirty="0" smtClean="0">
                <a:solidFill>
                  <a:srgbClr val="002060"/>
                </a:solidFill>
              </a:rPr>
              <a:t>Addizionalità finanziaria </a:t>
            </a:r>
          </a:p>
          <a:p>
            <a:pPr marL="231775" indent="-363538">
              <a:spcBef>
                <a:spcPts val="600"/>
              </a:spcBef>
              <a:defRPr/>
            </a:pPr>
            <a:r>
              <a:rPr lang="it-IT" sz="2200" b="1" dirty="0" smtClean="0">
                <a:solidFill>
                  <a:srgbClr val="002060"/>
                </a:solidFill>
              </a:rPr>
              <a:t>Partenariato </a:t>
            </a:r>
          </a:p>
          <a:p>
            <a:pPr marL="231775" indent="-363538">
              <a:spcBef>
                <a:spcPts val="600"/>
              </a:spcBef>
              <a:defRPr/>
            </a:pPr>
            <a:r>
              <a:rPr lang="it-IT" sz="2200" b="1" dirty="0" smtClean="0">
                <a:solidFill>
                  <a:srgbClr val="002060"/>
                </a:solidFill>
              </a:rPr>
              <a:t>Sorveglianza</a:t>
            </a:r>
          </a:p>
          <a:p>
            <a:pPr marL="231775" indent="-363538">
              <a:spcBef>
                <a:spcPts val="600"/>
              </a:spcBef>
              <a:defRPr/>
            </a:pPr>
            <a:r>
              <a:rPr lang="it-IT" sz="2200" b="1" dirty="0" smtClean="0">
                <a:solidFill>
                  <a:srgbClr val="002060"/>
                </a:solidFill>
              </a:rPr>
              <a:t> Monitoraggio e Trasparenza </a:t>
            </a:r>
          </a:p>
          <a:p>
            <a:pPr marL="231775" indent="-363538">
              <a:spcBef>
                <a:spcPts val="600"/>
              </a:spcBef>
              <a:defRPr/>
            </a:pPr>
            <a:r>
              <a:rPr lang="it-IT" sz="2200" b="1" dirty="0" smtClean="0">
                <a:solidFill>
                  <a:srgbClr val="002060"/>
                </a:solidFill>
              </a:rPr>
              <a:t>Valutazione</a:t>
            </a:r>
            <a:endParaRPr lang="it-IT" sz="2200" b="1" dirty="0">
              <a:solidFill>
                <a:srgbClr val="002060"/>
              </a:solidFill>
            </a:endParaRPr>
          </a:p>
        </p:txBody>
      </p:sp>
      <p:grpSp>
        <p:nvGrpSpPr>
          <p:cNvPr id="12291" name="Gruppo 4"/>
          <p:cNvGrpSpPr>
            <a:grpSpLocks/>
          </p:cNvGrpSpPr>
          <p:nvPr/>
        </p:nvGrpSpPr>
        <p:grpSpPr bwMode="auto">
          <a:xfrm>
            <a:off x="107950" y="-61913"/>
            <a:ext cx="9217025" cy="1330326"/>
            <a:chOff x="107504" y="-61840"/>
            <a:chExt cx="8208912" cy="1330600"/>
          </a:xfrm>
        </p:grpSpPr>
        <p:sp>
          <p:nvSpPr>
            <p:cNvPr id="12292" name="Rectangle 8"/>
            <p:cNvSpPr>
              <a:spLocks/>
            </p:cNvSpPr>
            <p:nvPr/>
          </p:nvSpPr>
          <p:spPr bwMode="auto">
            <a:xfrm>
              <a:off x="107504" y="-61840"/>
              <a:ext cx="8208912" cy="1009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hangingPunct="0">
                <a:tabLst>
                  <a:tab pos="1077913" algn="l"/>
                </a:tabLst>
              </a:pPr>
              <a:r>
                <a:rPr lang="it-IT" sz="3000" b="1">
                  <a:latin typeface="Helvetica"/>
                  <a:ea typeface="Helvetica"/>
                  <a:cs typeface="Helvetica"/>
                </a:rPr>
                <a:t>ELEMENTI CARATTERIZZANTI DEL MODELLO</a:t>
              </a:r>
              <a:br>
                <a:rPr lang="it-IT" sz="3000" b="1">
                  <a:latin typeface="Helvetica"/>
                  <a:ea typeface="Helvetica"/>
                  <a:cs typeface="Helvetica"/>
                </a:rPr>
              </a:br>
              <a:r>
                <a:rPr lang="it-IT" sz="3000" b="1">
                  <a:latin typeface="Helvetica"/>
                  <a:ea typeface="Helvetica"/>
                  <a:cs typeface="Helvetica"/>
                </a:rPr>
                <a:t>DI PROGRAMMAZIONE COMUNITARIA</a:t>
              </a:r>
              <a:endParaRPr lang="it-IT" b="1"/>
            </a:p>
          </p:txBody>
        </p:sp>
        <p:sp>
          <p:nvSpPr>
            <p:cNvPr id="12293" name="Rectangle 7"/>
            <p:cNvSpPr>
              <a:spLocks/>
            </p:cNvSpPr>
            <p:nvPr/>
          </p:nvSpPr>
          <p:spPr bwMode="auto">
            <a:xfrm>
              <a:off x="107504" y="625822"/>
              <a:ext cx="8208912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hangingPunct="0"/>
              <a:endParaRPr lang="it-IT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6A53D-95BA-41D0-B5B2-3A4F5DFAF82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472518" cy="1000132"/>
          </a:xfrm>
        </p:spPr>
        <p:txBody>
          <a:bodyPr/>
          <a:lstStyle/>
          <a:p>
            <a:pPr algn="l"/>
            <a:r>
              <a:rPr lang="it-IT" altLang="it-IT" sz="3600" b="1" dirty="0" smtClean="0">
                <a:solidFill>
                  <a:srgbClr val="7030A0"/>
                </a:solidFill>
              </a:rPr>
              <a:t>Una politica a vocazione  “</a:t>
            </a:r>
            <a:r>
              <a:rPr lang="it-IT" altLang="it-IT" sz="3600" b="1" dirty="0" err="1" smtClean="0">
                <a:solidFill>
                  <a:srgbClr val="7030A0"/>
                </a:solidFill>
              </a:rPr>
              <a:t>place-based</a:t>
            </a:r>
            <a:r>
              <a:rPr lang="it-IT" altLang="it-IT" sz="3600" b="1" dirty="0" smtClean="0">
                <a:solidFill>
                  <a:srgbClr val="7030A0"/>
                </a:solidFill>
              </a:rPr>
              <a:t>”</a:t>
            </a:r>
            <a:endParaRPr lang="en-US" altLang="it-IT" sz="3600" b="1" dirty="0" smtClean="0">
              <a:solidFill>
                <a:srgbClr val="7030A0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125538"/>
            <a:ext cx="9024937" cy="5000625"/>
          </a:xfrm>
        </p:spPr>
        <p:txBody>
          <a:bodyPr/>
          <a:lstStyle/>
          <a:p>
            <a:pPr marL="0" indent="12700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002060"/>
                </a:solidFill>
              </a:rPr>
              <a:t>La politica di coesione UE è una politica di interventi strutturali che possono intervenire in ambiti diversi, ma sono ‘non generici’, perché si costruiscono e si indirizzano tenendo conto del contesto specifico che vogliono trasformare e in cui devono essere realizzati</a:t>
            </a:r>
          </a:p>
          <a:p>
            <a:pPr marL="0" indent="12700">
              <a:lnSpc>
                <a:spcPct val="80000"/>
              </a:lnSpc>
              <a:buFontTx/>
              <a:buNone/>
            </a:pPr>
            <a:endParaRPr lang="it-IT" altLang="it-IT" sz="2400" i="1" dirty="0" smtClean="0">
              <a:solidFill>
                <a:srgbClr val="002060"/>
              </a:solidFill>
            </a:endParaRPr>
          </a:p>
          <a:p>
            <a:pPr marL="0" indent="12700">
              <a:lnSpc>
                <a:spcPct val="80000"/>
              </a:lnSpc>
              <a:buFontTx/>
              <a:buNone/>
            </a:pPr>
            <a:r>
              <a:rPr lang="it-IT" altLang="it-IT" sz="2400" i="1" dirty="0" smtClean="0">
                <a:solidFill>
                  <a:srgbClr val="002060"/>
                </a:solidFill>
              </a:rPr>
              <a:t>&lt;&lt;</a:t>
            </a:r>
            <a:r>
              <a:rPr lang="it-IT" altLang="it-IT" sz="2800" i="1" dirty="0" smtClean="0">
                <a:solidFill>
                  <a:srgbClr val="002060"/>
                </a:solidFill>
              </a:rPr>
              <a:t>Una politica </a:t>
            </a:r>
            <a:r>
              <a:rPr lang="it-IT" altLang="it-IT" sz="2800" b="1" i="1" dirty="0" err="1" smtClean="0">
                <a:solidFill>
                  <a:srgbClr val="002060"/>
                </a:solidFill>
              </a:rPr>
              <a:t>place-based</a:t>
            </a:r>
            <a:r>
              <a:rPr lang="it-IT" altLang="it-IT" sz="2800" i="1" dirty="0" smtClean="0">
                <a:solidFill>
                  <a:srgbClr val="002060"/>
                </a:solidFill>
              </a:rPr>
              <a:t> è </a:t>
            </a:r>
            <a:r>
              <a:rPr lang="it-IT" altLang="it-IT" sz="2800" i="1" u="sng" dirty="0" smtClean="0">
                <a:solidFill>
                  <a:srgbClr val="002060"/>
                </a:solidFill>
              </a:rPr>
              <a:t>una strategia a lungo termine </a:t>
            </a:r>
            <a:r>
              <a:rPr lang="it-IT" altLang="it-IT" sz="2800" i="1" dirty="0" smtClean="0">
                <a:solidFill>
                  <a:srgbClr val="002060"/>
                </a:solidFill>
              </a:rPr>
              <a:t>… per </a:t>
            </a:r>
            <a:r>
              <a:rPr lang="it-IT" altLang="it-IT" sz="2800" i="1" u="sng" dirty="0" smtClean="0">
                <a:solidFill>
                  <a:srgbClr val="002060"/>
                </a:solidFill>
              </a:rPr>
              <a:t>specifici luoghi</a:t>
            </a:r>
            <a:r>
              <a:rPr lang="it-IT" altLang="it-IT" sz="2800" i="1" dirty="0" smtClean="0">
                <a:solidFill>
                  <a:srgbClr val="002060"/>
                </a:solidFill>
              </a:rPr>
              <a:t> attraverso interventi esterni e una governance multilivello….. promuove la </a:t>
            </a:r>
            <a:r>
              <a:rPr lang="it-IT" altLang="it-IT" sz="2800" i="1" u="sng" dirty="0" smtClean="0">
                <a:solidFill>
                  <a:srgbClr val="002060"/>
                </a:solidFill>
              </a:rPr>
              <a:t>fornitura di beni e servizi pubblici integrati adattati ai contesti </a:t>
            </a:r>
            <a:r>
              <a:rPr lang="it-IT" altLang="it-IT" sz="2800" i="1" dirty="0" smtClean="0">
                <a:solidFill>
                  <a:srgbClr val="002060"/>
                </a:solidFill>
              </a:rPr>
              <a:t>e mira a innescare cambiamenti istituzionali. Nell’ambito di una politica </a:t>
            </a:r>
            <a:r>
              <a:rPr lang="it-IT" altLang="it-IT" sz="2800" i="1" dirty="0" err="1" smtClean="0">
                <a:solidFill>
                  <a:srgbClr val="002060"/>
                </a:solidFill>
              </a:rPr>
              <a:t>place-based</a:t>
            </a:r>
            <a:r>
              <a:rPr lang="it-IT" altLang="it-IT" sz="2800" i="1" dirty="0" smtClean="0">
                <a:solidFill>
                  <a:srgbClr val="002060"/>
                </a:solidFill>
              </a:rPr>
              <a:t> gli interventi pubblici si basano sulla </a:t>
            </a:r>
            <a:r>
              <a:rPr lang="it-IT" altLang="it-IT" sz="2800" i="1" u="sng" dirty="0" smtClean="0">
                <a:solidFill>
                  <a:srgbClr val="002060"/>
                </a:solidFill>
              </a:rPr>
              <a:t>conoscenza dei luoghi</a:t>
            </a:r>
            <a:r>
              <a:rPr lang="it-IT" altLang="it-IT" sz="2800" i="1" dirty="0" smtClean="0">
                <a:solidFill>
                  <a:srgbClr val="002060"/>
                </a:solidFill>
              </a:rPr>
              <a:t>, …. anche i collegamenti fra i luoghi sono tenuti in considerazione</a:t>
            </a:r>
            <a:r>
              <a:rPr lang="it-IT" altLang="it-IT" sz="2400" i="1" dirty="0" smtClean="0">
                <a:solidFill>
                  <a:srgbClr val="002060"/>
                </a:solidFill>
              </a:rPr>
              <a:t>. &gt;&gt;</a:t>
            </a:r>
            <a:endParaRPr lang="en-US" altLang="it-IT" sz="24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5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algn="l" eaLnBrk="1" hangingPunct="1"/>
            <a:r>
              <a:rPr lang="it-IT" altLang="it-IT" sz="3600" b="1" dirty="0" smtClean="0">
                <a:solidFill>
                  <a:srgbClr val="002060"/>
                </a:solidFill>
              </a:rPr>
              <a:t>Dove ? Le politiche di coesione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786437"/>
          </a:xfrm>
        </p:spPr>
        <p:txBody>
          <a:bodyPr/>
          <a:lstStyle/>
          <a:p>
            <a:pPr eaLnBrk="1" hangingPunct="1"/>
            <a:r>
              <a:rPr lang="it-IT" altLang="it-IT" b="1" u="sng" dirty="0" smtClean="0">
                <a:solidFill>
                  <a:srgbClr val="002060"/>
                </a:solidFill>
              </a:rPr>
              <a:t>nelle aree arretrate</a:t>
            </a:r>
            <a:r>
              <a:rPr lang="it-IT" altLang="it-IT" dirty="0" smtClean="0">
                <a:solidFill>
                  <a:srgbClr val="002060"/>
                </a:solidFill>
              </a:rPr>
              <a:t> [definite su varia scala – per i fondi strutturali UE regioni- NUTS2]</a:t>
            </a:r>
          </a:p>
          <a:p>
            <a:pPr eaLnBrk="1" hangingPunct="1"/>
            <a:r>
              <a:rPr lang="it-IT" altLang="it-IT" dirty="0" smtClean="0">
                <a:solidFill>
                  <a:srgbClr val="002060"/>
                </a:solidFill>
              </a:rPr>
              <a:t>… </a:t>
            </a:r>
            <a:r>
              <a:rPr lang="it-IT" altLang="it-IT" u="sng" dirty="0" smtClean="0">
                <a:solidFill>
                  <a:srgbClr val="002060"/>
                </a:solidFill>
              </a:rPr>
              <a:t>ma anche nelle aree (NUTS2) non arretrate</a:t>
            </a:r>
            <a:r>
              <a:rPr lang="it-IT" altLang="it-IT" dirty="0" smtClean="0">
                <a:solidFill>
                  <a:srgbClr val="002060"/>
                </a:solidFill>
              </a:rPr>
              <a:t>: </a:t>
            </a:r>
            <a:r>
              <a:rPr lang="it-IT" altLang="it-IT" b="1" dirty="0" smtClean="0">
                <a:solidFill>
                  <a:srgbClr val="002060"/>
                </a:solidFill>
              </a:rPr>
              <a:t>cosa significa?</a:t>
            </a:r>
          </a:p>
          <a:p>
            <a:pPr lvl="1" eaLnBrk="1" hangingPunct="1"/>
            <a:r>
              <a:rPr lang="it-IT" altLang="it-IT" dirty="0" smtClean="0">
                <a:solidFill>
                  <a:srgbClr val="002060"/>
                </a:solidFill>
              </a:rPr>
              <a:t>In </a:t>
            </a:r>
            <a:r>
              <a:rPr lang="it-IT" altLang="it-IT" b="1" dirty="0" smtClean="0">
                <a:solidFill>
                  <a:srgbClr val="FF0000"/>
                </a:solidFill>
              </a:rPr>
              <a:t>+vo</a:t>
            </a:r>
            <a:r>
              <a:rPr lang="it-IT" altLang="it-IT" dirty="0" smtClean="0">
                <a:solidFill>
                  <a:srgbClr val="002060"/>
                </a:solidFill>
              </a:rPr>
              <a:t>: si possono considerare sub-aree in difficoltà economica e sociale ( es. aree interne – periferie) anche in regioni ricche</a:t>
            </a:r>
          </a:p>
          <a:p>
            <a:pPr lvl="1" eaLnBrk="1" hangingPunct="1"/>
            <a:r>
              <a:rPr lang="it-IT" altLang="it-IT" dirty="0" smtClean="0">
                <a:solidFill>
                  <a:srgbClr val="002060"/>
                </a:solidFill>
              </a:rPr>
              <a:t>In </a:t>
            </a:r>
            <a:r>
              <a:rPr lang="it-IT" altLang="it-IT" b="1" dirty="0" smtClean="0">
                <a:solidFill>
                  <a:srgbClr val="FF0000"/>
                </a:solidFill>
              </a:rPr>
              <a:t>– vo</a:t>
            </a:r>
            <a:r>
              <a:rPr lang="it-IT" altLang="it-IT" dirty="0" smtClean="0">
                <a:solidFill>
                  <a:srgbClr val="002060"/>
                </a:solidFill>
              </a:rPr>
              <a:t>: la policy è sempre più “spuria”, </a:t>
            </a:r>
            <a:r>
              <a:rPr lang="it-IT" altLang="it-IT" dirty="0">
                <a:solidFill>
                  <a:srgbClr val="002060"/>
                </a:solidFill>
              </a:rPr>
              <a:t>sempre più </a:t>
            </a:r>
            <a:r>
              <a:rPr lang="it-IT" altLang="it-IT" dirty="0" smtClean="0">
                <a:solidFill>
                  <a:srgbClr val="002060"/>
                </a:solidFill>
              </a:rPr>
              <a:t>a sostegno di politiche verticali/di settore </a:t>
            </a:r>
            <a:r>
              <a:rPr lang="it-IT" altLang="it-IT" dirty="0">
                <a:solidFill>
                  <a:srgbClr val="002060"/>
                </a:solidFill>
              </a:rPr>
              <a:t>e meno </a:t>
            </a:r>
            <a:r>
              <a:rPr lang="it-IT" altLang="it-IT" dirty="0" smtClean="0">
                <a:solidFill>
                  <a:srgbClr val="002060"/>
                </a:solidFill>
              </a:rPr>
              <a:t>territoriali/integrate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F4BCA-5410-4263-988D-12CE4736E87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9388" y="476250"/>
            <a:ext cx="1827212" cy="458788"/>
          </a:xfrm>
          <a:prstGeom prst="rect">
            <a:avLst/>
          </a:prstGeom>
          <a:solidFill>
            <a:srgbClr val="99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de-DE" sz="2400" b="1" dirty="0">
                <a:solidFill>
                  <a:srgbClr val="000066"/>
                </a:solidFill>
                <a:latin typeface="Arial" charset="0"/>
              </a:rPr>
              <a:t>2007 - 2013</a:t>
            </a:r>
            <a:endParaRPr lang="de-DE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7158" y="1428736"/>
            <a:ext cx="2286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7158" y="1142984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1188" y="1268413"/>
            <a:ext cx="2089150" cy="3690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dirty="0"/>
              <a:t>(CONV, CRO,) </a:t>
            </a:r>
          </a:p>
          <a:p>
            <a:pPr eaLnBrk="0" hangingPunct="0"/>
            <a:endParaRPr lang="it-IT" dirty="0"/>
          </a:p>
          <a:p>
            <a:pPr eaLnBrk="0" hangingPunct="0"/>
            <a:r>
              <a:rPr lang="it-IT" dirty="0"/>
              <a:t>Coprono l’intero territorio UE </a:t>
            </a:r>
          </a:p>
          <a:p>
            <a:pPr eaLnBrk="0" hangingPunct="0"/>
            <a:endParaRPr lang="it-IT" dirty="0"/>
          </a:p>
          <a:p>
            <a:pPr eaLnBrk="0" hangingPunct="0"/>
            <a:r>
              <a:rPr lang="it-IT" dirty="0"/>
              <a:t>(36% del budget UE)</a:t>
            </a:r>
          </a:p>
          <a:p>
            <a:pPr eaLnBrk="0" hangingPunct="0"/>
            <a:endParaRPr lang="it-IT" dirty="0"/>
          </a:p>
          <a:p>
            <a:pPr eaLnBrk="0" hangingPunct="0"/>
            <a:r>
              <a:rPr lang="it-IT" dirty="0"/>
              <a:t>Sviluppo rurale e Pesca in una diversa politica europea</a:t>
            </a:r>
          </a:p>
          <a:p>
            <a:pPr eaLnBrk="0" hangingPunct="0"/>
            <a:endParaRPr lang="it-IT" dirty="0"/>
          </a:p>
        </p:txBody>
      </p:sp>
      <p:pic>
        <p:nvPicPr>
          <p:cNvPr id="15366" name="Picture 6" descr="sf2007-13_eu27_a4_sea2004"/>
          <p:cNvPicPr>
            <a:picLocks noChangeAspect="1" noChangeArrowheads="1"/>
          </p:cNvPicPr>
          <p:nvPr/>
        </p:nvPicPr>
        <p:blipFill>
          <a:blip r:embed="rId2"/>
          <a:srcRect b="24303"/>
          <a:stretch>
            <a:fillRect/>
          </a:stretch>
        </p:blipFill>
        <p:spPr bwMode="auto">
          <a:xfrm>
            <a:off x="2662238" y="0"/>
            <a:ext cx="6481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ob1_2_2007_slide4"/>
          <p:cNvPicPr>
            <a:picLocks noChangeAspect="1" noChangeArrowheads="1"/>
          </p:cNvPicPr>
          <p:nvPr/>
        </p:nvPicPr>
        <p:blipFill>
          <a:blip r:embed="rId3"/>
          <a:srcRect l="2042" t="2570" r="73541" b="76933"/>
          <a:stretch>
            <a:fillRect/>
          </a:stretch>
        </p:blipFill>
        <p:spPr bwMode="auto">
          <a:xfrm>
            <a:off x="2700338" y="0"/>
            <a:ext cx="1727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93775"/>
          </a:xfrm>
        </p:spPr>
        <p:txBody>
          <a:bodyPr/>
          <a:lstStyle/>
          <a:p>
            <a:pPr algn="l" eaLnBrk="1" hangingPunct="1"/>
            <a:r>
              <a:rPr lang="it-IT" altLang="it-IT" sz="3600" b="1" smtClean="0"/>
              <a:t>La politica di coesione UE 2014-2020 (come quella del 2007-2013) interviene ovunque</a:t>
            </a:r>
            <a:endParaRPr lang="en-US" altLang="it-IT" sz="3600" b="1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46513" y="1341438"/>
            <a:ext cx="5262562" cy="5507037"/>
          </a:xfr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2F324-ECE2-4948-8AEC-546AEE1F29E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07950" y="1557338"/>
            <a:ext cx="3527425" cy="5016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it-IT" sz="2000" dirty="0">
                <a:solidFill>
                  <a:srgbClr val="002060"/>
                </a:solidFill>
                <a:latin typeface="Arial" charset="0"/>
              </a:rPr>
              <a:t>Con intensità diversa, ma in tutte le NUTS2 dell’UE</a:t>
            </a:r>
          </a:p>
          <a:p>
            <a:pPr marL="285750" indent="-285750">
              <a:buFontTx/>
              <a:buChar char="-"/>
              <a:defRPr/>
            </a:pPr>
            <a:r>
              <a:rPr lang="it-IT" sz="2000" dirty="0">
                <a:solidFill>
                  <a:srgbClr val="002060"/>
                </a:solidFill>
                <a:latin typeface="Arial" charset="0"/>
              </a:rPr>
              <a:t>Ed è una politica sempre più spuria: non solo coesione economica, sociale e territoriale… ma anche e apertamente con obiettivi di rafforzamento competitivo di aree già di frontiera avanzata e con obiettivi globali (Europa 2020)</a:t>
            </a:r>
          </a:p>
          <a:p>
            <a:pPr marL="285750" indent="-285750">
              <a:buFontTx/>
              <a:buChar char="-"/>
              <a:defRPr/>
            </a:pPr>
            <a:r>
              <a:rPr lang="it-IT" sz="2000" dirty="0">
                <a:solidFill>
                  <a:srgbClr val="002060"/>
                </a:solidFill>
                <a:latin typeface="Arial" charset="0"/>
              </a:rPr>
              <a:t>Tre tipologie d’area: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FF0000"/>
                </a:solidFill>
                <a:latin typeface="Arial" charset="0"/>
              </a:rPr>
              <a:t>Meno sviluppate (LD)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 transizione (TR)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FFC000"/>
                </a:solidFill>
                <a:latin typeface="Arial" charset="0"/>
              </a:rPr>
              <a:t>Più sviluppate (MD)</a:t>
            </a:r>
          </a:p>
          <a:p>
            <a:pPr marL="285750" indent="-285750"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it-IT" smtClean="0"/>
              <a:t>Politica di coesione 2021-2027</a:t>
            </a:r>
            <a:endParaRPr lang="it-IT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4306442" cy="5500726"/>
          </a:xfrm>
        </p:spPr>
      </p:pic>
      <p:sp>
        <p:nvSpPr>
          <p:cNvPr id="13" name="CasellaDiTesto 12"/>
          <p:cNvSpPr txBox="1"/>
          <p:nvPr/>
        </p:nvSpPr>
        <p:spPr>
          <a:xfrm>
            <a:off x="785786" y="85723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DOVE: sempre in tutta l’UE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43438" y="100010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COME: 5 obiettivi di policy</a:t>
            </a:r>
            <a:endParaRPr lang="it-IT" dirty="0"/>
          </a:p>
        </p:txBody>
      </p:sp>
      <p:pic>
        <p:nvPicPr>
          <p:cNvPr id="8" name="Segnaposto contenuto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26564"/>
            <a:ext cx="5328592" cy="5586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25E8-1E6B-4A76-8551-14101F0295C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714480" y="6072206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it-IT" sz="1000" b="1" dirty="0" smtClean="0">
                <a:solidFill>
                  <a:srgbClr val="002060"/>
                </a:solidFill>
                <a:latin typeface="Arial Narrow" pitchFamily="34" charset="0"/>
              </a:rPr>
              <a:t>Tre tipologie d’area: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 sz="1000" b="1" dirty="0" smtClean="0">
                <a:solidFill>
                  <a:srgbClr val="FF0000"/>
                </a:solidFill>
                <a:latin typeface="Arial Narrow" pitchFamily="34" charset="0"/>
              </a:rPr>
              <a:t>Meno sviluppate (LD)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 sz="1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In transizione (TR)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 sz="1000" b="1" dirty="0" smtClean="0">
                <a:solidFill>
                  <a:srgbClr val="FFC000"/>
                </a:solidFill>
                <a:latin typeface="Arial Narrow" pitchFamily="34" charset="0"/>
              </a:rPr>
              <a:t>Più sviluppate (</a:t>
            </a:r>
            <a:r>
              <a:rPr lang="it-IT" sz="1000" b="1" dirty="0" err="1" smtClean="0">
                <a:solidFill>
                  <a:srgbClr val="FFC000"/>
                </a:solidFill>
                <a:latin typeface="Arial Narrow" pitchFamily="34" charset="0"/>
              </a:rPr>
              <a:t>MD</a:t>
            </a:r>
            <a:r>
              <a:rPr lang="it-IT" sz="1000" b="1" dirty="0" smtClean="0">
                <a:solidFill>
                  <a:srgbClr val="FFC000"/>
                </a:solidFill>
                <a:latin typeface="Arial Narrow" pitchFamily="34" charset="0"/>
              </a:rPr>
              <a:t>)</a:t>
            </a:r>
            <a:endParaRPr lang="it-IT" sz="1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1296</Words>
  <Application>Microsoft Office PowerPoint</Application>
  <PresentationFormat>Presentazione su schermo (4:3)</PresentationFormat>
  <Paragraphs>136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La politica di coesione Struttura, obiettivi ed evoluzione tra cicli di programmazione</vt:lpstr>
      <vt:lpstr>Diapositiva 2</vt:lpstr>
      <vt:lpstr>Cosa è la “politica di coesione europea”</vt:lpstr>
      <vt:lpstr>Diapositiva 4</vt:lpstr>
      <vt:lpstr>Una politica a vocazione  “place-based”</vt:lpstr>
      <vt:lpstr>Dove ? Le politiche di coesione</vt:lpstr>
      <vt:lpstr>Diapositiva 7</vt:lpstr>
      <vt:lpstr>La politica di coesione UE 2014-2020 (come quella del 2007-2013) interviene ovunque</vt:lpstr>
      <vt:lpstr>Politica di coesione 2021-2027</vt:lpstr>
      <vt:lpstr>Differenze tra cicli di programmazione nel tempo e relazione tra politiche di coesione comunitarie e  nazionali</vt:lpstr>
      <vt:lpstr>Risorse Coesione 14-20  (circa 111,5 miliardi  tra comunitarie +cofinanziamento e nazionali)</vt:lpstr>
      <vt:lpstr>In Italia si è comunque fatto un primo intenso lavoro preparatorio</vt:lpstr>
      <vt:lpstr>Alcune continuità e modifiche nella programmazione comunitaria 2021-2027 rispetto a 2014-2020</vt:lpstr>
      <vt:lpstr>Struttura del programma operativo 21-27</vt:lpstr>
      <vt:lpstr>Suggerimenti per il partenariato coesione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Vaio</dc:creator>
  <cp:lastModifiedBy>AUTORE</cp:lastModifiedBy>
  <cp:revision>138</cp:revision>
  <cp:lastPrinted>2020-01-07T18:52:16Z</cp:lastPrinted>
  <dcterms:created xsi:type="dcterms:W3CDTF">2018-10-15T20:34:17Z</dcterms:created>
  <dcterms:modified xsi:type="dcterms:W3CDTF">2020-02-20T08:30:29Z</dcterms:modified>
</cp:coreProperties>
</file>