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8288000" cy="10287000"/>
  <p:notesSz cx="18288000" cy="10287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830" y="3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92568" y="3526046"/>
            <a:ext cx="3702863" cy="1823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3181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3181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1"/>
            <a:ext cx="2981324" cy="6476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4"/>
            <a:ext cx="3600449" cy="78104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28741" y="1859445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14185" y="2420728"/>
            <a:ext cx="15012025" cy="701511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3181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31101" y="1326931"/>
            <a:ext cx="2425796" cy="1282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3181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94088" y="2671043"/>
            <a:ext cx="14699822" cy="2624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hyperlink" Target="mailto:paolo.venturi7@unibo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7346331"/>
            <a:ext cx="18287999" cy="294066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2213" y="7506"/>
            <a:ext cx="18289245" cy="268679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49262" y="435734"/>
            <a:ext cx="4419599" cy="9620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483436" y="386394"/>
            <a:ext cx="3867149" cy="8477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190625" marR="5080" indent="-1178560">
              <a:lnSpc>
                <a:spcPts val="9900"/>
              </a:lnSpc>
              <a:spcBef>
                <a:spcPts val="860"/>
              </a:spcBef>
            </a:pPr>
            <a:r>
              <a:rPr spc="-180" dirty="0"/>
              <a:t>L</a:t>
            </a:r>
            <a:r>
              <a:rPr spc="-675" dirty="0"/>
              <a:t>e</a:t>
            </a:r>
            <a:r>
              <a:rPr spc="-455" dirty="0"/>
              <a:t> </a:t>
            </a:r>
            <a:r>
              <a:rPr spc="-680" dirty="0"/>
              <a:t>e</a:t>
            </a:r>
            <a:r>
              <a:rPr spc="-295" dirty="0"/>
              <a:t>s</a:t>
            </a:r>
            <a:r>
              <a:rPr spc="-465" dirty="0"/>
              <a:t>i</a:t>
            </a:r>
            <a:r>
              <a:rPr spc="-114" dirty="0"/>
              <a:t>g</a:t>
            </a:r>
            <a:r>
              <a:rPr spc="-680" dirty="0"/>
              <a:t>e</a:t>
            </a:r>
            <a:r>
              <a:rPr spc="-415" dirty="0"/>
              <a:t>n</a:t>
            </a:r>
            <a:r>
              <a:rPr spc="-275" dirty="0"/>
              <a:t>z</a:t>
            </a:r>
            <a:r>
              <a:rPr spc="-675" dirty="0"/>
              <a:t>e</a:t>
            </a:r>
            <a:r>
              <a:rPr spc="-455" dirty="0"/>
              <a:t> </a:t>
            </a:r>
            <a:r>
              <a:rPr spc="-330" dirty="0"/>
              <a:t>f</a:t>
            </a:r>
            <a:r>
              <a:rPr spc="-465" dirty="0"/>
              <a:t>i</a:t>
            </a:r>
            <a:r>
              <a:rPr spc="-415" dirty="0"/>
              <a:t>n</a:t>
            </a:r>
            <a:r>
              <a:rPr spc="-725" dirty="0"/>
              <a:t>a</a:t>
            </a:r>
            <a:r>
              <a:rPr spc="-415" dirty="0"/>
              <a:t>n</a:t>
            </a:r>
            <a:r>
              <a:rPr spc="-275" dirty="0"/>
              <a:t>z</a:t>
            </a:r>
            <a:r>
              <a:rPr spc="-465" dirty="0"/>
              <a:t>i</a:t>
            </a:r>
            <a:r>
              <a:rPr spc="-725" dirty="0"/>
              <a:t>a</a:t>
            </a:r>
            <a:r>
              <a:rPr spc="-630" dirty="0"/>
              <a:t>r</a:t>
            </a:r>
            <a:r>
              <a:rPr spc="-465" dirty="0"/>
              <a:t>i</a:t>
            </a:r>
            <a:r>
              <a:rPr spc="-675" dirty="0"/>
              <a:t>e</a:t>
            </a:r>
            <a:r>
              <a:rPr spc="-455" dirty="0"/>
              <a:t> </a:t>
            </a:r>
            <a:r>
              <a:rPr spc="-509" dirty="0"/>
              <a:t>d</a:t>
            </a:r>
            <a:r>
              <a:rPr spc="-680" dirty="0"/>
              <a:t>e</a:t>
            </a:r>
            <a:r>
              <a:rPr spc="-114" dirty="0"/>
              <a:t>g</a:t>
            </a:r>
            <a:r>
              <a:rPr spc="-545" dirty="0"/>
              <a:t>l</a:t>
            </a:r>
            <a:r>
              <a:rPr spc="-459" dirty="0"/>
              <a:t>i</a:t>
            </a:r>
            <a:r>
              <a:rPr spc="-455" dirty="0"/>
              <a:t> </a:t>
            </a:r>
            <a:r>
              <a:rPr spc="225" dirty="0"/>
              <a:t>E</a:t>
            </a:r>
            <a:r>
              <a:rPr spc="-409" dirty="0"/>
              <a:t>T</a:t>
            </a:r>
            <a:r>
              <a:rPr spc="495" dirty="0"/>
              <a:t>S  </a:t>
            </a:r>
            <a:r>
              <a:rPr spc="-415" dirty="0"/>
              <a:t>n</a:t>
            </a:r>
            <a:r>
              <a:rPr spc="-680" dirty="0"/>
              <a:t>e</a:t>
            </a:r>
            <a:r>
              <a:rPr spc="-545" dirty="0"/>
              <a:t>ll</a:t>
            </a:r>
            <a:r>
              <a:rPr spc="185" dirty="0"/>
              <a:t>'</a:t>
            </a:r>
            <a:r>
              <a:rPr spc="-680" dirty="0"/>
              <a:t>e</a:t>
            </a:r>
            <a:r>
              <a:rPr spc="-465" dirty="0"/>
              <a:t>m</a:t>
            </a:r>
            <a:r>
              <a:rPr spc="-680" dirty="0"/>
              <a:t>e</a:t>
            </a:r>
            <a:r>
              <a:rPr spc="-630" dirty="0"/>
              <a:t>r</a:t>
            </a:r>
            <a:r>
              <a:rPr spc="-114" dirty="0"/>
              <a:t>g</a:t>
            </a:r>
            <a:r>
              <a:rPr spc="-680" dirty="0"/>
              <a:t>e</a:t>
            </a:r>
            <a:r>
              <a:rPr spc="-415" dirty="0"/>
              <a:t>n</a:t>
            </a:r>
            <a:r>
              <a:rPr spc="-275" dirty="0"/>
              <a:t>z</a:t>
            </a:r>
            <a:r>
              <a:rPr spc="-720" dirty="0"/>
              <a:t>a</a:t>
            </a:r>
            <a:r>
              <a:rPr spc="-455" dirty="0"/>
              <a:t> </a:t>
            </a:r>
            <a:r>
              <a:rPr spc="290" dirty="0"/>
              <a:t>C</a:t>
            </a:r>
            <a:r>
              <a:rPr spc="440" dirty="0"/>
              <a:t>O</a:t>
            </a:r>
            <a:r>
              <a:rPr spc="75" dirty="0"/>
              <a:t>V</a:t>
            </a:r>
            <a:r>
              <a:rPr spc="-65" dirty="0"/>
              <a:t>I</a:t>
            </a:r>
            <a:r>
              <a:rPr spc="825" dirty="0"/>
              <a:t>D</a:t>
            </a:r>
            <a:r>
              <a:rPr spc="-310" dirty="0"/>
              <a:t>-</a:t>
            </a:r>
            <a:r>
              <a:rPr spc="-225" dirty="0"/>
              <a:t>19</a:t>
            </a:r>
            <a:r>
              <a:rPr spc="1225" dirty="0"/>
              <a:t>*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52471" y="6119548"/>
            <a:ext cx="111829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6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4800" spc="-4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800" spc="-18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800" spc="-30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4800" spc="-18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800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spc="4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4800" spc="-37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4800" spc="-229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4800" spc="-3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800" spc="-32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4800" spc="-34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4800" spc="-26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800" spc="-63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4800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spc="18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800" spc="-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800" spc="155" dirty="0">
                <a:solidFill>
                  <a:srgbClr val="FFFFFF"/>
                </a:solidFill>
                <a:latin typeface="Trebuchet MS"/>
                <a:cs typeface="Trebuchet MS"/>
              </a:rPr>
              <a:t>CC</a:t>
            </a:r>
            <a:r>
              <a:rPr sz="4800" spc="2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800" spc="2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4800" spc="-170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4800" spc="3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4800" spc="-229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4800" spc="-26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800" spc="-36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4800" spc="-37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4800" spc="-34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4800" spc="-16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4800" spc="-26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800" spc="-3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800" spc="-395" dirty="0">
                <a:solidFill>
                  <a:srgbClr val="FFFFFF"/>
                </a:solidFill>
                <a:latin typeface="Trebuchet MS"/>
                <a:cs typeface="Trebuchet MS"/>
              </a:rPr>
              <a:t>à</a:t>
            </a:r>
            <a:r>
              <a:rPr sz="4800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spc="-28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4800" spc="-254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800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spc="36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4800" spc="-18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800" spc="-30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4800" spc="-18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800" spc="-6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4800" spc="-229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4800" spc="-39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4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16000" y="8053394"/>
            <a:ext cx="10045700" cy="1962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1" spc="45" dirty="0">
                <a:latin typeface="Arial"/>
                <a:cs typeface="Arial"/>
              </a:rPr>
              <a:t>3</a:t>
            </a:r>
            <a:r>
              <a:rPr sz="3400" b="1" spc="-90" dirty="0">
                <a:latin typeface="Arial"/>
                <a:cs typeface="Arial"/>
              </a:rPr>
              <a:t> </a:t>
            </a:r>
            <a:r>
              <a:rPr sz="3400" b="1" spc="15" dirty="0">
                <a:latin typeface="Arial"/>
                <a:cs typeface="Arial"/>
              </a:rPr>
              <a:t>giugno</a:t>
            </a:r>
            <a:r>
              <a:rPr sz="3400" b="1" spc="-90" dirty="0">
                <a:latin typeface="Arial"/>
                <a:cs typeface="Arial"/>
              </a:rPr>
              <a:t> </a:t>
            </a:r>
            <a:r>
              <a:rPr sz="3400" b="1" spc="45" dirty="0">
                <a:latin typeface="Arial"/>
                <a:cs typeface="Arial"/>
              </a:rPr>
              <a:t>2020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95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  <a:spcBef>
                <a:spcPts val="5"/>
              </a:spcBef>
            </a:pPr>
            <a:r>
              <a:rPr sz="2400" spc="-175" dirty="0">
                <a:latin typeface="Verdana"/>
                <a:cs typeface="Verdana"/>
              </a:rPr>
              <a:t>*La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rilevazione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è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stata</a:t>
            </a:r>
            <a:r>
              <a:rPr sz="2400" spc="-27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condotta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nel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periodo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tra</a:t>
            </a:r>
            <a:r>
              <a:rPr sz="2400" spc="-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il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15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il</a:t>
            </a:r>
            <a:r>
              <a:rPr sz="2400" spc="-27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22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maggio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2020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285" dirty="0">
                <a:latin typeface="Verdana"/>
                <a:cs typeface="Verdana"/>
              </a:rPr>
              <a:t>(</a:t>
            </a:r>
            <a:r>
              <a:rPr sz="2400" spc="-125" dirty="0">
                <a:latin typeface="Verdana"/>
                <a:cs typeface="Verdana"/>
              </a:rPr>
              <a:t>a</a:t>
            </a:r>
            <a:r>
              <a:rPr sz="2400" spc="-130" dirty="0">
                <a:latin typeface="Verdana"/>
                <a:cs typeface="Verdana"/>
              </a:rPr>
              <a:t>n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30" dirty="0">
                <a:latin typeface="Verdana"/>
                <a:cs typeface="Verdana"/>
              </a:rPr>
              <a:t>c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75" dirty="0">
                <a:latin typeface="Verdana"/>
                <a:cs typeface="Verdana"/>
              </a:rPr>
              <a:t>d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130" dirty="0">
                <a:latin typeface="Verdana"/>
                <a:cs typeface="Verdana"/>
              </a:rPr>
              <a:t>n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220" dirty="0">
                <a:latin typeface="Verdana"/>
                <a:cs typeface="Verdana"/>
              </a:rPr>
              <a:t>m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130" dirty="0">
                <a:latin typeface="Verdana"/>
                <a:cs typeface="Verdana"/>
              </a:rPr>
              <a:t>n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a</a:t>
            </a:r>
            <a:r>
              <a:rPr sz="2400" spc="25" dirty="0">
                <a:latin typeface="Verdana"/>
                <a:cs typeface="Verdana"/>
              </a:rPr>
              <a:t>ll</a:t>
            </a:r>
            <a:r>
              <a:rPr sz="2400" spc="-40" dirty="0">
                <a:latin typeface="Verdana"/>
                <a:cs typeface="Verdana"/>
              </a:rPr>
              <a:t>'</a:t>
            </a:r>
            <a:r>
              <a:rPr sz="2400" spc="-125" dirty="0">
                <a:latin typeface="Verdana"/>
                <a:cs typeface="Verdana"/>
              </a:rPr>
              <a:t>a</a:t>
            </a:r>
            <a:r>
              <a:rPr sz="2400" spc="-75" dirty="0">
                <a:latin typeface="Verdana"/>
                <a:cs typeface="Verdana"/>
              </a:rPr>
              <a:t>pp</a:t>
            </a:r>
            <a:r>
              <a:rPr sz="2400" spc="-105" dirty="0">
                <a:latin typeface="Verdana"/>
                <a:cs typeface="Verdana"/>
              </a:rPr>
              <a:t>ro</a:t>
            </a:r>
            <a:r>
              <a:rPr sz="2400" spc="-195" dirty="0">
                <a:latin typeface="Verdana"/>
                <a:cs typeface="Verdana"/>
              </a:rPr>
              <a:t>v</a:t>
            </a:r>
            <a:r>
              <a:rPr sz="2400" spc="-125" dirty="0">
                <a:latin typeface="Verdana"/>
                <a:cs typeface="Verdana"/>
              </a:rPr>
              <a:t>a</a:t>
            </a:r>
            <a:r>
              <a:rPr sz="2400" spc="-95" dirty="0">
                <a:latin typeface="Verdana"/>
                <a:cs typeface="Verdana"/>
              </a:rPr>
              <a:t>z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-105" dirty="0">
                <a:latin typeface="Verdana"/>
                <a:cs typeface="Verdana"/>
              </a:rPr>
              <a:t>o</a:t>
            </a:r>
            <a:r>
              <a:rPr sz="2400" spc="-130" dirty="0">
                <a:latin typeface="Verdana"/>
                <a:cs typeface="Verdana"/>
              </a:rPr>
              <a:t>n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d</a:t>
            </a:r>
            <a:r>
              <a:rPr sz="2400" spc="-100" dirty="0">
                <a:latin typeface="Verdana"/>
                <a:cs typeface="Verdana"/>
              </a:rPr>
              <a:t>e</a:t>
            </a:r>
            <a:r>
              <a:rPr sz="2400" spc="2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10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"</a:t>
            </a:r>
            <a:r>
              <a:rPr sz="2400" spc="-100" dirty="0">
                <a:latin typeface="Verdana"/>
                <a:cs typeface="Verdana"/>
              </a:rPr>
              <a:t>R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25" dirty="0">
                <a:latin typeface="Verdana"/>
                <a:cs typeface="Verdana"/>
              </a:rPr>
              <a:t>l</a:t>
            </a:r>
            <a:r>
              <a:rPr sz="2400" spc="-125" dirty="0">
                <a:latin typeface="Verdana"/>
                <a:cs typeface="Verdana"/>
              </a:rPr>
              <a:t>a</a:t>
            </a:r>
            <a:r>
              <a:rPr sz="2400" spc="-130" dirty="0">
                <a:latin typeface="Verdana"/>
                <a:cs typeface="Verdana"/>
              </a:rPr>
              <a:t>n</a:t>
            </a:r>
            <a:r>
              <a:rPr sz="2400" spc="-30" dirty="0">
                <a:latin typeface="Verdana"/>
                <a:cs typeface="Verdana"/>
              </a:rPr>
              <a:t>c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-105" dirty="0">
                <a:latin typeface="Verdana"/>
                <a:cs typeface="Verdana"/>
              </a:rPr>
              <a:t>o</a:t>
            </a:r>
            <a:r>
              <a:rPr sz="2400" spc="-20" dirty="0">
                <a:latin typeface="Verdana"/>
                <a:cs typeface="Verdana"/>
              </a:rPr>
              <a:t>"</a:t>
            </a:r>
            <a:r>
              <a:rPr sz="2400" spc="-28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485531"/>
            <a:ext cx="4307205" cy="7980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Previsione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andamento 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da  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convenzioni, </a:t>
            </a:r>
            <a:r>
              <a:rPr sz="6400" spc="-385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pp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e  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pp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a  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P.A.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9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38266" y="8645550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97853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5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7" y="549077"/>
                </a:lnTo>
                <a:lnTo>
                  <a:pt x="0" y="500062"/>
                </a:lnTo>
                <a:lnTo>
                  <a:pt x="601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1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8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62564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3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3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427276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9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7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8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991987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1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7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556699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5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4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7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0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39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6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692444" y="5052666"/>
            <a:ext cx="1133474" cy="1132839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851652" y="5464623"/>
            <a:ext cx="1132840" cy="310515"/>
            <a:chOff x="6851652" y="5464623"/>
            <a:chExt cx="1132840" cy="310515"/>
          </a:xfrm>
        </p:grpSpPr>
        <p:sp>
          <p:nvSpPr>
            <p:cNvPr id="13" name="object 13"/>
            <p:cNvSpPr/>
            <p:nvPr/>
          </p:nvSpPr>
          <p:spPr>
            <a:xfrm>
              <a:off x="6851650" y="5464631"/>
              <a:ext cx="1132840" cy="310515"/>
            </a:xfrm>
            <a:custGeom>
              <a:avLst/>
              <a:gdLst/>
              <a:ahLst/>
              <a:cxnLst/>
              <a:rect l="l" t="t" r="r" b="b"/>
              <a:pathLst>
                <a:path w="1132840" h="310514">
                  <a:moveTo>
                    <a:pt x="1132751" y="0"/>
                  </a:moveTo>
                  <a:lnTo>
                    <a:pt x="116103" y="0"/>
                  </a:lnTo>
                  <a:lnTo>
                    <a:pt x="0" y="92722"/>
                  </a:lnTo>
                  <a:lnTo>
                    <a:pt x="0" y="310400"/>
                  </a:lnTo>
                  <a:lnTo>
                    <a:pt x="116103" y="217690"/>
                  </a:lnTo>
                  <a:lnTo>
                    <a:pt x="1132751" y="217690"/>
                  </a:lnTo>
                  <a:lnTo>
                    <a:pt x="1132751" y="0"/>
                  </a:lnTo>
                  <a:close/>
                </a:path>
              </a:pathLst>
            </a:custGeom>
            <a:solidFill>
              <a:srgbClr val="FFB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51652" y="5682313"/>
              <a:ext cx="1132840" cy="93345"/>
            </a:xfrm>
            <a:custGeom>
              <a:avLst/>
              <a:gdLst/>
              <a:ahLst/>
              <a:cxnLst/>
              <a:rect l="l" t="t" r="r" b="b"/>
              <a:pathLst>
                <a:path w="1132840" h="93345">
                  <a:moveTo>
                    <a:pt x="1016646" y="92718"/>
                  </a:moveTo>
                  <a:lnTo>
                    <a:pt x="0" y="92718"/>
                  </a:lnTo>
                  <a:lnTo>
                    <a:pt x="116107" y="0"/>
                  </a:lnTo>
                  <a:lnTo>
                    <a:pt x="1132754" y="0"/>
                  </a:lnTo>
                  <a:lnTo>
                    <a:pt x="1016646" y="92718"/>
                  </a:lnTo>
                  <a:close/>
                </a:path>
              </a:pathLst>
            </a:custGeom>
            <a:solidFill>
              <a:srgbClr val="FF9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8342979" y="5264619"/>
            <a:ext cx="8066405" cy="770255"/>
            <a:chOff x="8342979" y="5264619"/>
            <a:chExt cx="8066405" cy="770255"/>
          </a:xfrm>
        </p:grpSpPr>
        <p:sp>
          <p:nvSpPr>
            <p:cNvPr id="16" name="object 16"/>
            <p:cNvSpPr/>
            <p:nvPr/>
          </p:nvSpPr>
          <p:spPr>
            <a:xfrm>
              <a:off x="15865117" y="5315377"/>
              <a:ext cx="494030" cy="669290"/>
            </a:xfrm>
            <a:custGeom>
              <a:avLst/>
              <a:gdLst/>
              <a:ahLst/>
              <a:cxnLst/>
              <a:rect l="l" t="t" r="r" b="b"/>
              <a:pathLst>
                <a:path w="494030" h="669289">
                  <a:moveTo>
                    <a:pt x="0" y="668907"/>
                  </a:moveTo>
                  <a:lnTo>
                    <a:pt x="0" y="0"/>
                  </a:lnTo>
                  <a:lnTo>
                    <a:pt x="493750" y="335296"/>
                  </a:lnTo>
                  <a:lnTo>
                    <a:pt x="0" y="668907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42979" y="5264619"/>
              <a:ext cx="8066405" cy="770255"/>
            </a:xfrm>
            <a:custGeom>
              <a:avLst/>
              <a:gdLst/>
              <a:ahLst/>
              <a:cxnLst/>
              <a:rect l="l" t="t" r="r" b="b"/>
              <a:pathLst>
                <a:path w="8066405" h="770254">
                  <a:moveTo>
                    <a:pt x="7522138" y="770212"/>
                  </a:moveTo>
                  <a:lnTo>
                    <a:pt x="7513770" y="770212"/>
                  </a:lnTo>
                  <a:lnTo>
                    <a:pt x="7505401" y="766842"/>
                  </a:lnTo>
                  <a:lnTo>
                    <a:pt x="7473757" y="733144"/>
                  </a:lnTo>
                  <a:lnTo>
                    <a:pt x="7471927" y="719665"/>
                  </a:lnTo>
                  <a:lnTo>
                    <a:pt x="7471927" y="434916"/>
                  </a:lnTo>
                  <a:lnTo>
                    <a:pt x="0" y="434916"/>
                  </a:lnTo>
                  <a:lnTo>
                    <a:pt x="0" y="333821"/>
                  </a:lnTo>
                  <a:lnTo>
                    <a:pt x="7471927" y="333821"/>
                  </a:lnTo>
                  <a:lnTo>
                    <a:pt x="7471927" y="49072"/>
                  </a:lnTo>
                  <a:lnTo>
                    <a:pt x="7487461" y="13058"/>
                  </a:lnTo>
                  <a:lnTo>
                    <a:pt x="7525276" y="0"/>
                  </a:lnTo>
                  <a:lnTo>
                    <a:pt x="7538483" y="2658"/>
                  </a:lnTo>
                  <a:lnTo>
                    <a:pt x="7550592" y="8635"/>
                  </a:lnTo>
                  <a:lnTo>
                    <a:pt x="7751565" y="145112"/>
                  </a:lnTo>
                  <a:lnTo>
                    <a:pt x="7572350" y="145112"/>
                  </a:lnTo>
                  <a:lnTo>
                    <a:pt x="7572350" y="625310"/>
                  </a:lnTo>
                  <a:lnTo>
                    <a:pt x="7751565" y="625310"/>
                  </a:lnTo>
                  <a:lnTo>
                    <a:pt x="7550592" y="761787"/>
                  </a:lnTo>
                  <a:lnTo>
                    <a:pt x="7544027" y="765236"/>
                  </a:lnTo>
                  <a:lnTo>
                    <a:pt x="7536993" y="767895"/>
                  </a:lnTo>
                  <a:lnTo>
                    <a:pt x="7529644" y="769606"/>
                  </a:lnTo>
                  <a:lnTo>
                    <a:pt x="7522138" y="770212"/>
                  </a:lnTo>
                  <a:close/>
                </a:path>
                <a:path w="8066405" h="770254">
                  <a:moveTo>
                    <a:pt x="7751565" y="625310"/>
                  </a:moveTo>
                  <a:lnTo>
                    <a:pt x="7572350" y="625310"/>
                  </a:lnTo>
                  <a:lnTo>
                    <a:pt x="7925507" y="384369"/>
                  </a:lnTo>
                  <a:lnTo>
                    <a:pt x="7572350" y="145112"/>
                  </a:lnTo>
                  <a:lnTo>
                    <a:pt x="7751565" y="145112"/>
                  </a:lnTo>
                  <a:lnTo>
                    <a:pt x="8044342" y="343931"/>
                  </a:lnTo>
                  <a:lnTo>
                    <a:pt x="8053391" y="351434"/>
                  </a:lnTo>
                  <a:lnTo>
                    <a:pt x="8060243" y="360991"/>
                  </a:lnTo>
                  <a:lnTo>
                    <a:pt x="8064584" y="372127"/>
                  </a:lnTo>
                  <a:lnTo>
                    <a:pt x="8066101" y="384369"/>
                  </a:lnTo>
                  <a:lnTo>
                    <a:pt x="8064584" y="396637"/>
                  </a:lnTo>
                  <a:lnTo>
                    <a:pt x="8060243" y="407957"/>
                  </a:lnTo>
                  <a:lnTo>
                    <a:pt x="8053391" y="418014"/>
                  </a:lnTo>
                  <a:lnTo>
                    <a:pt x="8044342" y="426491"/>
                  </a:lnTo>
                  <a:lnTo>
                    <a:pt x="7751565" y="625310"/>
                  </a:lnTo>
                  <a:close/>
                </a:path>
              </a:pathLst>
            </a:custGeom>
            <a:solidFill>
              <a:srgbClr val="FAB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6147971" y="1794861"/>
            <a:ext cx="1669414" cy="1669414"/>
          </a:xfrm>
          <a:custGeom>
            <a:avLst/>
            <a:gdLst/>
            <a:ahLst/>
            <a:cxnLst/>
            <a:rect l="l" t="t" r="r" b="b"/>
            <a:pathLst>
              <a:path w="1669415" h="1669414">
                <a:moveTo>
                  <a:pt x="834456" y="1668913"/>
                </a:moveTo>
                <a:lnTo>
                  <a:pt x="793511" y="1667908"/>
                </a:lnTo>
                <a:lnTo>
                  <a:pt x="752665" y="1664895"/>
                </a:lnTo>
                <a:lnTo>
                  <a:pt x="712016" y="1659881"/>
                </a:lnTo>
                <a:lnTo>
                  <a:pt x="671662" y="1652879"/>
                </a:lnTo>
                <a:lnTo>
                  <a:pt x="631700" y="1643905"/>
                </a:lnTo>
                <a:lnTo>
                  <a:pt x="592226" y="1632981"/>
                </a:lnTo>
                <a:lnTo>
                  <a:pt x="553336" y="1620134"/>
                </a:lnTo>
                <a:lnTo>
                  <a:pt x="515123" y="1605394"/>
                </a:lnTo>
                <a:lnTo>
                  <a:pt x="477680" y="1588796"/>
                </a:lnTo>
                <a:lnTo>
                  <a:pt x="441096" y="1570381"/>
                </a:lnTo>
                <a:lnTo>
                  <a:pt x="405460" y="1550193"/>
                </a:lnTo>
                <a:lnTo>
                  <a:pt x="370857" y="1528281"/>
                </a:lnTo>
                <a:lnTo>
                  <a:pt x="337371" y="1504698"/>
                </a:lnTo>
                <a:lnTo>
                  <a:pt x="305082" y="1479500"/>
                </a:lnTo>
                <a:lnTo>
                  <a:pt x="274069" y="1452748"/>
                </a:lnTo>
                <a:lnTo>
                  <a:pt x="244406" y="1424506"/>
                </a:lnTo>
                <a:lnTo>
                  <a:pt x="216165" y="1394843"/>
                </a:lnTo>
                <a:lnTo>
                  <a:pt x="189412" y="1363830"/>
                </a:lnTo>
                <a:lnTo>
                  <a:pt x="164214" y="1331541"/>
                </a:lnTo>
                <a:lnTo>
                  <a:pt x="140631" y="1298055"/>
                </a:lnTo>
                <a:lnTo>
                  <a:pt x="118719" y="1263453"/>
                </a:lnTo>
                <a:lnTo>
                  <a:pt x="98531" y="1227816"/>
                </a:lnTo>
                <a:lnTo>
                  <a:pt x="80116" y="1191232"/>
                </a:lnTo>
                <a:lnTo>
                  <a:pt x="63519" y="1153789"/>
                </a:lnTo>
                <a:lnTo>
                  <a:pt x="48778" y="1115576"/>
                </a:lnTo>
                <a:lnTo>
                  <a:pt x="35931" y="1076686"/>
                </a:lnTo>
                <a:lnTo>
                  <a:pt x="25007" y="1037213"/>
                </a:lnTo>
                <a:lnTo>
                  <a:pt x="16033" y="997251"/>
                </a:lnTo>
                <a:lnTo>
                  <a:pt x="9031" y="956896"/>
                </a:lnTo>
                <a:lnTo>
                  <a:pt x="4018" y="916247"/>
                </a:lnTo>
                <a:lnTo>
                  <a:pt x="1005" y="875401"/>
                </a:lnTo>
                <a:lnTo>
                  <a:pt x="0" y="834456"/>
                </a:lnTo>
                <a:lnTo>
                  <a:pt x="62" y="824215"/>
                </a:lnTo>
                <a:lnTo>
                  <a:pt x="1570" y="783286"/>
                </a:lnTo>
                <a:lnTo>
                  <a:pt x="5084" y="742480"/>
                </a:lnTo>
                <a:lnTo>
                  <a:pt x="10596" y="701895"/>
                </a:lnTo>
                <a:lnTo>
                  <a:pt x="18093" y="661630"/>
                </a:lnTo>
                <a:lnTo>
                  <a:pt x="27556" y="621781"/>
                </a:lnTo>
                <a:lnTo>
                  <a:pt x="38964" y="582445"/>
                </a:lnTo>
                <a:lnTo>
                  <a:pt x="52288" y="543715"/>
                </a:lnTo>
                <a:lnTo>
                  <a:pt x="67496" y="505686"/>
                </a:lnTo>
                <a:lnTo>
                  <a:pt x="84552" y="468449"/>
                </a:lnTo>
                <a:lnTo>
                  <a:pt x="103414" y="432094"/>
                </a:lnTo>
                <a:lnTo>
                  <a:pt x="124038" y="396708"/>
                </a:lnTo>
                <a:lnTo>
                  <a:pt x="146373" y="362377"/>
                </a:lnTo>
                <a:lnTo>
                  <a:pt x="170365" y="329183"/>
                </a:lnTo>
                <a:lnTo>
                  <a:pt x="195958" y="297206"/>
                </a:lnTo>
                <a:lnTo>
                  <a:pt x="223088" y="266524"/>
                </a:lnTo>
                <a:lnTo>
                  <a:pt x="251692" y="237209"/>
                </a:lnTo>
                <a:lnTo>
                  <a:pt x="281699" y="209334"/>
                </a:lnTo>
                <a:lnTo>
                  <a:pt x="313039" y="182964"/>
                </a:lnTo>
                <a:lnTo>
                  <a:pt x="345634" y="158164"/>
                </a:lnTo>
                <a:lnTo>
                  <a:pt x="379407" y="134994"/>
                </a:lnTo>
                <a:lnTo>
                  <a:pt x="414276" y="113508"/>
                </a:lnTo>
                <a:lnTo>
                  <a:pt x="450157" y="93759"/>
                </a:lnTo>
                <a:lnTo>
                  <a:pt x="486964" y="75795"/>
                </a:lnTo>
                <a:lnTo>
                  <a:pt x="524609" y="59658"/>
                </a:lnTo>
                <a:lnTo>
                  <a:pt x="563000" y="45388"/>
                </a:lnTo>
                <a:lnTo>
                  <a:pt x="602044" y="33018"/>
                </a:lnTo>
                <a:lnTo>
                  <a:pt x="641649" y="22580"/>
                </a:lnTo>
                <a:lnTo>
                  <a:pt x="681718" y="14097"/>
                </a:lnTo>
                <a:lnTo>
                  <a:pt x="722155" y="7591"/>
                </a:lnTo>
                <a:lnTo>
                  <a:pt x="762863" y="3076"/>
                </a:lnTo>
                <a:lnTo>
                  <a:pt x="803743" y="565"/>
                </a:lnTo>
                <a:lnTo>
                  <a:pt x="834456" y="0"/>
                </a:lnTo>
                <a:lnTo>
                  <a:pt x="844697" y="62"/>
                </a:lnTo>
                <a:lnTo>
                  <a:pt x="885626" y="1570"/>
                </a:lnTo>
                <a:lnTo>
                  <a:pt x="926433" y="5084"/>
                </a:lnTo>
                <a:lnTo>
                  <a:pt x="967017" y="10596"/>
                </a:lnTo>
                <a:lnTo>
                  <a:pt x="1007282" y="18093"/>
                </a:lnTo>
                <a:lnTo>
                  <a:pt x="1047131" y="27556"/>
                </a:lnTo>
                <a:lnTo>
                  <a:pt x="1086468" y="38964"/>
                </a:lnTo>
                <a:lnTo>
                  <a:pt x="1125197" y="52288"/>
                </a:lnTo>
                <a:lnTo>
                  <a:pt x="1163226" y="67496"/>
                </a:lnTo>
                <a:lnTo>
                  <a:pt x="1200463" y="84552"/>
                </a:lnTo>
                <a:lnTo>
                  <a:pt x="1236818" y="103414"/>
                </a:lnTo>
                <a:lnTo>
                  <a:pt x="1272204" y="124038"/>
                </a:lnTo>
                <a:lnTo>
                  <a:pt x="1306535" y="146373"/>
                </a:lnTo>
                <a:lnTo>
                  <a:pt x="1339730" y="170365"/>
                </a:lnTo>
                <a:lnTo>
                  <a:pt x="1371706" y="195958"/>
                </a:lnTo>
                <a:lnTo>
                  <a:pt x="1402389" y="223088"/>
                </a:lnTo>
                <a:lnTo>
                  <a:pt x="1431703" y="251692"/>
                </a:lnTo>
                <a:lnTo>
                  <a:pt x="1459578" y="281699"/>
                </a:lnTo>
                <a:lnTo>
                  <a:pt x="1485948" y="313039"/>
                </a:lnTo>
                <a:lnTo>
                  <a:pt x="1510748" y="345634"/>
                </a:lnTo>
                <a:lnTo>
                  <a:pt x="1533919" y="379407"/>
                </a:lnTo>
                <a:lnTo>
                  <a:pt x="1555404" y="414276"/>
                </a:lnTo>
                <a:lnTo>
                  <a:pt x="1575153" y="450157"/>
                </a:lnTo>
                <a:lnTo>
                  <a:pt x="1593118" y="486964"/>
                </a:lnTo>
                <a:lnTo>
                  <a:pt x="1609254" y="524609"/>
                </a:lnTo>
                <a:lnTo>
                  <a:pt x="1623525" y="563000"/>
                </a:lnTo>
                <a:lnTo>
                  <a:pt x="1635894" y="602044"/>
                </a:lnTo>
                <a:lnTo>
                  <a:pt x="1646332" y="641649"/>
                </a:lnTo>
                <a:lnTo>
                  <a:pt x="1654815" y="681718"/>
                </a:lnTo>
                <a:lnTo>
                  <a:pt x="1661322" y="722155"/>
                </a:lnTo>
                <a:lnTo>
                  <a:pt x="1665836" y="762863"/>
                </a:lnTo>
                <a:lnTo>
                  <a:pt x="1668347" y="803743"/>
                </a:lnTo>
                <a:lnTo>
                  <a:pt x="1668913" y="834456"/>
                </a:lnTo>
                <a:lnTo>
                  <a:pt x="1668850" y="844697"/>
                </a:lnTo>
                <a:lnTo>
                  <a:pt x="1667343" y="885626"/>
                </a:lnTo>
                <a:lnTo>
                  <a:pt x="1663828" y="926433"/>
                </a:lnTo>
                <a:lnTo>
                  <a:pt x="1658316" y="967017"/>
                </a:lnTo>
                <a:lnTo>
                  <a:pt x="1650819" y="1007282"/>
                </a:lnTo>
                <a:lnTo>
                  <a:pt x="1641356" y="1047131"/>
                </a:lnTo>
                <a:lnTo>
                  <a:pt x="1629948" y="1086468"/>
                </a:lnTo>
                <a:lnTo>
                  <a:pt x="1616625" y="1125197"/>
                </a:lnTo>
                <a:lnTo>
                  <a:pt x="1601416" y="1163226"/>
                </a:lnTo>
                <a:lnTo>
                  <a:pt x="1584361" y="1200463"/>
                </a:lnTo>
                <a:lnTo>
                  <a:pt x="1565498" y="1236818"/>
                </a:lnTo>
                <a:lnTo>
                  <a:pt x="1544875" y="1272204"/>
                </a:lnTo>
                <a:lnTo>
                  <a:pt x="1522540" y="1306535"/>
                </a:lnTo>
                <a:lnTo>
                  <a:pt x="1498547" y="1339730"/>
                </a:lnTo>
                <a:lnTo>
                  <a:pt x="1472955" y="1371706"/>
                </a:lnTo>
                <a:lnTo>
                  <a:pt x="1445824" y="1402389"/>
                </a:lnTo>
                <a:lnTo>
                  <a:pt x="1417220" y="1431703"/>
                </a:lnTo>
                <a:lnTo>
                  <a:pt x="1387213" y="1459578"/>
                </a:lnTo>
                <a:lnTo>
                  <a:pt x="1355874" y="1485948"/>
                </a:lnTo>
                <a:lnTo>
                  <a:pt x="1323278" y="1510748"/>
                </a:lnTo>
                <a:lnTo>
                  <a:pt x="1289506" y="1533919"/>
                </a:lnTo>
                <a:lnTo>
                  <a:pt x="1254636" y="1555404"/>
                </a:lnTo>
                <a:lnTo>
                  <a:pt x="1218755" y="1575153"/>
                </a:lnTo>
                <a:lnTo>
                  <a:pt x="1181948" y="1593118"/>
                </a:lnTo>
                <a:lnTo>
                  <a:pt x="1144303" y="1609254"/>
                </a:lnTo>
                <a:lnTo>
                  <a:pt x="1105913" y="1623525"/>
                </a:lnTo>
                <a:lnTo>
                  <a:pt x="1066868" y="1635894"/>
                </a:lnTo>
                <a:lnTo>
                  <a:pt x="1027263" y="1646332"/>
                </a:lnTo>
                <a:lnTo>
                  <a:pt x="987194" y="1654815"/>
                </a:lnTo>
                <a:lnTo>
                  <a:pt x="946757" y="1661322"/>
                </a:lnTo>
                <a:lnTo>
                  <a:pt x="906050" y="1665836"/>
                </a:lnTo>
                <a:lnTo>
                  <a:pt x="865169" y="1668347"/>
                </a:lnTo>
                <a:lnTo>
                  <a:pt x="834456" y="1668913"/>
                </a:lnTo>
                <a:close/>
              </a:path>
            </a:pathLst>
          </a:custGeom>
          <a:solidFill>
            <a:srgbClr val="FAA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977513" y="7312685"/>
            <a:ext cx="9728200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4495" algn="r">
              <a:lnSpc>
                <a:spcPct val="114599"/>
              </a:lnSpc>
              <a:spcBef>
                <a:spcPts val="100"/>
              </a:spcBef>
            </a:pP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Complessivamente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oltre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la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metà</a:t>
            </a:r>
            <a:r>
              <a:rPr sz="2400" spc="-2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degli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ETS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prevede</a:t>
            </a:r>
            <a:r>
              <a:rPr sz="2400" spc="-2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una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contrazione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delle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entrate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derivanti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da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convezioni,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rapporti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appalti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con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la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pubblica </a:t>
            </a:r>
            <a:r>
              <a:rPr sz="2400" spc="-82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mm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55" dirty="0">
                <a:solidFill>
                  <a:srgbClr val="331818"/>
                </a:solidFill>
                <a:latin typeface="Verdana"/>
                <a:cs typeface="Verdana"/>
              </a:rPr>
              <a:t>'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28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-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19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27346" y="8989085"/>
            <a:ext cx="9878060" cy="8636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20"/>
              </a:spcBef>
            </a:pP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Un'organizzazione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su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dichiara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1818"/>
                </a:solidFill>
                <a:latin typeface="Verdana"/>
                <a:cs typeface="Verdana"/>
              </a:rPr>
              <a:t>non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331818"/>
                </a:solidFill>
                <a:latin typeface="Verdana"/>
                <a:cs typeface="Verdana"/>
              </a:rPr>
              <a:t>avere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rapporti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economici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con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la</a:t>
            </a:r>
            <a:endParaRPr sz="24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bb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mm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15987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15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82879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43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26977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20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208108" y="3730398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6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810920" y="3730398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09917" y="2397547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11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599"/>
              </a:lnSpc>
              <a:spcBef>
                <a:spcPts val="100"/>
              </a:spcBef>
            </a:pPr>
            <a:r>
              <a:rPr spc="-95" dirty="0"/>
              <a:t>N</a:t>
            </a:r>
            <a:r>
              <a:rPr spc="-190" dirty="0"/>
              <a:t>O</a:t>
            </a:r>
            <a:r>
              <a:rPr spc="-280" dirty="0"/>
              <a:t> </a:t>
            </a:r>
            <a:r>
              <a:rPr spc="-120" dirty="0"/>
              <a:t>R</a:t>
            </a:r>
            <a:r>
              <a:rPr spc="-85" dirty="0"/>
              <a:t>A</a:t>
            </a:r>
            <a:r>
              <a:rPr spc="30" dirty="0"/>
              <a:t>PP</a:t>
            </a:r>
            <a:r>
              <a:rPr spc="-190" dirty="0"/>
              <a:t>O</a:t>
            </a:r>
            <a:r>
              <a:rPr spc="-120" dirty="0"/>
              <a:t>R</a:t>
            </a:r>
            <a:r>
              <a:rPr spc="-100" dirty="0"/>
              <a:t>T</a:t>
            </a:r>
            <a:r>
              <a:rPr spc="-30" dirty="0"/>
              <a:t>I  </a:t>
            </a:r>
            <a:r>
              <a:rPr spc="-110" dirty="0"/>
              <a:t>E</a:t>
            </a:r>
            <a:r>
              <a:rPr spc="-175" dirty="0"/>
              <a:t>C</a:t>
            </a:r>
            <a:r>
              <a:rPr spc="-190" dirty="0"/>
              <a:t>O</a:t>
            </a:r>
            <a:r>
              <a:rPr spc="-95" dirty="0"/>
              <a:t>N</a:t>
            </a:r>
            <a:r>
              <a:rPr spc="-190" dirty="0"/>
              <a:t>O</a:t>
            </a:r>
            <a:r>
              <a:rPr spc="-75" dirty="0"/>
              <a:t>M</a:t>
            </a:r>
            <a:r>
              <a:rPr spc="-35" dirty="0"/>
              <a:t>I</a:t>
            </a:r>
            <a:r>
              <a:rPr spc="-175" dirty="0"/>
              <a:t>C</a:t>
            </a:r>
            <a:r>
              <a:rPr spc="-35" dirty="0"/>
              <a:t>I</a:t>
            </a:r>
            <a:r>
              <a:rPr spc="-280" dirty="0"/>
              <a:t> </a:t>
            </a:r>
            <a:r>
              <a:rPr spc="-175" dirty="0"/>
              <a:t>C</a:t>
            </a:r>
            <a:r>
              <a:rPr spc="-190" dirty="0"/>
              <a:t>O</a:t>
            </a:r>
            <a:r>
              <a:rPr spc="-60" dirty="0"/>
              <a:t>N  </a:t>
            </a:r>
            <a:r>
              <a:rPr spc="-120" dirty="0"/>
              <a:t>P.A.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056403" y="5812486"/>
            <a:ext cx="3432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8585" algn="l"/>
              </a:tabLst>
            </a:pP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	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06037" y="6231586"/>
            <a:ext cx="2065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409140" y="6170620"/>
            <a:ext cx="1181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STABILI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714879" y="5812486"/>
            <a:ext cx="1460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394944" y="5759146"/>
            <a:ext cx="1460500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14599"/>
              </a:lnSpc>
              <a:spcBef>
                <a:spcPts val="100"/>
              </a:spcBef>
            </a:pP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FORTE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004929" y="1794861"/>
            <a:ext cx="1669414" cy="1669414"/>
          </a:xfrm>
          <a:custGeom>
            <a:avLst/>
            <a:gdLst/>
            <a:ahLst/>
            <a:cxnLst/>
            <a:rect l="l" t="t" r="r" b="b"/>
            <a:pathLst>
              <a:path w="1669415" h="1669414">
                <a:moveTo>
                  <a:pt x="834456" y="1668913"/>
                </a:moveTo>
                <a:lnTo>
                  <a:pt x="793511" y="1667908"/>
                </a:lnTo>
                <a:lnTo>
                  <a:pt x="752665" y="1664895"/>
                </a:lnTo>
                <a:lnTo>
                  <a:pt x="712016" y="1659881"/>
                </a:lnTo>
                <a:lnTo>
                  <a:pt x="671662" y="1652879"/>
                </a:lnTo>
                <a:lnTo>
                  <a:pt x="631700" y="1643905"/>
                </a:lnTo>
                <a:lnTo>
                  <a:pt x="592226" y="1632981"/>
                </a:lnTo>
                <a:lnTo>
                  <a:pt x="553336" y="1620134"/>
                </a:lnTo>
                <a:lnTo>
                  <a:pt x="515123" y="1605394"/>
                </a:lnTo>
                <a:lnTo>
                  <a:pt x="477680" y="1588796"/>
                </a:lnTo>
                <a:lnTo>
                  <a:pt x="441096" y="1570381"/>
                </a:lnTo>
                <a:lnTo>
                  <a:pt x="405460" y="1550193"/>
                </a:lnTo>
                <a:lnTo>
                  <a:pt x="370857" y="1528281"/>
                </a:lnTo>
                <a:lnTo>
                  <a:pt x="337371" y="1504698"/>
                </a:lnTo>
                <a:lnTo>
                  <a:pt x="305082" y="1479500"/>
                </a:lnTo>
                <a:lnTo>
                  <a:pt x="274069" y="1452748"/>
                </a:lnTo>
                <a:lnTo>
                  <a:pt x="244406" y="1424506"/>
                </a:lnTo>
                <a:lnTo>
                  <a:pt x="216165" y="1394843"/>
                </a:lnTo>
                <a:lnTo>
                  <a:pt x="189412" y="1363830"/>
                </a:lnTo>
                <a:lnTo>
                  <a:pt x="164214" y="1331541"/>
                </a:lnTo>
                <a:lnTo>
                  <a:pt x="140631" y="1298055"/>
                </a:lnTo>
                <a:lnTo>
                  <a:pt x="118719" y="1263453"/>
                </a:lnTo>
                <a:lnTo>
                  <a:pt x="98531" y="1227816"/>
                </a:lnTo>
                <a:lnTo>
                  <a:pt x="80116" y="1191232"/>
                </a:lnTo>
                <a:lnTo>
                  <a:pt x="63519" y="1153789"/>
                </a:lnTo>
                <a:lnTo>
                  <a:pt x="48778" y="1115576"/>
                </a:lnTo>
                <a:lnTo>
                  <a:pt x="35931" y="1076686"/>
                </a:lnTo>
                <a:lnTo>
                  <a:pt x="25007" y="1037213"/>
                </a:lnTo>
                <a:lnTo>
                  <a:pt x="16033" y="997251"/>
                </a:lnTo>
                <a:lnTo>
                  <a:pt x="9031" y="956896"/>
                </a:lnTo>
                <a:lnTo>
                  <a:pt x="4018" y="916247"/>
                </a:lnTo>
                <a:lnTo>
                  <a:pt x="1005" y="875401"/>
                </a:lnTo>
                <a:lnTo>
                  <a:pt x="0" y="834456"/>
                </a:lnTo>
                <a:lnTo>
                  <a:pt x="62" y="824215"/>
                </a:lnTo>
                <a:lnTo>
                  <a:pt x="1570" y="783286"/>
                </a:lnTo>
                <a:lnTo>
                  <a:pt x="5084" y="742480"/>
                </a:lnTo>
                <a:lnTo>
                  <a:pt x="10596" y="701895"/>
                </a:lnTo>
                <a:lnTo>
                  <a:pt x="18093" y="661630"/>
                </a:lnTo>
                <a:lnTo>
                  <a:pt x="27556" y="621781"/>
                </a:lnTo>
                <a:lnTo>
                  <a:pt x="38964" y="582445"/>
                </a:lnTo>
                <a:lnTo>
                  <a:pt x="52288" y="543715"/>
                </a:lnTo>
                <a:lnTo>
                  <a:pt x="67496" y="505686"/>
                </a:lnTo>
                <a:lnTo>
                  <a:pt x="84552" y="468449"/>
                </a:lnTo>
                <a:lnTo>
                  <a:pt x="103414" y="432094"/>
                </a:lnTo>
                <a:lnTo>
                  <a:pt x="124038" y="396708"/>
                </a:lnTo>
                <a:lnTo>
                  <a:pt x="146373" y="362377"/>
                </a:lnTo>
                <a:lnTo>
                  <a:pt x="170365" y="329183"/>
                </a:lnTo>
                <a:lnTo>
                  <a:pt x="195958" y="297206"/>
                </a:lnTo>
                <a:lnTo>
                  <a:pt x="223088" y="266524"/>
                </a:lnTo>
                <a:lnTo>
                  <a:pt x="251692" y="237209"/>
                </a:lnTo>
                <a:lnTo>
                  <a:pt x="281699" y="209334"/>
                </a:lnTo>
                <a:lnTo>
                  <a:pt x="313039" y="182964"/>
                </a:lnTo>
                <a:lnTo>
                  <a:pt x="345634" y="158164"/>
                </a:lnTo>
                <a:lnTo>
                  <a:pt x="379407" y="134994"/>
                </a:lnTo>
                <a:lnTo>
                  <a:pt x="414276" y="113508"/>
                </a:lnTo>
                <a:lnTo>
                  <a:pt x="450157" y="93759"/>
                </a:lnTo>
                <a:lnTo>
                  <a:pt x="486964" y="75795"/>
                </a:lnTo>
                <a:lnTo>
                  <a:pt x="524609" y="59658"/>
                </a:lnTo>
                <a:lnTo>
                  <a:pt x="563000" y="45388"/>
                </a:lnTo>
                <a:lnTo>
                  <a:pt x="602044" y="33018"/>
                </a:lnTo>
                <a:lnTo>
                  <a:pt x="641649" y="22580"/>
                </a:lnTo>
                <a:lnTo>
                  <a:pt x="681718" y="14097"/>
                </a:lnTo>
                <a:lnTo>
                  <a:pt x="722155" y="7591"/>
                </a:lnTo>
                <a:lnTo>
                  <a:pt x="762863" y="3076"/>
                </a:lnTo>
                <a:lnTo>
                  <a:pt x="803743" y="565"/>
                </a:lnTo>
                <a:lnTo>
                  <a:pt x="834456" y="0"/>
                </a:lnTo>
                <a:lnTo>
                  <a:pt x="844697" y="62"/>
                </a:lnTo>
                <a:lnTo>
                  <a:pt x="885626" y="1570"/>
                </a:lnTo>
                <a:lnTo>
                  <a:pt x="926433" y="5084"/>
                </a:lnTo>
                <a:lnTo>
                  <a:pt x="967017" y="10596"/>
                </a:lnTo>
                <a:lnTo>
                  <a:pt x="1007282" y="18093"/>
                </a:lnTo>
                <a:lnTo>
                  <a:pt x="1047131" y="27556"/>
                </a:lnTo>
                <a:lnTo>
                  <a:pt x="1086468" y="38964"/>
                </a:lnTo>
                <a:lnTo>
                  <a:pt x="1125197" y="52288"/>
                </a:lnTo>
                <a:lnTo>
                  <a:pt x="1163226" y="67496"/>
                </a:lnTo>
                <a:lnTo>
                  <a:pt x="1200463" y="84552"/>
                </a:lnTo>
                <a:lnTo>
                  <a:pt x="1236818" y="103414"/>
                </a:lnTo>
                <a:lnTo>
                  <a:pt x="1272204" y="124038"/>
                </a:lnTo>
                <a:lnTo>
                  <a:pt x="1306535" y="146373"/>
                </a:lnTo>
                <a:lnTo>
                  <a:pt x="1339730" y="170365"/>
                </a:lnTo>
                <a:lnTo>
                  <a:pt x="1371706" y="195958"/>
                </a:lnTo>
                <a:lnTo>
                  <a:pt x="1402389" y="223088"/>
                </a:lnTo>
                <a:lnTo>
                  <a:pt x="1431703" y="251692"/>
                </a:lnTo>
                <a:lnTo>
                  <a:pt x="1459578" y="281699"/>
                </a:lnTo>
                <a:lnTo>
                  <a:pt x="1485948" y="313039"/>
                </a:lnTo>
                <a:lnTo>
                  <a:pt x="1510748" y="345634"/>
                </a:lnTo>
                <a:lnTo>
                  <a:pt x="1533919" y="379407"/>
                </a:lnTo>
                <a:lnTo>
                  <a:pt x="1555404" y="414276"/>
                </a:lnTo>
                <a:lnTo>
                  <a:pt x="1575153" y="450157"/>
                </a:lnTo>
                <a:lnTo>
                  <a:pt x="1593118" y="486964"/>
                </a:lnTo>
                <a:lnTo>
                  <a:pt x="1609254" y="524609"/>
                </a:lnTo>
                <a:lnTo>
                  <a:pt x="1623525" y="563000"/>
                </a:lnTo>
                <a:lnTo>
                  <a:pt x="1635894" y="602044"/>
                </a:lnTo>
                <a:lnTo>
                  <a:pt x="1646332" y="641649"/>
                </a:lnTo>
                <a:lnTo>
                  <a:pt x="1654815" y="681718"/>
                </a:lnTo>
                <a:lnTo>
                  <a:pt x="1661322" y="722155"/>
                </a:lnTo>
                <a:lnTo>
                  <a:pt x="1665836" y="762863"/>
                </a:lnTo>
                <a:lnTo>
                  <a:pt x="1668347" y="803743"/>
                </a:lnTo>
                <a:lnTo>
                  <a:pt x="1668913" y="834456"/>
                </a:lnTo>
                <a:lnTo>
                  <a:pt x="1668850" y="844697"/>
                </a:lnTo>
                <a:lnTo>
                  <a:pt x="1667343" y="885626"/>
                </a:lnTo>
                <a:lnTo>
                  <a:pt x="1663828" y="926433"/>
                </a:lnTo>
                <a:lnTo>
                  <a:pt x="1658316" y="967017"/>
                </a:lnTo>
                <a:lnTo>
                  <a:pt x="1650819" y="1007282"/>
                </a:lnTo>
                <a:lnTo>
                  <a:pt x="1641356" y="1047131"/>
                </a:lnTo>
                <a:lnTo>
                  <a:pt x="1629948" y="1086468"/>
                </a:lnTo>
                <a:lnTo>
                  <a:pt x="1616625" y="1125197"/>
                </a:lnTo>
                <a:lnTo>
                  <a:pt x="1601416" y="1163226"/>
                </a:lnTo>
                <a:lnTo>
                  <a:pt x="1584361" y="1200463"/>
                </a:lnTo>
                <a:lnTo>
                  <a:pt x="1565498" y="1236818"/>
                </a:lnTo>
                <a:lnTo>
                  <a:pt x="1544875" y="1272204"/>
                </a:lnTo>
                <a:lnTo>
                  <a:pt x="1522540" y="1306535"/>
                </a:lnTo>
                <a:lnTo>
                  <a:pt x="1498547" y="1339730"/>
                </a:lnTo>
                <a:lnTo>
                  <a:pt x="1472955" y="1371706"/>
                </a:lnTo>
                <a:lnTo>
                  <a:pt x="1445824" y="1402389"/>
                </a:lnTo>
                <a:lnTo>
                  <a:pt x="1417220" y="1431703"/>
                </a:lnTo>
                <a:lnTo>
                  <a:pt x="1387213" y="1459578"/>
                </a:lnTo>
                <a:lnTo>
                  <a:pt x="1355874" y="1485948"/>
                </a:lnTo>
                <a:lnTo>
                  <a:pt x="1323278" y="1510748"/>
                </a:lnTo>
                <a:lnTo>
                  <a:pt x="1289506" y="1533919"/>
                </a:lnTo>
                <a:lnTo>
                  <a:pt x="1254636" y="1555404"/>
                </a:lnTo>
                <a:lnTo>
                  <a:pt x="1218755" y="1575153"/>
                </a:lnTo>
                <a:lnTo>
                  <a:pt x="1181948" y="1593118"/>
                </a:lnTo>
                <a:lnTo>
                  <a:pt x="1144303" y="1609254"/>
                </a:lnTo>
                <a:lnTo>
                  <a:pt x="1105913" y="1623525"/>
                </a:lnTo>
                <a:lnTo>
                  <a:pt x="1066868" y="1635894"/>
                </a:lnTo>
                <a:lnTo>
                  <a:pt x="1027263" y="1646332"/>
                </a:lnTo>
                <a:lnTo>
                  <a:pt x="987194" y="1654815"/>
                </a:lnTo>
                <a:lnTo>
                  <a:pt x="946757" y="1661322"/>
                </a:lnTo>
                <a:lnTo>
                  <a:pt x="906050" y="1665836"/>
                </a:lnTo>
                <a:lnTo>
                  <a:pt x="865169" y="1668347"/>
                </a:lnTo>
                <a:lnTo>
                  <a:pt x="834456" y="1668913"/>
                </a:lnTo>
                <a:close/>
              </a:path>
            </a:pathLst>
          </a:custGeom>
          <a:solidFill>
            <a:srgbClr val="FAA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458254" y="2397547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832681" y="1746031"/>
            <a:ext cx="1907539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1795">
              <a:lnSpc>
                <a:spcPct val="114599"/>
              </a:lnSpc>
              <a:spcBef>
                <a:spcPts val="10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A 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485524"/>
            <a:ext cx="4215130" cy="684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Previsione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andamento 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da  </a:t>
            </a:r>
            <a:r>
              <a:rPr sz="6400" spc="-484" dirty="0">
                <a:solidFill>
                  <a:srgbClr val="F16724"/>
                </a:solidFill>
                <a:latin typeface="Trebuchet MS"/>
                <a:cs typeface="Trebuchet MS"/>
              </a:rPr>
              <a:t>v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b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84" dirty="0">
                <a:solidFill>
                  <a:srgbClr val="F16724"/>
                </a:solidFill>
                <a:latin typeface="Trebuchet MS"/>
                <a:cs typeface="Trebuchet MS"/>
              </a:rPr>
              <a:t>v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204" dirty="0">
                <a:solidFill>
                  <a:srgbClr val="F16724"/>
                </a:solidFill>
                <a:latin typeface="Trebuchet MS"/>
                <a:cs typeface="Trebuchet MS"/>
              </a:rPr>
              <a:t>z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0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4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38266" y="7854967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97853" y="4141239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5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7" y="549077"/>
                </a:lnTo>
                <a:lnTo>
                  <a:pt x="0" y="500062"/>
                </a:lnTo>
                <a:lnTo>
                  <a:pt x="601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1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8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62564" y="4141239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3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3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427276" y="4141239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9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7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8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991987" y="4141239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1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7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556699" y="4141239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5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4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7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0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39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6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692444" y="5052660"/>
            <a:ext cx="1133474" cy="1132839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851652" y="5464612"/>
            <a:ext cx="1132840" cy="310515"/>
            <a:chOff x="6851652" y="5464612"/>
            <a:chExt cx="1132840" cy="310515"/>
          </a:xfrm>
        </p:grpSpPr>
        <p:sp>
          <p:nvSpPr>
            <p:cNvPr id="13" name="object 13"/>
            <p:cNvSpPr/>
            <p:nvPr/>
          </p:nvSpPr>
          <p:spPr>
            <a:xfrm>
              <a:off x="6851650" y="5464619"/>
              <a:ext cx="1132840" cy="310515"/>
            </a:xfrm>
            <a:custGeom>
              <a:avLst/>
              <a:gdLst/>
              <a:ahLst/>
              <a:cxnLst/>
              <a:rect l="l" t="t" r="r" b="b"/>
              <a:pathLst>
                <a:path w="1132840" h="310514">
                  <a:moveTo>
                    <a:pt x="1132751" y="0"/>
                  </a:moveTo>
                  <a:lnTo>
                    <a:pt x="116103" y="0"/>
                  </a:lnTo>
                  <a:lnTo>
                    <a:pt x="0" y="92722"/>
                  </a:lnTo>
                  <a:lnTo>
                    <a:pt x="0" y="310413"/>
                  </a:lnTo>
                  <a:lnTo>
                    <a:pt x="116103" y="217690"/>
                  </a:lnTo>
                  <a:lnTo>
                    <a:pt x="1132751" y="217690"/>
                  </a:lnTo>
                  <a:lnTo>
                    <a:pt x="1132751" y="0"/>
                  </a:lnTo>
                  <a:close/>
                </a:path>
              </a:pathLst>
            </a:custGeom>
            <a:solidFill>
              <a:srgbClr val="FFB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51652" y="5682302"/>
              <a:ext cx="1132840" cy="93345"/>
            </a:xfrm>
            <a:custGeom>
              <a:avLst/>
              <a:gdLst/>
              <a:ahLst/>
              <a:cxnLst/>
              <a:rect l="l" t="t" r="r" b="b"/>
              <a:pathLst>
                <a:path w="1132840" h="93345">
                  <a:moveTo>
                    <a:pt x="1016646" y="92718"/>
                  </a:moveTo>
                  <a:lnTo>
                    <a:pt x="0" y="92718"/>
                  </a:lnTo>
                  <a:lnTo>
                    <a:pt x="116107" y="0"/>
                  </a:lnTo>
                  <a:lnTo>
                    <a:pt x="1132754" y="0"/>
                  </a:lnTo>
                  <a:lnTo>
                    <a:pt x="1016646" y="92718"/>
                  </a:lnTo>
                  <a:close/>
                </a:path>
              </a:pathLst>
            </a:custGeom>
            <a:solidFill>
              <a:srgbClr val="FF9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8342979" y="5264615"/>
            <a:ext cx="8066405" cy="770255"/>
            <a:chOff x="8342979" y="5264615"/>
            <a:chExt cx="8066405" cy="770255"/>
          </a:xfrm>
        </p:grpSpPr>
        <p:sp>
          <p:nvSpPr>
            <p:cNvPr id="16" name="object 16"/>
            <p:cNvSpPr/>
            <p:nvPr/>
          </p:nvSpPr>
          <p:spPr>
            <a:xfrm>
              <a:off x="15865117" y="5315372"/>
              <a:ext cx="494030" cy="669290"/>
            </a:xfrm>
            <a:custGeom>
              <a:avLst/>
              <a:gdLst/>
              <a:ahLst/>
              <a:cxnLst/>
              <a:rect l="l" t="t" r="r" b="b"/>
              <a:pathLst>
                <a:path w="494030" h="669289">
                  <a:moveTo>
                    <a:pt x="0" y="668907"/>
                  </a:moveTo>
                  <a:lnTo>
                    <a:pt x="0" y="0"/>
                  </a:lnTo>
                  <a:lnTo>
                    <a:pt x="493750" y="335296"/>
                  </a:lnTo>
                  <a:lnTo>
                    <a:pt x="0" y="668907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42979" y="5264615"/>
              <a:ext cx="8066405" cy="770255"/>
            </a:xfrm>
            <a:custGeom>
              <a:avLst/>
              <a:gdLst/>
              <a:ahLst/>
              <a:cxnLst/>
              <a:rect l="l" t="t" r="r" b="b"/>
              <a:pathLst>
                <a:path w="8066405" h="770254">
                  <a:moveTo>
                    <a:pt x="7522138" y="770212"/>
                  </a:moveTo>
                  <a:lnTo>
                    <a:pt x="7513770" y="770212"/>
                  </a:lnTo>
                  <a:lnTo>
                    <a:pt x="7505401" y="766842"/>
                  </a:lnTo>
                  <a:lnTo>
                    <a:pt x="7473757" y="733144"/>
                  </a:lnTo>
                  <a:lnTo>
                    <a:pt x="7471927" y="719665"/>
                  </a:lnTo>
                  <a:lnTo>
                    <a:pt x="7471927" y="434916"/>
                  </a:lnTo>
                  <a:lnTo>
                    <a:pt x="0" y="434916"/>
                  </a:lnTo>
                  <a:lnTo>
                    <a:pt x="0" y="333821"/>
                  </a:lnTo>
                  <a:lnTo>
                    <a:pt x="7471927" y="333821"/>
                  </a:lnTo>
                  <a:lnTo>
                    <a:pt x="7471927" y="49072"/>
                  </a:lnTo>
                  <a:lnTo>
                    <a:pt x="7487461" y="13058"/>
                  </a:lnTo>
                  <a:lnTo>
                    <a:pt x="7525276" y="0"/>
                  </a:lnTo>
                  <a:lnTo>
                    <a:pt x="7538483" y="2658"/>
                  </a:lnTo>
                  <a:lnTo>
                    <a:pt x="7550592" y="8635"/>
                  </a:lnTo>
                  <a:lnTo>
                    <a:pt x="7751565" y="145112"/>
                  </a:lnTo>
                  <a:lnTo>
                    <a:pt x="7572350" y="145112"/>
                  </a:lnTo>
                  <a:lnTo>
                    <a:pt x="7572350" y="625310"/>
                  </a:lnTo>
                  <a:lnTo>
                    <a:pt x="7751565" y="625310"/>
                  </a:lnTo>
                  <a:lnTo>
                    <a:pt x="7550592" y="761787"/>
                  </a:lnTo>
                  <a:lnTo>
                    <a:pt x="7544027" y="765236"/>
                  </a:lnTo>
                  <a:lnTo>
                    <a:pt x="7536993" y="767895"/>
                  </a:lnTo>
                  <a:lnTo>
                    <a:pt x="7529644" y="769606"/>
                  </a:lnTo>
                  <a:lnTo>
                    <a:pt x="7522138" y="770212"/>
                  </a:lnTo>
                  <a:close/>
                </a:path>
                <a:path w="8066405" h="770254">
                  <a:moveTo>
                    <a:pt x="7751565" y="625310"/>
                  </a:moveTo>
                  <a:lnTo>
                    <a:pt x="7572350" y="625310"/>
                  </a:lnTo>
                  <a:lnTo>
                    <a:pt x="7925507" y="384369"/>
                  </a:lnTo>
                  <a:lnTo>
                    <a:pt x="7572350" y="145112"/>
                  </a:lnTo>
                  <a:lnTo>
                    <a:pt x="7751565" y="145112"/>
                  </a:lnTo>
                  <a:lnTo>
                    <a:pt x="8044342" y="343931"/>
                  </a:lnTo>
                  <a:lnTo>
                    <a:pt x="8053391" y="351434"/>
                  </a:lnTo>
                  <a:lnTo>
                    <a:pt x="8060243" y="360991"/>
                  </a:lnTo>
                  <a:lnTo>
                    <a:pt x="8064584" y="372127"/>
                  </a:lnTo>
                  <a:lnTo>
                    <a:pt x="8066101" y="384369"/>
                  </a:lnTo>
                  <a:lnTo>
                    <a:pt x="8064584" y="396637"/>
                  </a:lnTo>
                  <a:lnTo>
                    <a:pt x="8060243" y="407957"/>
                  </a:lnTo>
                  <a:lnTo>
                    <a:pt x="8053391" y="418014"/>
                  </a:lnTo>
                  <a:lnTo>
                    <a:pt x="8044342" y="426491"/>
                  </a:lnTo>
                  <a:lnTo>
                    <a:pt x="7751565" y="625310"/>
                  </a:lnTo>
                  <a:close/>
                </a:path>
              </a:pathLst>
            </a:custGeom>
            <a:solidFill>
              <a:srgbClr val="FAB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6147971" y="1794857"/>
            <a:ext cx="1669414" cy="1669414"/>
          </a:xfrm>
          <a:custGeom>
            <a:avLst/>
            <a:gdLst/>
            <a:ahLst/>
            <a:cxnLst/>
            <a:rect l="l" t="t" r="r" b="b"/>
            <a:pathLst>
              <a:path w="1669415" h="1669414">
                <a:moveTo>
                  <a:pt x="834456" y="1668913"/>
                </a:moveTo>
                <a:lnTo>
                  <a:pt x="793511" y="1667908"/>
                </a:lnTo>
                <a:lnTo>
                  <a:pt x="752665" y="1664895"/>
                </a:lnTo>
                <a:lnTo>
                  <a:pt x="712016" y="1659881"/>
                </a:lnTo>
                <a:lnTo>
                  <a:pt x="671662" y="1652879"/>
                </a:lnTo>
                <a:lnTo>
                  <a:pt x="631700" y="1643905"/>
                </a:lnTo>
                <a:lnTo>
                  <a:pt x="592226" y="1632981"/>
                </a:lnTo>
                <a:lnTo>
                  <a:pt x="553336" y="1620134"/>
                </a:lnTo>
                <a:lnTo>
                  <a:pt x="515123" y="1605394"/>
                </a:lnTo>
                <a:lnTo>
                  <a:pt x="477680" y="1588796"/>
                </a:lnTo>
                <a:lnTo>
                  <a:pt x="441096" y="1570381"/>
                </a:lnTo>
                <a:lnTo>
                  <a:pt x="405460" y="1550193"/>
                </a:lnTo>
                <a:lnTo>
                  <a:pt x="370857" y="1528281"/>
                </a:lnTo>
                <a:lnTo>
                  <a:pt x="337371" y="1504698"/>
                </a:lnTo>
                <a:lnTo>
                  <a:pt x="305082" y="1479500"/>
                </a:lnTo>
                <a:lnTo>
                  <a:pt x="274069" y="1452748"/>
                </a:lnTo>
                <a:lnTo>
                  <a:pt x="244406" y="1424506"/>
                </a:lnTo>
                <a:lnTo>
                  <a:pt x="216165" y="1394843"/>
                </a:lnTo>
                <a:lnTo>
                  <a:pt x="189412" y="1363830"/>
                </a:lnTo>
                <a:lnTo>
                  <a:pt x="164214" y="1331541"/>
                </a:lnTo>
                <a:lnTo>
                  <a:pt x="140631" y="1298055"/>
                </a:lnTo>
                <a:lnTo>
                  <a:pt x="118719" y="1263453"/>
                </a:lnTo>
                <a:lnTo>
                  <a:pt x="98531" y="1227816"/>
                </a:lnTo>
                <a:lnTo>
                  <a:pt x="80116" y="1191232"/>
                </a:lnTo>
                <a:lnTo>
                  <a:pt x="63519" y="1153789"/>
                </a:lnTo>
                <a:lnTo>
                  <a:pt x="48778" y="1115576"/>
                </a:lnTo>
                <a:lnTo>
                  <a:pt x="35931" y="1076686"/>
                </a:lnTo>
                <a:lnTo>
                  <a:pt x="25007" y="1037213"/>
                </a:lnTo>
                <a:lnTo>
                  <a:pt x="16033" y="997251"/>
                </a:lnTo>
                <a:lnTo>
                  <a:pt x="9031" y="956896"/>
                </a:lnTo>
                <a:lnTo>
                  <a:pt x="4018" y="916247"/>
                </a:lnTo>
                <a:lnTo>
                  <a:pt x="1005" y="875401"/>
                </a:lnTo>
                <a:lnTo>
                  <a:pt x="0" y="834456"/>
                </a:lnTo>
                <a:lnTo>
                  <a:pt x="62" y="824215"/>
                </a:lnTo>
                <a:lnTo>
                  <a:pt x="1570" y="783286"/>
                </a:lnTo>
                <a:lnTo>
                  <a:pt x="5084" y="742480"/>
                </a:lnTo>
                <a:lnTo>
                  <a:pt x="10596" y="701895"/>
                </a:lnTo>
                <a:lnTo>
                  <a:pt x="18093" y="661630"/>
                </a:lnTo>
                <a:lnTo>
                  <a:pt x="27556" y="621781"/>
                </a:lnTo>
                <a:lnTo>
                  <a:pt x="38964" y="582445"/>
                </a:lnTo>
                <a:lnTo>
                  <a:pt x="52288" y="543715"/>
                </a:lnTo>
                <a:lnTo>
                  <a:pt x="67496" y="505686"/>
                </a:lnTo>
                <a:lnTo>
                  <a:pt x="84552" y="468449"/>
                </a:lnTo>
                <a:lnTo>
                  <a:pt x="103414" y="432094"/>
                </a:lnTo>
                <a:lnTo>
                  <a:pt x="124038" y="396708"/>
                </a:lnTo>
                <a:lnTo>
                  <a:pt x="146373" y="362377"/>
                </a:lnTo>
                <a:lnTo>
                  <a:pt x="170365" y="329183"/>
                </a:lnTo>
                <a:lnTo>
                  <a:pt x="195958" y="297206"/>
                </a:lnTo>
                <a:lnTo>
                  <a:pt x="223088" y="266524"/>
                </a:lnTo>
                <a:lnTo>
                  <a:pt x="251692" y="237209"/>
                </a:lnTo>
                <a:lnTo>
                  <a:pt x="281699" y="209334"/>
                </a:lnTo>
                <a:lnTo>
                  <a:pt x="313039" y="182964"/>
                </a:lnTo>
                <a:lnTo>
                  <a:pt x="345634" y="158164"/>
                </a:lnTo>
                <a:lnTo>
                  <a:pt x="379407" y="134994"/>
                </a:lnTo>
                <a:lnTo>
                  <a:pt x="414276" y="113508"/>
                </a:lnTo>
                <a:lnTo>
                  <a:pt x="450157" y="93759"/>
                </a:lnTo>
                <a:lnTo>
                  <a:pt x="486964" y="75795"/>
                </a:lnTo>
                <a:lnTo>
                  <a:pt x="524609" y="59658"/>
                </a:lnTo>
                <a:lnTo>
                  <a:pt x="563000" y="45388"/>
                </a:lnTo>
                <a:lnTo>
                  <a:pt x="602044" y="33018"/>
                </a:lnTo>
                <a:lnTo>
                  <a:pt x="641649" y="22580"/>
                </a:lnTo>
                <a:lnTo>
                  <a:pt x="681718" y="14097"/>
                </a:lnTo>
                <a:lnTo>
                  <a:pt x="722155" y="7591"/>
                </a:lnTo>
                <a:lnTo>
                  <a:pt x="762863" y="3076"/>
                </a:lnTo>
                <a:lnTo>
                  <a:pt x="803743" y="565"/>
                </a:lnTo>
                <a:lnTo>
                  <a:pt x="834456" y="0"/>
                </a:lnTo>
                <a:lnTo>
                  <a:pt x="844697" y="62"/>
                </a:lnTo>
                <a:lnTo>
                  <a:pt x="885626" y="1570"/>
                </a:lnTo>
                <a:lnTo>
                  <a:pt x="926433" y="5084"/>
                </a:lnTo>
                <a:lnTo>
                  <a:pt x="967017" y="10596"/>
                </a:lnTo>
                <a:lnTo>
                  <a:pt x="1007282" y="18093"/>
                </a:lnTo>
                <a:lnTo>
                  <a:pt x="1047131" y="27556"/>
                </a:lnTo>
                <a:lnTo>
                  <a:pt x="1086468" y="38964"/>
                </a:lnTo>
                <a:lnTo>
                  <a:pt x="1125197" y="52288"/>
                </a:lnTo>
                <a:lnTo>
                  <a:pt x="1163226" y="67496"/>
                </a:lnTo>
                <a:lnTo>
                  <a:pt x="1200463" y="84552"/>
                </a:lnTo>
                <a:lnTo>
                  <a:pt x="1236818" y="103414"/>
                </a:lnTo>
                <a:lnTo>
                  <a:pt x="1272204" y="124038"/>
                </a:lnTo>
                <a:lnTo>
                  <a:pt x="1306535" y="146373"/>
                </a:lnTo>
                <a:lnTo>
                  <a:pt x="1339730" y="170365"/>
                </a:lnTo>
                <a:lnTo>
                  <a:pt x="1371706" y="195958"/>
                </a:lnTo>
                <a:lnTo>
                  <a:pt x="1402389" y="223088"/>
                </a:lnTo>
                <a:lnTo>
                  <a:pt x="1431703" y="251692"/>
                </a:lnTo>
                <a:lnTo>
                  <a:pt x="1459578" y="281699"/>
                </a:lnTo>
                <a:lnTo>
                  <a:pt x="1485948" y="313039"/>
                </a:lnTo>
                <a:lnTo>
                  <a:pt x="1510748" y="345634"/>
                </a:lnTo>
                <a:lnTo>
                  <a:pt x="1533919" y="379407"/>
                </a:lnTo>
                <a:lnTo>
                  <a:pt x="1555404" y="414276"/>
                </a:lnTo>
                <a:lnTo>
                  <a:pt x="1575153" y="450157"/>
                </a:lnTo>
                <a:lnTo>
                  <a:pt x="1593118" y="486964"/>
                </a:lnTo>
                <a:lnTo>
                  <a:pt x="1609254" y="524609"/>
                </a:lnTo>
                <a:lnTo>
                  <a:pt x="1623525" y="563000"/>
                </a:lnTo>
                <a:lnTo>
                  <a:pt x="1635894" y="602044"/>
                </a:lnTo>
                <a:lnTo>
                  <a:pt x="1646332" y="641649"/>
                </a:lnTo>
                <a:lnTo>
                  <a:pt x="1654815" y="681718"/>
                </a:lnTo>
                <a:lnTo>
                  <a:pt x="1661322" y="722155"/>
                </a:lnTo>
                <a:lnTo>
                  <a:pt x="1665836" y="762863"/>
                </a:lnTo>
                <a:lnTo>
                  <a:pt x="1668347" y="803743"/>
                </a:lnTo>
                <a:lnTo>
                  <a:pt x="1668913" y="834456"/>
                </a:lnTo>
                <a:lnTo>
                  <a:pt x="1668850" y="844697"/>
                </a:lnTo>
                <a:lnTo>
                  <a:pt x="1667343" y="885626"/>
                </a:lnTo>
                <a:lnTo>
                  <a:pt x="1663828" y="926433"/>
                </a:lnTo>
                <a:lnTo>
                  <a:pt x="1658316" y="967017"/>
                </a:lnTo>
                <a:lnTo>
                  <a:pt x="1650819" y="1007282"/>
                </a:lnTo>
                <a:lnTo>
                  <a:pt x="1641356" y="1047131"/>
                </a:lnTo>
                <a:lnTo>
                  <a:pt x="1629948" y="1086468"/>
                </a:lnTo>
                <a:lnTo>
                  <a:pt x="1616625" y="1125197"/>
                </a:lnTo>
                <a:lnTo>
                  <a:pt x="1601416" y="1163226"/>
                </a:lnTo>
                <a:lnTo>
                  <a:pt x="1584361" y="1200463"/>
                </a:lnTo>
                <a:lnTo>
                  <a:pt x="1565498" y="1236818"/>
                </a:lnTo>
                <a:lnTo>
                  <a:pt x="1544875" y="1272204"/>
                </a:lnTo>
                <a:lnTo>
                  <a:pt x="1522540" y="1306535"/>
                </a:lnTo>
                <a:lnTo>
                  <a:pt x="1498547" y="1339730"/>
                </a:lnTo>
                <a:lnTo>
                  <a:pt x="1472955" y="1371706"/>
                </a:lnTo>
                <a:lnTo>
                  <a:pt x="1445824" y="1402389"/>
                </a:lnTo>
                <a:lnTo>
                  <a:pt x="1417220" y="1431703"/>
                </a:lnTo>
                <a:lnTo>
                  <a:pt x="1387213" y="1459578"/>
                </a:lnTo>
                <a:lnTo>
                  <a:pt x="1355874" y="1485948"/>
                </a:lnTo>
                <a:lnTo>
                  <a:pt x="1323278" y="1510748"/>
                </a:lnTo>
                <a:lnTo>
                  <a:pt x="1289506" y="1533919"/>
                </a:lnTo>
                <a:lnTo>
                  <a:pt x="1254636" y="1555404"/>
                </a:lnTo>
                <a:lnTo>
                  <a:pt x="1218755" y="1575153"/>
                </a:lnTo>
                <a:lnTo>
                  <a:pt x="1181948" y="1593118"/>
                </a:lnTo>
                <a:lnTo>
                  <a:pt x="1144303" y="1609254"/>
                </a:lnTo>
                <a:lnTo>
                  <a:pt x="1105913" y="1623525"/>
                </a:lnTo>
                <a:lnTo>
                  <a:pt x="1066868" y="1635894"/>
                </a:lnTo>
                <a:lnTo>
                  <a:pt x="1027263" y="1646332"/>
                </a:lnTo>
                <a:lnTo>
                  <a:pt x="987194" y="1654815"/>
                </a:lnTo>
                <a:lnTo>
                  <a:pt x="946757" y="1661322"/>
                </a:lnTo>
                <a:lnTo>
                  <a:pt x="906050" y="1665836"/>
                </a:lnTo>
                <a:lnTo>
                  <a:pt x="865169" y="1668347"/>
                </a:lnTo>
                <a:lnTo>
                  <a:pt x="834456" y="1668913"/>
                </a:lnTo>
                <a:close/>
              </a:path>
            </a:pathLst>
          </a:custGeom>
          <a:solidFill>
            <a:srgbClr val="FAA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15734" y="7312676"/>
            <a:ext cx="10089515" cy="212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 marR="5080" indent="368935">
              <a:lnSpc>
                <a:spcPct val="114599"/>
              </a:lnSpc>
              <a:spcBef>
                <a:spcPts val="100"/>
              </a:spcBef>
            </a:pPr>
            <a:r>
              <a:rPr sz="2400" spc="-135" dirty="0">
                <a:solidFill>
                  <a:srgbClr val="331818"/>
                </a:solidFill>
                <a:latin typeface="Verdana"/>
                <a:cs typeface="Verdana"/>
              </a:rPr>
              <a:t>La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metà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degli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ETS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prevede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una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contrazione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delle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entrate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derivanti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da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vendita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beni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servizi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sul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mercato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collegata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all'emergenza</a:t>
            </a:r>
            <a:r>
              <a:rPr sz="2400" spc="28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COVID-19.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Quasi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organizzazioni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su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dichiarano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1818"/>
                </a:solidFill>
                <a:latin typeface="Verdana"/>
                <a:cs typeface="Verdana"/>
              </a:rPr>
              <a:t>non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svolgere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attività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vendita</a:t>
            </a:r>
            <a:endParaRPr sz="24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b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15987" y="3730394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20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82879" y="3730394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6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618358" y="3730394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5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6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208108" y="3730394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810920" y="3730394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09917" y="239753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6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7961588" y="1566959"/>
            <a:ext cx="1724025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740" marR="5080" indent="-66675">
              <a:lnSpc>
                <a:spcPct val="114599"/>
              </a:lnSpc>
              <a:spcBef>
                <a:spcPts val="100"/>
              </a:spcBef>
            </a:pPr>
            <a:r>
              <a:rPr spc="-95" dirty="0"/>
              <a:t>N</a:t>
            </a:r>
            <a:r>
              <a:rPr spc="-190" dirty="0"/>
              <a:t>O</a:t>
            </a:r>
            <a:r>
              <a:rPr spc="-280" dirty="0"/>
              <a:t> </a:t>
            </a:r>
            <a:r>
              <a:rPr spc="-75" dirty="0"/>
              <a:t>M</a:t>
            </a:r>
            <a:r>
              <a:rPr spc="-85" dirty="0"/>
              <a:t>A</a:t>
            </a:r>
            <a:r>
              <a:rPr spc="-120" dirty="0"/>
              <a:t>R</a:t>
            </a:r>
            <a:r>
              <a:rPr spc="-114" dirty="0"/>
              <a:t>K</a:t>
            </a:r>
            <a:r>
              <a:rPr spc="-110" dirty="0"/>
              <a:t>E</a:t>
            </a:r>
            <a:r>
              <a:rPr spc="-75" dirty="0"/>
              <a:t>T  </a:t>
            </a:r>
            <a:r>
              <a:rPr spc="-125" dirty="0"/>
              <a:t>ORIENTED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8056403" y="5812476"/>
            <a:ext cx="3432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8585" algn="l"/>
              </a:tabLst>
            </a:pP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	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06037" y="6231576"/>
            <a:ext cx="2065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409140" y="6170616"/>
            <a:ext cx="1181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STABILI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714879" y="5812476"/>
            <a:ext cx="1460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394944" y="5759136"/>
            <a:ext cx="1460500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14599"/>
              </a:lnSpc>
              <a:spcBef>
                <a:spcPts val="100"/>
              </a:spcBef>
            </a:pP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FORTE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004929" y="1794857"/>
            <a:ext cx="1669414" cy="1669414"/>
          </a:xfrm>
          <a:custGeom>
            <a:avLst/>
            <a:gdLst/>
            <a:ahLst/>
            <a:cxnLst/>
            <a:rect l="l" t="t" r="r" b="b"/>
            <a:pathLst>
              <a:path w="1669415" h="1669414">
                <a:moveTo>
                  <a:pt x="834456" y="1668913"/>
                </a:moveTo>
                <a:lnTo>
                  <a:pt x="793511" y="1667908"/>
                </a:lnTo>
                <a:lnTo>
                  <a:pt x="752665" y="1664895"/>
                </a:lnTo>
                <a:lnTo>
                  <a:pt x="712016" y="1659881"/>
                </a:lnTo>
                <a:lnTo>
                  <a:pt x="671662" y="1652879"/>
                </a:lnTo>
                <a:lnTo>
                  <a:pt x="631700" y="1643905"/>
                </a:lnTo>
                <a:lnTo>
                  <a:pt x="592226" y="1632981"/>
                </a:lnTo>
                <a:lnTo>
                  <a:pt x="553336" y="1620134"/>
                </a:lnTo>
                <a:lnTo>
                  <a:pt x="515123" y="1605394"/>
                </a:lnTo>
                <a:lnTo>
                  <a:pt x="477680" y="1588796"/>
                </a:lnTo>
                <a:lnTo>
                  <a:pt x="441096" y="1570381"/>
                </a:lnTo>
                <a:lnTo>
                  <a:pt x="405460" y="1550193"/>
                </a:lnTo>
                <a:lnTo>
                  <a:pt x="370857" y="1528281"/>
                </a:lnTo>
                <a:lnTo>
                  <a:pt x="337371" y="1504698"/>
                </a:lnTo>
                <a:lnTo>
                  <a:pt x="305082" y="1479500"/>
                </a:lnTo>
                <a:lnTo>
                  <a:pt x="274069" y="1452748"/>
                </a:lnTo>
                <a:lnTo>
                  <a:pt x="244406" y="1424506"/>
                </a:lnTo>
                <a:lnTo>
                  <a:pt x="216165" y="1394843"/>
                </a:lnTo>
                <a:lnTo>
                  <a:pt x="189412" y="1363830"/>
                </a:lnTo>
                <a:lnTo>
                  <a:pt x="164214" y="1331541"/>
                </a:lnTo>
                <a:lnTo>
                  <a:pt x="140631" y="1298055"/>
                </a:lnTo>
                <a:lnTo>
                  <a:pt x="118719" y="1263453"/>
                </a:lnTo>
                <a:lnTo>
                  <a:pt x="98531" y="1227816"/>
                </a:lnTo>
                <a:lnTo>
                  <a:pt x="80116" y="1191232"/>
                </a:lnTo>
                <a:lnTo>
                  <a:pt x="63519" y="1153789"/>
                </a:lnTo>
                <a:lnTo>
                  <a:pt x="48778" y="1115576"/>
                </a:lnTo>
                <a:lnTo>
                  <a:pt x="35931" y="1076686"/>
                </a:lnTo>
                <a:lnTo>
                  <a:pt x="25007" y="1037213"/>
                </a:lnTo>
                <a:lnTo>
                  <a:pt x="16033" y="997251"/>
                </a:lnTo>
                <a:lnTo>
                  <a:pt x="9031" y="956896"/>
                </a:lnTo>
                <a:lnTo>
                  <a:pt x="4018" y="916247"/>
                </a:lnTo>
                <a:lnTo>
                  <a:pt x="1005" y="875401"/>
                </a:lnTo>
                <a:lnTo>
                  <a:pt x="0" y="834456"/>
                </a:lnTo>
                <a:lnTo>
                  <a:pt x="62" y="824215"/>
                </a:lnTo>
                <a:lnTo>
                  <a:pt x="1570" y="783286"/>
                </a:lnTo>
                <a:lnTo>
                  <a:pt x="5084" y="742480"/>
                </a:lnTo>
                <a:lnTo>
                  <a:pt x="10596" y="701895"/>
                </a:lnTo>
                <a:lnTo>
                  <a:pt x="18093" y="661630"/>
                </a:lnTo>
                <a:lnTo>
                  <a:pt x="27556" y="621781"/>
                </a:lnTo>
                <a:lnTo>
                  <a:pt x="38964" y="582445"/>
                </a:lnTo>
                <a:lnTo>
                  <a:pt x="52288" y="543715"/>
                </a:lnTo>
                <a:lnTo>
                  <a:pt x="67496" y="505686"/>
                </a:lnTo>
                <a:lnTo>
                  <a:pt x="84552" y="468449"/>
                </a:lnTo>
                <a:lnTo>
                  <a:pt x="103414" y="432094"/>
                </a:lnTo>
                <a:lnTo>
                  <a:pt x="124038" y="396708"/>
                </a:lnTo>
                <a:lnTo>
                  <a:pt x="146373" y="362377"/>
                </a:lnTo>
                <a:lnTo>
                  <a:pt x="170365" y="329183"/>
                </a:lnTo>
                <a:lnTo>
                  <a:pt x="195958" y="297206"/>
                </a:lnTo>
                <a:lnTo>
                  <a:pt x="223088" y="266524"/>
                </a:lnTo>
                <a:lnTo>
                  <a:pt x="251692" y="237209"/>
                </a:lnTo>
                <a:lnTo>
                  <a:pt x="281699" y="209334"/>
                </a:lnTo>
                <a:lnTo>
                  <a:pt x="313039" y="182964"/>
                </a:lnTo>
                <a:lnTo>
                  <a:pt x="345634" y="158164"/>
                </a:lnTo>
                <a:lnTo>
                  <a:pt x="379407" y="134994"/>
                </a:lnTo>
                <a:lnTo>
                  <a:pt x="414276" y="113508"/>
                </a:lnTo>
                <a:lnTo>
                  <a:pt x="450157" y="93759"/>
                </a:lnTo>
                <a:lnTo>
                  <a:pt x="486964" y="75795"/>
                </a:lnTo>
                <a:lnTo>
                  <a:pt x="524609" y="59658"/>
                </a:lnTo>
                <a:lnTo>
                  <a:pt x="563000" y="45388"/>
                </a:lnTo>
                <a:lnTo>
                  <a:pt x="602044" y="33018"/>
                </a:lnTo>
                <a:lnTo>
                  <a:pt x="641649" y="22580"/>
                </a:lnTo>
                <a:lnTo>
                  <a:pt x="681718" y="14097"/>
                </a:lnTo>
                <a:lnTo>
                  <a:pt x="722155" y="7591"/>
                </a:lnTo>
                <a:lnTo>
                  <a:pt x="762863" y="3076"/>
                </a:lnTo>
                <a:lnTo>
                  <a:pt x="803743" y="565"/>
                </a:lnTo>
                <a:lnTo>
                  <a:pt x="834456" y="0"/>
                </a:lnTo>
                <a:lnTo>
                  <a:pt x="844697" y="62"/>
                </a:lnTo>
                <a:lnTo>
                  <a:pt x="885626" y="1570"/>
                </a:lnTo>
                <a:lnTo>
                  <a:pt x="926433" y="5084"/>
                </a:lnTo>
                <a:lnTo>
                  <a:pt x="967017" y="10596"/>
                </a:lnTo>
                <a:lnTo>
                  <a:pt x="1007282" y="18093"/>
                </a:lnTo>
                <a:lnTo>
                  <a:pt x="1047131" y="27556"/>
                </a:lnTo>
                <a:lnTo>
                  <a:pt x="1086468" y="38964"/>
                </a:lnTo>
                <a:lnTo>
                  <a:pt x="1125197" y="52288"/>
                </a:lnTo>
                <a:lnTo>
                  <a:pt x="1163226" y="67496"/>
                </a:lnTo>
                <a:lnTo>
                  <a:pt x="1200463" y="84552"/>
                </a:lnTo>
                <a:lnTo>
                  <a:pt x="1236818" y="103414"/>
                </a:lnTo>
                <a:lnTo>
                  <a:pt x="1272204" y="124038"/>
                </a:lnTo>
                <a:lnTo>
                  <a:pt x="1306535" y="146373"/>
                </a:lnTo>
                <a:lnTo>
                  <a:pt x="1339730" y="170365"/>
                </a:lnTo>
                <a:lnTo>
                  <a:pt x="1371706" y="195958"/>
                </a:lnTo>
                <a:lnTo>
                  <a:pt x="1402389" y="223088"/>
                </a:lnTo>
                <a:lnTo>
                  <a:pt x="1431703" y="251692"/>
                </a:lnTo>
                <a:lnTo>
                  <a:pt x="1459578" y="281699"/>
                </a:lnTo>
                <a:lnTo>
                  <a:pt x="1485948" y="313039"/>
                </a:lnTo>
                <a:lnTo>
                  <a:pt x="1510748" y="345634"/>
                </a:lnTo>
                <a:lnTo>
                  <a:pt x="1533919" y="379407"/>
                </a:lnTo>
                <a:lnTo>
                  <a:pt x="1555404" y="414276"/>
                </a:lnTo>
                <a:lnTo>
                  <a:pt x="1575153" y="450157"/>
                </a:lnTo>
                <a:lnTo>
                  <a:pt x="1593118" y="486964"/>
                </a:lnTo>
                <a:lnTo>
                  <a:pt x="1609254" y="524609"/>
                </a:lnTo>
                <a:lnTo>
                  <a:pt x="1623525" y="563000"/>
                </a:lnTo>
                <a:lnTo>
                  <a:pt x="1635894" y="602044"/>
                </a:lnTo>
                <a:lnTo>
                  <a:pt x="1646332" y="641649"/>
                </a:lnTo>
                <a:lnTo>
                  <a:pt x="1654815" y="681718"/>
                </a:lnTo>
                <a:lnTo>
                  <a:pt x="1661322" y="722155"/>
                </a:lnTo>
                <a:lnTo>
                  <a:pt x="1665836" y="762863"/>
                </a:lnTo>
                <a:lnTo>
                  <a:pt x="1668347" y="803743"/>
                </a:lnTo>
                <a:lnTo>
                  <a:pt x="1668913" y="834456"/>
                </a:lnTo>
                <a:lnTo>
                  <a:pt x="1668850" y="844697"/>
                </a:lnTo>
                <a:lnTo>
                  <a:pt x="1667343" y="885626"/>
                </a:lnTo>
                <a:lnTo>
                  <a:pt x="1663828" y="926433"/>
                </a:lnTo>
                <a:lnTo>
                  <a:pt x="1658316" y="967017"/>
                </a:lnTo>
                <a:lnTo>
                  <a:pt x="1650819" y="1007282"/>
                </a:lnTo>
                <a:lnTo>
                  <a:pt x="1641356" y="1047131"/>
                </a:lnTo>
                <a:lnTo>
                  <a:pt x="1629948" y="1086468"/>
                </a:lnTo>
                <a:lnTo>
                  <a:pt x="1616625" y="1125197"/>
                </a:lnTo>
                <a:lnTo>
                  <a:pt x="1601416" y="1163226"/>
                </a:lnTo>
                <a:lnTo>
                  <a:pt x="1584361" y="1200463"/>
                </a:lnTo>
                <a:lnTo>
                  <a:pt x="1565498" y="1236818"/>
                </a:lnTo>
                <a:lnTo>
                  <a:pt x="1544875" y="1272204"/>
                </a:lnTo>
                <a:lnTo>
                  <a:pt x="1522540" y="1306535"/>
                </a:lnTo>
                <a:lnTo>
                  <a:pt x="1498547" y="1339730"/>
                </a:lnTo>
                <a:lnTo>
                  <a:pt x="1472955" y="1371706"/>
                </a:lnTo>
                <a:lnTo>
                  <a:pt x="1445824" y="1402389"/>
                </a:lnTo>
                <a:lnTo>
                  <a:pt x="1417220" y="1431703"/>
                </a:lnTo>
                <a:lnTo>
                  <a:pt x="1387213" y="1459578"/>
                </a:lnTo>
                <a:lnTo>
                  <a:pt x="1355874" y="1485948"/>
                </a:lnTo>
                <a:lnTo>
                  <a:pt x="1323278" y="1510748"/>
                </a:lnTo>
                <a:lnTo>
                  <a:pt x="1289506" y="1533919"/>
                </a:lnTo>
                <a:lnTo>
                  <a:pt x="1254636" y="1555404"/>
                </a:lnTo>
                <a:lnTo>
                  <a:pt x="1218755" y="1575153"/>
                </a:lnTo>
                <a:lnTo>
                  <a:pt x="1181948" y="1593118"/>
                </a:lnTo>
                <a:lnTo>
                  <a:pt x="1144303" y="1609254"/>
                </a:lnTo>
                <a:lnTo>
                  <a:pt x="1105913" y="1623525"/>
                </a:lnTo>
                <a:lnTo>
                  <a:pt x="1066868" y="1635894"/>
                </a:lnTo>
                <a:lnTo>
                  <a:pt x="1027263" y="1646332"/>
                </a:lnTo>
                <a:lnTo>
                  <a:pt x="987194" y="1654815"/>
                </a:lnTo>
                <a:lnTo>
                  <a:pt x="946757" y="1661322"/>
                </a:lnTo>
                <a:lnTo>
                  <a:pt x="906050" y="1665836"/>
                </a:lnTo>
                <a:lnTo>
                  <a:pt x="865169" y="1668347"/>
                </a:lnTo>
                <a:lnTo>
                  <a:pt x="834456" y="1668913"/>
                </a:lnTo>
                <a:close/>
              </a:path>
            </a:pathLst>
          </a:custGeom>
          <a:solidFill>
            <a:srgbClr val="FAA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5366874" y="239753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11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832681" y="1746029"/>
            <a:ext cx="1907539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1795">
              <a:lnSpc>
                <a:spcPct val="114599"/>
              </a:lnSpc>
              <a:spcBef>
                <a:spcPts val="10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A 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86592" y="1429895"/>
            <a:ext cx="5323205" cy="684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13330" algn="r">
              <a:lnSpc>
                <a:spcPct val="1165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315" dirty="0">
                <a:solidFill>
                  <a:srgbClr val="F16724"/>
                </a:solidFill>
                <a:latin typeface="Trebuchet MS"/>
                <a:cs typeface="Trebuchet MS"/>
              </a:rPr>
              <a:t>soddisfazione </a:t>
            </a:r>
            <a:r>
              <a:rPr sz="6400" spc="-31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pp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endParaRPr sz="6400">
              <a:latin typeface="Trebuchet MS"/>
              <a:cs typeface="Trebuchet MS"/>
            </a:endParaRPr>
          </a:p>
          <a:p>
            <a:pPr marL="434340" marR="5080" indent="1807210" algn="r">
              <a:lnSpc>
                <a:spcPct val="116500"/>
              </a:lnSpc>
            </a:pP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b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285" dirty="0">
                <a:solidFill>
                  <a:srgbClr val="F16724"/>
                </a:solidFill>
                <a:latin typeface="Trebuchet MS"/>
                <a:cs typeface="Trebuchet MS"/>
              </a:rPr>
              <a:t>h</a:t>
            </a: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e  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nell'emergenza </a:t>
            </a:r>
            <a:r>
              <a:rPr sz="6400" spc="-1914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75" dirty="0">
                <a:solidFill>
                  <a:srgbClr val="F16724"/>
                </a:solidFill>
                <a:latin typeface="Trebuchet MS"/>
                <a:cs typeface="Trebuchet MS"/>
              </a:rPr>
              <a:t>COVID-19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1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4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6630642" y="8783479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9403" y="8316693"/>
            <a:ext cx="8338184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spc="-55" dirty="0">
                <a:solidFill>
                  <a:srgbClr val="331818"/>
                </a:solidFill>
                <a:latin typeface="Verdana"/>
                <a:cs typeface="Verdana"/>
              </a:rPr>
              <a:t>Più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ETS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su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esprimono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insoddisfazione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per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la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risposta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messa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in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campo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dagli 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istituti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credito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con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cui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sono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in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pp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55" dirty="0">
                <a:solidFill>
                  <a:srgbClr val="331818"/>
                </a:solidFill>
                <a:latin typeface="Verdana"/>
                <a:cs typeface="Verdana"/>
              </a:rPr>
              <a:t>'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-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19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08828" y="7898962"/>
            <a:ext cx="63563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9855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No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75</a:t>
            </a:r>
            <a:r>
              <a:rPr sz="2400" dirty="0">
                <a:latin typeface="Microsoft Sans Serif"/>
                <a:cs typeface="Microsoft Sans Serif"/>
              </a:rPr>
              <a:t>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946" y="4417320"/>
            <a:ext cx="707199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3245" marR="5080" indent="-3091180">
              <a:lnSpc>
                <a:spcPct val="116500"/>
              </a:lnSpc>
              <a:spcBef>
                <a:spcPts val="100"/>
              </a:spcBef>
            </a:pPr>
            <a:r>
              <a:rPr sz="2400" spc="35" dirty="0">
                <a:latin typeface="Microsoft Sans Serif"/>
                <a:cs typeface="Microsoft Sans Serif"/>
              </a:rPr>
              <a:t>Sì,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modelli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valutazione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personalizzati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ETS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16.7%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4686" y="216308"/>
            <a:ext cx="11424285" cy="3738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441825">
              <a:lnSpc>
                <a:spcPct val="107200"/>
              </a:lnSpc>
              <a:spcBef>
                <a:spcPts val="95"/>
              </a:spcBef>
            </a:pP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660" dirty="0">
                <a:solidFill>
                  <a:srgbClr val="F5792F"/>
                </a:solidFill>
                <a:latin typeface="Trebuchet MS"/>
                <a:cs typeface="Trebuchet MS"/>
              </a:rPr>
              <a:t>: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35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dd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tt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ss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95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q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10" dirty="0">
                <a:solidFill>
                  <a:srgbClr val="F5792F"/>
                </a:solidFill>
                <a:latin typeface="Trebuchet MS"/>
                <a:cs typeface="Trebuchet MS"/>
              </a:rPr>
              <a:t>o 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b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190" dirty="0">
                <a:solidFill>
                  <a:srgbClr val="F5792F"/>
                </a:solidFill>
                <a:latin typeface="Trebuchet MS"/>
                <a:cs typeface="Trebuchet MS"/>
              </a:rPr>
              <a:t>h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195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95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pp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320" dirty="0">
                <a:solidFill>
                  <a:srgbClr val="F5792F"/>
                </a:solidFill>
                <a:latin typeface="Trebuchet MS"/>
                <a:cs typeface="Trebuchet MS"/>
              </a:rPr>
              <a:t>?</a:t>
            </a:r>
            <a:endParaRPr sz="4200">
              <a:latin typeface="Trebuchet MS"/>
              <a:cs typeface="Trebuchet MS"/>
            </a:endParaRPr>
          </a:p>
          <a:p>
            <a:pPr marL="8463280" marR="5080" indent="-2253615">
              <a:lnSpc>
                <a:spcPct val="116500"/>
              </a:lnSpc>
              <a:spcBef>
                <a:spcPts val="920"/>
              </a:spcBef>
            </a:pPr>
            <a:r>
              <a:rPr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Sì,</a:t>
            </a:r>
            <a:r>
              <a:rPr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soprattutto</a:t>
            </a:r>
            <a:r>
              <a:rPr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per</a:t>
            </a:r>
            <a:r>
              <a:rPr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adeguatezza</a:t>
            </a:r>
            <a:r>
              <a:rPr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offerta </a:t>
            </a:r>
            <a:r>
              <a:rPr spc="-6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8.3%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7846513" y="4107686"/>
            <a:ext cx="4484370" cy="4484370"/>
            <a:chOff x="7846513" y="4107686"/>
            <a:chExt cx="4484370" cy="4484370"/>
          </a:xfrm>
        </p:grpSpPr>
        <p:sp>
          <p:nvSpPr>
            <p:cNvPr id="11" name="object 11"/>
            <p:cNvSpPr/>
            <p:nvPr/>
          </p:nvSpPr>
          <p:spPr>
            <a:xfrm>
              <a:off x="7846513" y="4107686"/>
              <a:ext cx="4484370" cy="4484370"/>
            </a:xfrm>
            <a:custGeom>
              <a:avLst/>
              <a:gdLst/>
              <a:ahLst/>
              <a:cxnLst/>
              <a:rect l="l" t="t" r="r" b="b"/>
              <a:pathLst>
                <a:path w="4484370" h="4484370">
                  <a:moveTo>
                    <a:pt x="2278528" y="4483786"/>
                  </a:moveTo>
                  <a:lnTo>
                    <a:pt x="2222918" y="4484001"/>
                  </a:lnTo>
                  <a:lnTo>
                    <a:pt x="2167320" y="4482837"/>
                  </a:lnTo>
                  <a:lnTo>
                    <a:pt x="2111768" y="4480295"/>
                  </a:lnTo>
                  <a:lnTo>
                    <a:pt x="2056296" y="4476375"/>
                  </a:lnTo>
                  <a:lnTo>
                    <a:pt x="2000938" y="4471081"/>
                  </a:lnTo>
                  <a:lnTo>
                    <a:pt x="1945728" y="4464416"/>
                  </a:lnTo>
                  <a:lnTo>
                    <a:pt x="1890701" y="4456384"/>
                  </a:lnTo>
                  <a:lnTo>
                    <a:pt x="1835890" y="4446989"/>
                  </a:lnTo>
                  <a:lnTo>
                    <a:pt x="1781329" y="4436237"/>
                  </a:lnTo>
                  <a:lnTo>
                    <a:pt x="1727051" y="4424136"/>
                  </a:lnTo>
                  <a:lnTo>
                    <a:pt x="1673090" y="4410692"/>
                  </a:lnTo>
                  <a:lnTo>
                    <a:pt x="1619479" y="4395914"/>
                  </a:lnTo>
                  <a:lnTo>
                    <a:pt x="1566251" y="4379811"/>
                  </a:lnTo>
                  <a:lnTo>
                    <a:pt x="1513439" y="4362393"/>
                  </a:lnTo>
                  <a:lnTo>
                    <a:pt x="1461075" y="4343670"/>
                  </a:lnTo>
                  <a:lnTo>
                    <a:pt x="1409192" y="4323654"/>
                  </a:lnTo>
                  <a:lnTo>
                    <a:pt x="1357821" y="4302358"/>
                  </a:lnTo>
                  <a:lnTo>
                    <a:pt x="1306994" y="4279794"/>
                  </a:lnTo>
                  <a:lnTo>
                    <a:pt x="1256742" y="4255977"/>
                  </a:lnTo>
                  <a:lnTo>
                    <a:pt x="1207096" y="4230920"/>
                  </a:lnTo>
                  <a:lnTo>
                    <a:pt x="1158087" y="4204640"/>
                  </a:lnTo>
                  <a:lnTo>
                    <a:pt x="1109745" y="4177153"/>
                  </a:lnTo>
                  <a:lnTo>
                    <a:pt x="1062100" y="4148475"/>
                  </a:lnTo>
                  <a:lnTo>
                    <a:pt x="1015180" y="4118624"/>
                  </a:lnTo>
                  <a:lnTo>
                    <a:pt x="969015" y="4087619"/>
                  </a:lnTo>
                  <a:lnTo>
                    <a:pt x="923634" y="4055478"/>
                  </a:lnTo>
                  <a:lnTo>
                    <a:pt x="879063" y="4022222"/>
                  </a:lnTo>
                  <a:lnTo>
                    <a:pt x="835331" y="3987870"/>
                  </a:lnTo>
                  <a:lnTo>
                    <a:pt x="792464" y="3952444"/>
                  </a:lnTo>
                  <a:lnTo>
                    <a:pt x="750490" y="3915966"/>
                  </a:lnTo>
                  <a:lnTo>
                    <a:pt x="709432" y="3878459"/>
                  </a:lnTo>
                  <a:lnTo>
                    <a:pt x="669318" y="3839944"/>
                  </a:lnTo>
                  <a:lnTo>
                    <a:pt x="630171" y="3800447"/>
                  </a:lnTo>
                  <a:lnTo>
                    <a:pt x="592016" y="3759990"/>
                  </a:lnTo>
                  <a:lnTo>
                    <a:pt x="554876" y="3718600"/>
                  </a:lnTo>
                  <a:lnTo>
                    <a:pt x="518774" y="3676302"/>
                  </a:lnTo>
                  <a:lnTo>
                    <a:pt x="483733" y="3633121"/>
                  </a:lnTo>
                  <a:lnTo>
                    <a:pt x="449773" y="3589084"/>
                  </a:lnTo>
                  <a:lnTo>
                    <a:pt x="416915" y="3544219"/>
                  </a:lnTo>
                  <a:lnTo>
                    <a:pt x="385180" y="3498552"/>
                  </a:lnTo>
                  <a:lnTo>
                    <a:pt x="354588" y="3452113"/>
                  </a:lnTo>
                  <a:lnTo>
                    <a:pt x="325157" y="3404929"/>
                  </a:lnTo>
                  <a:lnTo>
                    <a:pt x="296905" y="3357030"/>
                  </a:lnTo>
                  <a:lnTo>
                    <a:pt x="269850" y="3308444"/>
                  </a:lnTo>
                  <a:lnTo>
                    <a:pt x="244008" y="3259202"/>
                  </a:lnTo>
                  <a:lnTo>
                    <a:pt x="219396" y="3209335"/>
                  </a:lnTo>
                  <a:lnTo>
                    <a:pt x="196028" y="3158873"/>
                  </a:lnTo>
                  <a:lnTo>
                    <a:pt x="173918" y="3107847"/>
                  </a:lnTo>
                  <a:lnTo>
                    <a:pt x="153081" y="3056288"/>
                  </a:lnTo>
                  <a:lnTo>
                    <a:pt x="133529" y="3004227"/>
                  </a:lnTo>
                  <a:lnTo>
                    <a:pt x="115274" y="2951699"/>
                  </a:lnTo>
                  <a:lnTo>
                    <a:pt x="98328" y="2898733"/>
                  </a:lnTo>
                  <a:lnTo>
                    <a:pt x="82700" y="2845364"/>
                  </a:lnTo>
                  <a:lnTo>
                    <a:pt x="68401" y="2791623"/>
                  </a:lnTo>
                  <a:lnTo>
                    <a:pt x="55439" y="2737545"/>
                  </a:lnTo>
                  <a:lnTo>
                    <a:pt x="43823" y="2683161"/>
                  </a:lnTo>
                  <a:lnTo>
                    <a:pt x="33558" y="2628506"/>
                  </a:lnTo>
                  <a:lnTo>
                    <a:pt x="24653" y="2573613"/>
                  </a:lnTo>
                  <a:lnTo>
                    <a:pt x="17111" y="2518517"/>
                  </a:lnTo>
                  <a:lnTo>
                    <a:pt x="10939" y="2463250"/>
                  </a:lnTo>
                  <a:lnTo>
                    <a:pt x="6139" y="2407847"/>
                  </a:lnTo>
                  <a:lnTo>
                    <a:pt x="2714" y="2352342"/>
                  </a:lnTo>
                  <a:lnTo>
                    <a:pt x="667" y="2296769"/>
                  </a:lnTo>
                  <a:lnTo>
                    <a:pt x="0" y="2241163"/>
                  </a:lnTo>
                  <a:lnTo>
                    <a:pt x="711" y="2185557"/>
                  </a:lnTo>
                  <a:lnTo>
                    <a:pt x="2801" y="2129986"/>
                  </a:lnTo>
                  <a:lnTo>
                    <a:pt x="1122421" y="2186013"/>
                  </a:lnTo>
                  <a:lnTo>
                    <a:pt x="1121112" y="2227698"/>
                  </a:lnTo>
                  <a:lnTo>
                    <a:pt x="1121354" y="2269405"/>
                  </a:lnTo>
                  <a:lnTo>
                    <a:pt x="1123148" y="2311074"/>
                  </a:lnTo>
                  <a:lnTo>
                    <a:pt x="1126490" y="2352646"/>
                  </a:lnTo>
                  <a:lnTo>
                    <a:pt x="1131376" y="2394064"/>
                  </a:lnTo>
                  <a:lnTo>
                    <a:pt x="1137800" y="2435274"/>
                  </a:lnTo>
                  <a:lnTo>
                    <a:pt x="1145752" y="2476216"/>
                  </a:lnTo>
                  <a:lnTo>
                    <a:pt x="1155221" y="2516832"/>
                  </a:lnTo>
                  <a:lnTo>
                    <a:pt x="1166194" y="2557068"/>
                  </a:lnTo>
                  <a:lnTo>
                    <a:pt x="1178658" y="2596870"/>
                  </a:lnTo>
                  <a:lnTo>
                    <a:pt x="1192593" y="2636181"/>
                  </a:lnTo>
                  <a:lnTo>
                    <a:pt x="1207980" y="2674944"/>
                  </a:lnTo>
                  <a:lnTo>
                    <a:pt x="1224798" y="2713108"/>
                  </a:lnTo>
                  <a:lnTo>
                    <a:pt x="1243025" y="2750622"/>
                  </a:lnTo>
                  <a:lnTo>
                    <a:pt x="1262635" y="2787432"/>
                  </a:lnTo>
                  <a:lnTo>
                    <a:pt x="1283599" y="2823485"/>
                  </a:lnTo>
                  <a:lnTo>
                    <a:pt x="1305890" y="2858733"/>
                  </a:lnTo>
                  <a:lnTo>
                    <a:pt x="1329478" y="2893130"/>
                  </a:lnTo>
                  <a:lnTo>
                    <a:pt x="1354329" y="2926625"/>
                  </a:lnTo>
                  <a:lnTo>
                    <a:pt x="1380408" y="2959171"/>
                  </a:lnTo>
                  <a:lnTo>
                    <a:pt x="1407679" y="2990725"/>
                  </a:lnTo>
                  <a:lnTo>
                    <a:pt x="1436106" y="3021244"/>
                  </a:lnTo>
                  <a:lnTo>
                    <a:pt x="1465649" y="3050685"/>
                  </a:lnTo>
                  <a:lnTo>
                    <a:pt x="1496265" y="3079004"/>
                  </a:lnTo>
                  <a:lnTo>
                    <a:pt x="1527914" y="3106165"/>
                  </a:lnTo>
                  <a:lnTo>
                    <a:pt x="1560552" y="3132132"/>
                  </a:lnTo>
                  <a:lnTo>
                    <a:pt x="1594134" y="3156866"/>
                  </a:lnTo>
                  <a:lnTo>
                    <a:pt x="1628611" y="3180333"/>
                  </a:lnTo>
                  <a:lnTo>
                    <a:pt x="1663936" y="3202501"/>
                  </a:lnTo>
                  <a:lnTo>
                    <a:pt x="1700064" y="3223341"/>
                  </a:lnTo>
                  <a:lnTo>
                    <a:pt x="1736942" y="3242822"/>
                  </a:lnTo>
                  <a:lnTo>
                    <a:pt x="1774517" y="3260918"/>
                  </a:lnTo>
                  <a:lnTo>
                    <a:pt x="1812740" y="3277603"/>
                  </a:lnTo>
                  <a:lnTo>
                    <a:pt x="1851558" y="3292856"/>
                  </a:lnTo>
                  <a:lnTo>
                    <a:pt x="1890917" y="3306654"/>
                  </a:lnTo>
                  <a:lnTo>
                    <a:pt x="1930760" y="3318977"/>
                  </a:lnTo>
                  <a:lnTo>
                    <a:pt x="1971034" y="3329811"/>
                  </a:lnTo>
                  <a:lnTo>
                    <a:pt x="2011685" y="3339139"/>
                  </a:lnTo>
                  <a:lnTo>
                    <a:pt x="2052655" y="3346949"/>
                  </a:lnTo>
                  <a:lnTo>
                    <a:pt x="2093885" y="3353229"/>
                  </a:lnTo>
                  <a:lnTo>
                    <a:pt x="2135320" y="3357971"/>
                  </a:lnTo>
                  <a:lnTo>
                    <a:pt x="2176904" y="3361168"/>
                  </a:lnTo>
                  <a:lnTo>
                    <a:pt x="2218579" y="3362816"/>
                  </a:lnTo>
                  <a:lnTo>
                    <a:pt x="2260285" y="3362913"/>
                  </a:lnTo>
                  <a:lnTo>
                    <a:pt x="2301965" y="3361459"/>
                  </a:lnTo>
                  <a:lnTo>
                    <a:pt x="2343564" y="3358455"/>
                  </a:lnTo>
                  <a:lnTo>
                    <a:pt x="2385023" y="3353906"/>
                  </a:lnTo>
                  <a:lnTo>
                    <a:pt x="2426282" y="3347819"/>
                  </a:lnTo>
                  <a:lnTo>
                    <a:pt x="2467285" y="3340200"/>
                  </a:lnTo>
                  <a:lnTo>
                    <a:pt x="2507979" y="3331062"/>
                  </a:lnTo>
                  <a:lnTo>
                    <a:pt x="2548305" y="3320415"/>
                  </a:lnTo>
                  <a:lnTo>
                    <a:pt x="2588205" y="3308277"/>
                  </a:lnTo>
                  <a:lnTo>
                    <a:pt x="2627626" y="3294663"/>
                  </a:lnTo>
                  <a:lnTo>
                    <a:pt x="2666515" y="3279591"/>
                  </a:lnTo>
                  <a:lnTo>
                    <a:pt x="2704817" y="3263083"/>
                  </a:lnTo>
                  <a:lnTo>
                    <a:pt x="2742476" y="3245163"/>
                  </a:lnTo>
                  <a:lnTo>
                    <a:pt x="2779442" y="3225854"/>
                  </a:lnTo>
                  <a:lnTo>
                    <a:pt x="2815667" y="3205183"/>
                  </a:lnTo>
                  <a:lnTo>
                    <a:pt x="2851097" y="3183178"/>
                  </a:lnTo>
                  <a:lnTo>
                    <a:pt x="2885683" y="3159872"/>
                  </a:lnTo>
                  <a:lnTo>
                    <a:pt x="2919378" y="3135295"/>
                  </a:lnTo>
                  <a:lnTo>
                    <a:pt x="2952137" y="3109481"/>
                  </a:lnTo>
                  <a:lnTo>
                    <a:pt x="2983912" y="3082467"/>
                  </a:lnTo>
                  <a:lnTo>
                    <a:pt x="3014660" y="3054290"/>
                  </a:lnTo>
                  <a:lnTo>
                    <a:pt x="3044338" y="3024989"/>
                  </a:lnTo>
                  <a:lnTo>
                    <a:pt x="3072907" y="2994603"/>
                  </a:lnTo>
                  <a:lnTo>
                    <a:pt x="3100327" y="2963175"/>
                  </a:lnTo>
                  <a:lnTo>
                    <a:pt x="3126556" y="2930750"/>
                  </a:lnTo>
                  <a:lnTo>
                    <a:pt x="3151562" y="2897373"/>
                  </a:lnTo>
                  <a:lnTo>
                    <a:pt x="3175310" y="2863087"/>
                  </a:lnTo>
                  <a:lnTo>
                    <a:pt x="3197766" y="2827941"/>
                  </a:lnTo>
                  <a:lnTo>
                    <a:pt x="3218898" y="2791986"/>
                  </a:lnTo>
                  <a:lnTo>
                    <a:pt x="3238678" y="2755269"/>
                  </a:lnTo>
                  <a:lnTo>
                    <a:pt x="3257079" y="2717841"/>
                  </a:lnTo>
                  <a:lnTo>
                    <a:pt x="3274076" y="2679753"/>
                  </a:lnTo>
                  <a:lnTo>
                    <a:pt x="3289643" y="2641062"/>
                  </a:lnTo>
                  <a:lnTo>
                    <a:pt x="3303760" y="2601819"/>
                  </a:lnTo>
                  <a:lnTo>
                    <a:pt x="3316409" y="2562075"/>
                  </a:lnTo>
                  <a:lnTo>
                    <a:pt x="3327570" y="2521889"/>
                  </a:lnTo>
                  <a:lnTo>
                    <a:pt x="3337228" y="2481317"/>
                  </a:lnTo>
                  <a:lnTo>
                    <a:pt x="3345370" y="2440414"/>
                  </a:lnTo>
                  <a:lnTo>
                    <a:pt x="3351986" y="2399235"/>
                  </a:lnTo>
                  <a:lnTo>
                    <a:pt x="3357065" y="2357837"/>
                  </a:lnTo>
                  <a:lnTo>
                    <a:pt x="3360601" y="2316282"/>
                  </a:lnTo>
                  <a:lnTo>
                    <a:pt x="3362588" y="2274624"/>
                  </a:lnTo>
                  <a:lnTo>
                    <a:pt x="3363025" y="2232919"/>
                  </a:lnTo>
                  <a:lnTo>
                    <a:pt x="3361909" y="2191226"/>
                  </a:lnTo>
                  <a:lnTo>
                    <a:pt x="3359244" y="2149606"/>
                  </a:lnTo>
                  <a:lnTo>
                    <a:pt x="3355033" y="2108114"/>
                  </a:lnTo>
                  <a:lnTo>
                    <a:pt x="3349281" y="2066805"/>
                  </a:lnTo>
                  <a:lnTo>
                    <a:pt x="3341996" y="2025739"/>
                  </a:lnTo>
                  <a:lnTo>
                    <a:pt x="3333189" y="1984974"/>
                  </a:lnTo>
                  <a:lnTo>
                    <a:pt x="3322872" y="1944565"/>
                  </a:lnTo>
                  <a:lnTo>
                    <a:pt x="3311059" y="1904565"/>
                  </a:lnTo>
                  <a:lnTo>
                    <a:pt x="3297765" y="1865033"/>
                  </a:lnTo>
                  <a:lnTo>
                    <a:pt x="3283011" y="1826025"/>
                  </a:lnTo>
                  <a:lnTo>
                    <a:pt x="3266816" y="1787592"/>
                  </a:lnTo>
                  <a:lnTo>
                    <a:pt x="3249202" y="1749786"/>
                  </a:lnTo>
                  <a:lnTo>
                    <a:pt x="3230194" y="1712662"/>
                  </a:lnTo>
                  <a:lnTo>
                    <a:pt x="3209819" y="1676272"/>
                  </a:lnTo>
                  <a:lnTo>
                    <a:pt x="3188104" y="1640666"/>
                  </a:lnTo>
                  <a:lnTo>
                    <a:pt x="3165079" y="1605890"/>
                  </a:lnTo>
                  <a:lnTo>
                    <a:pt x="3140776" y="1571995"/>
                  </a:lnTo>
                  <a:lnTo>
                    <a:pt x="3115231" y="1539028"/>
                  </a:lnTo>
                  <a:lnTo>
                    <a:pt x="3088477" y="1507035"/>
                  </a:lnTo>
                  <a:lnTo>
                    <a:pt x="3060550" y="1476057"/>
                  </a:lnTo>
                  <a:lnTo>
                    <a:pt x="3031490" y="1446140"/>
                  </a:lnTo>
                  <a:lnTo>
                    <a:pt x="3001338" y="1417326"/>
                  </a:lnTo>
                  <a:lnTo>
                    <a:pt x="2970137" y="1389654"/>
                  </a:lnTo>
                  <a:lnTo>
                    <a:pt x="2937925" y="1363159"/>
                  </a:lnTo>
                  <a:lnTo>
                    <a:pt x="2904750" y="1337882"/>
                  </a:lnTo>
                  <a:lnTo>
                    <a:pt x="2870660" y="1313857"/>
                  </a:lnTo>
                  <a:lnTo>
                    <a:pt x="2835700" y="1291117"/>
                  </a:lnTo>
                  <a:lnTo>
                    <a:pt x="2799916" y="1269692"/>
                  </a:lnTo>
                  <a:lnTo>
                    <a:pt x="2763360" y="1249613"/>
                  </a:lnTo>
                  <a:lnTo>
                    <a:pt x="2726084" y="1230908"/>
                  </a:lnTo>
                  <a:lnTo>
                    <a:pt x="2688138" y="1213603"/>
                  </a:lnTo>
                  <a:lnTo>
                    <a:pt x="2649573" y="1197721"/>
                  </a:lnTo>
                  <a:lnTo>
                    <a:pt x="2610444" y="1183284"/>
                  </a:lnTo>
                  <a:lnTo>
                    <a:pt x="2570807" y="1170313"/>
                  </a:lnTo>
                  <a:lnTo>
                    <a:pt x="2530715" y="1158826"/>
                  </a:lnTo>
                  <a:lnTo>
                    <a:pt x="2490221" y="1148837"/>
                  </a:lnTo>
                  <a:lnTo>
                    <a:pt x="2449384" y="1140362"/>
                  </a:lnTo>
                  <a:lnTo>
                    <a:pt x="2408261" y="1133412"/>
                  </a:lnTo>
                  <a:lnTo>
                    <a:pt x="2366909" y="1127996"/>
                  </a:lnTo>
                  <a:lnTo>
                    <a:pt x="2325382" y="1124122"/>
                  </a:lnTo>
                  <a:lnTo>
                    <a:pt x="2283739" y="1121796"/>
                  </a:lnTo>
                  <a:lnTo>
                    <a:pt x="2242041" y="1121020"/>
                  </a:lnTo>
                  <a:lnTo>
                    <a:pt x="2242041" y="0"/>
                  </a:lnTo>
                  <a:lnTo>
                    <a:pt x="2297647" y="689"/>
                  </a:lnTo>
                  <a:lnTo>
                    <a:pt x="2353219" y="2758"/>
                  </a:lnTo>
                  <a:lnTo>
                    <a:pt x="2408723" y="6204"/>
                  </a:lnTo>
                  <a:lnTo>
                    <a:pt x="2464124" y="11026"/>
                  </a:lnTo>
                  <a:lnTo>
                    <a:pt x="2519388" y="17220"/>
                  </a:lnTo>
                  <a:lnTo>
                    <a:pt x="2574482" y="24783"/>
                  </a:lnTo>
                  <a:lnTo>
                    <a:pt x="2629371" y="33710"/>
                  </a:lnTo>
                  <a:lnTo>
                    <a:pt x="2684022" y="43996"/>
                  </a:lnTo>
                  <a:lnTo>
                    <a:pt x="2738401" y="55634"/>
                  </a:lnTo>
                  <a:lnTo>
                    <a:pt x="2792474" y="68617"/>
                  </a:lnTo>
                  <a:lnTo>
                    <a:pt x="2846210" y="82937"/>
                  </a:lnTo>
                  <a:lnTo>
                    <a:pt x="2899573" y="98585"/>
                  </a:lnTo>
                  <a:lnTo>
                    <a:pt x="2952532" y="115552"/>
                  </a:lnTo>
                  <a:lnTo>
                    <a:pt x="3005053" y="133828"/>
                  </a:lnTo>
                  <a:lnTo>
                    <a:pt x="3057105" y="153400"/>
                  </a:lnTo>
                  <a:lnTo>
                    <a:pt x="3108656" y="174258"/>
                  </a:lnTo>
                  <a:lnTo>
                    <a:pt x="3159674" y="196387"/>
                  </a:lnTo>
                  <a:lnTo>
                    <a:pt x="3210127" y="219775"/>
                  </a:lnTo>
                  <a:lnTo>
                    <a:pt x="3259985" y="244407"/>
                  </a:lnTo>
                  <a:lnTo>
                    <a:pt x="3309216" y="270268"/>
                  </a:lnTo>
                  <a:lnTo>
                    <a:pt x="3357791" y="297342"/>
                  </a:lnTo>
                  <a:lnTo>
                    <a:pt x="3405679" y="325613"/>
                  </a:lnTo>
                  <a:lnTo>
                    <a:pt x="3452852" y="355063"/>
                  </a:lnTo>
                  <a:lnTo>
                    <a:pt x="3499280" y="385673"/>
                  </a:lnTo>
                  <a:lnTo>
                    <a:pt x="3544934" y="417426"/>
                  </a:lnTo>
                  <a:lnTo>
                    <a:pt x="3589786" y="450301"/>
                  </a:lnTo>
                  <a:lnTo>
                    <a:pt x="3633810" y="484278"/>
                  </a:lnTo>
                  <a:lnTo>
                    <a:pt x="3676977" y="519337"/>
                  </a:lnTo>
                  <a:lnTo>
                    <a:pt x="3719261" y="555455"/>
                  </a:lnTo>
                  <a:lnTo>
                    <a:pt x="3760636" y="592611"/>
                  </a:lnTo>
                  <a:lnTo>
                    <a:pt x="3801078" y="630782"/>
                  </a:lnTo>
                  <a:lnTo>
                    <a:pt x="3840560" y="669945"/>
                  </a:lnTo>
                  <a:lnTo>
                    <a:pt x="3879059" y="710074"/>
                  </a:lnTo>
                  <a:lnTo>
                    <a:pt x="3916550" y="751146"/>
                  </a:lnTo>
                  <a:lnTo>
                    <a:pt x="3953012" y="793135"/>
                  </a:lnTo>
                  <a:lnTo>
                    <a:pt x="3988420" y="836015"/>
                  </a:lnTo>
                  <a:lnTo>
                    <a:pt x="4022755" y="879761"/>
                  </a:lnTo>
                  <a:lnTo>
                    <a:pt x="4055994" y="924344"/>
                  </a:lnTo>
                  <a:lnTo>
                    <a:pt x="4088117" y="969739"/>
                  </a:lnTo>
                  <a:lnTo>
                    <a:pt x="4119104" y="1015916"/>
                  </a:lnTo>
                  <a:lnTo>
                    <a:pt x="4148937" y="1062847"/>
                  </a:lnTo>
                  <a:lnTo>
                    <a:pt x="4177596" y="1110504"/>
                  </a:lnTo>
                  <a:lnTo>
                    <a:pt x="4205065" y="1158856"/>
                  </a:lnTo>
                  <a:lnTo>
                    <a:pt x="4231325" y="1207876"/>
                  </a:lnTo>
                  <a:lnTo>
                    <a:pt x="4256362" y="1257531"/>
                  </a:lnTo>
                  <a:lnTo>
                    <a:pt x="4280160" y="1307792"/>
                  </a:lnTo>
                  <a:lnTo>
                    <a:pt x="4302704" y="1358628"/>
                  </a:lnTo>
                  <a:lnTo>
                    <a:pt x="4323980" y="1410008"/>
                  </a:lnTo>
                  <a:lnTo>
                    <a:pt x="4343976" y="1461899"/>
                  </a:lnTo>
                  <a:lnTo>
                    <a:pt x="4362678" y="1514270"/>
                  </a:lnTo>
                  <a:lnTo>
                    <a:pt x="4380075" y="1567089"/>
                  </a:lnTo>
                  <a:lnTo>
                    <a:pt x="4396157" y="1620324"/>
                  </a:lnTo>
                  <a:lnTo>
                    <a:pt x="4410914" y="1673940"/>
                  </a:lnTo>
                  <a:lnTo>
                    <a:pt x="4424337" y="1727906"/>
                  </a:lnTo>
                  <a:lnTo>
                    <a:pt x="4436417" y="1782189"/>
                  </a:lnTo>
                  <a:lnTo>
                    <a:pt x="4447147" y="1836754"/>
                  </a:lnTo>
                  <a:lnTo>
                    <a:pt x="4456521" y="1891569"/>
                  </a:lnTo>
                  <a:lnTo>
                    <a:pt x="4464532" y="1946599"/>
                  </a:lnTo>
                  <a:lnTo>
                    <a:pt x="4471175" y="2001811"/>
                  </a:lnTo>
                  <a:lnTo>
                    <a:pt x="4476448" y="2057171"/>
                  </a:lnTo>
                  <a:lnTo>
                    <a:pt x="4480345" y="2112645"/>
                  </a:lnTo>
                  <a:lnTo>
                    <a:pt x="4482866" y="2168198"/>
                  </a:lnTo>
                  <a:lnTo>
                    <a:pt x="4484008" y="2223797"/>
                  </a:lnTo>
                  <a:lnTo>
                    <a:pt x="4483771" y="2279407"/>
                  </a:lnTo>
                  <a:lnTo>
                    <a:pt x="4482155" y="2334994"/>
                  </a:lnTo>
                  <a:lnTo>
                    <a:pt x="4479161" y="2390523"/>
                  </a:lnTo>
                  <a:lnTo>
                    <a:pt x="4474790" y="2445962"/>
                  </a:lnTo>
                  <a:lnTo>
                    <a:pt x="4469046" y="2501275"/>
                  </a:lnTo>
                  <a:lnTo>
                    <a:pt x="4461931" y="2556428"/>
                  </a:lnTo>
                  <a:lnTo>
                    <a:pt x="4453450" y="2611388"/>
                  </a:lnTo>
                  <a:lnTo>
                    <a:pt x="4443610" y="2666121"/>
                  </a:lnTo>
                  <a:lnTo>
                    <a:pt x="4432415" y="2720593"/>
                  </a:lnTo>
                  <a:lnTo>
                    <a:pt x="4419873" y="2774771"/>
                  </a:lnTo>
                  <a:lnTo>
                    <a:pt x="4405990" y="2828620"/>
                  </a:lnTo>
                  <a:lnTo>
                    <a:pt x="4390776" y="2882109"/>
                  </a:lnTo>
                  <a:lnTo>
                    <a:pt x="4374240" y="2935204"/>
                  </a:lnTo>
                  <a:lnTo>
                    <a:pt x="4356393" y="2987873"/>
                  </a:lnTo>
                  <a:lnTo>
                    <a:pt x="4337245" y="3040083"/>
                  </a:lnTo>
                  <a:lnTo>
                    <a:pt x="4316808" y="3091802"/>
                  </a:lnTo>
                  <a:lnTo>
                    <a:pt x="4295094" y="3142998"/>
                  </a:lnTo>
                  <a:lnTo>
                    <a:pt x="4272118" y="3193640"/>
                  </a:lnTo>
                  <a:lnTo>
                    <a:pt x="4247892" y="3243696"/>
                  </a:lnTo>
                  <a:lnTo>
                    <a:pt x="4222433" y="3293137"/>
                  </a:lnTo>
                  <a:lnTo>
                    <a:pt x="4195755" y="3341930"/>
                  </a:lnTo>
                  <a:lnTo>
                    <a:pt x="4167875" y="3390047"/>
                  </a:lnTo>
                  <a:lnTo>
                    <a:pt x="4138810" y="3437457"/>
                  </a:lnTo>
                  <a:lnTo>
                    <a:pt x="4108578" y="3484132"/>
                  </a:lnTo>
                  <a:lnTo>
                    <a:pt x="4077199" y="3530043"/>
                  </a:lnTo>
                  <a:lnTo>
                    <a:pt x="4044690" y="3575162"/>
                  </a:lnTo>
                  <a:lnTo>
                    <a:pt x="4011072" y="3619460"/>
                  </a:lnTo>
                  <a:lnTo>
                    <a:pt x="3976365" y="3662911"/>
                  </a:lnTo>
                  <a:lnTo>
                    <a:pt x="3940592" y="3705488"/>
                  </a:lnTo>
                  <a:lnTo>
                    <a:pt x="3903774" y="3747165"/>
                  </a:lnTo>
                  <a:lnTo>
                    <a:pt x="3865933" y="3787915"/>
                  </a:lnTo>
                  <a:lnTo>
                    <a:pt x="3827094" y="3827715"/>
                  </a:lnTo>
                  <a:lnTo>
                    <a:pt x="3787279" y="3866538"/>
                  </a:lnTo>
                  <a:lnTo>
                    <a:pt x="3746513" y="3904363"/>
                  </a:lnTo>
                  <a:lnTo>
                    <a:pt x="3704822" y="3941165"/>
                  </a:lnTo>
                  <a:lnTo>
                    <a:pt x="3662231" y="3976922"/>
                  </a:lnTo>
                  <a:lnTo>
                    <a:pt x="3618767" y="4011611"/>
                  </a:lnTo>
                  <a:lnTo>
                    <a:pt x="3574455" y="4045212"/>
                  </a:lnTo>
                  <a:lnTo>
                    <a:pt x="3529324" y="4077703"/>
                  </a:lnTo>
                  <a:lnTo>
                    <a:pt x="3483401" y="4109065"/>
                  </a:lnTo>
                  <a:lnTo>
                    <a:pt x="3436714" y="4139279"/>
                  </a:lnTo>
                  <a:lnTo>
                    <a:pt x="3389291" y="4168325"/>
                  </a:lnTo>
                  <a:lnTo>
                    <a:pt x="3341164" y="4196186"/>
                  </a:lnTo>
                  <a:lnTo>
                    <a:pt x="3292360" y="4222845"/>
                  </a:lnTo>
                  <a:lnTo>
                    <a:pt x="3242910" y="4248285"/>
                  </a:lnTo>
                  <a:lnTo>
                    <a:pt x="3192844" y="4272491"/>
                  </a:lnTo>
                  <a:lnTo>
                    <a:pt x="3142193" y="4295448"/>
                  </a:lnTo>
                  <a:lnTo>
                    <a:pt x="3090989" y="4317141"/>
                  </a:lnTo>
                  <a:lnTo>
                    <a:pt x="3039262" y="4337558"/>
                  </a:lnTo>
                  <a:lnTo>
                    <a:pt x="2987045" y="4356686"/>
                  </a:lnTo>
                  <a:lnTo>
                    <a:pt x="2934369" y="4374512"/>
                  </a:lnTo>
                  <a:lnTo>
                    <a:pt x="2881267" y="4391027"/>
                  </a:lnTo>
                  <a:lnTo>
                    <a:pt x="2827773" y="4406220"/>
                  </a:lnTo>
                  <a:lnTo>
                    <a:pt x="2773917" y="4420081"/>
                  </a:lnTo>
                  <a:lnTo>
                    <a:pt x="2719735" y="4432602"/>
                  </a:lnTo>
                  <a:lnTo>
                    <a:pt x="2665259" y="4443776"/>
                  </a:lnTo>
                  <a:lnTo>
                    <a:pt x="2610522" y="4453596"/>
                  </a:lnTo>
                  <a:lnTo>
                    <a:pt x="2555559" y="4462054"/>
                  </a:lnTo>
                  <a:lnTo>
                    <a:pt x="2500402" y="4469147"/>
                  </a:lnTo>
                  <a:lnTo>
                    <a:pt x="2445087" y="4474869"/>
                  </a:lnTo>
                  <a:lnTo>
                    <a:pt x="2389647" y="4479219"/>
                  </a:lnTo>
                  <a:lnTo>
                    <a:pt x="2334116" y="4482191"/>
                  </a:lnTo>
                  <a:lnTo>
                    <a:pt x="2278528" y="4483786"/>
                  </a:lnTo>
                  <a:close/>
                </a:path>
              </a:pathLst>
            </a:custGeom>
            <a:solidFill>
              <a:srgbClr val="F167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46513" y="4352324"/>
              <a:ext cx="1732914" cy="1997710"/>
            </a:xfrm>
            <a:custGeom>
              <a:avLst/>
              <a:gdLst/>
              <a:ahLst/>
              <a:cxnLst/>
              <a:rect l="l" t="t" r="r" b="b"/>
              <a:pathLst>
                <a:path w="1732915" h="1997710">
                  <a:moveTo>
                    <a:pt x="1121020" y="1997403"/>
                  </a:moveTo>
                  <a:lnTo>
                    <a:pt x="0" y="1997403"/>
                  </a:lnTo>
                  <a:lnTo>
                    <a:pt x="330" y="1958889"/>
                  </a:lnTo>
                  <a:lnTo>
                    <a:pt x="1322" y="1920398"/>
                  </a:lnTo>
                  <a:lnTo>
                    <a:pt x="2975" y="1881929"/>
                  </a:lnTo>
                  <a:lnTo>
                    <a:pt x="5289" y="1843483"/>
                  </a:lnTo>
                  <a:lnTo>
                    <a:pt x="8263" y="1805083"/>
                  </a:lnTo>
                  <a:lnTo>
                    <a:pt x="11895" y="1766750"/>
                  </a:lnTo>
                  <a:lnTo>
                    <a:pt x="16185" y="1728486"/>
                  </a:lnTo>
                  <a:lnTo>
                    <a:pt x="21133" y="1690289"/>
                  </a:lnTo>
                  <a:lnTo>
                    <a:pt x="26736" y="1652184"/>
                  </a:lnTo>
                  <a:lnTo>
                    <a:pt x="32991" y="1614191"/>
                  </a:lnTo>
                  <a:lnTo>
                    <a:pt x="39898" y="1576311"/>
                  </a:lnTo>
                  <a:lnTo>
                    <a:pt x="47457" y="1538545"/>
                  </a:lnTo>
                  <a:lnTo>
                    <a:pt x="55663" y="1500914"/>
                  </a:lnTo>
                  <a:lnTo>
                    <a:pt x="64511" y="1463440"/>
                  </a:lnTo>
                  <a:lnTo>
                    <a:pt x="74002" y="1426124"/>
                  </a:lnTo>
                  <a:lnTo>
                    <a:pt x="84136" y="1388966"/>
                  </a:lnTo>
                  <a:lnTo>
                    <a:pt x="94906" y="1351987"/>
                  </a:lnTo>
                  <a:lnTo>
                    <a:pt x="106306" y="1315209"/>
                  </a:lnTo>
                  <a:lnTo>
                    <a:pt x="118337" y="1278632"/>
                  </a:lnTo>
                  <a:lnTo>
                    <a:pt x="130997" y="1242257"/>
                  </a:lnTo>
                  <a:lnTo>
                    <a:pt x="144281" y="1206105"/>
                  </a:lnTo>
                  <a:lnTo>
                    <a:pt x="158179" y="1170197"/>
                  </a:lnTo>
                  <a:lnTo>
                    <a:pt x="172692" y="1134532"/>
                  </a:lnTo>
                  <a:lnTo>
                    <a:pt x="187820" y="1099112"/>
                  </a:lnTo>
                  <a:lnTo>
                    <a:pt x="203554" y="1063957"/>
                  </a:lnTo>
                  <a:lnTo>
                    <a:pt x="219885" y="1029087"/>
                  </a:lnTo>
                  <a:lnTo>
                    <a:pt x="236812" y="994504"/>
                  </a:lnTo>
                  <a:lnTo>
                    <a:pt x="254336" y="960206"/>
                  </a:lnTo>
                  <a:lnTo>
                    <a:pt x="272446" y="926213"/>
                  </a:lnTo>
                  <a:lnTo>
                    <a:pt x="291132" y="892547"/>
                  </a:lnTo>
                  <a:lnTo>
                    <a:pt x="310394" y="859207"/>
                  </a:lnTo>
                  <a:lnTo>
                    <a:pt x="330231" y="826193"/>
                  </a:lnTo>
                  <a:lnTo>
                    <a:pt x="350632" y="793525"/>
                  </a:lnTo>
                  <a:lnTo>
                    <a:pt x="371585" y="761221"/>
                  </a:lnTo>
                  <a:lnTo>
                    <a:pt x="393090" y="729282"/>
                  </a:lnTo>
                  <a:lnTo>
                    <a:pt x="415147" y="697707"/>
                  </a:lnTo>
                  <a:lnTo>
                    <a:pt x="437743" y="666516"/>
                  </a:lnTo>
                  <a:lnTo>
                    <a:pt x="460864" y="635727"/>
                  </a:lnTo>
                  <a:lnTo>
                    <a:pt x="484511" y="605340"/>
                  </a:lnTo>
                  <a:lnTo>
                    <a:pt x="508684" y="575354"/>
                  </a:lnTo>
                  <a:lnTo>
                    <a:pt x="533367" y="545788"/>
                  </a:lnTo>
                  <a:lnTo>
                    <a:pt x="558548" y="516659"/>
                  </a:lnTo>
                  <a:lnTo>
                    <a:pt x="584225" y="487967"/>
                  </a:lnTo>
                  <a:lnTo>
                    <a:pt x="610399" y="459712"/>
                  </a:lnTo>
                  <a:lnTo>
                    <a:pt x="637055" y="431910"/>
                  </a:lnTo>
                  <a:lnTo>
                    <a:pt x="664175" y="404578"/>
                  </a:lnTo>
                  <a:lnTo>
                    <a:pt x="691762" y="377716"/>
                  </a:lnTo>
                  <a:lnTo>
                    <a:pt x="719814" y="351324"/>
                  </a:lnTo>
                  <a:lnTo>
                    <a:pt x="748315" y="325418"/>
                  </a:lnTo>
                  <a:lnTo>
                    <a:pt x="777248" y="300013"/>
                  </a:lnTo>
                  <a:lnTo>
                    <a:pt x="806614" y="275108"/>
                  </a:lnTo>
                  <a:lnTo>
                    <a:pt x="836412" y="250704"/>
                  </a:lnTo>
                  <a:lnTo>
                    <a:pt x="866624" y="226816"/>
                  </a:lnTo>
                  <a:lnTo>
                    <a:pt x="897233" y="203457"/>
                  </a:lnTo>
                  <a:lnTo>
                    <a:pt x="928239" y="180627"/>
                  </a:lnTo>
                  <a:lnTo>
                    <a:pt x="959642" y="158327"/>
                  </a:lnTo>
                  <a:lnTo>
                    <a:pt x="991423" y="136569"/>
                  </a:lnTo>
                  <a:lnTo>
                    <a:pt x="1023563" y="115366"/>
                  </a:lnTo>
                  <a:lnTo>
                    <a:pt x="1056064" y="94719"/>
                  </a:lnTo>
                  <a:lnTo>
                    <a:pt x="1088923" y="74627"/>
                  </a:lnTo>
                  <a:lnTo>
                    <a:pt x="1122123" y="55102"/>
                  </a:lnTo>
                  <a:lnTo>
                    <a:pt x="1155643" y="36156"/>
                  </a:lnTo>
                  <a:lnTo>
                    <a:pt x="1189484" y="17788"/>
                  </a:lnTo>
                  <a:lnTo>
                    <a:pt x="1223646" y="0"/>
                  </a:lnTo>
                  <a:lnTo>
                    <a:pt x="1732843" y="998701"/>
                  </a:lnTo>
                  <a:lnTo>
                    <a:pt x="1698842" y="1016780"/>
                  </a:lnTo>
                  <a:lnTo>
                    <a:pt x="1665482" y="1036015"/>
                  </a:lnTo>
                  <a:lnTo>
                    <a:pt x="1632802" y="1056385"/>
                  </a:lnTo>
                  <a:lnTo>
                    <a:pt x="1600841" y="1077865"/>
                  </a:lnTo>
                  <a:lnTo>
                    <a:pt x="1569637" y="1100430"/>
                  </a:lnTo>
                  <a:lnTo>
                    <a:pt x="1539226" y="1124054"/>
                  </a:lnTo>
                  <a:lnTo>
                    <a:pt x="1509645" y="1148708"/>
                  </a:lnTo>
                  <a:lnTo>
                    <a:pt x="1480928" y="1174364"/>
                  </a:lnTo>
                  <a:lnTo>
                    <a:pt x="1453108" y="1200991"/>
                  </a:lnTo>
                  <a:lnTo>
                    <a:pt x="1426220" y="1228557"/>
                  </a:lnTo>
                  <a:lnTo>
                    <a:pt x="1400294" y="1257031"/>
                  </a:lnTo>
                  <a:lnTo>
                    <a:pt x="1375362" y="1286379"/>
                  </a:lnTo>
                  <a:lnTo>
                    <a:pt x="1351453" y="1316565"/>
                  </a:lnTo>
                  <a:lnTo>
                    <a:pt x="1328594" y="1347555"/>
                  </a:lnTo>
                  <a:lnTo>
                    <a:pt x="1306813" y="1379312"/>
                  </a:lnTo>
                  <a:lnTo>
                    <a:pt x="1286136" y="1411798"/>
                  </a:lnTo>
                  <a:lnTo>
                    <a:pt x="1266587" y="1444975"/>
                  </a:lnTo>
                  <a:lnTo>
                    <a:pt x="1248189" y="1478804"/>
                  </a:lnTo>
                  <a:lnTo>
                    <a:pt x="1230963" y="1513245"/>
                  </a:lnTo>
                  <a:lnTo>
                    <a:pt x="1214931" y="1548257"/>
                  </a:lnTo>
                  <a:lnTo>
                    <a:pt x="1200110" y="1583800"/>
                  </a:lnTo>
                  <a:lnTo>
                    <a:pt x="1186519" y="1619830"/>
                  </a:lnTo>
                  <a:lnTo>
                    <a:pt x="1174174" y="1656306"/>
                  </a:lnTo>
                  <a:lnTo>
                    <a:pt x="1163089" y="1693184"/>
                  </a:lnTo>
                  <a:lnTo>
                    <a:pt x="1153276" y="1730422"/>
                  </a:lnTo>
                  <a:lnTo>
                    <a:pt x="1144749" y="1767974"/>
                  </a:lnTo>
                  <a:lnTo>
                    <a:pt x="1137516" y="1805797"/>
                  </a:lnTo>
                  <a:lnTo>
                    <a:pt x="1131587" y="1843846"/>
                  </a:lnTo>
                  <a:lnTo>
                    <a:pt x="1126968" y="1882077"/>
                  </a:lnTo>
                  <a:lnTo>
                    <a:pt x="1123665" y="1920443"/>
                  </a:lnTo>
                  <a:lnTo>
                    <a:pt x="1121682" y="1958900"/>
                  </a:lnTo>
                  <a:lnTo>
                    <a:pt x="1121020" y="1997403"/>
                  </a:lnTo>
                  <a:close/>
                </a:path>
              </a:pathLst>
            </a:custGeom>
            <a:solidFill>
              <a:srgbClr val="D82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71603" y="4107686"/>
              <a:ext cx="1116965" cy="1270635"/>
            </a:xfrm>
            <a:custGeom>
              <a:avLst/>
              <a:gdLst/>
              <a:ahLst/>
              <a:cxnLst/>
              <a:rect l="l" t="t" r="r" b="b"/>
              <a:pathLst>
                <a:path w="1116965" h="1270635">
                  <a:moveTo>
                    <a:pt x="558475" y="1270037"/>
                  </a:moveTo>
                  <a:lnTo>
                    <a:pt x="0" y="298033"/>
                  </a:lnTo>
                  <a:lnTo>
                    <a:pt x="42545" y="274203"/>
                  </a:lnTo>
                  <a:lnTo>
                    <a:pt x="85556" y="251324"/>
                  </a:lnTo>
                  <a:lnTo>
                    <a:pt x="129033" y="229396"/>
                  </a:lnTo>
                  <a:lnTo>
                    <a:pt x="172975" y="208419"/>
                  </a:lnTo>
                  <a:lnTo>
                    <a:pt x="217384" y="188394"/>
                  </a:lnTo>
                  <a:lnTo>
                    <a:pt x="262259" y="169319"/>
                  </a:lnTo>
                  <a:lnTo>
                    <a:pt x="307536" y="151221"/>
                  </a:lnTo>
                  <a:lnTo>
                    <a:pt x="353151" y="134128"/>
                  </a:lnTo>
                  <a:lnTo>
                    <a:pt x="399104" y="118037"/>
                  </a:lnTo>
                  <a:lnTo>
                    <a:pt x="445396" y="102951"/>
                  </a:lnTo>
                  <a:lnTo>
                    <a:pt x="492027" y="88868"/>
                  </a:lnTo>
                  <a:lnTo>
                    <a:pt x="538995" y="75788"/>
                  </a:lnTo>
                  <a:lnTo>
                    <a:pt x="586236" y="63730"/>
                  </a:lnTo>
                  <a:lnTo>
                    <a:pt x="633681" y="52711"/>
                  </a:lnTo>
                  <a:lnTo>
                    <a:pt x="681331" y="42732"/>
                  </a:lnTo>
                  <a:lnTo>
                    <a:pt x="729187" y="33791"/>
                  </a:lnTo>
                  <a:lnTo>
                    <a:pt x="777248" y="25890"/>
                  </a:lnTo>
                  <a:lnTo>
                    <a:pt x="825513" y="19027"/>
                  </a:lnTo>
                  <a:lnTo>
                    <a:pt x="873915" y="13213"/>
                  </a:lnTo>
                  <a:lnTo>
                    <a:pt x="922386" y="8456"/>
                  </a:lnTo>
                  <a:lnTo>
                    <a:pt x="970925" y="4756"/>
                  </a:lnTo>
                  <a:lnTo>
                    <a:pt x="1019532" y="2114"/>
                  </a:lnTo>
                  <a:lnTo>
                    <a:pt x="1068207" y="528"/>
                  </a:lnTo>
                  <a:lnTo>
                    <a:pt x="1116951" y="0"/>
                  </a:lnTo>
                  <a:lnTo>
                    <a:pt x="1116839" y="1121020"/>
                  </a:lnTo>
                  <a:lnTo>
                    <a:pt x="1067991" y="1122077"/>
                  </a:lnTo>
                  <a:lnTo>
                    <a:pt x="1019418" y="1125239"/>
                  </a:lnTo>
                  <a:lnTo>
                    <a:pt x="971122" y="1130505"/>
                  </a:lnTo>
                  <a:lnTo>
                    <a:pt x="923102" y="1137875"/>
                  </a:lnTo>
                  <a:lnTo>
                    <a:pt x="875358" y="1147350"/>
                  </a:lnTo>
                  <a:lnTo>
                    <a:pt x="827890" y="1158929"/>
                  </a:lnTo>
                  <a:lnTo>
                    <a:pt x="780964" y="1172542"/>
                  </a:lnTo>
                  <a:lnTo>
                    <a:pt x="734848" y="1188117"/>
                  </a:lnTo>
                  <a:lnTo>
                    <a:pt x="689541" y="1205653"/>
                  </a:lnTo>
                  <a:lnTo>
                    <a:pt x="645043" y="1225152"/>
                  </a:lnTo>
                  <a:lnTo>
                    <a:pt x="601355" y="1246614"/>
                  </a:lnTo>
                  <a:lnTo>
                    <a:pt x="558475" y="1270037"/>
                  </a:lnTo>
                  <a:close/>
                </a:path>
              </a:pathLst>
            </a:custGeom>
            <a:solidFill>
              <a:srgbClr val="AB00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88554" y="4107686"/>
              <a:ext cx="635" cy="1121410"/>
            </a:xfrm>
            <a:custGeom>
              <a:avLst/>
              <a:gdLst/>
              <a:ahLst/>
              <a:cxnLst/>
              <a:rect l="l" t="t" r="r" b="b"/>
              <a:pathLst>
                <a:path w="634" h="1121410">
                  <a:moveTo>
                    <a:pt x="112" y="1121020"/>
                  </a:moveTo>
                  <a:lnTo>
                    <a:pt x="0" y="0"/>
                  </a:lnTo>
                  <a:lnTo>
                    <a:pt x="112" y="1121020"/>
                  </a:lnTo>
                  <a:close/>
                </a:path>
              </a:pathLst>
            </a:custGeom>
            <a:solidFill>
              <a:srgbClr val="720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07408" y="1137215"/>
            <a:ext cx="4664710" cy="343471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65"/>
              </a:spcBef>
            </a:pPr>
            <a:r>
              <a:rPr sz="6400" spc="350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ll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endParaRPr sz="6400">
              <a:latin typeface="Trebuchet MS"/>
              <a:cs typeface="Trebuchet MS"/>
            </a:endParaRPr>
          </a:p>
          <a:p>
            <a:pPr marL="12700" marR="5080" indent="2210435" algn="r">
              <a:lnSpc>
                <a:spcPct val="116500"/>
              </a:lnSpc>
            </a:pP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b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a  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8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8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700004" y="4707188"/>
            <a:ext cx="13690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0"/>
            <a:ext cx="2981324" cy="6476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6001939" y="5956543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6466949" y="5419726"/>
            <a:ext cx="6483350" cy="4361815"/>
            <a:chOff x="6466949" y="5419726"/>
            <a:chExt cx="6483350" cy="4361815"/>
          </a:xfrm>
        </p:grpSpPr>
        <p:sp>
          <p:nvSpPr>
            <p:cNvPr id="8" name="object 8"/>
            <p:cNvSpPr/>
            <p:nvPr/>
          </p:nvSpPr>
          <p:spPr>
            <a:xfrm>
              <a:off x="6466941" y="5419737"/>
              <a:ext cx="5638800" cy="4361815"/>
            </a:xfrm>
            <a:custGeom>
              <a:avLst/>
              <a:gdLst/>
              <a:ahLst/>
              <a:cxnLst/>
              <a:rect l="l" t="t" r="r" b="b"/>
              <a:pathLst>
                <a:path w="5638800" h="4361815">
                  <a:moveTo>
                    <a:pt x="8686" y="0"/>
                  </a:moveTo>
                  <a:lnTo>
                    <a:pt x="0" y="0"/>
                  </a:lnTo>
                  <a:lnTo>
                    <a:pt x="0" y="4361650"/>
                  </a:lnTo>
                  <a:lnTo>
                    <a:pt x="8686" y="4361650"/>
                  </a:lnTo>
                  <a:lnTo>
                    <a:pt x="8686" y="0"/>
                  </a:lnTo>
                  <a:close/>
                </a:path>
                <a:path w="5638800" h="4361815">
                  <a:moveTo>
                    <a:pt x="1416215" y="0"/>
                  </a:moveTo>
                  <a:lnTo>
                    <a:pt x="1407515" y="0"/>
                  </a:lnTo>
                  <a:lnTo>
                    <a:pt x="1407515" y="4361650"/>
                  </a:lnTo>
                  <a:lnTo>
                    <a:pt x="1416215" y="4361650"/>
                  </a:lnTo>
                  <a:lnTo>
                    <a:pt x="1416215" y="0"/>
                  </a:lnTo>
                  <a:close/>
                </a:path>
                <a:path w="5638800" h="4361815">
                  <a:moveTo>
                    <a:pt x="2823730" y="0"/>
                  </a:moveTo>
                  <a:lnTo>
                    <a:pt x="2815044" y="0"/>
                  </a:lnTo>
                  <a:lnTo>
                    <a:pt x="2815044" y="4361650"/>
                  </a:lnTo>
                  <a:lnTo>
                    <a:pt x="2823730" y="4361650"/>
                  </a:lnTo>
                  <a:lnTo>
                    <a:pt x="2823730" y="0"/>
                  </a:lnTo>
                  <a:close/>
                </a:path>
                <a:path w="5638800" h="4361815">
                  <a:moveTo>
                    <a:pt x="4231246" y="0"/>
                  </a:moveTo>
                  <a:lnTo>
                    <a:pt x="4222559" y="0"/>
                  </a:lnTo>
                  <a:lnTo>
                    <a:pt x="4222559" y="4361650"/>
                  </a:lnTo>
                  <a:lnTo>
                    <a:pt x="4231246" y="4361650"/>
                  </a:lnTo>
                  <a:lnTo>
                    <a:pt x="4231246" y="0"/>
                  </a:lnTo>
                  <a:close/>
                </a:path>
                <a:path w="5638800" h="4361815">
                  <a:moveTo>
                    <a:pt x="5638762" y="0"/>
                  </a:moveTo>
                  <a:lnTo>
                    <a:pt x="5630075" y="0"/>
                  </a:lnTo>
                  <a:lnTo>
                    <a:pt x="5630075" y="4361650"/>
                  </a:lnTo>
                  <a:lnTo>
                    <a:pt x="5638762" y="4361650"/>
                  </a:lnTo>
                  <a:lnTo>
                    <a:pt x="5638762" y="0"/>
                  </a:lnTo>
                  <a:close/>
                </a:path>
              </a:pathLst>
            </a:custGeom>
            <a:solidFill>
              <a:srgbClr val="000000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71285" y="5419737"/>
              <a:ext cx="6479540" cy="4361815"/>
            </a:xfrm>
            <a:custGeom>
              <a:avLst/>
              <a:gdLst/>
              <a:ahLst/>
              <a:cxnLst/>
              <a:rect l="l" t="t" r="r" b="b"/>
              <a:pathLst>
                <a:path w="6479540" h="4361815">
                  <a:moveTo>
                    <a:pt x="3945394" y="3453625"/>
                  </a:moveTo>
                  <a:lnTo>
                    <a:pt x="3929291" y="3410877"/>
                  </a:lnTo>
                  <a:lnTo>
                    <a:pt x="3892143" y="3384283"/>
                  </a:lnTo>
                  <a:lnTo>
                    <a:pt x="3872014" y="3380270"/>
                  </a:lnTo>
                  <a:lnTo>
                    <a:pt x="0" y="3380270"/>
                  </a:lnTo>
                  <a:lnTo>
                    <a:pt x="0" y="4361650"/>
                  </a:lnTo>
                  <a:lnTo>
                    <a:pt x="3872014" y="4361650"/>
                  </a:lnTo>
                  <a:lnTo>
                    <a:pt x="3914775" y="4345546"/>
                  </a:lnTo>
                  <a:lnTo>
                    <a:pt x="3941394" y="4308424"/>
                  </a:lnTo>
                  <a:lnTo>
                    <a:pt x="3945394" y="4288294"/>
                  </a:lnTo>
                  <a:lnTo>
                    <a:pt x="3945394" y="3453625"/>
                  </a:lnTo>
                  <a:close/>
                </a:path>
                <a:path w="6479540" h="4361815">
                  <a:moveTo>
                    <a:pt x="5071415" y="2326868"/>
                  </a:moveTo>
                  <a:lnTo>
                    <a:pt x="5055311" y="2284120"/>
                  </a:lnTo>
                  <a:lnTo>
                    <a:pt x="5018163" y="2257514"/>
                  </a:lnTo>
                  <a:lnTo>
                    <a:pt x="4998034" y="2253513"/>
                  </a:lnTo>
                  <a:lnTo>
                    <a:pt x="0" y="2253513"/>
                  </a:lnTo>
                  <a:lnTo>
                    <a:pt x="0" y="3234893"/>
                  </a:lnTo>
                  <a:lnTo>
                    <a:pt x="4998034" y="3234893"/>
                  </a:lnTo>
                  <a:lnTo>
                    <a:pt x="5040795" y="3218789"/>
                  </a:lnTo>
                  <a:lnTo>
                    <a:pt x="5067414" y="3181654"/>
                  </a:lnTo>
                  <a:lnTo>
                    <a:pt x="5071415" y="3161538"/>
                  </a:lnTo>
                  <a:lnTo>
                    <a:pt x="5071415" y="2326868"/>
                  </a:lnTo>
                  <a:close/>
                </a:path>
                <a:path w="6479540" h="4361815">
                  <a:moveTo>
                    <a:pt x="6197435" y="1200111"/>
                  </a:moveTo>
                  <a:lnTo>
                    <a:pt x="6181331" y="1157363"/>
                  </a:lnTo>
                  <a:lnTo>
                    <a:pt x="6144184" y="1130757"/>
                  </a:lnTo>
                  <a:lnTo>
                    <a:pt x="6124041" y="1126756"/>
                  </a:lnTo>
                  <a:lnTo>
                    <a:pt x="0" y="1126756"/>
                  </a:lnTo>
                  <a:lnTo>
                    <a:pt x="0" y="2108123"/>
                  </a:lnTo>
                  <a:lnTo>
                    <a:pt x="6124041" y="2108123"/>
                  </a:lnTo>
                  <a:lnTo>
                    <a:pt x="6166815" y="2092032"/>
                  </a:lnTo>
                  <a:lnTo>
                    <a:pt x="6193421" y="2054898"/>
                  </a:lnTo>
                  <a:lnTo>
                    <a:pt x="6197435" y="2034768"/>
                  </a:lnTo>
                  <a:lnTo>
                    <a:pt x="6197435" y="1200111"/>
                  </a:lnTo>
                  <a:close/>
                </a:path>
                <a:path w="6479540" h="4361815">
                  <a:moveTo>
                    <a:pt x="6478930" y="73355"/>
                  </a:moveTo>
                  <a:lnTo>
                    <a:pt x="6462827" y="30607"/>
                  </a:lnTo>
                  <a:lnTo>
                    <a:pt x="6425679" y="4000"/>
                  </a:lnTo>
                  <a:lnTo>
                    <a:pt x="6405550" y="0"/>
                  </a:lnTo>
                  <a:lnTo>
                    <a:pt x="0" y="0"/>
                  </a:lnTo>
                  <a:lnTo>
                    <a:pt x="0" y="981367"/>
                  </a:lnTo>
                  <a:lnTo>
                    <a:pt x="6405550" y="981367"/>
                  </a:lnTo>
                  <a:lnTo>
                    <a:pt x="6448311" y="965276"/>
                  </a:lnTo>
                  <a:lnTo>
                    <a:pt x="6474930" y="928141"/>
                  </a:lnTo>
                  <a:lnTo>
                    <a:pt x="6478930" y="908011"/>
                  </a:lnTo>
                  <a:lnTo>
                    <a:pt x="6478930" y="73355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13504544" y="5419726"/>
            <a:ext cx="8890" cy="4361815"/>
          </a:xfrm>
          <a:custGeom>
            <a:avLst/>
            <a:gdLst/>
            <a:ahLst/>
            <a:cxnLst/>
            <a:rect l="l" t="t" r="r" b="b"/>
            <a:pathLst>
              <a:path w="8890" h="4361815">
                <a:moveTo>
                  <a:pt x="8688" y="4361652"/>
                </a:moveTo>
                <a:lnTo>
                  <a:pt x="0" y="4361652"/>
                </a:lnTo>
                <a:lnTo>
                  <a:pt x="0" y="0"/>
                </a:lnTo>
                <a:lnTo>
                  <a:pt x="8688" y="0"/>
                </a:lnTo>
                <a:lnTo>
                  <a:pt x="8688" y="4361652"/>
                </a:lnTo>
                <a:close/>
              </a:path>
            </a:pathLst>
          </a:custGeom>
          <a:solidFill>
            <a:srgbClr val="000000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50959" y="9798437"/>
            <a:ext cx="764794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55"/>
              </a:lnSpc>
              <a:tabLst>
                <a:tab pos="1322705" algn="l"/>
                <a:tab pos="2645410" algn="l"/>
                <a:tab pos="4052570" algn="l"/>
                <a:tab pos="5460365" algn="l"/>
                <a:tab pos="6868159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50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100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150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200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250</a:t>
            </a:r>
            <a:r>
              <a:rPr sz="2400" dirty="0">
                <a:latin typeface="Microsoft Sans Serif"/>
                <a:cs typeface="Microsoft Sans Serif"/>
              </a:rPr>
              <a:t>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2834" y="5701745"/>
            <a:ext cx="444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Offrire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soluzioni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finanziarie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ibride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06569" y="6829020"/>
            <a:ext cx="51930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Erogatore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offerta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credito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dedicata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5265" y="7956292"/>
            <a:ext cx="6124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Partner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investitore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progettualità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complesse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7379" y="9083567"/>
            <a:ext cx="5752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Ruolo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consulenziale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accompagnamento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88894" y="9841454"/>
            <a:ext cx="7704455" cy="445770"/>
          </a:xfrm>
          <a:custGeom>
            <a:avLst/>
            <a:gdLst/>
            <a:ahLst/>
            <a:cxnLst/>
            <a:rect l="l" t="t" r="r" b="b"/>
            <a:pathLst>
              <a:path w="7704455" h="445770">
                <a:moveTo>
                  <a:pt x="0" y="0"/>
                </a:moveTo>
                <a:lnTo>
                  <a:pt x="7704215" y="0"/>
                </a:lnTo>
                <a:lnTo>
                  <a:pt x="7704215" y="445545"/>
                </a:lnTo>
                <a:lnTo>
                  <a:pt x="0" y="44554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58536" y="3002916"/>
            <a:ext cx="9972040" cy="212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8965" marR="5080" indent="-596900" algn="r">
              <a:lnSpc>
                <a:spcPct val="114599"/>
              </a:lnSpc>
              <a:spcBef>
                <a:spcPts val="10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L'indicazione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relativa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al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ruolo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che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una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banca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dovrebbe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ricoprire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al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fine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55" dirty="0">
                <a:solidFill>
                  <a:srgbClr val="331818"/>
                </a:solidFill>
                <a:latin typeface="Verdana"/>
                <a:cs typeface="Verdana"/>
              </a:rPr>
              <a:t>'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331818"/>
                </a:solidFill>
                <a:latin typeface="Verdana"/>
                <a:cs typeface="Verdana"/>
              </a:rPr>
              <a:t>em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h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ann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o 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tt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an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el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el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i 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un'offerta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soluzioni</a:t>
            </a:r>
            <a:r>
              <a:rPr sz="2400" spc="-2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finanziarie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"ibride",</a:t>
            </a:r>
            <a:r>
              <a:rPr sz="2400" spc="-2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331818"/>
                </a:solidFill>
                <a:latin typeface="Verdana"/>
                <a:cs typeface="Verdana"/>
              </a:rPr>
              <a:t>ovvero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in</a:t>
            </a:r>
            <a:r>
              <a:rPr sz="2400" spc="-2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331818"/>
                </a:solidFill>
                <a:latin typeface="Verdana"/>
                <a:cs typeface="Verdana"/>
              </a:rPr>
              <a:t>grado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dosare</a:t>
            </a:r>
            <a:endParaRPr sz="24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48023" y="5783129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46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45094" y="6794824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22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47273" y="7970691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18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36630" y="9123681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14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534686" y="227489"/>
            <a:ext cx="8210550" cy="276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95"/>
              </a:spcBef>
            </a:pP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660" dirty="0">
                <a:solidFill>
                  <a:srgbClr val="F5792F"/>
                </a:solidFill>
                <a:latin typeface="Trebuchet MS"/>
                <a:cs typeface="Trebuchet MS"/>
              </a:rPr>
              <a:t>: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200" dirty="0">
                <a:solidFill>
                  <a:srgbClr val="F5792F"/>
                </a:solidFill>
                <a:latin typeface="Trebuchet MS"/>
                <a:cs typeface="Trebuchet MS"/>
              </a:rPr>
              <a:t>Q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gg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b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ss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im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0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pp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10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31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a 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135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204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35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3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150" dirty="0">
                <a:solidFill>
                  <a:srgbClr val="F5792F"/>
                </a:solidFill>
                <a:latin typeface="Trebuchet MS"/>
                <a:cs typeface="Trebuchet MS"/>
              </a:rPr>
              <a:t>-</a:t>
            </a:r>
            <a:r>
              <a:rPr sz="4200" spc="-110" dirty="0">
                <a:solidFill>
                  <a:srgbClr val="F5792F"/>
                </a:solidFill>
                <a:latin typeface="Trebuchet MS"/>
                <a:cs typeface="Trebuchet MS"/>
              </a:rPr>
              <a:t>19</a:t>
            </a:r>
            <a:r>
              <a:rPr sz="4200" spc="320" dirty="0">
                <a:solidFill>
                  <a:srgbClr val="F5792F"/>
                </a:solidFill>
                <a:latin typeface="Trebuchet MS"/>
                <a:cs typeface="Trebuchet MS"/>
              </a:rPr>
              <a:t>?</a:t>
            </a:r>
            <a:endParaRPr sz="4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39681" y="1247841"/>
            <a:ext cx="5271135" cy="570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61260" algn="r">
              <a:lnSpc>
                <a:spcPct val="1165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315" dirty="0">
                <a:solidFill>
                  <a:srgbClr val="F16724"/>
                </a:solidFill>
                <a:latin typeface="Trebuchet MS"/>
                <a:cs typeface="Trebuchet MS"/>
              </a:rPr>
              <a:t>soddisfazione </a:t>
            </a:r>
            <a:r>
              <a:rPr sz="6400" spc="-31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ll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mi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85" dirty="0">
                <a:solidFill>
                  <a:srgbClr val="F16724"/>
                </a:solidFill>
                <a:latin typeface="Trebuchet MS"/>
                <a:cs typeface="Trebuchet MS"/>
              </a:rPr>
              <a:t>r  </a:t>
            </a:r>
            <a:r>
              <a:rPr sz="6400" spc="-8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tt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endParaRPr sz="6400">
              <a:latin typeface="Trebuchet MS"/>
              <a:cs typeface="Trebuchet MS"/>
            </a:endParaRPr>
          </a:p>
          <a:p>
            <a:pPr marL="929640" algn="ctr">
              <a:lnSpc>
                <a:spcPct val="100000"/>
              </a:lnSpc>
              <a:spcBef>
                <a:spcPts val="1265"/>
              </a:spcBef>
            </a:pP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0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484" dirty="0">
                <a:solidFill>
                  <a:srgbClr val="F16724"/>
                </a:solidFill>
                <a:latin typeface="Trebuchet MS"/>
                <a:cs typeface="Trebuchet MS"/>
              </a:rPr>
              <a:t>v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0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3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6408931" y="7402829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16000" y="5441314"/>
            <a:ext cx="2874645" cy="379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spc="30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ù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10 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esprimono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 sostanzialmente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dd</a:t>
            </a:r>
            <a:r>
              <a:rPr sz="2400" spc="-2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6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2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r  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ss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n  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o 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i 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an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55" dirty="0">
                <a:solidFill>
                  <a:srgbClr val="331818"/>
                </a:solidFill>
                <a:latin typeface="Verdana"/>
                <a:cs typeface="Verdana"/>
              </a:rPr>
              <a:t>'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20" dirty="0">
                <a:solidFill>
                  <a:srgbClr val="331818"/>
                </a:solidFill>
                <a:latin typeface="Verdana"/>
                <a:cs typeface="Verdana"/>
              </a:rPr>
              <a:t>g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a 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COVID-19.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5082" y="8853277"/>
            <a:ext cx="720090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" marR="5080" indent="-42545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Poc</a:t>
            </a:r>
            <a:r>
              <a:rPr sz="2400" dirty="0">
                <a:latin typeface="Microsoft Sans Serif"/>
                <a:cs typeface="Microsoft Sans Serif"/>
              </a:rPr>
              <a:t>o  </a:t>
            </a:r>
            <a:r>
              <a:rPr sz="2400" spc="-5" dirty="0">
                <a:latin typeface="Microsoft Sans Serif"/>
                <a:cs typeface="Microsoft Sans Serif"/>
              </a:rPr>
              <a:t>40%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64887" y="4449560"/>
            <a:ext cx="122872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marR="5080" indent="-296545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nulla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32%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21904" y="4156746"/>
            <a:ext cx="163512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2445" marR="5080" indent="-500380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Abbas</a:t>
            </a:r>
            <a:r>
              <a:rPr sz="2400" dirty="0">
                <a:latin typeface="Microsoft Sans Serif"/>
                <a:cs typeface="Microsoft Sans Serif"/>
              </a:rPr>
              <a:t>t</a:t>
            </a:r>
            <a:r>
              <a:rPr sz="2400" spc="-5" dirty="0">
                <a:latin typeface="Microsoft Sans Serif"/>
                <a:cs typeface="Microsoft Sans Serif"/>
              </a:rPr>
              <a:t>anz</a:t>
            </a:r>
            <a:r>
              <a:rPr sz="2400" dirty="0">
                <a:latin typeface="Microsoft Sans Serif"/>
                <a:cs typeface="Microsoft Sans Serif"/>
              </a:rPr>
              <a:t>a  </a:t>
            </a:r>
            <a:r>
              <a:rPr sz="2400" spc="-5" dirty="0">
                <a:latin typeface="Microsoft Sans Serif"/>
                <a:cs typeface="Microsoft Sans Serif"/>
              </a:rPr>
              <a:t>28%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871829" y="4240571"/>
            <a:ext cx="4484370" cy="4484370"/>
            <a:chOff x="5871829" y="4240571"/>
            <a:chExt cx="4484370" cy="4484370"/>
          </a:xfrm>
        </p:grpSpPr>
        <p:sp>
          <p:nvSpPr>
            <p:cNvPr id="11" name="object 11"/>
            <p:cNvSpPr/>
            <p:nvPr/>
          </p:nvSpPr>
          <p:spPr>
            <a:xfrm>
              <a:off x="8113804" y="4240571"/>
              <a:ext cx="2242185" cy="2771775"/>
            </a:xfrm>
            <a:custGeom>
              <a:avLst/>
              <a:gdLst/>
              <a:ahLst/>
              <a:cxnLst/>
              <a:rect l="l" t="t" r="r" b="b"/>
              <a:pathLst>
                <a:path w="2242184" h="2771775">
                  <a:moveTo>
                    <a:pt x="2178579" y="2771703"/>
                  </a:moveTo>
                  <a:lnTo>
                    <a:pt x="1089289" y="2506872"/>
                  </a:lnTo>
                  <a:lnTo>
                    <a:pt x="1099536" y="2460458"/>
                  </a:lnTo>
                  <a:lnTo>
                    <a:pt x="1107808" y="2413647"/>
                  </a:lnTo>
                  <a:lnTo>
                    <a:pt x="1114087" y="2366529"/>
                  </a:lnTo>
                  <a:lnTo>
                    <a:pt x="1118362" y="2319190"/>
                  </a:lnTo>
                  <a:lnTo>
                    <a:pt x="1120627" y="2271711"/>
                  </a:lnTo>
                  <a:lnTo>
                    <a:pt x="1120878" y="2224177"/>
                  </a:lnTo>
                  <a:lnTo>
                    <a:pt x="1119113" y="2176674"/>
                  </a:lnTo>
                  <a:lnTo>
                    <a:pt x="1115335" y="2129293"/>
                  </a:lnTo>
                  <a:lnTo>
                    <a:pt x="1109553" y="2082113"/>
                  </a:lnTo>
                  <a:lnTo>
                    <a:pt x="1101776" y="2035219"/>
                  </a:lnTo>
                  <a:lnTo>
                    <a:pt x="1092017" y="1988696"/>
                  </a:lnTo>
                  <a:lnTo>
                    <a:pt x="1080296" y="1942632"/>
                  </a:lnTo>
                  <a:lnTo>
                    <a:pt x="1066633" y="1897106"/>
                  </a:lnTo>
                  <a:lnTo>
                    <a:pt x="1051050" y="1852198"/>
                  </a:lnTo>
                  <a:lnTo>
                    <a:pt x="1033579" y="1807990"/>
                  </a:lnTo>
                  <a:lnTo>
                    <a:pt x="1014250" y="1764566"/>
                  </a:lnTo>
                  <a:lnTo>
                    <a:pt x="993097" y="1721999"/>
                  </a:lnTo>
                  <a:lnTo>
                    <a:pt x="970158" y="1680365"/>
                  </a:lnTo>
                  <a:lnTo>
                    <a:pt x="945474" y="1639741"/>
                  </a:lnTo>
                  <a:lnTo>
                    <a:pt x="919092" y="1600203"/>
                  </a:lnTo>
                  <a:lnTo>
                    <a:pt x="891058" y="1561819"/>
                  </a:lnTo>
                  <a:lnTo>
                    <a:pt x="861419" y="1524654"/>
                  </a:lnTo>
                  <a:lnTo>
                    <a:pt x="830232" y="1488780"/>
                  </a:lnTo>
                  <a:lnTo>
                    <a:pt x="797554" y="1454263"/>
                  </a:lnTo>
                  <a:lnTo>
                    <a:pt x="763443" y="1421162"/>
                  </a:lnTo>
                  <a:lnTo>
                    <a:pt x="727956" y="1389535"/>
                  </a:lnTo>
                  <a:lnTo>
                    <a:pt x="691160" y="1359440"/>
                  </a:lnTo>
                  <a:lnTo>
                    <a:pt x="653124" y="1330934"/>
                  </a:lnTo>
                  <a:lnTo>
                    <a:pt x="613914" y="1304067"/>
                  </a:lnTo>
                  <a:lnTo>
                    <a:pt x="573598" y="1278884"/>
                  </a:lnTo>
                  <a:lnTo>
                    <a:pt x="532250" y="1255432"/>
                  </a:lnTo>
                  <a:lnTo>
                    <a:pt x="489948" y="1233756"/>
                  </a:lnTo>
                  <a:lnTo>
                    <a:pt x="446765" y="1213893"/>
                  </a:lnTo>
                  <a:lnTo>
                    <a:pt x="402776" y="1195877"/>
                  </a:lnTo>
                  <a:lnTo>
                    <a:pt x="358063" y="1179743"/>
                  </a:lnTo>
                  <a:lnTo>
                    <a:pt x="312709" y="1165519"/>
                  </a:lnTo>
                  <a:lnTo>
                    <a:pt x="266794" y="1153230"/>
                  </a:lnTo>
                  <a:lnTo>
                    <a:pt x="220395" y="1142899"/>
                  </a:lnTo>
                  <a:lnTo>
                    <a:pt x="173599" y="1134544"/>
                  </a:lnTo>
                  <a:lnTo>
                    <a:pt x="126495" y="1128180"/>
                  </a:lnTo>
                  <a:lnTo>
                    <a:pt x="79164" y="1123819"/>
                  </a:lnTo>
                  <a:lnTo>
                    <a:pt x="31687" y="1121468"/>
                  </a:lnTo>
                  <a:lnTo>
                    <a:pt x="0" y="1121020"/>
                  </a:lnTo>
                  <a:lnTo>
                    <a:pt x="0" y="0"/>
                  </a:lnTo>
                  <a:lnTo>
                    <a:pt x="63374" y="895"/>
                  </a:lnTo>
                  <a:lnTo>
                    <a:pt x="126698" y="3582"/>
                  </a:lnTo>
                  <a:lnTo>
                    <a:pt x="189921" y="8058"/>
                  </a:lnTo>
                  <a:lnTo>
                    <a:pt x="252992" y="14319"/>
                  </a:lnTo>
                  <a:lnTo>
                    <a:pt x="315860" y="22360"/>
                  </a:lnTo>
                  <a:lnTo>
                    <a:pt x="378476" y="32175"/>
                  </a:lnTo>
                  <a:lnTo>
                    <a:pt x="440790" y="43756"/>
                  </a:lnTo>
                  <a:lnTo>
                    <a:pt x="502752" y="57095"/>
                  </a:lnTo>
                  <a:lnTo>
                    <a:pt x="564311" y="72178"/>
                  </a:lnTo>
                  <a:lnTo>
                    <a:pt x="625420" y="88997"/>
                  </a:lnTo>
                  <a:lnTo>
                    <a:pt x="686029" y="107535"/>
                  </a:lnTo>
                  <a:lnTo>
                    <a:pt x="746090" y="127780"/>
                  </a:lnTo>
                  <a:lnTo>
                    <a:pt x="805555" y="149714"/>
                  </a:lnTo>
                  <a:lnTo>
                    <a:pt x="864375" y="173320"/>
                  </a:lnTo>
                  <a:lnTo>
                    <a:pt x="922505" y="198579"/>
                  </a:lnTo>
                  <a:lnTo>
                    <a:pt x="979897" y="225472"/>
                  </a:lnTo>
                  <a:lnTo>
                    <a:pt x="1036507" y="253976"/>
                  </a:lnTo>
                  <a:lnTo>
                    <a:pt x="1092288" y="284069"/>
                  </a:lnTo>
                  <a:lnTo>
                    <a:pt x="1147197" y="315726"/>
                  </a:lnTo>
                  <a:lnTo>
                    <a:pt x="1201189" y="348923"/>
                  </a:lnTo>
                  <a:lnTo>
                    <a:pt x="1254221" y="383633"/>
                  </a:lnTo>
                  <a:lnTo>
                    <a:pt x="1306250" y="419828"/>
                  </a:lnTo>
                  <a:lnTo>
                    <a:pt x="1357236" y="457479"/>
                  </a:lnTo>
                  <a:lnTo>
                    <a:pt x="1407136" y="496556"/>
                  </a:lnTo>
                  <a:lnTo>
                    <a:pt x="1455913" y="537028"/>
                  </a:lnTo>
                  <a:lnTo>
                    <a:pt x="1503526" y="578863"/>
                  </a:lnTo>
                  <a:lnTo>
                    <a:pt x="1549937" y="622027"/>
                  </a:lnTo>
                  <a:lnTo>
                    <a:pt x="1595110" y="666485"/>
                  </a:lnTo>
                  <a:lnTo>
                    <a:pt x="1639008" y="712203"/>
                  </a:lnTo>
                  <a:lnTo>
                    <a:pt x="1681596" y="759143"/>
                  </a:lnTo>
                  <a:lnTo>
                    <a:pt x="1722840" y="807268"/>
                  </a:lnTo>
                  <a:lnTo>
                    <a:pt x="1762707" y="856540"/>
                  </a:lnTo>
                  <a:lnTo>
                    <a:pt x="1801166" y="906919"/>
                  </a:lnTo>
                  <a:lnTo>
                    <a:pt x="1838185" y="958365"/>
                  </a:lnTo>
                  <a:lnTo>
                    <a:pt x="1873736" y="1010837"/>
                  </a:lnTo>
                  <a:lnTo>
                    <a:pt x="1907789" y="1064293"/>
                  </a:lnTo>
                  <a:lnTo>
                    <a:pt x="1940317" y="1118690"/>
                  </a:lnTo>
                  <a:lnTo>
                    <a:pt x="1971295" y="1173984"/>
                  </a:lnTo>
                  <a:lnTo>
                    <a:pt x="2000697" y="1230133"/>
                  </a:lnTo>
                  <a:lnTo>
                    <a:pt x="2028501" y="1287090"/>
                  </a:lnTo>
                  <a:lnTo>
                    <a:pt x="2054683" y="1344810"/>
                  </a:lnTo>
                  <a:lnTo>
                    <a:pt x="2079223" y="1403247"/>
                  </a:lnTo>
                  <a:lnTo>
                    <a:pt x="2102103" y="1462354"/>
                  </a:lnTo>
                  <a:lnTo>
                    <a:pt x="2123302" y="1522085"/>
                  </a:lnTo>
                  <a:lnTo>
                    <a:pt x="2142804" y="1582390"/>
                  </a:lnTo>
                  <a:lnTo>
                    <a:pt x="2160593" y="1643223"/>
                  </a:lnTo>
                  <a:lnTo>
                    <a:pt x="2176657" y="1704535"/>
                  </a:lnTo>
                  <a:lnTo>
                    <a:pt x="2190980" y="1766276"/>
                  </a:lnTo>
                  <a:lnTo>
                    <a:pt x="2203553" y="1828397"/>
                  </a:lnTo>
                  <a:lnTo>
                    <a:pt x="2214365" y="1890849"/>
                  </a:lnTo>
                  <a:lnTo>
                    <a:pt x="2223407" y="1953582"/>
                  </a:lnTo>
                  <a:lnTo>
                    <a:pt x="2230672" y="2016545"/>
                  </a:lnTo>
                  <a:lnTo>
                    <a:pt x="2236155" y="2079688"/>
                  </a:lnTo>
                  <a:lnTo>
                    <a:pt x="2239850" y="2142961"/>
                  </a:lnTo>
                  <a:lnTo>
                    <a:pt x="2241757" y="2206313"/>
                  </a:lnTo>
                  <a:lnTo>
                    <a:pt x="2241871" y="2269694"/>
                  </a:lnTo>
                  <a:lnTo>
                    <a:pt x="2240193" y="2333053"/>
                  </a:lnTo>
                  <a:lnTo>
                    <a:pt x="2236725" y="2396338"/>
                  </a:lnTo>
                  <a:lnTo>
                    <a:pt x="2231470" y="2459501"/>
                  </a:lnTo>
                  <a:lnTo>
                    <a:pt x="2224432" y="2522490"/>
                  </a:lnTo>
                  <a:lnTo>
                    <a:pt x="2215616" y="2585254"/>
                  </a:lnTo>
                  <a:lnTo>
                    <a:pt x="2205029" y="2647745"/>
                  </a:lnTo>
                  <a:lnTo>
                    <a:pt x="2192680" y="2709911"/>
                  </a:lnTo>
                  <a:lnTo>
                    <a:pt x="2178579" y="2771703"/>
                  </a:lnTo>
                  <a:close/>
                </a:path>
              </a:pathLst>
            </a:custGeom>
            <a:solidFill>
              <a:srgbClr val="F167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39969" y="6692671"/>
              <a:ext cx="4276725" cy="2032000"/>
            </a:xfrm>
            <a:custGeom>
              <a:avLst/>
              <a:gdLst/>
              <a:ahLst/>
              <a:cxnLst/>
              <a:rect l="l" t="t" r="r" b="b"/>
              <a:pathLst>
                <a:path w="4276725" h="2032000">
                  <a:moveTo>
                    <a:pt x="2075037" y="2031982"/>
                  </a:moveTo>
                  <a:lnTo>
                    <a:pt x="2030141" y="2031557"/>
                  </a:lnTo>
                  <a:lnTo>
                    <a:pt x="1985263" y="2030233"/>
                  </a:lnTo>
                  <a:lnTo>
                    <a:pt x="1940421" y="2028009"/>
                  </a:lnTo>
                  <a:lnTo>
                    <a:pt x="1895632" y="2024889"/>
                  </a:lnTo>
                  <a:lnTo>
                    <a:pt x="1850914" y="2020873"/>
                  </a:lnTo>
                  <a:lnTo>
                    <a:pt x="1806286" y="2015962"/>
                  </a:lnTo>
                  <a:lnTo>
                    <a:pt x="1761765" y="2010158"/>
                  </a:lnTo>
                  <a:lnTo>
                    <a:pt x="1717370" y="2003464"/>
                  </a:lnTo>
                  <a:lnTo>
                    <a:pt x="1673117" y="1995882"/>
                  </a:lnTo>
                  <a:lnTo>
                    <a:pt x="1629025" y="1987415"/>
                  </a:lnTo>
                  <a:lnTo>
                    <a:pt x="1585112" y="1978067"/>
                  </a:lnTo>
                  <a:lnTo>
                    <a:pt x="1541394" y="1967842"/>
                  </a:lnTo>
                  <a:lnTo>
                    <a:pt x="1497890" y="1956744"/>
                  </a:lnTo>
                  <a:lnTo>
                    <a:pt x="1454617" y="1944777"/>
                  </a:lnTo>
                  <a:lnTo>
                    <a:pt x="1411592" y="1931946"/>
                  </a:lnTo>
                  <a:lnTo>
                    <a:pt x="1368833" y="1918255"/>
                  </a:lnTo>
                  <a:lnTo>
                    <a:pt x="1326356" y="1903711"/>
                  </a:lnTo>
                  <a:lnTo>
                    <a:pt x="1284179" y="1888320"/>
                  </a:lnTo>
                  <a:lnTo>
                    <a:pt x="1242319" y="1872087"/>
                  </a:lnTo>
                  <a:lnTo>
                    <a:pt x="1200793" y="1855019"/>
                  </a:lnTo>
                  <a:lnTo>
                    <a:pt x="1159616" y="1837123"/>
                  </a:lnTo>
                  <a:lnTo>
                    <a:pt x="1118806" y="1818406"/>
                  </a:lnTo>
                  <a:lnTo>
                    <a:pt x="1078379" y="1798875"/>
                  </a:lnTo>
                  <a:lnTo>
                    <a:pt x="1038351" y="1778539"/>
                  </a:lnTo>
                  <a:lnTo>
                    <a:pt x="998739" y="1757406"/>
                  </a:lnTo>
                  <a:lnTo>
                    <a:pt x="959557" y="1735483"/>
                  </a:lnTo>
                  <a:lnTo>
                    <a:pt x="920823" y="1712781"/>
                  </a:lnTo>
                  <a:lnTo>
                    <a:pt x="882550" y="1689307"/>
                  </a:lnTo>
                  <a:lnTo>
                    <a:pt x="844756" y="1665072"/>
                  </a:lnTo>
                  <a:lnTo>
                    <a:pt x="807454" y="1640084"/>
                  </a:lnTo>
                  <a:lnTo>
                    <a:pt x="770661" y="1614355"/>
                  </a:lnTo>
                  <a:lnTo>
                    <a:pt x="734389" y="1587894"/>
                  </a:lnTo>
                  <a:lnTo>
                    <a:pt x="698655" y="1560712"/>
                  </a:lnTo>
                  <a:lnTo>
                    <a:pt x="663473" y="1532820"/>
                  </a:lnTo>
                  <a:lnTo>
                    <a:pt x="628856" y="1504229"/>
                  </a:lnTo>
                  <a:lnTo>
                    <a:pt x="594818" y="1474952"/>
                  </a:lnTo>
                  <a:lnTo>
                    <a:pt x="561373" y="1444998"/>
                  </a:lnTo>
                  <a:lnTo>
                    <a:pt x="528535" y="1414380"/>
                  </a:lnTo>
                  <a:lnTo>
                    <a:pt x="496317" y="1383111"/>
                  </a:lnTo>
                  <a:lnTo>
                    <a:pt x="464731" y="1351202"/>
                  </a:lnTo>
                  <a:lnTo>
                    <a:pt x="433791" y="1318668"/>
                  </a:lnTo>
                  <a:lnTo>
                    <a:pt x="403508" y="1285521"/>
                  </a:lnTo>
                  <a:lnTo>
                    <a:pt x="373895" y="1251774"/>
                  </a:lnTo>
                  <a:lnTo>
                    <a:pt x="344964" y="1217441"/>
                  </a:lnTo>
                  <a:lnTo>
                    <a:pt x="316726" y="1182535"/>
                  </a:lnTo>
                  <a:lnTo>
                    <a:pt x="289193" y="1147072"/>
                  </a:lnTo>
                  <a:lnTo>
                    <a:pt x="262375" y="1111064"/>
                  </a:lnTo>
                  <a:lnTo>
                    <a:pt x="236284" y="1074526"/>
                  </a:lnTo>
                  <a:lnTo>
                    <a:pt x="210930" y="1037472"/>
                  </a:lnTo>
                  <a:lnTo>
                    <a:pt x="186322" y="999919"/>
                  </a:lnTo>
                  <a:lnTo>
                    <a:pt x="162472" y="961880"/>
                  </a:lnTo>
                  <a:lnTo>
                    <a:pt x="139388" y="923372"/>
                  </a:lnTo>
                  <a:lnTo>
                    <a:pt x="117080" y="884409"/>
                  </a:lnTo>
                  <a:lnTo>
                    <a:pt x="95556" y="845007"/>
                  </a:lnTo>
                  <a:lnTo>
                    <a:pt x="74826" y="805181"/>
                  </a:lnTo>
                  <a:lnTo>
                    <a:pt x="54897" y="764949"/>
                  </a:lnTo>
                  <a:lnTo>
                    <a:pt x="35778" y="724326"/>
                  </a:lnTo>
                  <a:lnTo>
                    <a:pt x="17477" y="683328"/>
                  </a:lnTo>
                  <a:lnTo>
                    <a:pt x="0" y="641972"/>
                  </a:lnTo>
                  <a:lnTo>
                    <a:pt x="1036917" y="215957"/>
                  </a:lnTo>
                  <a:lnTo>
                    <a:pt x="1045657" y="236639"/>
                  </a:lnTo>
                  <a:lnTo>
                    <a:pt x="1054806" y="257134"/>
                  </a:lnTo>
                  <a:lnTo>
                    <a:pt x="1074331" y="297562"/>
                  </a:lnTo>
                  <a:lnTo>
                    <a:pt x="1095457" y="337175"/>
                  </a:lnTo>
                  <a:lnTo>
                    <a:pt x="1118153" y="375911"/>
                  </a:lnTo>
                  <a:lnTo>
                    <a:pt x="1142382" y="413707"/>
                  </a:lnTo>
                  <a:lnTo>
                    <a:pt x="1168105" y="450502"/>
                  </a:lnTo>
                  <a:lnTo>
                    <a:pt x="1195280" y="486238"/>
                  </a:lnTo>
                  <a:lnTo>
                    <a:pt x="1223865" y="520857"/>
                  </a:lnTo>
                  <a:lnTo>
                    <a:pt x="1253813" y="554304"/>
                  </a:lnTo>
                  <a:lnTo>
                    <a:pt x="1285076" y="586526"/>
                  </a:lnTo>
                  <a:lnTo>
                    <a:pt x="1317604" y="617469"/>
                  </a:lnTo>
                  <a:lnTo>
                    <a:pt x="1351345" y="647085"/>
                  </a:lnTo>
                  <a:lnTo>
                    <a:pt x="1386245" y="675327"/>
                  </a:lnTo>
                  <a:lnTo>
                    <a:pt x="1422248" y="702148"/>
                  </a:lnTo>
                  <a:lnTo>
                    <a:pt x="1459295" y="727507"/>
                  </a:lnTo>
                  <a:lnTo>
                    <a:pt x="1497329" y="751361"/>
                  </a:lnTo>
                  <a:lnTo>
                    <a:pt x="1536287" y="773674"/>
                  </a:lnTo>
                  <a:lnTo>
                    <a:pt x="1576107" y="794408"/>
                  </a:lnTo>
                  <a:lnTo>
                    <a:pt x="1616726" y="813532"/>
                  </a:lnTo>
                  <a:lnTo>
                    <a:pt x="1658077" y="831014"/>
                  </a:lnTo>
                  <a:lnTo>
                    <a:pt x="1700096" y="846827"/>
                  </a:lnTo>
                  <a:lnTo>
                    <a:pt x="1742714" y="860944"/>
                  </a:lnTo>
                  <a:lnTo>
                    <a:pt x="1785863" y="873343"/>
                  </a:lnTo>
                  <a:lnTo>
                    <a:pt x="1829473" y="884005"/>
                  </a:lnTo>
                  <a:lnTo>
                    <a:pt x="1873476" y="892912"/>
                  </a:lnTo>
                  <a:lnTo>
                    <a:pt x="1917800" y="900050"/>
                  </a:lnTo>
                  <a:lnTo>
                    <a:pt x="1962375" y="905407"/>
                  </a:lnTo>
                  <a:lnTo>
                    <a:pt x="2007128" y="908975"/>
                  </a:lnTo>
                  <a:lnTo>
                    <a:pt x="2051988" y="910749"/>
                  </a:lnTo>
                  <a:lnTo>
                    <a:pt x="2074431" y="910962"/>
                  </a:lnTo>
                  <a:lnTo>
                    <a:pt x="2096883" y="910725"/>
                  </a:lnTo>
                  <a:lnTo>
                    <a:pt x="2141741" y="908904"/>
                  </a:lnTo>
                  <a:lnTo>
                    <a:pt x="2186490" y="905287"/>
                  </a:lnTo>
                  <a:lnTo>
                    <a:pt x="2231059" y="899882"/>
                  </a:lnTo>
                  <a:lnTo>
                    <a:pt x="2275376" y="892696"/>
                  </a:lnTo>
                  <a:lnTo>
                    <a:pt x="2319369" y="883743"/>
                  </a:lnTo>
                  <a:lnTo>
                    <a:pt x="2362968" y="873033"/>
                  </a:lnTo>
                  <a:lnTo>
                    <a:pt x="2406104" y="860588"/>
                  </a:lnTo>
                  <a:lnTo>
                    <a:pt x="2448706" y="846426"/>
                  </a:lnTo>
                  <a:lnTo>
                    <a:pt x="2490708" y="830568"/>
                  </a:lnTo>
                  <a:lnTo>
                    <a:pt x="2532041" y="813042"/>
                  </a:lnTo>
                  <a:lnTo>
                    <a:pt x="2572639" y="793875"/>
                  </a:lnTo>
                  <a:lnTo>
                    <a:pt x="2612437" y="773097"/>
                  </a:lnTo>
                  <a:lnTo>
                    <a:pt x="2651371" y="750743"/>
                  </a:lnTo>
                  <a:lnTo>
                    <a:pt x="2689378" y="726847"/>
                  </a:lnTo>
                  <a:lnTo>
                    <a:pt x="2726399" y="701450"/>
                  </a:lnTo>
                  <a:lnTo>
                    <a:pt x="2762373" y="674589"/>
                  </a:lnTo>
                  <a:lnTo>
                    <a:pt x="2797243" y="646311"/>
                  </a:lnTo>
                  <a:lnTo>
                    <a:pt x="2830952" y="616658"/>
                  </a:lnTo>
                  <a:lnTo>
                    <a:pt x="2863447" y="585680"/>
                  </a:lnTo>
                  <a:lnTo>
                    <a:pt x="2894675" y="553426"/>
                  </a:lnTo>
                  <a:lnTo>
                    <a:pt x="2924588" y="519947"/>
                  </a:lnTo>
                  <a:lnTo>
                    <a:pt x="2953135" y="485296"/>
                  </a:lnTo>
                  <a:lnTo>
                    <a:pt x="2980272" y="449531"/>
                  </a:lnTo>
                  <a:lnTo>
                    <a:pt x="3005956" y="412708"/>
                  </a:lnTo>
                  <a:lnTo>
                    <a:pt x="3030144" y="374886"/>
                  </a:lnTo>
                  <a:lnTo>
                    <a:pt x="3052798" y="336126"/>
                  </a:lnTo>
                  <a:lnTo>
                    <a:pt x="3073883" y="296490"/>
                  </a:lnTo>
                  <a:lnTo>
                    <a:pt x="3093363" y="256041"/>
                  </a:lnTo>
                  <a:lnTo>
                    <a:pt x="3111209" y="214846"/>
                  </a:lnTo>
                  <a:lnTo>
                    <a:pt x="3127390" y="172968"/>
                  </a:lnTo>
                  <a:lnTo>
                    <a:pt x="3141882" y="130476"/>
                  </a:lnTo>
                  <a:lnTo>
                    <a:pt x="3154661" y="87437"/>
                  </a:lnTo>
                  <a:lnTo>
                    <a:pt x="3165706" y="43922"/>
                  </a:lnTo>
                  <a:lnTo>
                    <a:pt x="3174999" y="0"/>
                  </a:lnTo>
                  <a:lnTo>
                    <a:pt x="4276164" y="210058"/>
                  </a:lnTo>
                  <a:lnTo>
                    <a:pt x="4267310" y="254074"/>
                  </a:lnTo>
                  <a:lnTo>
                    <a:pt x="4257576" y="297903"/>
                  </a:lnTo>
                  <a:lnTo>
                    <a:pt x="4246967" y="341529"/>
                  </a:lnTo>
                  <a:lnTo>
                    <a:pt x="4235486" y="384934"/>
                  </a:lnTo>
                  <a:lnTo>
                    <a:pt x="4223138" y="428100"/>
                  </a:lnTo>
                  <a:lnTo>
                    <a:pt x="4209929" y="471011"/>
                  </a:lnTo>
                  <a:lnTo>
                    <a:pt x="4195862" y="513647"/>
                  </a:lnTo>
                  <a:lnTo>
                    <a:pt x="4180945" y="555994"/>
                  </a:lnTo>
                  <a:lnTo>
                    <a:pt x="4165183" y="598034"/>
                  </a:lnTo>
                  <a:lnTo>
                    <a:pt x="4148582" y="639750"/>
                  </a:lnTo>
                  <a:lnTo>
                    <a:pt x="4131149" y="681125"/>
                  </a:lnTo>
                  <a:lnTo>
                    <a:pt x="4112891" y="722142"/>
                  </a:lnTo>
                  <a:lnTo>
                    <a:pt x="4093816" y="762786"/>
                  </a:lnTo>
                  <a:lnTo>
                    <a:pt x="4073930" y="803039"/>
                  </a:lnTo>
                  <a:lnTo>
                    <a:pt x="4053243" y="842886"/>
                  </a:lnTo>
                  <a:lnTo>
                    <a:pt x="4031761" y="882311"/>
                  </a:lnTo>
                  <a:lnTo>
                    <a:pt x="4009495" y="921298"/>
                  </a:lnTo>
                  <a:lnTo>
                    <a:pt x="3986453" y="959831"/>
                  </a:lnTo>
                  <a:lnTo>
                    <a:pt x="3962643" y="997896"/>
                  </a:lnTo>
                  <a:lnTo>
                    <a:pt x="3938076" y="1035476"/>
                  </a:lnTo>
                  <a:lnTo>
                    <a:pt x="3912762" y="1072556"/>
                  </a:lnTo>
                  <a:lnTo>
                    <a:pt x="3886710" y="1109122"/>
                  </a:lnTo>
                  <a:lnTo>
                    <a:pt x="3859930" y="1145159"/>
                  </a:lnTo>
                  <a:lnTo>
                    <a:pt x="3832434" y="1180652"/>
                  </a:lnTo>
                  <a:lnTo>
                    <a:pt x="3804234" y="1215587"/>
                  </a:lnTo>
                  <a:lnTo>
                    <a:pt x="3775340" y="1249951"/>
                  </a:lnTo>
                  <a:lnTo>
                    <a:pt x="3745763" y="1283730"/>
                  </a:lnTo>
                  <a:lnTo>
                    <a:pt x="3715516" y="1316910"/>
                  </a:lnTo>
                  <a:lnTo>
                    <a:pt x="3684610" y="1349477"/>
                  </a:lnTo>
                  <a:lnTo>
                    <a:pt x="3653059" y="1381419"/>
                  </a:lnTo>
                  <a:lnTo>
                    <a:pt x="3620874" y="1412723"/>
                  </a:lnTo>
                  <a:lnTo>
                    <a:pt x="3588069" y="1443375"/>
                  </a:lnTo>
                  <a:lnTo>
                    <a:pt x="3554656" y="1473366"/>
                  </a:lnTo>
                  <a:lnTo>
                    <a:pt x="3520650" y="1502680"/>
                  </a:lnTo>
                  <a:lnTo>
                    <a:pt x="3486064" y="1531309"/>
                  </a:lnTo>
                  <a:lnTo>
                    <a:pt x="3450911" y="1559238"/>
                  </a:lnTo>
                  <a:lnTo>
                    <a:pt x="3415206" y="1586458"/>
                  </a:lnTo>
                  <a:lnTo>
                    <a:pt x="3378963" y="1612958"/>
                  </a:lnTo>
                  <a:lnTo>
                    <a:pt x="3342197" y="1638727"/>
                  </a:lnTo>
                  <a:lnTo>
                    <a:pt x="3304922" y="1663754"/>
                  </a:lnTo>
                  <a:lnTo>
                    <a:pt x="3267154" y="1688030"/>
                  </a:lnTo>
                  <a:lnTo>
                    <a:pt x="3228907" y="1711545"/>
                  </a:lnTo>
                  <a:lnTo>
                    <a:pt x="3190197" y="1734289"/>
                  </a:lnTo>
                  <a:lnTo>
                    <a:pt x="3151039" y="1756253"/>
                  </a:lnTo>
                  <a:lnTo>
                    <a:pt x="3111449" y="1777429"/>
                  </a:lnTo>
                  <a:lnTo>
                    <a:pt x="3071443" y="1797808"/>
                  </a:lnTo>
                  <a:lnTo>
                    <a:pt x="3031037" y="1817382"/>
                  </a:lnTo>
                  <a:lnTo>
                    <a:pt x="2990246" y="1836142"/>
                  </a:lnTo>
                  <a:lnTo>
                    <a:pt x="2949089" y="1854082"/>
                  </a:lnTo>
                  <a:lnTo>
                    <a:pt x="2907581" y="1871195"/>
                  </a:lnTo>
                  <a:lnTo>
                    <a:pt x="2865738" y="1887473"/>
                  </a:lnTo>
                  <a:lnTo>
                    <a:pt x="2823578" y="1902910"/>
                  </a:lnTo>
                  <a:lnTo>
                    <a:pt x="2781117" y="1917499"/>
                  </a:lnTo>
                  <a:lnTo>
                    <a:pt x="2738373" y="1931235"/>
                  </a:lnTo>
                  <a:lnTo>
                    <a:pt x="2695362" y="1944113"/>
                  </a:lnTo>
                  <a:lnTo>
                    <a:pt x="2652101" y="1956126"/>
                  </a:lnTo>
                  <a:lnTo>
                    <a:pt x="2608609" y="1967271"/>
                  </a:lnTo>
                  <a:lnTo>
                    <a:pt x="2564903" y="1977544"/>
                  </a:lnTo>
                  <a:lnTo>
                    <a:pt x="2520999" y="1986938"/>
                  </a:lnTo>
                  <a:lnTo>
                    <a:pt x="2476916" y="1995451"/>
                  </a:lnTo>
                  <a:lnTo>
                    <a:pt x="2432672" y="2003081"/>
                  </a:lnTo>
                  <a:lnTo>
                    <a:pt x="2388284" y="2009823"/>
                  </a:lnTo>
                  <a:lnTo>
                    <a:pt x="2343769" y="2015674"/>
                  </a:lnTo>
                  <a:lnTo>
                    <a:pt x="2299146" y="2020633"/>
                  </a:lnTo>
                  <a:lnTo>
                    <a:pt x="2254433" y="2024697"/>
                  </a:lnTo>
                  <a:lnTo>
                    <a:pt x="2209648" y="2027865"/>
                  </a:lnTo>
                  <a:lnTo>
                    <a:pt x="2164808" y="2030136"/>
                  </a:lnTo>
                  <a:lnTo>
                    <a:pt x="2119931" y="2031509"/>
                  </a:lnTo>
                  <a:lnTo>
                    <a:pt x="2075037" y="2031982"/>
                  </a:lnTo>
                  <a:close/>
                </a:path>
              </a:pathLst>
            </a:custGeom>
            <a:solidFill>
              <a:srgbClr val="D82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71829" y="4240571"/>
              <a:ext cx="2242185" cy="3197225"/>
            </a:xfrm>
            <a:custGeom>
              <a:avLst/>
              <a:gdLst/>
              <a:ahLst/>
              <a:cxnLst/>
              <a:rect l="l" t="t" r="r" b="b"/>
              <a:pathLst>
                <a:path w="2242184" h="3197225">
                  <a:moveTo>
                    <a:pt x="213314" y="3196656"/>
                  </a:moveTo>
                  <a:lnTo>
                    <a:pt x="184336" y="3132460"/>
                  </a:lnTo>
                  <a:lnTo>
                    <a:pt x="157388" y="3067384"/>
                  </a:lnTo>
                  <a:lnTo>
                    <a:pt x="132497" y="3001495"/>
                  </a:lnTo>
                  <a:lnTo>
                    <a:pt x="109689" y="2934856"/>
                  </a:lnTo>
                  <a:lnTo>
                    <a:pt x="88984" y="2867534"/>
                  </a:lnTo>
                  <a:lnTo>
                    <a:pt x="70404" y="2799595"/>
                  </a:lnTo>
                  <a:lnTo>
                    <a:pt x="53966" y="2731106"/>
                  </a:lnTo>
                  <a:lnTo>
                    <a:pt x="39688" y="2662134"/>
                  </a:lnTo>
                  <a:lnTo>
                    <a:pt x="27583" y="2592748"/>
                  </a:lnTo>
                  <a:lnTo>
                    <a:pt x="17663" y="2523016"/>
                  </a:lnTo>
                  <a:lnTo>
                    <a:pt x="9938" y="2453007"/>
                  </a:lnTo>
                  <a:lnTo>
                    <a:pt x="4416" y="2382790"/>
                  </a:lnTo>
                  <a:lnTo>
                    <a:pt x="1102" y="2312434"/>
                  </a:lnTo>
                  <a:lnTo>
                    <a:pt x="0" y="2242009"/>
                  </a:lnTo>
                  <a:lnTo>
                    <a:pt x="278" y="2206787"/>
                  </a:lnTo>
                  <a:lnTo>
                    <a:pt x="2493" y="2136397"/>
                  </a:lnTo>
                  <a:lnTo>
                    <a:pt x="6919" y="2066093"/>
                  </a:lnTo>
                  <a:lnTo>
                    <a:pt x="13549" y="1995981"/>
                  </a:lnTo>
                  <a:lnTo>
                    <a:pt x="22380" y="1926095"/>
                  </a:lnTo>
                  <a:lnTo>
                    <a:pt x="33399" y="1856538"/>
                  </a:lnTo>
                  <a:lnTo>
                    <a:pt x="46601" y="1787344"/>
                  </a:lnTo>
                  <a:lnTo>
                    <a:pt x="61965" y="1718616"/>
                  </a:lnTo>
                  <a:lnTo>
                    <a:pt x="79485" y="1650387"/>
                  </a:lnTo>
                  <a:lnTo>
                    <a:pt x="99134" y="1582760"/>
                  </a:lnTo>
                  <a:lnTo>
                    <a:pt x="120903" y="1515766"/>
                  </a:lnTo>
                  <a:lnTo>
                    <a:pt x="144759" y="1449506"/>
                  </a:lnTo>
                  <a:lnTo>
                    <a:pt x="170691" y="1384011"/>
                  </a:lnTo>
                  <a:lnTo>
                    <a:pt x="198660" y="1319380"/>
                  </a:lnTo>
                  <a:lnTo>
                    <a:pt x="228653" y="1255643"/>
                  </a:lnTo>
                  <a:lnTo>
                    <a:pt x="260625" y="1192896"/>
                  </a:lnTo>
                  <a:lnTo>
                    <a:pt x="294560" y="1131168"/>
                  </a:lnTo>
                  <a:lnTo>
                    <a:pt x="330408" y="1070552"/>
                  </a:lnTo>
                  <a:lnTo>
                    <a:pt x="368152" y="1011077"/>
                  </a:lnTo>
                  <a:lnTo>
                    <a:pt x="407736" y="952832"/>
                  </a:lnTo>
                  <a:lnTo>
                    <a:pt x="449139" y="895845"/>
                  </a:lnTo>
                  <a:lnTo>
                    <a:pt x="492301" y="840200"/>
                  </a:lnTo>
                  <a:lnTo>
                    <a:pt x="537201" y="785925"/>
                  </a:lnTo>
                  <a:lnTo>
                    <a:pt x="583772" y="733100"/>
                  </a:lnTo>
                  <a:lnTo>
                    <a:pt x="631991" y="681752"/>
                  </a:lnTo>
                  <a:lnTo>
                    <a:pt x="681786" y="631955"/>
                  </a:lnTo>
                  <a:lnTo>
                    <a:pt x="733134" y="583736"/>
                  </a:lnTo>
                  <a:lnTo>
                    <a:pt x="785957" y="537165"/>
                  </a:lnTo>
                  <a:lnTo>
                    <a:pt x="840231" y="492265"/>
                  </a:lnTo>
                  <a:lnTo>
                    <a:pt x="895874" y="449103"/>
                  </a:lnTo>
                  <a:lnTo>
                    <a:pt x="952860" y="407699"/>
                  </a:lnTo>
                  <a:lnTo>
                    <a:pt x="1011104" y="368116"/>
                  </a:lnTo>
                  <a:lnTo>
                    <a:pt x="1070576" y="330373"/>
                  </a:lnTo>
                  <a:lnTo>
                    <a:pt x="1131190" y="294525"/>
                  </a:lnTo>
                  <a:lnTo>
                    <a:pt x="1192916" y="260591"/>
                  </a:lnTo>
                  <a:lnTo>
                    <a:pt x="1255661" y="228620"/>
                  </a:lnTo>
                  <a:lnTo>
                    <a:pt x="1319395" y="198628"/>
                  </a:lnTo>
                  <a:lnTo>
                    <a:pt x="1384024" y="170660"/>
                  </a:lnTo>
                  <a:lnTo>
                    <a:pt x="1449515" y="144730"/>
                  </a:lnTo>
                  <a:lnTo>
                    <a:pt x="1515772" y="120875"/>
                  </a:lnTo>
                  <a:lnTo>
                    <a:pt x="1582763" y="99108"/>
                  </a:lnTo>
                  <a:lnTo>
                    <a:pt x="1650387" y="79461"/>
                  </a:lnTo>
                  <a:lnTo>
                    <a:pt x="1718612" y="61944"/>
                  </a:lnTo>
                  <a:lnTo>
                    <a:pt x="1787336" y="46582"/>
                  </a:lnTo>
                  <a:lnTo>
                    <a:pt x="1856526" y="33383"/>
                  </a:lnTo>
                  <a:lnTo>
                    <a:pt x="1926080" y="22367"/>
                  </a:lnTo>
                  <a:lnTo>
                    <a:pt x="1995962" y="13538"/>
                  </a:lnTo>
                  <a:lnTo>
                    <a:pt x="2066070" y="6911"/>
                  </a:lnTo>
                  <a:lnTo>
                    <a:pt x="2136369" y="2488"/>
                  </a:lnTo>
                  <a:lnTo>
                    <a:pt x="2206755" y="276"/>
                  </a:lnTo>
                  <a:lnTo>
                    <a:pt x="2241974" y="0"/>
                  </a:lnTo>
                  <a:lnTo>
                    <a:pt x="2241862" y="1121020"/>
                  </a:lnTo>
                  <a:lnTo>
                    <a:pt x="2206652" y="1121577"/>
                  </a:lnTo>
                  <a:lnTo>
                    <a:pt x="2171476" y="1123239"/>
                  </a:lnTo>
                  <a:lnTo>
                    <a:pt x="2101369" y="1129873"/>
                  </a:lnTo>
                  <a:lnTo>
                    <a:pt x="2031816" y="1140896"/>
                  </a:lnTo>
                  <a:lnTo>
                    <a:pt x="1963093" y="1156264"/>
                  </a:lnTo>
                  <a:lnTo>
                    <a:pt x="1895470" y="1175916"/>
                  </a:lnTo>
                  <a:lnTo>
                    <a:pt x="1829214" y="1199776"/>
                  </a:lnTo>
                  <a:lnTo>
                    <a:pt x="1764588" y="1227749"/>
                  </a:lnTo>
                  <a:lnTo>
                    <a:pt x="1701845" y="1259724"/>
                  </a:lnTo>
                  <a:lnTo>
                    <a:pt x="1641233" y="1295575"/>
                  </a:lnTo>
                  <a:lnTo>
                    <a:pt x="1582993" y="1335162"/>
                  </a:lnTo>
                  <a:lnTo>
                    <a:pt x="1527352" y="1378327"/>
                  </a:lnTo>
                  <a:lnTo>
                    <a:pt x="1474532" y="1424900"/>
                  </a:lnTo>
                  <a:lnTo>
                    <a:pt x="1424740" y="1474698"/>
                  </a:lnTo>
                  <a:lnTo>
                    <a:pt x="1378173" y="1527524"/>
                  </a:lnTo>
                  <a:lnTo>
                    <a:pt x="1335015" y="1583170"/>
                  </a:lnTo>
                  <a:lnTo>
                    <a:pt x="1295435" y="1641415"/>
                  </a:lnTo>
                  <a:lnTo>
                    <a:pt x="1259591" y="1702031"/>
                  </a:lnTo>
                  <a:lnTo>
                    <a:pt x="1227624" y="1764778"/>
                  </a:lnTo>
                  <a:lnTo>
                    <a:pt x="1199659" y="1829408"/>
                  </a:lnTo>
                  <a:lnTo>
                    <a:pt x="1175807" y="1895667"/>
                  </a:lnTo>
                  <a:lnTo>
                    <a:pt x="1156163" y="1963292"/>
                  </a:lnTo>
                  <a:lnTo>
                    <a:pt x="1140803" y="2032017"/>
                  </a:lnTo>
                  <a:lnTo>
                    <a:pt x="1129789" y="2101572"/>
                  </a:lnTo>
                  <a:lnTo>
                    <a:pt x="1123164" y="2171680"/>
                  </a:lnTo>
                  <a:lnTo>
                    <a:pt x="1120954" y="2242066"/>
                  </a:lnTo>
                  <a:lnTo>
                    <a:pt x="1121507" y="2277276"/>
                  </a:lnTo>
                  <a:lnTo>
                    <a:pt x="1125930" y="2347558"/>
                  </a:lnTo>
                  <a:lnTo>
                    <a:pt x="1134757" y="2417423"/>
                  </a:lnTo>
                  <a:lnTo>
                    <a:pt x="1147954" y="2486597"/>
                  </a:lnTo>
                  <a:lnTo>
                    <a:pt x="1165467" y="2554805"/>
                  </a:lnTo>
                  <a:lnTo>
                    <a:pt x="1187229" y="2621779"/>
                  </a:lnTo>
                  <a:lnTo>
                    <a:pt x="1213153" y="2687254"/>
                  </a:lnTo>
                  <a:lnTo>
                    <a:pt x="1227644" y="2719349"/>
                  </a:lnTo>
                  <a:lnTo>
                    <a:pt x="213314" y="3196656"/>
                  </a:lnTo>
                  <a:close/>
                </a:path>
              </a:pathLst>
            </a:custGeom>
            <a:solidFill>
              <a:srgbClr val="AB00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113804" y="4240571"/>
              <a:ext cx="635" cy="1121410"/>
            </a:xfrm>
            <a:custGeom>
              <a:avLst/>
              <a:gdLst/>
              <a:ahLst/>
              <a:cxnLst/>
              <a:rect l="l" t="t" r="r" b="b"/>
              <a:pathLst>
                <a:path w="634" h="1121410">
                  <a:moveTo>
                    <a:pt x="112" y="1121020"/>
                  </a:moveTo>
                  <a:lnTo>
                    <a:pt x="0" y="0"/>
                  </a:lnTo>
                  <a:lnTo>
                    <a:pt x="112" y="1121020"/>
                  </a:lnTo>
                  <a:close/>
                </a:path>
              </a:pathLst>
            </a:custGeom>
            <a:solidFill>
              <a:srgbClr val="720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7983" y="619842"/>
            <a:ext cx="7982584" cy="3455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95"/>
              </a:spcBef>
            </a:pP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660" dirty="0">
                <a:solidFill>
                  <a:srgbClr val="F5792F"/>
                </a:solidFill>
                <a:latin typeface="Trebuchet MS"/>
                <a:cs typeface="Trebuchet MS"/>
              </a:rPr>
              <a:t>: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35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dd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tt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254" dirty="0">
                <a:solidFill>
                  <a:srgbClr val="F5792F"/>
                </a:solidFill>
                <a:latin typeface="Trebuchet MS"/>
                <a:cs typeface="Trebuchet MS"/>
              </a:rPr>
              <a:t>iniziative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15" dirty="0">
                <a:solidFill>
                  <a:srgbClr val="F5792F"/>
                </a:solidFill>
                <a:latin typeface="Trebuchet MS"/>
                <a:cs typeface="Trebuchet MS"/>
              </a:rPr>
              <a:t>promosse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dal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governo 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per 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gg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60" dirty="0">
                <a:solidFill>
                  <a:srgbClr val="F5792F"/>
                </a:solidFill>
                <a:latin typeface="Trebuchet MS"/>
                <a:cs typeface="Trebuchet MS"/>
              </a:rPr>
              <a:t>l  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310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tt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610" dirty="0">
                <a:solidFill>
                  <a:srgbClr val="F5792F"/>
                </a:solidFill>
                <a:latin typeface="Trebuchet MS"/>
                <a:cs typeface="Trebuchet MS"/>
              </a:rPr>
              <a:t>’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a  </a:t>
            </a:r>
            <a:r>
              <a:rPr sz="4200" spc="75" dirty="0">
                <a:solidFill>
                  <a:srgbClr val="F5792F"/>
                </a:solidFill>
                <a:latin typeface="Trebuchet MS"/>
                <a:cs typeface="Trebuchet MS"/>
              </a:rPr>
              <a:t>COVID-19?</a:t>
            </a:r>
            <a:endParaRPr sz="4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999396" y="8016309"/>
            <a:ext cx="3679825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1975" algn="just">
              <a:lnSpc>
                <a:spcPct val="114599"/>
              </a:lnSpc>
              <a:spcBef>
                <a:spcPts val="100"/>
              </a:spcBef>
            </a:pPr>
            <a:r>
              <a:rPr sz="2400" u="heavy" spc="-85" dirty="0">
                <a:solidFill>
                  <a:srgbClr val="331818"/>
                </a:solidFill>
                <a:uFill>
                  <a:solidFill>
                    <a:srgbClr val="331818"/>
                  </a:solidFill>
                </a:uFill>
                <a:latin typeface="Verdana"/>
                <a:cs typeface="Verdana"/>
              </a:rPr>
              <a:t>N</a:t>
            </a:r>
            <a:r>
              <a:rPr sz="2400" u="heavy" spc="-185" dirty="0">
                <a:solidFill>
                  <a:srgbClr val="331818"/>
                </a:solidFill>
                <a:uFill>
                  <a:solidFill>
                    <a:srgbClr val="331818"/>
                  </a:solidFill>
                </a:uFill>
                <a:latin typeface="Verdana"/>
                <a:cs typeface="Verdana"/>
              </a:rPr>
              <a:t>O</a:t>
            </a:r>
            <a:r>
              <a:rPr sz="2400" u="heavy" spc="-95" dirty="0">
                <a:solidFill>
                  <a:srgbClr val="331818"/>
                </a:solidFill>
                <a:uFill>
                  <a:solidFill>
                    <a:srgbClr val="331818"/>
                  </a:solidFill>
                </a:uFill>
                <a:latin typeface="Verdana"/>
                <a:cs typeface="Verdana"/>
              </a:rPr>
              <a:t>T</a:t>
            </a:r>
            <a:r>
              <a:rPr sz="2400" u="heavy" spc="-55" dirty="0">
                <a:solidFill>
                  <a:srgbClr val="331818"/>
                </a:solidFill>
                <a:uFill>
                  <a:solidFill>
                    <a:srgbClr val="331818"/>
                  </a:solidFill>
                </a:u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q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è 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stato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somministrato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prima </a:t>
            </a:r>
            <a:r>
              <a:rPr sz="2400" spc="-83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bb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endParaRPr sz="2400">
              <a:latin typeface="Verdana"/>
              <a:cs typeface="Verdana"/>
            </a:endParaRPr>
          </a:p>
          <a:p>
            <a:pPr marL="2299970">
              <a:lnSpc>
                <a:spcPct val="100000"/>
              </a:lnSpc>
              <a:spcBef>
                <a:spcPts val="420"/>
              </a:spcBef>
            </a:pP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"Rilancio"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897334"/>
            <a:ext cx="18287998" cy="23896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236" y="2301"/>
            <a:ext cx="18036936" cy="328636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816794" y="6012139"/>
            <a:ext cx="66541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280" dirty="0">
                <a:solidFill>
                  <a:srgbClr val="FFFFFF"/>
                </a:solidFill>
                <a:latin typeface="Trebuchet MS"/>
                <a:cs typeface="Trebuchet MS"/>
                <a:hlinkClick r:id="rId4"/>
              </a:rPr>
              <a:t>paolo.venturi7@unibo.it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92568" y="3526046"/>
            <a:ext cx="3702685" cy="1823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800" spc="-1070" dirty="0">
                <a:latin typeface="Tahoma"/>
                <a:cs typeface="Tahoma"/>
              </a:rPr>
              <a:t>Grazie!</a:t>
            </a:r>
            <a:endParaRPr sz="1180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577233" y="9190824"/>
            <a:ext cx="2981324" cy="6476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01494" y="9122940"/>
            <a:ext cx="3600449" cy="7810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646501"/>
            <a:ext cx="624713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25" dirty="0">
                <a:solidFill>
                  <a:srgbClr val="F16724"/>
                </a:solidFill>
                <a:latin typeface="Trebuchet MS"/>
                <a:cs typeface="Trebuchet MS"/>
              </a:rPr>
              <a:t>(</a:t>
            </a:r>
            <a:r>
              <a:rPr sz="6400" spc="-165" dirty="0">
                <a:solidFill>
                  <a:srgbClr val="F16724"/>
                </a:solidFill>
                <a:latin typeface="Trebuchet MS"/>
                <a:cs typeface="Trebuchet MS"/>
              </a:rPr>
              <a:t>1</a:t>
            </a:r>
            <a:r>
              <a:rPr sz="6400" spc="-220" dirty="0">
                <a:solidFill>
                  <a:srgbClr val="F16724"/>
                </a:solidFill>
                <a:latin typeface="Trebuchet MS"/>
                <a:cs typeface="Trebuchet MS"/>
              </a:rPr>
              <a:t>)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49651" y="9669988"/>
            <a:ext cx="2670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Verdana"/>
                <a:cs typeface="Verdana"/>
              </a:rPr>
              <a:t>F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35" dirty="0">
                <a:latin typeface="Verdana"/>
                <a:cs typeface="Verdana"/>
              </a:rPr>
              <a:t>n</a:t>
            </a:r>
            <a:r>
              <a:rPr sz="2400" spc="-75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350" dirty="0">
                <a:latin typeface="Verdana"/>
                <a:cs typeface="Verdana"/>
              </a:rPr>
              <a:t>: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I</a:t>
            </a:r>
            <a:r>
              <a:rPr sz="2400" spc="-70" dirty="0">
                <a:latin typeface="Verdana"/>
                <a:cs typeface="Verdana"/>
              </a:rPr>
              <a:t>s</a:t>
            </a:r>
            <a:r>
              <a:rPr sz="2400" spc="-75" dirty="0">
                <a:latin typeface="Verdana"/>
                <a:cs typeface="Verdana"/>
              </a:rPr>
              <a:t>t</a:t>
            </a:r>
            <a:r>
              <a:rPr sz="2400" spc="-130" dirty="0">
                <a:latin typeface="Verdana"/>
                <a:cs typeface="Verdana"/>
              </a:rPr>
              <a:t>a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90" dirty="0">
                <a:latin typeface="Verdana"/>
                <a:cs typeface="Verdana"/>
              </a:rPr>
              <a:t>(</a:t>
            </a:r>
            <a:r>
              <a:rPr sz="2400" spc="-95" dirty="0">
                <a:latin typeface="Verdana"/>
                <a:cs typeface="Verdana"/>
              </a:rPr>
              <a:t>2019</a:t>
            </a:r>
            <a:r>
              <a:rPr sz="2400" spc="-28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0"/>
            <a:ext cx="2981324" cy="6476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28741" y="1946872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236449" y="3705506"/>
            <a:ext cx="4894342" cy="616440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2096" y="3644658"/>
            <a:ext cx="4830541" cy="477277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55018" y="1946872"/>
            <a:ext cx="11772899" cy="64205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00939" y="4457305"/>
            <a:ext cx="76200" cy="761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103444" y="4200765"/>
            <a:ext cx="6461760" cy="379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7645">
              <a:lnSpc>
                <a:spcPct val="114599"/>
              </a:lnSpc>
              <a:spcBef>
                <a:spcPts val="100"/>
              </a:spcBef>
            </a:pPr>
            <a:r>
              <a:rPr sz="2400" spc="-95" dirty="0">
                <a:latin typeface="Verdana"/>
                <a:cs typeface="Verdana"/>
              </a:rPr>
              <a:t>N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2015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61</a:t>
            </a:r>
            <a:r>
              <a:rPr sz="2400" spc="-335" dirty="0">
                <a:latin typeface="Verdana"/>
                <a:cs typeface="Verdana"/>
              </a:rPr>
              <a:t>%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125" dirty="0">
                <a:latin typeface="Verdana"/>
                <a:cs typeface="Verdana"/>
              </a:rPr>
              <a:t>z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50" dirty="0">
                <a:latin typeface="Verdana"/>
                <a:cs typeface="Verdana"/>
              </a:rPr>
              <a:t>f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h</a:t>
            </a:r>
            <a:r>
              <a:rPr sz="2400" spc="-105" dirty="0">
                <a:latin typeface="Verdana"/>
                <a:cs typeface="Verdana"/>
              </a:rPr>
              <a:t>a 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40" dirty="0">
                <a:latin typeface="Verdana"/>
                <a:cs typeface="Verdana"/>
              </a:rPr>
              <a:t>cc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30" dirty="0">
                <a:latin typeface="Verdana"/>
                <a:cs typeface="Verdana"/>
              </a:rPr>
              <a:t>-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40" dirty="0">
                <a:latin typeface="Verdana"/>
                <a:cs typeface="Verdana"/>
              </a:rPr>
              <a:t>cc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04" dirty="0">
                <a:latin typeface="Verdana"/>
                <a:cs typeface="Verdana"/>
              </a:rPr>
              <a:t>,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05" dirty="0">
                <a:latin typeface="Verdana"/>
                <a:cs typeface="Verdana"/>
              </a:rPr>
              <a:t>n  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b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an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285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50" dirty="0">
                <a:latin typeface="Verdana"/>
                <a:cs typeface="Verdana"/>
              </a:rPr>
              <a:t>f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30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10" dirty="0"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14599"/>
              </a:lnSpc>
            </a:pPr>
            <a:r>
              <a:rPr sz="2400" spc="-3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20</a:t>
            </a:r>
            <a:r>
              <a:rPr sz="2400" spc="-204" dirty="0">
                <a:latin typeface="Verdana"/>
                <a:cs typeface="Verdana"/>
              </a:rPr>
              <a:t>,</a:t>
            </a:r>
            <a:r>
              <a:rPr sz="2400" spc="-90" dirty="0">
                <a:latin typeface="Verdana"/>
                <a:cs typeface="Verdana"/>
              </a:rPr>
              <a:t>9</a:t>
            </a:r>
            <a:r>
              <a:rPr sz="2400" spc="-335" dirty="0">
                <a:latin typeface="Verdana"/>
                <a:cs typeface="Verdana"/>
              </a:rPr>
              <a:t>%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ha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30" dirty="0">
                <a:latin typeface="Verdana"/>
                <a:cs typeface="Verdana"/>
              </a:rPr>
              <a:t>-</a:t>
            </a:r>
            <a:r>
              <a:rPr sz="2400" spc="-220" dirty="0">
                <a:latin typeface="Verdana"/>
                <a:cs typeface="Verdana"/>
              </a:rPr>
              <a:t>g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an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(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05" dirty="0">
                <a:latin typeface="Verdana"/>
                <a:cs typeface="Verdana"/>
              </a:rPr>
              <a:t>n  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50" dirty="0">
                <a:latin typeface="Verdana"/>
                <a:cs typeface="Verdana"/>
              </a:rPr>
              <a:t>f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30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100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) 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-20" dirty="0">
                <a:latin typeface="Verdana"/>
                <a:cs typeface="Verdana"/>
              </a:rPr>
              <a:t>il </a:t>
            </a:r>
            <a:r>
              <a:rPr sz="2400" spc="-160" dirty="0">
                <a:latin typeface="Verdana"/>
                <a:cs typeface="Verdana"/>
              </a:rPr>
              <a:t>18,4% </a:t>
            </a:r>
            <a:r>
              <a:rPr sz="2400" spc="-145" dirty="0">
                <a:latin typeface="Verdana"/>
                <a:cs typeface="Verdana"/>
              </a:rPr>
              <a:t>ha </a:t>
            </a:r>
            <a:r>
              <a:rPr sz="2400" spc="-105" dirty="0">
                <a:latin typeface="Verdana"/>
                <a:cs typeface="Verdana"/>
              </a:rPr>
              <a:t>dimensioni </a:t>
            </a:r>
            <a:r>
              <a:rPr sz="2400" spc="-114" dirty="0">
                <a:latin typeface="Verdana"/>
                <a:cs typeface="Verdana"/>
              </a:rPr>
              <a:t>rilevanti, </a:t>
            </a:r>
            <a:r>
              <a:rPr sz="2400" spc="-100" dirty="0">
                <a:latin typeface="Verdana"/>
                <a:cs typeface="Verdana"/>
              </a:rPr>
              <a:t>con </a:t>
            </a:r>
            <a:r>
              <a:rPr sz="2400" spc="-114" dirty="0">
                <a:latin typeface="Verdana"/>
                <a:cs typeface="Verdana"/>
              </a:rPr>
              <a:t>entrate </a:t>
            </a:r>
            <a:r>
              <a:rPr sz="2400" spc="-11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100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(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20" dirty="0">
                <a:latin typeface="Verdana"/>
                <a:cs typeface="Verdana"/>
              </a:rPr>
              <a:t>’</a:t>
            </a:r>
            <a:r>
              <a:rPr sz="2400" spc="-90" dirty="0">
                <a:latin typeface="Verdana"/>
                <a:cs typeface="Verdana"/>
              </a:rPr>
              <a:t>8</a:t>
            </a:r>
            <a:r>
              <a:rPr sz="2400" spc="-204" dirty="0">
                <a:latin typeface="Verdana"/>
                <a:cs typeface="Verdana"/>
              </a:rPr>
              <a:t>,</a:t>
            </a:r>
            <a:r>
              <a:rPr sz="2400" spc="-90" dirty="0">
                <a:latin typeface="Verdana"/>
                <a:cs typeface="Verdana"/>
              </a:rPr>
              <a:t>5</a:t>
            </a:r>
            <a:r>
              <a:rPr sz="2400" spc="-335" dirty="0">
                <a:latin typeface="Verdana"/>
                <a:cs typeface="Verdana"/>
              </a:rPr>
              <a:t>%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ha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250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91</a:t>
            </a:r>
            <a:r>
              <a:rPr sz="2400" spc="-204" dirty="0">
                <a:latin typeface="Verdana"/>
                <a:cs typeface="Verdana"/>
              </a:rPr>
              <a:t>,</a:t>
            </a:r>
            <a:r>
              <a:rPr sz="2400" spc="-90" dirty="0">
                <a:latin typeface="Verdana"/>
                <a:cs typeface="Verdana"/>
              </a:rPr>
              <a:t>7</a:t>
            </a:r>
            <a:r>
              <a:rPr sz="2400" spc="-335" dirty="0">
                <a:latin typeface="Verdana"/>
                <a:cs typeface="Verdana"/>
              </a:rPr>
              <a:t>%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)</a:t>
            </a:r>
            <a:r>
              <a:rPr sz="2400" spc="-210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00939" y="5714605"/>
            <a:ext cx="76200" cy="76199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16000" y="646503"/>
            <a:ext cx="624713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25" dirty="0">
                <a:solidFill>
                  <a:srgbClr val="F16724"/>
                </a:solidFill>
                <a:latin typeface="Trebuchet MS"/>
                <a:cs typeface="Trebuchet MS"/>
              </a:rPr>
              <a:t>(</a:t>
            </a:r>
            <a:r>
              <a:rPr sz="6400" spc="-165" dirty="0">
                <a:solidFill>
                  <a:srgbClr val="F16724"/>
                </a:solidFill>
                <a:latin typeface="Trebuchet MS"/>
                <a:cs typeface="Trebuchet MS"/>
              </a:rPr>
              <a:t>2</a:t>
            </a:r>
            <a:r>
              <a:rPr sz="6400" spc="-220" dirty="0">
                <a:solidFill>
                  <a:srgbClr val="F16724"/>
                </a:solidFill>
                <a:latin typeface="Trebuchet MS"/>
                <a:cs typeface="Trebuchet MS"/>
              </a:rPr>
              <a:t>)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476274" y="2707111"/>
            <a:ext cx="2766060" cy="79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0">
              <a:lnSpc>
                <a:spcPct val="115100"/>
              </a:lnSpc>
              <a:spcBef>
                <a:spcPts val="100"/>
              </a:spcBef>
            </a:pPr>
            <a:r>
              <a:rPr sz="2200" spc="-15" dirty="0">
                <a:latin typeface="Verdana"/>
                <a:cs typeface="Verdana"/>
              </a:rPr>
              <a:t>I</a:t>
            </a:r>
            <a:r>
              <a:rPr sz="2200" spc="-60" dirty="0">
                <a:latin typeface="Verdana"/>
                <a:cs typeface="Verdana"/>
              </a:rPr>
              <a:t>s</a:t>
            </a:r>
            <a:r>
              <a:rPr sz="2200" spc="-65" dirty="0">
                <a:latin typeface="Verdana"/>
                <a:cs typeface="Verdana"/>
              </a:rPr>
              <a:t>t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65" dirty="0">
                <a:latin typeface="Verdana"/>
                <a:cs typeface="Verdana"/>
              </a:rPr>
              <a:t>t</a:t>
            </a:r>
            <a:r>
              <a:rPr sz="2200" spc="-125" dirty="0">
                <a:latin typeface="Verdana"/>
                <a:cs typeface="Verdana"/>
              </a:rPr>
              <a:t>u</a:t>
            </a:r>
            <a:r>
              <a:rPr sz="2200" spc="-85" dirty="0">
                <a:latin typeface="Verdana"/>
                <a:cs typeface="Verdana"/>
              </a:rPr>
              <a:t>z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20" dirty="0">
                <a:latin typeface="Verdana"/>
                <a:cs typeface="Verdana"/>
              </a:rPr>
              <a:t>n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p</a:t>
            </a:r>
            <a:r>
              <a:rPr sz="2200" spc="-100" dirty="0">
                <a:latin typeface="Verdana"/>
                <a:cs typeface="Verdana"/>
              </a:rPr>
              <a:t>ro</a:t>
            </a:r>
            <a:r>
              <a:rPr sz="2200" spc="-30" dirty="0">
                <a:latin typeface="Verdana"/>
                <a:cs typeface="Verdana"/>
              </a:rPr>
              <a:t>f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60" dirty="0">
                <a:latin typeface="Verdana"/>
                <a:cs typeface="Verdana"/>
              </a:rPr>
              <a:t>t  </a:t>
            </a:r>
            <a:r>
              <a:rPr sz="2200" spc="-75" dirty="0">
                <a:latin typeface="Verdana"/>
                <a:cs typeface="Verdana"/>
              </a:rPr>
              <a:t>p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100" dirty="0">
                <a:latin typeface="Verdana"/>
                <a:cs typeface="Verdana"/>
              </a:rPr>
              <a:t>r</a:t>
            </a:r>
            <a:r>
              <a:rPr sz="2200" spc="260" dirty="0">
                <a:latin typeface="Verdana"/>
                <a:cs typeface="Verdana"/>
              </a:rPr>
              <a:t> </a:t>
            </a:r>
            <a:r>
              <a:rPr sz="2200" spc="-30" dirty="0">
                <a:latin typeface="Verdana"/>
                <a:cs typeface="Verdana"/>
              </a:rPr>
              <a:t>c</a:t>
            </a:r>
            <a:r>
              <a:rPr sz="2200" spc="20" dirty="0">
                <a:latin typeface="Verdana"/>
                <a:cs typeface="Verdana"/>
              </a:rPr>
              <a:t>l</a:t>
            </a:r>
            <a:r>
              <a:rPr sz="2200" spc="-120" dirty="0">
                <a:latin typeface="Verdana"/>
                <a:cs typeface="Verdana"/>
              </a:rPr>
              <a:t>a</a:t>
            </a:r>
            <a:r>
              <a:rPr sz="2200" spc="-60" dirty="0">
                <a:latin typeface="Verdana"/>
                <a:cs typeface="Verdana"/>
              </a:rPr>
              <a:t>ss</a:t>
            </a:r>
            <a:r>
              <a:rPr sz="2200" spc="-90" dirty="0">
                <a:latin typeface="Verdana"/>
                <a:cs typeface="Verdana"/>
              </a:rPr>
              <a:t>e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d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260" dirty="0">
                <a:latin typeface="Verdana"/>
                <a:cs typeface="Verdana"/>
              </a:rPr>
              <a:t> 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65" dirty="0">
                <a:latin typeface="Verdana"/>
                <a:cs typeface="Verdana"/>
              </a:rPr>
              <a:t>t</a:t>
            </a:r>
            <a:r>
              <a:rPr sz="2200" spc="-100" dirty="0">
                <a:latin typeface="Verdana"/>
                <a:cs typeface="Verdana"/>
              </a:rPr>
              <a:t>r</a:t>
            </a:r>
            <a:r>
              <a:rPr sz="2200" spc="-120" dirty="0">
                <a:latin typeface="Verdana"/>
                <a:cs typeface="Verdana"/>
              </a:rPr>
              <a:t>a</a:t>
            </a:r>
            <a:r>
              <a:rPr sz="2200" spc="-65" dirty="0">
                <a:latin typeface="Verdana"/>
                <a:cs typeface="Verdana"/>
              </a:rPr>
              <a:t>t</a:t>
            </a:r>
            <a:r>
              <a:rPr sz="2200" spc="-90" dirty="0">
                <a:latin typeface="Verdana"/>
                <a:cs typeface="Verdana"/>
              </a:rPr>
              <a:t>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42692" y="8428710"/>
            <a:ext cx="2648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latin typeface="Verdana"/>
                <a:cs typeface="Verdana"/>
              </a:rPr>
              <a:t>F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375" dirty="0">
                <a:latin typeface="Verdana"/>
                <a:cs typeface="Verdana"/>
              </a:rPr>
              <a:t>: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280" dirty="0">
                <a:latin typeface="Verdana"/>
                <a:cs typeface="Verdana"/>
              </a:rPr>
              <a:t> (</a:t>
            </a:r>
            <a:r>
              <a:rPr sz="2400" spc="-90" dirty="0">
                <a:latin typeface="Verdana"/>
                <a:cs typeface="Verdana"/>
              </a:rPr>
              <a:t>2019</a:t>
            </a:r>
            <a:r>
              <a:rPr sz="2400" spc="-28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5518" y="8350251"/>
            <a:ext cx="6607809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100"/>
              </a:lnSpc>
              <a:spcBef>
                <a:spcPts val="100"/>
              </a:spcBef>
            </a:pPr>
            <a:r>
              <a:rPr sz="2100" spc="-80" dirty="0">
                <a:latin typeface="Verdana"/>
                <a:cs typeface="Verdana"/>
              </a:rPr>
              <a:t>Rispetto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60" dirty="0">
                <a:latin typeface="Verdana"/>
                <a:cs typeface="Verdana"/>
              </a:rPr>
              <a:t>al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100" dirty="0">
                <a:latin typeface="Verdana"/>
                <a:cs typeface="Verdana"/>
              </a:rPr>
              <a:t>2011,</a:t>
            </a:r>
            <a:r>
              <a:rPr sz="2100" spc="-240" dirty="0">
                <a:latin typeface="Verdana"/>
                <a:cs typeface="Verdana"/>
              </a:rPr>
              <a:t> </a:t>
            </a:r>
            <a:r>
              <a:rPr sz="2100" spc="-85" dirty="0">
                <a:latin typeface="Verdana"/>
                <a:cs typeface="Verdana"/>
              </a:rPr>
              <a:t>crescono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85" dirty="0">
                <a:latin typeface="Verdana"/>
                <a:cs typeface="Verdana"/>
              </a:rPr>
              <a:t>in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105" dirty="0">
                <a:latin typeface="Verdana"/>
                <a:cs typeface="Verdana"/>
              </a:rPr>
              <a:t>valore</a:t>
            </a:r>
            <a:r>
              <a:rPr sz="2100" spc="-240" dirty="0">
                <a:latin typeface="Verdana"/>
                <a:cs typeface="Verdana"/>
              </a:rPr>
              <a:t> </a:t>
            </a:r>
            <a:r>
              <a:rPr sz="2100" spc="-90" dirty="0">
                <a:latin typeface="Verdana"/>
                <a:cs typeface="Verdana"/>
              </a:rPr>
              <a:t>superiore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60" dirty="0">
                <a:latin typeface="Verdana"/>
                <a:cs typeface="Verdana"/>
              </a:rPr>
              <a:t>al</a:t>
            </a:r>
            <a:r>
              <a:rPr sz="2100" spc="-240" dirty="0">
                <a:latin typeface="Verdana"/>
                <a:cs typeface="Verdana"/>
              </a:rPr>
              <a:t> </a:t>
            </a:r>
            <a:r>
              <a:rPr sz="2100" spc="-95" dirty="0">
                <a:latin typeface="Verdana"/>
                <a:cs typeface="Verdana"/>
              </a:rPr>
              <a:t>dato </a:t>
            </a:r>
            <a:r>
              <a:rPr sz="2100" spc="-90" dirty="0">
                <a:latin typeface="Verdana"/>
                <a:cs typeface="Verdana"/>
              </a:rPr>
              <a:t> </a:t>
            </a:r>
            <a:r>
              <a:rPr sz="2100" spc="-130" dirty="0">
                <a:latin typeface="Verdana"/>
                <a:cs typeface="Verdana"/>
              </a:rPr>
              <a:t>na</a:t>
            </a:r>
            <a:r>
              <a:rPr sz="2100" spc="-110" dirty="0">
                <a:latin typeface="Verdana"/>
                <a:cs typeface="Verdana"/>
              </a:rPr>
              <a:t>z</a:t>
            </a:r>
            <a:r>
              <a:rPr sz="2100" spc="-40" dirty="0">
                <a:latin typeface="Verdana"/>
                <a:cs typeface="Verdana"/>
              </a:rPr>
              <a:t>i</a:t>
            </a:r>
            <a:r>
              <a:rPr sz="2100" spc="-95" dirty="0">
                <a:latin typeface="Verdana"/>
                <a:cs typeface="Verdana"/>
              </a:rPr>
              <a:t>o</a:t>
            </a:r>
            <a:r>
              <a:rPr sz="2100" spc="-130" dirty="0">
                <a:latin typeface="Verdana"/>
                <a:cs typeface="Verdana"/>
              </a:rPr>
              <a:t>na</a:t>
            </a:r>
            <a:r>
              <a:rPr sz="2100" spc="5" dirty="0">
                <a:latin typeface="Verdana"/>
                <a:cs typeface="Verdana"/>
              </a:rPr>
              <a:t>l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245" dirty="0">
                <a:latin typeface="Verdana"/>
                <a:cs typeface="Verdana"/>
              </a:rPr>
              <a:t> (</a:t>
            </a:r>
            <a:r>
              <a:rPr sz="2100" spc="-459" dirty="0">
                <a:latin typeface="Verdana"/>
                <a:cs typeface="Verdana"/>
              </a:rPr>
              <a:t>+</a:t>
            </a:r>
            <a:r>
              <a:rPr sz="2100" spc="-80" dirty="0">
                <a:latin typeface="Verdana"/>
                <a:cs typeface="Verdana"/>
              </a:rPr>
              <a:t>10</a:t>
            </a:r>
            <a:r>
              <a:rPr sz="2100" spc="-180" dirty="0">
                <a:latin typeface="Verdana"/>
                <a:cs typeface="Verdana"/>
              </a:rPr>
              <a:t>,</a:t>
            </a:r>
            <a:r>
              <a:rPr sz="2100" spc="-80" dirty="0">
                <a:latin typeface="Verdana"/>
                <a:cs typeface="Verdana"/>
              </a:rPr>
              <a:t>1</a:t>
            </a:r>
            <a:r>
              <a:rPr sz="2100" spc="-295" dirty="0">
                <a:latin typeface="Verdana"/>
                <a:cs typeface="Verdana"/>
              </a:rPr>
              <a:t>%</a:t>
            </a:r>
            <a:r>
              <a:rPr sz="2100" spc="-245" dirty="0">
                <a:latin typeface="Verdana"/>
                <a:cs typeface="Verdana"/>
              </a:rPr>
              <a:t>) </a:t>
            </a:r>
            <a:r>
              <a:rPr sz="2100" spc="5" dirty="0">
                <a:latin typeface="Verdana"/>
                <a:cs typeface="Verdana"/>
              </a:rPr>
              <a:t>l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130" dirty="0">
                <a:latin typeface="Verdana"/>
                <a:cs typeface="Verdana"/>
              </a:rPr>
              <a:t>n</a:t>
            </a:r>
            <a:r>
              <a:rPr sz="2100" spc="-80" dirty="0">
                <a:latin typeface="Verdana"/>
                <a:cs typeface="Verdana"/>
              </a:rPr>
              <a:t>t</a:t>
            </a:r>
            <a:r>
              <a:rPr sz="2100" spc="-110" dirty="0">
                <a:latin typeface="Verdana"/>
                <a:cs typeface="Verdana"/>
              </a:rPr>
              <a:t>r</a:t>
            </a:r>
            <a:r>
              <a:rPr sz="2100" spc="-130" dirty="0">
                <a:latin typeface="Verdana"/>
                <a:cs typeface="Verdana"/>
              </a:rPr>
              <a:t>a</a:t>
            </a:r>
            <a:r>
              <a:rPr sz="2100" spc="-80" dirty="0">
                <a:latin typeface="Verdana"/>
                <a:cs typeface="Verdana"/>
              </a:rPr>
              <a:t>t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80" dirty="0">
                <a:latin typeface="Verdana"/>
                <a:cs typeface="Verdana"/>
              </a:rPr>
              <a:t>d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5" dirty="0">
                <a:latin typeface="Verdana"/>
                <a:cs typeface="Verdana"/>
              </a:rPr>
              <a:t>ll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35" dirty="0">
                <a:latin typeface="Verdana"/>
                <a:cs typeface="Verdana"/>
              </a:rPr>
              <a:t>c</a:t>
            </a:r>
            <a:r>
              <a:rPr sz="2100" spc="-95" dirty="0">
                <a:latin typeface="Verdana"/>
                <a:cs typeface="Verdana"/>
              </a:rPr>
              <a:t>oo</a:t>
            </a:r>
            <a:r>
              <a:rPr sz="2100" spc="-80" dirty="0">
                <a:latin typeface="Verdana"/>
                <a:cs typeface="Verdana"/>
              </a:rPr>
              <a:t>p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110" dirty="0">
                <a:latin typeface="Verdana"/>
                <a:cs typeface="Verdana"/>
              </a:rPr>
              <a:t>r</a:t>
            </a:r>
            <a:r>
              <a:rPr sz="2100" spc="-130" dirty="0">
                <a:latin typeface="Verdana"/>
                <a:cs typeface="Verdana"/>
              </a:rPr>
              <a:t>a</a:t>
            </a:r>
            <a:r>
              <a:rPr sz="2100" spc="-80" dirty="0">
                <a:latin typeface="Verdana"/>
                <a:cs typeface="Verdana"/>
              </a:rPr>
              <a:t>t</a:t>
            </a:r>
            <a:r>
              <a:rPr sz="2100" spc="-40" dirty="0">
                <a:latin typeface="Verdana"/>
                <a:cs typeface="Verdana"/>
              </a:rPr>
              <a:t>i</a:t>
            </a:r>
            <a:r>
              <a:rPr sz="2100" spc="-195" dirty="0">
                <a:latin typeface="Verdana"/>
                <a:cs typeface="Verdana"/>
              </a:rPr>
              <a:t>v</a:t>
            </a:r>
            <a:r>
              <a:rPr sz="2100" spc="-95" dirty="0">
                <a:latin typeface="Verdana"/>
                <a:cs typeface="Verdana"/>
              </a:rPr>
              <a:t>e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70" dirty="0">
                <a:latin typeface="Verdana"/>
                <a:cs typeface="Verdana"/>
              </a:rPr>
              <a:t>s</a:t>
            </a:r>
            <a:r>
              <a:rPr sz="2100" spc="-95" dirty="0">
                <a:latin typeface="Verdana"/>
                <a:cs typeface="Verdana"/>
              </a:rPr>
              <a:t>o</a:t>
            </a:r>
            <a:r>
              <a:rPr sz="2100" spc="-35" dirty="0">
                <a:latin typeface="Verdana"/>
                <a:cs typeface="Verdana"/>
              </a:rPr>
              <a:t>c</a:t>
            </a:r>
            <a:r>
              <a:rPr sz="2100" spc="-40" dirty="0">
                <a:latin typeface="Verdana"/>
                <a:cs typeface="Verdana"/>
              </a:rPr>
              <a:t>i</a:t>
            </a:r>
            <a:r>
              <a:rPr sz="2100" spc="-130" dirty="0">
                <a:latin typeface="Verdana"/>
                <a:cs typeface="Verdana"/>
              </a:rPr>
              <a:t>a</a:t>
            </a:r>
            <a:r>
              <a:rPr sz="2100" spc="5" dirty="0">
                <a:latin typeface="Verdana"/>
                <a:cs typeface="Verdana"/>
              </a:rPr>
              <a:t>l</a:t>
            </a:r>
            <a:r>
              <a:rPr sz="2100" spc="-45" dirty="0">
                <a:latin typeface="Verdana"/>
                <a:cs typeface="Verdana"/>
              </a:rPr>
              <a:t>i  </a:t>
            </a:r>
            <a:r>
              <a:rPr sz="2100" spc="-235" dirty="0">
                <a:latin typeface="Verdana"/>
                <a:cs typeface="Verdana"/>
              </a:rPr>
              <a:t>(+28%) </a:t>
            </a:r>
            <a:r>
              <a:rPr sz="2100" spc="-95" dirty="0">
                <a:latin typeface="Verdana"/>
                <a:cs typeface="Verdana"/>
              </a:rPr>
              <a:t>e </a:t>
            </a:r>
            <a:r>
              <a:rPr sz="2100" spc="-50" dirty="0">
                <a:latin typeface="Verdana"/>
                <a:cs typeface="Verdana"/>
              </a:rPr>
              <a:t>delle </a:t>
            </a:r>
            <a:r>
              <a:rPr sz="2100" spc="-75" dirty="0">
                <a:latin typeface="Verdana"/>
                <a:cs typeface="Verdana"/>
              </a:rPr>
              <a:t>istituzioni </a:t>
            </a:r>
            <a:r>
              <a:rPr sz="2100" spc="-85" dirty="0">
                <a:latin typeface="Verdana"/>
                <a:cs typeface="Verdana"/>
              </a:rPr>
              <a:t>con </a:t>
            </a:r>
            <a:r>
              <a:rPr sz="2100" spc="-90" dirty="0">
                <a:latin typeface="Verdana"/>
                <a:cs typeface="Verdana"/>
              </a:rPr>
              <a:t>altra </a:t>
            </a:r>
            <a:r>
              <a:rPr sz="2100" spc="-114" dirty="0">
                <a:latin typeface="Verdana"/>
                <a:cs typeface="Verdana"/>
              </a:rPr>
              <a:t>forma </a:t>
            </a:r>
            <a:r>
              <a:rPr sz="2100" spc="-90" dirty="0">
                <a:latin typeface="Verdana"/>
                <a:cs typeface="Verdana"/>
              </a:rPr>
              <a:t>giuridica </a:t>
            </a:r>
            <a:r>
              <a:rPr sz="2100" spc="-85" dirty="0">
                <a:latin typeface="Verdana"/>
                <a:cs typeface="Verdana"/>
              </a:rPr>
              <a:t> </a:t>
            </a:r>
            <a:r>
              <a:rPr sz="2100" spc="-235" dirty="0">
                <a:latin typeface="Verdana"/>
                <a:cs typeface="Verdana"/>
              </a:rPr>
              <a:t>(+14%)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72687" y="2854527"/>
            <a:ext cx="8369300" cy="1064260"/>
          </a:xfrm>
          <a:prstGeom prst="rect">
            <a:avLst/>
          </a:prstGeom>
          <a:solidFill>
            <a:srgbClr val="F9D190"/>
          </a:solidFill>
        </p:spPr>
        <p:txBody>
          <a:bodyPr vert="horz" wrap="square" lIns="0" tIns="69215" rIns="0" bIns="0" rtlCol="0">
            <a:spAutoFit/>
          </a:bodyPr>
          <a:lstStyle/>
          <a:p>
            <a:pPr marL="32384" algn="ctr">
              <a:lnSpc>
                <a:spcPct val="100000"/>
              </a:lnSpc>
              <a:spcBef>
                <a:spcPts val="545"/>
              </a:spcBef>
            </a:pPr>
            <a:r>
              <a:rPr sz="2400" spc="-100" dirty="0">
                <a:latin typeface="Verdana"/>
                <a:cs typeface="Verdana"/>
              </a:rPr>
              <a:t>ITALIA: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TOTALE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ENTRATE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€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70.399.478.720</a:t>
            </a:r>
            <a:endParaRPr sz="2400">
              <a:latin typeface="Verdana"/>
              <a:cs typeface="Verdana"/>
            </a:endParaRPr>
          </a:p>
          <a:p>
            <a:pPr marL="32384" algn="ctr">
              <a:lnSpc>
                <a:spcPct val="100000"/>
              </a:lnSpc>
              <a:spcBef>
                <a:spcPts val="420"/>
              </a:spcBef>
            </a:pPr>
            <a:r>
              <a:rPr sz="2400" spc="-110" dirty="0">
                <a:latin typeface="Verdana"/>
                <a:cs typeface="Verdana"/>
              </a:rPr>
              <a:t>50.301.593.505</a:t>
            </a:r>
            <a:r>
              <a:rPr sz="2400" spc="295" dirty="0">
                <a:latin typeface="Verdana"/>
                <a:cs typeface="Verdana"/>
              </a:rPr>
              <a:t> </a:t>
            </a:r>
            <a:r>
              <a:rPr sz="2400" spc="-140" dirty="0">
                <a:latin typeface="Verdana"/>
                <a:cs typeface="Verdana"/>
              </a:rPr>
              <a:t>(privato)</a:t>
            </a:r>
            <a:r>
              <a:rPr sz="2400" spc="295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20.097.885.215</a:t>
            </a:r>
            <a:r>
              <a:rPr sz="2400" spc="2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(pubblico)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3328" y="2755555"/>
            <a:ext cx="4250055" cy="77787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sz="2200" spc="-105" dirty="0">
                <a:latin typeface="Verdana"/>
                <a:cs typeface="Verdana"/>
              </a:rPr>
              <a:t>E</a:t>
            </a:r>
            <a:r>
              <a:rPr sz="2200" spc="-140" dirty="0">
                <a:latin typeface="Verdana"/>
                <a:cs typeface="Verdana"/>
              </a:rPr>
              <a:t>n</a:t>
            </a:r>
            <a:r>
              <a:rPr sz="2200" spc="-85" dirty="0">
                <a:latin typeface="Verdana"/>
                <a:cs typeface="Verdana"/>
              </a:rPr>
              <a:t>t</a:t>
            </a:r>
            <a:r>
              <a:rPr sz="2200" spc="-114" dirty="0">
                <a:latin typeface="Verdana"/>
                <a:cs typeface="Verdana"/>
              </a:rPr>
              <a:t>r</a:t>
            </a:r>
            <a:r>
              <a:rPr sz="2200" spc="-140" dirty="0">
                <a:latin typeface="Verdana"/>
                <a:cs typeface="Verdana"/>
              </a:rPr>
              <a:t>a</a:t>
            </a:r>
            <a:r>
              <a:rPr sz="2200" spc="-85" dirty="0">
                <a:latin typeface="Verdana"/>
                <a:cs typeface="Verdana"/>
              </a:rPr>
              <a:t>t</a:t>
            </a:r>
            <a:r>
              <a:rPr sz="2200" spc="-100" dirty="0">
                <a:latin typeface="Verdana"/>
                <a:cs typeface="Verdana"/>
              </a:rPr>
              <a:t>e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90" dirty="0">
                <a:latin typeface="Verdana"/>
                <a:cs typeface="Verdana"/>
              </a:rPr>
              <a:t>d</a:t>
            </a:r>
            <a:r>
              <a:rPr sz="2200" spc="-105" dirty="0">
                <a:latin typeface="Verdana"/>
                <a:cs typeface="Verdana"/>
              </a:rPr>
              <a:t>e</a:t>
            </a:r>
            <a:r>
              <a:rPr sz="2200" spc="5" dirty="0">
                <a:latin typeface="Verdana"/>
                <a:cs typeface="Verdana"/>
              </a:rPr>
              <a:t>ll</a:t>
            </a:r>
            <a:r>
              <a:rPr sz="2200" spc="-100" dirty="0">
                <a:latin typeface="Verdana"/>
                <a:cs typeface="Verdana"/>
              </a:rPr>
              <a:t>e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40" dirty="0">
                <a:latin typeface="Verdana"/>
                <a:cs typeface="Verdana"/>
              </a:rPr>
              <a:t>i</a:t>
            </a:r>
            <a:r>
              <a:rPr sz="2200" spc="-70" dirty="0">
                <a:latin typeface="Verdana"/>
                <a:cs typeface="Verdana"/>
              </a:rPr>
              <a:t>s</a:t>
            </a:r>
            <a:r>
              <a:rPr sz="2200" spc="-85" dirty="0">
                <a:latin typeface="Verdana"/>
                <a:cs typeface="Verdana"/>
              </a:rPr>
              <a:t>t</a:t>
            </a:r>
            <a:r>
              <a:rPr sz="2200" spc="-40" dirty="0">
                <a:latin typeface="Verdana"/>
                <a:cs typeface="Verdana"/>
              </a:rPr>
              <a:t>i</a:t>
            </a:r>
            <a:r>
              <a:rPr sz="2200" spc="-85" dirty="0">
                <a:latin typeface="Verdana"/>
                <a:cs typeface="Verdana"/>
              </a:rPr>
              <a:t>t</a:t>
            </a:r>
            <a:r>
              <a:rPr sz="2200" spc="-135" dirty="0">
                <a:latin typeface="Verdana"/>
                <a:cs typeface="Verdana"/>
              </a:rPr>
              <a:t>u</a:t>
            </a:r>
            <a:r>
              <a:rPr sz="2200" spc="-114" dirty="0">
                <a:latin typeface="Verdana"/>
                <a:cs typeface="Verdana"/>
              </a:rPr>
              <a:t>z</a:t>
            </a:r>
            <a:r>
              <a:rPr sz="2200" spc="-40" dirty="0">
                <a:latin typeface="Verdana"/>
                <a:cs typeface="Verdana"/>
              </a:rPr>
              <a:t>i</a:t>
            </a:r>
            <a:r>
              <a:rPr sz="2200" spc="-105" dirty="0">
                <a:latin typeface="Verdana"/>
                <a:cs typeface="Verdana"/>
              </a:rPr>
              <a:t>o</a:t>
            </a:r>
            <a:r>
              <a:rPr sz="2200" spc="-140" dirty="0">
                <a:latin typeface="Verdana"/>
                <a:cs typeface="Verdana"/>
              </a:rPr>
              <a:t>n</a:t>
            </a:r>
            <a:r>
              <a:rPr sz="2200" spc="-40" dirty="0">
                <a:latin typeface="Verdana"/>
                <a:cs typeface="Verdana"/>
              </a:rPr>
              <a:t>i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140" dirty="0">
                <a:latin typeface="Verdana"/>
                <a:cs typeface="Verdana"/>
              </a:rPr>
              <a:t>n</a:t>
            </a:r>
            <a:r>
              <a:rPr sz="2200" spc="-105" dirty="0">
                <a:latin typeface="Verdana"/>
                <a:cs typeface="Verdana"/>
              </a:rPr>
              <a:t>o</a:t>
            </a:r>
            <a:r>
              <a:rPr sz="2200" spc="-135" dirty="0">
                <a:latin typeface="Verdana"/>
                <a:cs typeface="Verdana"/>
              </a:rPr>
              <a:t>n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90" dirty="0">
                <a:latin typeface="Verdana"/>
                <a:cs typeface="Verdana"/>
              </a:rPr>
              <a:t>p</a:t>
            </a:r>
            <a:r>
              <a:rPr sz="2200" spc="-114" dirty="0">
                <a:latin typeface="Verdana"/>
                <a:cs typeface="Verdana"/>
              </a:rPr>
              <a:t>r</a:t>
            </a:r>
            <a:r>
              <a:rPr sz="2200" spc="-105" dirty="0">
                <a:latin typeface="Verdana"/>
                <a:cs typeface="Verdana"/>
              </a:rPr>
              <a:t>o</a:t>
            </a:r>
            <a:r>
              <a:rPr sz="2200" spc="-50" dirty="0">
                <a:latin typeface="Verdana"/>
                <a:cs typeface="Verdana"/>
              </a:rPr>
              <a:t>f</a:t>
            </a:r>
            <a:r>
              <a:rPr sz="2200" spc="-40" dirty="0">
                <a:latin typeface="Verdana"/>
                <a:cs typeface="Verdana"/>
              </a:rPr>
              <a:t>i</a:t>
            </a:r>
            <a:r>
              <a:rPr sz="2200" spc="-85" dirty="0">
                <a:latin typeface="Verdana"/>
                <a:cs typeface="Verdana"/>
              </a:rPr>
              <a:t>t</a:t>
            </a:r>
            <a:endParaRPr sz="2200">
              <a:latin typeface="Verdana"/>
              <a:cs typeface="Verdana"/>
            </a:endParaRPr>
          </a:p>
          <a:p>
            <a:pPr marL="65405" algn="ctr">
              <a:lnSpc>
                <a:spcPct val="100000"/>
              </a:lnSpc>
              <a:spcBef>
                <a:spcPts val="370"/>
              </a:spcBef>
            </a:pPr>
            <a:r>
              <a:rPr sz="2100" spc="-85" dirty="0">
                <a:latin typeface="Verdana"/>
                <a:cs typeface="Verdana"/>
              </a:rPr>
              <a:t>p</a:t>
            </a:r>
            <a:r>
              <a:rPr sz="2100" spc="-100" dirty="0">
                <a:latin typeface="Verdana"/>
                <a:cs typeface="Verdana"/>
              </a:rPr>
              <a:t>e</a:t>
            </a:r>
            <a:r>
              <a:rPr sz="2100" spc="-110" dirty="0">
                <a:latin typeface="Verdana"/>
                <a:cs typeface="Verdana"/>
              </a:rPr>
              <a:t>r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50" dirty="0">
                <a:latin typeface="Verdana"/>
                <a:cs typeface="Verdana"/>
              </a:rPr>
              <a:t>f</a:t>
            </a:r>
            <a:r>
              <a:rPr sz="2100" spc="-100" dirty="0">
                <a:latin typeface="Verdana"/>
                <a:cs typeface="Verdana"/>
              </a:rPr>
              <a:t>o</a:t>
            </a:r>
            <a:r>
              <a:rPr sz="2100" spc="-114" dirty="0">
                <a:latin typeface="Verdana"/>
                <a:cs typeface="Verdana"/>
              </a:rPr>
              <a:t>r</a:t>
            </a:r>
            <a:r>
              <a:rPr sz="2100" spc="-210" dirty="0">
                <a:latin typeface="Verdana"/>
                <a:cs typeface="Verdana"/>
              </a:rPr>
              <a:t>m</a:t>
            </a:r>
            <a:r>
              <a:rPr sz="2100" spc="-130" dirty="0">
                <a:latin typeface="Verdana"/>
                <a:cs typeface="Verdana"/>
              </a:rPr>
              <a:t>a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195" dirty="0">
                <a:latin typeface="Verdana"/>
                <a:cs typeface="Verdana"/>
              </a:rPr>
              <a:t>g</a:t>
            </a:r>
            <a:r>
              <a:rPr sz="2100" spc="-45" dirty="0">
                <a:latin typeface="Verdana"/>
                <a:cs typeface="Verdana"/>
              </a:rPr>
              <a:t>i</a:t>
            </a:r>
            <a:r>
              <a:rPr sz="2100" spc="-130" dirty="0">
                <a:latin typeface="Verdana"/>
                <a:cs typeface="Verdana"/>
              </a:rPr>
              <a:t>u</a:t>
            </a:r>
            <a:r>
              <a:rPr sz="2100" spc="-114" dirty="0">
                <a:latin typeface="Verdana"/>
                <a:cs typeface="Verdana"/>
              </a:rPr>
              <a:t>r</a:t>
            </a:r>
            <a:r>
              <a:rPr sz="2100" spc="-45" dirty="0">
                <a:latin typeface="Verdana"/>
                <a:cs typeface="Verdana"/>
              </a:rPr>
              <a:t>i</a:t>
            </a:r>
            <a:r>
              <a:rPr sz="2100" spc="-85" dirty="0">
                <a:latin typeface="Verdana"/>
                <a:cs typeface="Verdana"/>
              </a:rPr>
              <a:t>d</a:t>
            </a:r>
            <a:r>
              <a:rPr sz="2100" spc="-45" dirty="0">
                <a:latin typeface="Verdana"/>
                <a:cs typeface="Verdana"/>
              </a:rPr>
              <a:t>i</a:t>
            </a:r>
            <a:r>
              <a:rPr sz="2100" spc="-40" dirty="0">
                <a:latin typeface="Verdana"/>
                <a:cs typeface="Verdana"/>
              </a:rPr>
              <a:t>c</a:t>
            </a:r>
            <a:r>
              <a:rPr sz="2100" spc="-130" dirty="0">
                <a:latin typeface="Verdana"/>
                <a:cs typeface="Verdana"/>
              </a:rPr>
              <a:t>a</a:t>
            </a:r>
            <a:r>
              <a:rPr sz="2100" spc="-245" dirty="0">
                <a:latin typeface="Verdana"/>
                <a:cs typeface="Verdana"/>
              </a:rPr>
              <a:t> </a:t>
            </a:r>
            <a:r>
              <a:rPr sz="2100" spc="-250" dirty="0">
                <a:latin typeface="Verdana"/>
                <a:cs typeface="Verdana"/>
              </a:rPr>
              <a:t>(</a:t>
            </a:r>
            <a:r>
              <a:rPr sz="2100" spc="-85" dirty="0">
                <a:latin typeface="Verdana"/>
                <a:cs typeface="Verdana"/>
              </a:rPr>
              <a:t>2015</a:t>
            </a:r>
            <a:r>
              <a:rPr sz="2100" spc="-245" dirty="0">
                <a:latin typeface="Verdana"/>
                <a:cs typeface="Verdana"/>
              </a:rPr>
              <a:t>)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0"/>
            <a:ext cx="2981324" cy="6476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3"/>
            <a:ext cx="3600449" cy="78104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28741" y="1712877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67774" y="2902454"/>
            <a:ext cx="15549113" cy="5201033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646501"/>
            <a:ext cx="624713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25" dirty="0">
                <a:solidFill>
                  <a:srgbClr val="F16724"/>
                </a:solidFill>
                <a:latin typeface="Trebuchet MS"/>
                <a:cs typeface="Trebuchet MS"/>
              </a:rPr>
              <a:t>(</a:t>
            </a:r>
            <a:r>
              <a:rPr sz="6400" spc="-165" dirty="0">
                <a:solidFill>
                  <a:srgbClr val="F16724"/>
                </a:solidFill>
                <a:latin typeface="Trebuchet MS"/>
                <a:cs typeface="Trebuchet MS"/>
              </a:rPr>
              <a:t>3</a:t>
            </a:r>
            <a:r>
              <a:rPr sz="6400" spc="-220" dirty="0">
                <a:solidFill>
                  <a:srgbClr val="F16724"/>
                </a:solidFill>
                <a:latin typeface="Trebuchet MS"/>
                <a:cs typeface="Trebuchet MS"/>
              </a:rPr>
              <a:t>)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4369" y="8410257"/>
            <a:ext cx="15958185" cy="159702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3977619">
              <a:lnSpc>
                <a:spcPct val="100000"/>
              </a:lnSpc>
              <a:spcBef>
                <a:spcPts val="415"/>
              </a:spcBef>
            </a:pPr>
            <a:r>
              <a:rPr sz="1800" spc="-20" dirty="0">
                <a:latin typeface="Verdana"/>
                <a:cs typeface="Verdana"/>
              </a:rPr>
              <a:t>F</a:t>
            </a:r>
            <a:r>
              <a:rPr sz="1800" spc="-85" dirty="0">
                <a:latin typeface="Verdana"/>
                <a:cs typeface="Verdana"/>
              </a:rPr>
              <a:t>o</a:t>
            </a:r>
            <a:r>
              <a:rPr sz="1800" spc="-110" dirty="0">
                <a:latin typeface="Verdana"/>
                <a:cs typeface="Verdana"/>
              </a:rPr>
              <a:t>n</a:t>
            </a:r>
            <a:r>
              <a:rPr sz="1800" spc="-70" dirty="0">
                <a:latin typeface="Verdana"/>
                <a:cs typeface="Verdana"/>
              </a:rPr>
              <a:t>t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285" dirty="0">
                <a:latin typeface="Verdana"/>
                <a:cs typeface="Verdana"/>
              </a:rPr>
              <a:t>: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I</a:t>
            </a:r>
            <a:r>
              <a:rPr sz="1800" spc="-60" dirty="0">
                <a:latin typeface="Verdana"/>
                <a:cs typeface="Verdana"/>
              </a:rPr>
              <a:t>s</a:t>
            </a:r>
            <a:r>
              <a:rPr sz="1800" spc="-70" dirty="0">
                <a:latin typeface="Verdana"/>
                <a:cs typeface="Verdana"/>
              </a:rPr>
              <a:t>t</a:t>
            </a:r>
            <a:r>
              <a:rPr sz="1800" spc="-110" dirty="0">
                <a:latin typeface="Verdana"/>
                <a:cs typeface="Verdana"/>
              </a:rPr>
              <a:t>a</a:t>
            </a:r>
            <a:r>
              <a:rPr sz="1800" spc="-70" dirty="0">
                <a:latin typeface="Verdana"/>
                <a:cs typeface="Verdana"/>
              </a:rPr>
              <a:t>t</a:t>
            </a:r>
            <a:r>
              <a:rPr sz="1800" spc="-210" dirty="0">
                <a:latin typeface="Verdana"/>
                <a:cs typeface="Verdana"/>
              </a:rPr>
              <a:t> (</a:t>
            </a:r>
            <a:r>
              <a:rPr sz="1800" spc="-65" dirty="0">
                <a:latin typeface="Verdana"/>
                <a:cs typeface="Verdana"/>
              </a:rPr>
              <a:t>2019</a:t>
            </a:r>
            <a:r>
              <a:rPr sz="1800" spc="-210" dirty="0">
                <a:latin typeface="Verdana"/>
                <a:cs typeface="Verdana"/>
              </a:rPr>
              <a:t>)</a:t>
            </a:r>
            <a:endParaRPr sz="1800">
              <a:latin typeface="Verdana"/>
              <a:cs typeface="Verdana"/>
            </a:endParaRPr>
          </a:p>
          <a:p>
            <a:pPr marL="12700" marR="10795">
              <a:lnSpc>
                <a:spcPct val="114599"/>
              </a:lnSpc>
            </a:pPr>
            <a:r>
              <a:rPr sz="1800" spc="-285" dirty="0">
                <a:latin typeface="Verdana"/>
                <a:cs typeface="Verdana"/>
              </a:rPr>
              <a:t>*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Un’istituzione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è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considerata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market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se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più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50%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dei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costi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produzione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è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assicurato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da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ricavi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della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vendita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beni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servizi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a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soggetti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pubblici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o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privati.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spc="-285" dirty="0">
                <a:latin typeface="Verdana"/>
                <a:cs typeface="Verdana"/>
              </a:rPr>
              <a:t>**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Più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50%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delle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entrate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è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natura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pubblica</a:t>
            </a:r>
            <a:r>
              <a:rPr sz="1800" spc="-195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(ricavi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da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contratti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convenzioni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con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istituzioni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pubbliche;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sussidi/contributi</a:t>
            </a:r>
            <a:r>
              <a:rPr sz="1800" spc="-19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titolo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gratuito).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spc="-285" dirty="0">
                <a:latin typeface="Verdana"/>
                <a:cs typeface="Verdana"/>
              </a:rPr>
              <a:t>***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Più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50%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delle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entrate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è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natura</a:t>
            </a:r>
            <a:r>
              <a:rPr sz="1800" spc="-195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privata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(ricavi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da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vendita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beni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servizi,</a:t>
            </a:r>
            <a:r>
              <a:rPr sz="1800" spc="-19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contributi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aderenti,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donazioni,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offerte,</a:t>
            </a:r>
            <a:r>
              <a:rPr sz="1800" spc="-2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lasciti).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27069" y="2109820"/>
            <a:ext cx="15630524" cy="6667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3"/>
            <a:ext cx="2981324" cy="6476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28741" y="1956461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8700" y="2382997"/>
            <a:ext cx="16868774" cy="6667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42075" y="3730752"/>
            <a:ext cx="11071558" cy="627576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407187" y="3077199"/>
            <a:ext cx="8386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5" dirty="0">
                <a:latin typeface="Verdana"/>
                <a:cs typeface="Verdana"/>
              </a:rPr>
              <a:t>Entrate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50" dirty="0">
                <a:latin typeface="Verdana"/>
                <a:cs typeface="Verdana"/>
              </a:rPr>
              <a:t>delle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istituzioni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non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profit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per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voci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di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bilancio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60" dirty="0">
                <a:latin typeface="Verdana"/>
                <a:cs typeface="Verdana"/>
              </a:rPr>
              <a:t>(2015)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02348" y="9464849"/>
            <a:ext cx="2670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Verdana"/>
                <a:cs typeface="Verdana"/>
              </a:rPr>
              <a:t>F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35" dirty="0">
                <a:latin typeface="Verdana"/>
                <a:cs typeface="Verdana"/>
              </a:rPr>
              <a:t>n</a:t>
            </a:r>
            <a:r>
              <a:rPr sz="2400" spc="-75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350" dirty="0">
                <a:latin typeface="Verdana"/>
                <a:cs typeface="Verdana"/>
              </a:rPr>
              <a:t>: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I</a:t>
            </a:r>
            <a:r>
              <a:rPr sz="2400" spc="-70" dirty="0">
                <a:latin typeface="Verdana"/>
                <a:cs typeface="Verdana"/>
              </a:rPr>
              <a:t>s</a:t>
            </a:r>
            <a:r>
              <a:rPr sz="2400" spc="-75" dirty="0">
                <a:latin typeface="Verdana"/>
                <a:cs typeface="Verdana"/>
              </a:rPr>
              <a:t>t</a:t>
            </a:r>
            <a:r>
              <a:rPr sz="2400" spc="-130" dirty="0">
                <a:latin typeface="Verdana"/>
                <a:cs typeface="Verdana"/>
              </a:rPr>
              <a:t>a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90" dirty="0">
                <a:latin typeface="Verdana"/>
                <a:cs typeface="Verdana"/>
              </a:rPr>
              <a:t>(</a:t>
            </a:r>
            <a:r>
              <a:rPr sz="2400" spc="-95" dirty="0">
                <a:latin typeface="Verdana"/>
                <a:cs typeface="Verdana"/>
              </a:rPr>
              <a:t>2019</a:t>
            </a:r>
            <a:r>
              <a:rPr sz="2400" spc="-28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6000" y="646501"/>
            <a:ext cx="624713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6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480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5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525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25" dirty="0">
                <a:solidFill>
                  <a:srgbClr val="F16724"/>
                </a:solidFill>
                <a:latin typeface="Trebuchet MS"/>
                <a:cs typeface="Trebuchet MS"/>
              </a:rPr>
              <a:t>(</a:t>
            </a:r>
            <a:r>
              <a:rPr sz="6400" spc="-165" dirty="0">
                <a:solidFill>
                  <a:srgbClr val="F16724"/>
                </a:solidFill>
                <a:latin typeface="Trebuchet MS"/>
                <a:cs typeface="Trebuchet MS"/>
              </a:rPr>
              <a:t>4</a:t>
            </a:r>
            <a:r>
              <a:rPr sz="6400" spc="-220" dirty="0">
                <a:solidFill>
                  <a:srgbClr val="F16724"/>
                </a:solidFill>
                <a:latin typeface="Trebuchet MS"/>
                <a:cs typeface="Trebuchet MS"/>
              </a:rPr>
              <a:t>)</a:t>
            </a:r>
            <a:endParaRPr sz="6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37"/>
            <a:ext cx="2981324" cy="6476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28741" y="2053429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95433" y="5079979"/>
            <a:ext cx="76200" cy="761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297938" y="4823439"/>
            <a:ext cx="5692775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spc="-185" dirty="0">
                <a:latin typeface="Verdana"/>
                <a:cs typeface="Verdana"/>
              </a:rPr>
              <a:t>G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an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25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26 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25" dirty="0">
                <a:latin typeface="Verdana"/>
                <a:cs typeface="Verdana"/>
              </a:rPr>
              <a:t>v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75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rz</a:t>
            </a:r>
            <a:r>
              <a:rPr sz="2400" spc="-80" dirty="0">
                <a:latin typeface="Verdana"/>
                <a:cs typeface="Verdana"/>
              </a:rPr>
              <a:t>o 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(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"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50" dirty="0">
                <a:latin typeface="Verdana"/>
                <a:cs typeface="Verdana"/>
              </a:rPr>
              <a:t>ff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145" dirty="0">
                <a:latin typeface="Verdana"/>
                <a:cs typeface="Verdana"/>
              </a:rPr>
              <a:t>un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65" dirty="0">
                <a:latin typeface="Verdana"/>
                <a:cs typeface="Verdana"/>
              </a:rPr>
              <a:t>"</a:t>
            </a:r>
            <a:r>
              <a:rPr sz="2400" spc="-28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90675" y="2638865"/>
            <a:ext cx="1556504" cy="155649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16000" y="646501"/>
            <a:ext cx="757872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21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ll</a:t>
            </a:r>
            <a:r>
              <a:rPr sz="6400" spc="130" dirty="0">
                <a:solidFill>
                  <a:srgbClr val="F16724"/>
                </a:solidFill>
                <a:latin typeface="Trebuchet MS"/>
                <a:cs typeface="Trebuchet MS"/>
              </a:rPr>
              <a:t>'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85" dirty="0">
                <a:solidFill>
                  <a:srgbClr val="F16724"/>
                </a:solidFill>
                <a:latin typeface="Trebuchet MS"/>
                <a:cs typeface="Trebuchet MS"/>
              </a:rPr>
              <a:t>g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95433" y="2789366"/>
            <a:ext cx="76200" cy="7619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297938" y="2532826"/>
            <a:ext cx="5290820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spc="-90" dirty="0">
                <a:latin typeface="Verdana"/>
                <a:cs typeface="Verdana"/>
              </a:rPr>
              <a:t>63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95" dirty="0">
                <a:latin typeface="Verdana"/>
                <a:cs typeface="Verdana"/>
              </a:rPr>
              <a:t>p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g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E</a:t>
            </a:r>
            <a:r>
              <a:rPr sz="2400" spc="-100" dirty="0">
                <a:latin typeface="Verdana"/>
                <a:cs typeface="Verdana"/>
              </a:rPr>
              <a:t>T</a:t>
            </a:r>
            <a:r>
              <a:rPr sz="2400" spc="-229" dirty="0">
                <a:latin typeface="Verdana"/>
                <a:cs typeface="Verdana"/>
              </a:rPr>
              <a:t>S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40" dirty="0">
                <a:latin typeface="Verdana"/>
                <a:cs typeface="Verdana"/>
              </a:rPr>
              <a:t>c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10" dirty="0">
                <a:latin typeface="Verdana"/>
                <a:cs typeface="Verdana"/>
              </a:rPr>
              <a:t>l  </a:t>
            </a:r>
            <a:r>
              <a:rPr sz="2400" spc="-30" dirty="0">
                <a:latin typeface="Verdana"/>
                <a:cs typeface="Verdana"/>
              </a:rPr>
              <a:t>F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u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N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z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na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rz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S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-190" dirty="0">
                <a:latin typeface="Verdana"/>
                <a:cs typeface="Verdana"/>
              </a:rPr>
              <a:t>(84),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ovvero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organizzazioni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di</a:t>
            </a:r>
            <a:r>
              <a:rPr sz="2400" spc="-27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secondo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livello.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90675" y="4650664"/>
            <a:ext cx="1556504" cy="155649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 rot="18900000">
            <a:off x="10189690" y="7851697"/>
            <a:ext cx="131732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10"/>
              </a:lnSpc>
            </a:pPr>
            <a:r>
              <a:rPr sz="2000" spc="5" dirty="0">
                <a:latin typeface="Microsoft Sans Serif"/>
                <a:cs typeface="Microsoft Sans Serif"/>
              </a:rPr>
              <a:t>0-250.000€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 rot="18900000">
            <a:off x="11213988" y="8203135"/>
            <a:ext cx="230091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10"/>
              </a:lnSpc>
            </a:pPr>
            <a:r>
              <a:rPr sz="2000" spc="5" dirty="0">
                <a:latin typeface="Microsoft Sans Serif"/>
                <a:cs typeface="Microsoft Sans Serif"/>
              </a:rPr>
              <a:t>250.001-1.000.000€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 rot="18900000">
            <a:off x="12900142" y="8278430"/>
            <a:ext cx="2512426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10"/>
              </a:lnSpc>
            </a:pPr>
            <a:r>
              <a:rPr sz="2000" spc="5" dirty="0">
                <a:latin typeface="Microsoft Sans Serif"/>
                <a:cs typeface="Microsoft Sans Serif"/>
              </a:rPr>
              <a:t>1.000.001-5.000.000€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 rot="18900000">
            <a:off x="15274797" y="8067446"/>
            <a:ext cx="1919594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10"/>
              </a:lnSpc>
            </a:pPr>
            <a:r>
              <a:rPr sz="2000" dirty="0">
                <a:latin typeface="Microsoft Sans Serif"/>
                <a:cs typeface="Microsoft Sans Serif"/>
              </a:rPr>
              <a:t>Oltre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5.000.000€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386393" y="2784903"/>
            <a:ext cx="7230109" cy="8255"/>
          </a:xfrm>
          <a:custGeom>
            <a:avLst/>
            <a:gdLst/>
            <a:ahLst/>
            <a:cxnLst/>
            <a:rect l="l" t="t" r="r" b="b"/>
            <a:pathLst>
              <a:path w="7230109" h="8255">
                <a:moveTo>
                  <a:pt x="7229861" y="7974"/>
                </a:moveTo>
                <a:lnTo>
                  <a:pt x="0" y="7974"/>
                </a:lnTo>
                <a:lnTo>
                  <a:pt x="0" y="0"/>
                </a:lnTo>
                <a:lnTo>
                  <a:pt x="7229861" y="0"/>
                </a:lnTo>
                <a:lnTo>
                  <a:pt x="7229861" y="7974"/>
                </a:lnTo>
                <a:close/>
              </a:path>
            </a:pathLst>
          </a:custGeom>
          <a:solidFill>
            <a:srgbClr val="000000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0386393" y="3334565"/>
            <a:ext cx="7230109" cy="4039235"/>
            <a:chOff x="10386393" y="3334565"/>
            <a:chExt cx="7230109" cy="4039235"/>
          </a:xfrm>
        </p:grpSpPr>
        <p:sp>
          <p:nvSpPr>
            <p:cNvPr id="18" name="object 18"/>
            <p:cNvSpPr/>
            <p:nvPr/>
          </p:nvSpPr>
          <p:spPr>
            <a:xfrm>
              <a:off x="10386390" y="3701007"/>
              <a:ext cx="7230109" cy="2756535"/>
            </a:xfrm>
            <a:custGeom>
              <a:avLst/>
              <a:gdLst/>
              <a:ahLst/>
              <a:cxnLst/>
              <a:rect l="l" t="t" r="r" b="b"/>
              <a:pathLst>
                <a:path w="7230109" h="2756535">
                  <a:moveTo>
                    <a:pt x="7229856" y="2748318"/>
                  </a:moveTo>
                  <a:lnTo>
                    <a:pt x="0" y="2748318"/>
                  </a:lnTo>
                  <a:lnTo>
                    <a:pt x="0" y="2756293"/>
                  </a:lnTo>
                  <a:lnTo>
                    <a:pt x="7229856" y="2756293"/>
                  </a:lnTo>
                  <a:lnTo>
                    <a:pt x="7229856" y="2748318"/>
                  </a:lnTo>
                  <a:close/>
                </a:path>
                <a:path w="7230109" h="2756535">
                  <a:moveTo>
                    <a:pt x="7229856" y="1832216"/>
                  </a:moveTo>
                  <a:lnTo>
                    <a:pt x="0" y="1832216"/>
                  </a:lnTo>
                  <a:lnTo>
                    <a:pt x="0" y="1840191"/>
                  </a:lnTo>
                  <a:lnTo>
                    <a:pt x="7229856" y="1840191"/>
                  </a:lnTo>
                  <a:lnTo>
                    <a:pt x="7229856" y="1832216"/>
                  </a:lnTo>
                  <a:close/>
                </a:path>
                <a:path w="7230109" h="2756535">
                  <a:moveTo>
                    <a:pt x="7229856" y="916114"/>
                  </a:moveTo>
                  <a:lnTo>
                    <a:pt x="0" y="916114"/>
                  </a:lnTo>
                  <a:lnTo>
                    <a:pt x="0" y="924090"/>
                  </a:lnTo>
                  <a:lnTo>
                    <a:pt x="7229856" y="924090"/>
                  </a:lnTo>
                  <a:lnTo>
                    <a:pt x="7229856" y="916114"/>
                  </a:lnTo>
                  <a:close/>
                </a:path>
                <a:path w="7230109" h="2756535">
                  <a:moveTo>
                    <a:pt x="7229856" y="0"/>
                  </a:moveTo>
                  <a:lnTo>
                    <a:pt x="0" y="0"/>
                  </a:lnTo>
                  <a:lnTo>
                    <a:pt x="0" y="7975"/>
                  </a:lnTo>
                  <a:lnTo>
                    <a:pt x="7229856" y="7975"/>
                  </a:lnTo>
                  <a:lnTo>
                    <a:pt x="7229856" y="0"/>
                  </a:lnTo>
                  <a:close/>
                </a:path>
              </a:pathLst>
            </a:custGeom>
            <a:solidFill>
              <a:srgbClr val="000000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386393" y="7365424"/>
              <a:ext cx="7230109" cy="8255"/>
            </a:xfrm>
            <a:custGeom>
              <a:avLst/>
              <a:gdLst/>
              <a:ahLst/>
              <a:cxnLst/>
              <a:rect l="l" t="t" r="r" b="b"/>
              <a:pathLst>
                <a:path w="7230109" h="8254">
                  <a:moveTo>
                    <a:pt x="7229861" y="7974"/>
                  </a:moveTo>
                  <a:lnTo>
                    <a:pt x="0" y="7974"/>
                  </a:lnTo>
                  <a:lnTo>
                    <a:pt x="0" y="0"/>
                  </a:lnTo>
                  <a:lnTo>
                    <a:pt x="7229861" y="0"/>
                  </a:lnTo>
                  <a:lnTo>
                    <a:pt x="7229861" y="7974"/>
                  </a:lnTo>
                  <a:close/>
                </a:path>
              </a:pathLst>
            </a:custGeom>
            <a:solidFill>
              <a:srgbClr val="000000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86390" y="3334574"/>
              <a:ext cx="7230109" cy="4035425"/>
            </a:xfrm>
            <a:custGeom>
              <a:avLst/>
              <a:gdLst/>
              <a:ahLst/>
              <a:cxnLst/>
              <a:rect l="l" t="t" r="r" b="b"/>
              <a:pathLst>
                <a:path w="7230109" h="4035425">
                  <a:moveTo>
                    <a:pt x="1626717" y="130009"/>
                  </a:moveTo>
                  <a:lnTo>
                    <a:pt x="1621116" y="92265"/>
                  </a:lnTo>
                  <a:lnTo>
                    <a:pt x="1604784" y="57785"/>
                  </a:lnTo>
                  <a:lnTo>
                    <a:pt x="1579143" y="29502"/>
                  </a:lnTo>
                  <a:lnTo>
                    <a:pt x="1546377" y="9893"/>
                  </a:lnTo>
                  <a:lnTo>
                    <a:pt x="1509331" y="622"/>
                  </a:lnTo>
                  <a:lnTo>
                    <a:pt x="1496580" y="0"/>
                  </a:lnTo>
                  <a:lnTo>
                    <a:pt x="130136" y="0"/>
                  </a:lnTo>
                  <a:lnTo>
                    <a:pt x="92354" y="5588"/>
                  </a:lnTo>
                  <a:lnTo>
                    <a:pt x="57835" y="21907"/>
                  </a:lnTo>
                  <a:lnTo>
                    <a:pt x="29540" y="47536"/>
                  </a:lnTo>
                  <a:lnTo>
                    <a:pt x="9906" y="80264"/>
                  </a:lnTo>
                  <a:lnTo>
                    <a:pt x="622" y="117271"/>
                  </a:lnTo>
                  <a:lnTo>
                    <a:pt x="0" y="130009"/>
                  </a:lnTo>
                  <a:lnTo>
                    <a:pt x="0" y="4034840"/>
                  </a:lnTo>
                  <a:lnTo>
                    <a:pt x="1626717" y="4034840"/>
                  </a:lnTo>
                  <a:lnTo>
                    <a:pt x="1626717" y="130009"/>
                  </a:lnTo>
                  <a:close/>
                </a:path>
                <a:path w="7230109" h="4035425">
                  <a:moveTo>
                    <a:pt x="3494430" y="2145436"/>
                  </a:moveTo>
                  <a:lnTo>
                    <a:pt x="3488829" y="2107704"/>
                  </a:lnTo>
                  <a:lnTo>
                    <a:pt x="3472497" y="2073211"/>
                  </a:lnTo>
                  <a:lnTo>
                    <a:pt x="3446856" y="2044941"/>
                  </a:lnTo>
                  <a:lnTo>
                    <a:pt x="3414090" y="2025319"/>
                  </a:lnTo>
                  <a:lnTo>
                    <a:pt x="3377044" y="2016048"/>
                  </a:lnTo>
                  <a:lnTo>
                    <a:pt x="3364293" y="2015426"/>
                  </a:lnTo>
                  <a:lnTo>
                    <a:pt x="1997849" y="2015426"/>
                  </a:lnTo>
                  <a:lnTo>
                    <a:pt x="1960067" y="2021027"/>
                  </a:lnTo>
                  <a:lnTo>
                    <a:pt x="1925548" y="2037334"/>
                  </a:lnTo>
                  <a:lnTo>
                    <a:pt x="1897253" y="2062962"/>
                  </a:lnTo>
                  <a:lnTo>
                    <a:pt x="1877618" y="2095690"/>
                  </a:lnTo>
                  <a:lnTo>
                    <a:pt x="1868335" y="2132698"/>
                  </a:lnTo>
                  <a:lnTo>
                    <a:pt x="1867712" y="2145436"/>
                  </a:lnTo>
                  <a:lnTo>
                    <a:pt x="1867712" y="4034840"/>
                  </a:lnTo>
                  <a:lnTo>
                    <a:pt x="3494430" y="4034840"/>
                  </a:lnTo>
                  <a:lnTo>
                    <a:pt x="3494430" y="2145436"/>
                  </a:lnTo>
                  <a:close/>
                </a:path>
                <a:path w="7230109" h="4035425">
                  <a:moveTo>
                    <a:pt x="5362143" y="1595780"/>
                  </a:moveTo>
                  <a:lnTo>
                    <a:pt x="5356542" y="1558036"/>
                  </a:lnTo>
                  <a:lnTo>
                    <a:pt x="5340210" y="1523542"/>
                  </a:lnTo>
                  <a:lnTo>
                    <a:pt x="5314569" y="1495272"/>
                  </a:lnTo>
                  <a:lnTo>
                    <a:pt x="5281803" y="1475663"/>
                  </a:lnTo>
                  <a:lnTo>
                    <a:pt x="5244770" y="1466392"/>
                  </a:lnTo>
                  <a:lnTo>
                    <a:pt x="5232006" y="1465757"/>
                  </a:lnTo>
                  <a:lnTo>
                    <a:pt x="3865562" y="1465757"/>
                  </a:lnTo>
                  <a:lnTo>
                    <a:pt x="3827780" y="1471358"/>
                  </a:lnTo>
                  <a:lnTo>
                    <a:pt x="3793261" y="1487678"/>
                  </a:lnTo>
                  <a:lnTo>
                    <a:pt x="3764965" y="1513293"/>
                  </a:lnTo>
                  <a:lnTo>
                    <a:pt x="3745331" y="1546021"/>
                  </a:lnTo>
                  <a:lnTo>
                    <a:pt x="3736048" y="1583029"/>
                  </a:lnTo>
                  <a:lnTo>
                    <a:pt x="3735425" y="1595780"/>
                  </a:lnTo>
                  <a:lnTo>
                    <a:pt x="3735425" y="4034840"/>
                  </a:lnTo>
                  <a:lnTo>
                    <a:pt x="5362143" y="4034840"/>
                  </a:lnTo>
                  <a:lnTo>
                    <a:pt x="5362143" y="1595780"/>
                  </a:lnTo>
                  <a:close/>
                </a:path>
                <a:path w="7230109" h="4035425">
                  <a:moveTo>
                    <a:pt x="7229856" y="3611207"/>
                  </a:moveTo>
                  <a:lnTo>
                    <a:pt x="7224255" y="3573462"/>
                  </a:lnTo>
                  <a:lnTo>
                    <a:pt x="7207923" y="3538982"/>
                  </a:lnTo>
                  <a:lnTo>
                    <a:pt x="7182282" y="3510699"/>
                  </a:lnTo>
                  <a:lnTo>
                    <a:pt x="7149528" y="3491090"/>
                  </a:lnTo>
                  <a:lnTo>
                    <a:pt x="7112482" y="3481819"/>
                  </a:lnTo>
                  <a:lnTo>
                    <a:pt x="7099719" y="3481197"/>
                  </a:lnTo>
                  <a:lnTo>
                    <a:pt x="5733275" y="3481197"/>
                  </a:lnTo>
                  <a:lnTo>
                    <a:pt x="5695505" y="3486785"/>
                  </a:lnTo>
                  <a:lnTo>
                    <a:pt x="5660974" y="3503104"/>
                  </a:lnTo>
                  <a:lnTo>
                    <a:pt x="5632678" y="3528720"/>
                  </a:lnTo>
                  <a:lnTo>
                    <a:pt x="5613044" y="3561448"/>
                  </a:lnTo>
                  <a:lnTo>
                    <a:pt x="5603760" y="3598468"/>
                  </a:lnTo>
                  <a:lnTo>
                    <a:pt x="5603138" y="3611207"/>
                  </a:lnTo>
                  <a:lnTo>
                    <a:pt x="5603138" y="4034840"/>
                  </a:lnTo>
                  <a:lnTo>
                    <a:pt x="7229856" y="4034840"/>
                  </a:lnTo>
                  <a:lnTo>
                    <a:pt x="7229856" y="3611207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9791641" y="2608612"/>
            <a:ext cx="53657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50%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791641" y="3525382"/>
            <a:ext cx="53657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40%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791641" y="4442145"/>
            <a:ext cx="53657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30%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791641" y="5358914"/>
            <a:ext cx="53657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20%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791641" y="6275689"/>
            <a:ext cx="536575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10%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33661" y="7192453"/>
            <a:ext cx="394970" cy="332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0" spc="5" dirty="0">
                <a:latin typeface="Microsoft Sans Serif"/>
                <a:cs typeface="Microsoft Sans Serif"/>
              </a:rPr>
              <a:t>0%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890383" y="4985255"/>
            <a:ext cx="607060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spc="15" dirty="0">
                <a:latin typeface="Arial MT"/>
                <a:cs typeface="Arial MT"/>
              </a:rPr>
              <a:t>44</a:t>
            </a:r>
            <a:r>
              <a:rPr sz="2250" spc="30" dirty="0">
                <a:latin typeface="Arial MT"/>
                <a:cs typeface="Arial MT"/>
              </a:rPr>
              <a:t>%</a:t>
            </a:r>
            <a:endParaRPr sz="225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807868" y="6170291"/>
            <a:ext cx="607060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spc="15" dirty="0">
                <a:latin typeface="Arial MT"/>
                <a:cs typeface="Arial MT"/>
              </a:rPr>
              <a:t>22</a:t>
            </a:r>
            <a:r>
              <a:rPr sz="2250" spc="30" dirty="0">
                <a:latin typeface="Arial MT"/>
                <a:cs typeface="Arial MT"/>
              </a:rPr>
              <a:t>%</a:t>
            </a:r>
            <a:endParaRPr sz="225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597394" y="5680497"/>
            <a:ext cx="607060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spc="15" dirty="0">
                <a:latin typeface="Arial MT"/>
                <a:cs typeface="Arial MT"/>
              </a:rPr>
              <a:t>28</a:t>
            </a:r>
            <a:r>
              <a:rPr sz="2250" spc="30" dirty="0">
                <a:latin typeface="Arial MT"/>
                <a:cs typeface="Arial MT"/>
              </a:rPr>
              <a:t>%</a:t>
            </a:r>
            <a:endParaRPr sz="225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627661" y="6927153"/>
            <a:ext cx="445134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spc="15" dirty="0">
                <a:latin typeface="Arial MT"/>
                <a:cs typeface="Arial MT"/>
              </a:rPr>
              <a:t>6</a:t>
            </a:r>
            <a:r>
              <a:rPr sz="2250" spc="30" dirty="0">
                <a:latin typeface="Arial MT"/>
                <a:cs typeface="Arial MT"/>
              </a:rPr>
              <a:t>%</a:t>
            </a:r>
            <a:endParaRPr sz="225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502975" y="1832848"/>
            <a:ext cx="667956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5" dirty="0">
                <a:latin typeface="Verdana"/>
                <a:cs typeface="Verdana"/>
              </a:rPr>
              <a:t>L</a:t>
            </a:r>
            <a:r>
              <a:rPr sz="2200" spc="-114" dirty="0">
                <a:latin typeface="Verdana"/>
                <a:cs typeface="Verdana"/>
              </a:rPr>
              <a:t>a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d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204" dirty="0">
                <a:latin typeface="Verdana"/>
                <a:cs typeface="Verdana"/>
              </a:rPr>
              <a:t>m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60" dirty="0">
                <a:latin typeface="Verdana"/>
                <a:cs typeface="Verdana"/>
              </a:rPr>
              <a:t>s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90" dirty="0">
                <a:latin typeface="Verdana"/>
                <a:cs typeface="Verdana"/>
              </a:rPr>
              <a:t>e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30" dirty="0">
                <a:latin typeface="Verdana"/>
                <a:cs typeface="Verdana"/>
              </a:rPr>
              <a:t>c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204" dirty="0">
                <a:latin typeface="Verdana"/>
                <a:cs typeface="Verdana"/>
              </a:rPr>
              <a:t>m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30" dirty="0">
                <a:latin typeface="Verdana"/>
                <a:cs typeface="Verdana"/>
              </a:rPr>
              <a:t>c</a:t>
            </a:r>
            <a:r>
              <a:rPr sz="2200" spc="-114" dirty="0">
                <a:latin typeface="Verdana"/>
                <a:cs typeface="Verdana"/>
              </a:rPr>
              <a:t>a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d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65" dirty="0">
                <a:latin typeface="Verdana"/>
                <a:cs typeface="Verdana"/>
              </a:rPr>
              <a:t>s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95" dirty="0">
                <a:latin typeface="Verdana"/>
                <a:cs typeface="Verdana"/>
              </a:rPr>
              <a:t>gg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-65" dirty="0">
                <a:latin typeface="Verdana"/>
                <a:cs typeface="Verdana"/>
              </a:rPr>
              <a:t>tt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d</a:t>
            </a:r>
            <a:r>
              <a:rPr sz="2200" spc="-95" dirty="0">
                <a:latin typeface="Verdana"/>
                <a:cs typeface="Verdana"/>
              </a:rPr>
              <a:t>e</a:t>
            </a:r>
            <a:r>
              <a:rPr sz="2200" spc="20" dirty="0">
                <a:latin typeface="Verdana"/>
                <a:cs typeface="Verdana"/>
              </a:rPr>
              <a:t>l</a:t>
            </a:r>
            <a:r>
              <a:rPr sz="2200" spc="-254" dirty="0">
                <a:latin typeface="Verdana"/>
                <a:cs typeface="Verdana"/>
              </a:rPr>
              <a:t> </a:t>
            </a:r>
            <a:r>
              <a:rPr sz="2200" spc="-30" dirty="0">
                <a:latin typeface="Verdana"/>
                <a:cs typeface="Verdana"/>
              </a:rPr>
              <a:t>c</a:t>
            </a:r>
            <a:r>
              <a:rPr sz="2200" spc="-120" dirty="0">
                <a:latin typeface="Verdana"/>
                <a:cs typeface="Verdana"/>
              </a:rPr>
              <a:t>a</a:t>
            </a:r>
            <a:r>
              <a:rPr sz="2200" spc="-204" dirty="0">
                <a:latin typeface="Verdana"/>
                <a:cs typeface="Verdana"/>
              </a:rPr>
              <a:t>m</a:t>
            </a:r>
            <a:r>
              <a:rPr sz="2200" spc="-75" dirty="0">
                <a:latin typeface="Verdana"/>
                <a:cs typeface="Verdana"/>
              </a:rPr>
              <a:t>p</a:t>
            </a:r>
            <a:r>
              <a:rPr sz="2200" spc="-25" dirty="0">
                <a:latin typeface="Verdana"/>
                <a:cs typeface="Verdana"/>
              </a:rPr>
              <a:t>i</a:t>
            </a:r>
            <a:r>
              <a:rPr sz="2200" spc="-100" dirty="0">
                <a:latin typeface="Verdana"/>
                <a:cs typeface="Verdana"/>
              </a:rPr>
              <a:t>o</a:t>
            </a:r>
            <a:r>
              <a:rPr sz="2200" spc="-125" dirty="0">
                <a:latin typeface="Verdana"/>
                <a:cs typeface="Verdana"/>
              </a:rPr>
              <a:t>n</a:t>
            </a:r>
            <a:r>
              <a:rPr sz="2200" spc="-90" dirty="0">
                <a:latin typeface="Verdana"/>
                <a:cs typeface="Verdana"/>
              </a:rPr>
              <a:t>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2952" y="7407925"/>
            <a:ext cx="8377555" cy="2566035"/>
          </a:xfrm>
          <a:prstGeom prst="rect">
            <a:avLst/>
          </a:prstGeom>
          <a:solidFill>
            <a:srgbClr val="F9D190"/>
          </a:solidFill>
        </p:spPr>
        <p:txBody>
          <a:bodyPr vert="horz" wrap="square" lIns="0" tIns="141605" rIns="0" bIns="0" rtlCol="0">
            <a:spAutoFit/>
          </a:bodyPr>
          <a:lstStyle/>
          <a:p>
            <a:pPr marL="789305" marR="799465" indent="-635" algn="ctr">
              <a:lnSpc>
                <a:spcPct val="114599"/>
              </a:lnSpc>
              <a:spcBef>
                <a:spcPts val="1115"/>
              </a:spcBef>
            </a:pPr>
            <a:r>
              <a:rPr sz="2400" spc="-114" dirty="0">
                <a:latin typeface="Verdana"/>
                <a:cs typeface="Verdana"/>
              </a:rPr>
              <a:t>Le </a:t>
            </a:r>
            <a:r>
              <a:rPr sz="2400" spc="-120" dirty="0">
                <a:latin typeface="Verdana"/>
                <a:cs typeface="Verdana"/>
              </a:rPr>
              <a:t>organizzazioni </a:t>
            </a:r>
            <a:r>
              <a:rPr sz="2400" spc="-70" dirty="0">
                <a:latin typeface="Verdana"/>
                <a:cs typeface="Verdana"/>
              </a:rPr>
              <a:t>di </a:t>
            </a:r>
            <a:r>
              <a:rPr sz="2400" spc="-105" dirty="0">
                <a:latin typeface="Verdana"/>
                <a:cs typeface="Verdana"/>
              </a:rPr>
              <a:t>base </a:t>
            </a:r>
            <a:r>
              <a:rPr sz="2400" spc="-110" dirty="0">
                <a:latin typeface="Verdana"/>
                <a:cs typeface="Verdana"/>
              </a:rPr>
              <a:t>aderenti </a:t>
            </a:r>
            <a:r>
              <a:rPr sz="2400" spc="-70" dirty="0">
                <a:latin typeface="Verdana"/>
                <a:cs typeface="Verdana"/>
              </a:rPr>
              <a:t>al </a:t>
            </a:r>
            <a:r>
              <a:rPr sz="2400" spc="-130" dirty="0">
                <a:latin typeface="Verdana"/>
                <a:cs typeface="Verdana"/>
              </a:rPr>
              <a:t>Forum </a:t>
            </a:r>
            <a:r>
              <a:rPr sz="2400" spc="-12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N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125" dirty="0">
                <a:latin typeface="Verdana"/>
                <a:cs typeface="Verdana"/>
              </a:rPr>
              <a:t>z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na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d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T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125" dirty="0">
                <a:latin typeface="Verdana"/>
                <a:cs typeface="Verdana"/>
              </a:rPr>
              <a:t>rz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S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90" dirty="0">
                <a:latin typeface="Verdana"/>
                <a:cs typeface="Verdana"/>
              </a:rPr>
              <a:t>tt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s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45" dirty="0">
                <a:latin typeface="Verdana"/>
                <a:cs typeface="Verdana"/>
              </a:rPr>
              <a:t>n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114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e  </a:t>
            </a:r>
            <a:r>
              <a:rPr sz="2400" spc="-114" dirty="0">
                <a:latin typeface="Verdana"/>
                <a:cs typeface="Verdana"/>
              </a:rPr>
              <a:t>contano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2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milioni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750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mila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volontari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oltre</a:t>
            </a:r>
            <a:r>
              <a:rPr sz="2400" spc="-2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500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229" dirty="0">
                <a:latin typeface="Verdana"/>
                <a:cs typeface="Verdana"/>
              </a:rPr>
              <a:t>m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225" dirty="0">
                <a:latin typeface="Verdana"/>
                <a:cs typeface="Verdana"/>
              </a:rPr>
              <a:t>v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145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</a:t>
            </a:r>
            <a:r>
              <a:rPr sz="2400" spc="-110" dirty="0">
                <a:latin typeface="Verdana"/>
                <a:cs typeface="Verdana"/>
              </a:rPr>
              <a:t>o</a:t>
            </a:r>
            <a:r>
              <a:rPr sz="2400" spc="-125" dirty="0">
                <a:latin typeface="Verdana"/>
                <a:cs typeface="Verdana"/>
              </a:rPr>
              <a:t>r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210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684530" marR="694690" algn="ctr">
              <a:lnSpc>
                <a:spcPct val="114599"/>
              </a:lnSpc>
              <a:spcBef>
                <a:spcPts val="105"/>
              </a:spcBef>
            </a:pPr>
            <a:r>
              <a:rPr sz="1800" spc="-110" dirty="0">
                <a:latin typeface="Verdana"/>
                <a:cs typeface="Verdana"/>
              </a:rPr>
              <a:t>Fonte: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Forum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Nazionale</a:t>
            </a:r>
            <a:r>
              <a:rPr sz="1800" spc="-204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Terzo</a:t>
            </a:r>
            <a:r>
              <a:rPr sz="1800" spc="-204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Settore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120" dirty="0">
                <a:latin typeface="Verdana"/>
                <a:cs typeface="Verdana"/>
              </a:rPr>
              <a:t>(2017),</a:t>
            </a:r>
            <a:r>
              <a:rPr sz="1800" spc="22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"Le</a:t>
            </a:r>
            <a:r>
              <a:rPr sz="1800" spc="-204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reti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del</a:t>
            </a:r>
            <a:r>
              <a:rPr sz="1800" spc="-204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Terzo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S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70" dirty="0">
                <a:latin typeface="Verdana"/>
                <a:cs typeface="Verdana"/>
              </a:rPr>
              <a:t>tt</a:t>
            </a:r>
            <a:r>
              <a:rPr sz="1800" spc="-85" dirty="0">
                <a:latin typeface="Verdana"/>
                <a:cs typeface="Verdana"/>
              </a:rPr>
              <a:t>o</a:t>
            </a:r>
            <a:r>
              <a:rPr sz="1800" spc="-95" dirty="0">
                <a:latin typeface="Verdana"/>
                <a:cs typeface="Verdana"/>
              </a:rPr>
              <a:t>r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155" dirty="0">
                <a:latin typeface="Verdana"/>
                <a:cs typeface="Verdana"/>
              </a:rPr>
              <a:t>.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T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95" dirty="0">
                <a:latin typeface="Verdana"/>
                <a:cs typeface="Verdana"/>
              </a:rPr>
              <a:t>rz</a:t>
            </a:r>
            <a:r>
              <a:rPr sz="1800" spc="-85" dirty="0">
                <a:latin typeface="Verdana"/>
                <a:cs typeface="Verdana"/>
              </a:rPr>
              <a:t>o</a:t>
            </a:r>
            <a:r>
              <a:rPr sz="1800" spc="-210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r</a:t>
            </a:r>
            <a:r>
              <a:rPr sz="1800" spc="-110" dirty="0">
                <a:latin typeface="Verdana"/>
                <a:cs typeface="Verdana"/>
              </a:rPr>
              <a:t>a</a:t>
            </a:r>
            <a:r>
              <a:rPr sz="1800" spc="-70" dirty="0">
                <a:latin typeface="Verdana"/>
                <a:cs typeface="Verdana"/>
              </a:rPr>
              <a:t>pp</a:t>
            </a:r>
            <a:r>
              <a:rPr sz="1800" spc="-85" dirty="0">
                <a:latin typeface="Verdana"/>
                <a:cs typeface="Verdana"/>
              </a:rPr>
              <a:t>o</a:t>
            </a:r>
            <a:r>
              <a:rPr sz="1800" spc="-95" dirty="0">
                <a:latin typeface="Verdana"/>
                <a:cs typeface="Verdana"/>
              </a:rPr>
              <a:t>r</a:t>
            </a:r>
            <a:r>
              <a:rPr sz="1800" spc="-70" dirty="0">
                <a:latin typeface="Verdana"/>
                <a:cs typeface="Verdana"/>
              </a:rPr>
              <a:t>t</a:t>
            </a:r>
            <a:r>
              <a:rPr sz="1800" spc="-85" dirty="0">
                <a:latin typeface="Verdana"/>
                <a:cs typeface="Verdana"/>
              </a:rPr>
              <a:t>o</a:t>
            </a:r>
            <a:r>
              <a:rPr sz="1800" spc="-50" dirty="0">
                <a:latin typeface="Verdana"/>
                <a:cs typeface="Verdana"/>
              </a:rPr>
              <a:t>"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485525"/>
            <a:ext cx="4901565" cy="2298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6400" spc="-300" dirty="0">
                <a:solidFill>
                  <a:srgbClr val="F16724"/>
                </a:solidFill>
                <a:latin typeface="Trebuchet MS"/>
                <a:cs typeface="Trebuchet MS"/>
              </a:rPr>
              <a:t>L'impatto </a:t>
            </a:r>
            <a:r>
              <a:rPr sz="6400" spc="-295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55" dirty="0">
                <a:solidFill>
                  <a:srgbClr val="F16724"/>
                </a:solidFill>
                <a:latin typeface="Trebuchet MS"/>
                <a:cs typeface="Trebuchet MS"/>
              </a:rPr>
              <a:t>dell'emergenza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6000" y="2758189"/>
            <a:ext cx="5166995" cy="2298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6400" spc="75" dirty="0">
                <a:solidFill>
                  <a:srgbClr val="F16724"/>
                </a:solidFill>
                <a:latin typeface="Trebuchet MS"/>
                <a:cs typeface="Trebuchet MS"/>
              </a:rPr>
              <a:t>COVID-19</a:t>
            </a:r>
            <a:r>
              <a:rPr sz="6400" spc="-405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95" dirty="0">
                <a:solidFill>
                  <a:srgbClr val="F16724"/>
                </a:solidFill>
                <a:latin typeface="Trebuchet MS"/>
                <a:cs typeface="Trebuchet MS"/>
              </a:rPr>
              <a:t>sugli </a:t>
            </a:r>
            <a:r>
              <a:rPr sz="6400" spc="-191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114" dirty="0">
                <a:solidFill>
                  <a:srgbClr val="F16724"/>
                </a:solidFill>
                <a:latin typeface="Trebuchet MS"/>
                <a:cs typeface="Trebuchet MS"/>
              </a:rPr>
              <a:t>ETS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37"/>
            <a:ext cx="2981324" cy="6476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062045" y="5520201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317016" y="7599810"/>
            <a:ext cx="8487410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28625" algn="r">
              <a:lnSpc>
                <a:spcPct val="114599"/>
              </a:lnSpc>
              <a:spcBef>
                <a:spcPts val="100"/>
              </a:spcBef>
            </a:pP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Oltre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ETS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su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331818"/>
                </a:solidFill>
                <a:latin typeface="Verdana"/>
                <a:cs typeface="Verdana"/>
              </a:rPr>
              <a:t>hanno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risentito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in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1818"/>
                </a:solidFill>
                <a:latin typeface="Verdana"/>
                <a:cs typeface="Verdana"/>
              </a:rPr>
              <a:t>maniera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significativa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elevata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dell'impatto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31818"/>
                </a:solidFill>
                <a:latin typeface="Verdana"/>
                <a:cs typeface="Verdana"/>
              </a:rPr>
              <a:t>del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331818"/>
                </a:solidFill>
                <a:latin typeface="Verdana"/>
                <a:cs typeface="Verdana"/>
              </a:rPr>
              <a:t>COVID-19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31818"/>
                </a:solidFill>
                <a:latin typeface="Verdana"/>
                <a:cs typeface="Verdana"/>
              </a:rPr>
              <a:t>sulle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proprie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attività,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sia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in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termini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realizzazione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che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qualità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dei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servizi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erogati.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71692" y="5690875"/>
            <a:ext cx="165163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5080" indent="-381000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S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-5" dirty="0">
                <a:latin typeface="Microsoft Sans Serif"/>
                <a:cs typeface="Microsoft Sans Serif"/>
              </a:rPr>
              <a:t>gn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-5" dirty="0">
                <a:latin typeface="Microsoft Sans Serif"/>
                <a:cs typeface="Microsoft Sans Serif"/>
              </a:rPr>
              <a:t>ca</a:t>
            </a:r>
            <a:r>
              <a:rPr sz="2400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-5" dirty="0">
                <a:latin typeface="Microsoft Sans Serif"/>
                <a:cs typeface="Microsoft Sans Serif"/>
              </a:rPr>
              <a:t>v</a:t>
            </a:r>
            <a:r>
              <a:rPr sz="2400" dirty="0">
                <a:latin typeface="Microsoft Sans Serif"/>
                <a:cs typeface="Microsoft Sans Serif"/>
              </a:rPr>
              <a:t>o  </a:t>
            </a:r>
            <a:r>
              <a:rPr sz="2400" spc="-5" dirty="0">
                <a:latin typeface="Microsoft Sans Serif"/>
                <a:cs typeface="Microsoft Sans Serif"/>
              </a:rPr>
              <a:t>48.1%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40476" y="3583189"/>
            <a:ext cx="88963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8910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Alto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42</a:t>
            </a:r>
            <a:r>
              <a:rPr sz="2400" dirty="0">
                <a:latin typeface="Microsoft Sans Serif"/>
                <a:cs typeface="Microsoft Sans Serif"/>
              </a:rPr>
              <a:t>.</a:t>
            </a:r>
            <a:r>
              <a:rPr sz="2400" spc="-5" dirty="0">
                <a:latin typeface="Microsoft Sans Serif"/>
                <a:cs typeface="Microsoft Sans Serif"/>
              </a:rPr>
              <a:t>6</a:t>
            </a:r>
            <a:r>
              <a:rPr sz="2400" dirty="0">
                <a:latin typeface="Microsoft Sans Serif"/>
                <a:cs typeface="Microsoft Sans Serif"/>
              </a:rPr>
              <a:t>%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98300" y="1602121"/>
            <a:ext cx="872490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 indent="-76200">
              <a:lnSpc>
                <a:spcPct val="1165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Bass</a:t>
            </a:r>
            <a:r>
              <a:rPr sz="2400" dirty="0">
                <a:latin typeface="Microsoft Sans Serif"/>
                <a:cs typeface="Microsoft Sans Serif"/>
              </a:rPr>
              <a:t>o  </a:t>
            </a:r>
            <a:r>
              <a:rPr sz="2400" spc="-5" dirty="0">
                <a:latin typeface="Microsoft Sans Serif"/>
                <a:cs typeface="Microsoft Sans Serif"/>
              </a:rPr>
              <a:t>5.6%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547791" y="2493889"/>
            <a:ext cx="4484370" cy="4484370"/>
            <a:chOff x="10547791" y="2493889"/>
            <a:chExt cx="4484370" cy="4484370"/>
          </a:xfrm>
        </p:grpSpPr>
        <p:sp>
          <p:nvSpPr>
            <p:cNvPr id="12" name="object 12"/>
            <p:cNvSpPr/>
            <p:nvPr/>
          </p:nvSpPr>
          <p:spPr>
            <a:xfrm>
              <a:off x="12789825" y="2493889"/>
              <a:ext cx="625475" cy="1165860"/>
            </a:xfrm>
            <a:custGeom>
              <a:avLst/>
              <a:gdLst/>
              <a:ahLst/>
              <a:cxnLst/>
              <a:rect l="l" t="t" r="r" b="b"/>
              <a:pathLst>
                <a:path w="625475" h="1165860">
                  <a:moveTo>
                    <a:pt x="312468" y="1165449"/>
                  </a:moveTo>
                  <a:lnTo>
                    <a:pt x="261268" y="1151873"/>
                  </a:lnTo>
                  <a:lnTo>
                    <a:pt x="209716" y="1140766"/>
                  </a:lnTo>
                  <a:lnTo>
                    <a:pt x="157814" y="1132127"/>
                  </a:lnTo>
                  <a:lnTo>
                    <a:pt x="105560" y="1125957"/>
                  </a:lnTo>
                  <a:lnTo>
                    <a:pt x="52955" y="1122254"/>
                  </a:lnTo>
                  <a:lnTo>
                    <a:pt x="0" y="1121020"/>
                  </a:lnTo>
                  <a:lnTo>
                    <a:pt x="0" y="0"/>
                  </a:lnTo>
                  <a:lnTo>
                    <a:pt x="48969" y="525"/>
                  </a:lnTo>
                  <a:lnTo>
                    <a:pt x="97788" y="2103"/>
                  </a:lnTo>
                  <a:lnTo>
                    <a:pt x="146459" y="4732"/>
                  </a:lnTo>
                  <a:lnTo>
                    <a:pt x="194979" y="8412"/>
                  </a:lnTo>
                  <a:lnTo>
                    <a:pt x="243351" y="13144"/>
                  </a:lnTo>
                  <a:lnTo>
                    <a:pt x="291572" y="18928"/>
                  </a:lnTo>
                  <a:lnTo>
                    <a:pt x="339644" y="25763"/>
                  </a:lnTo>
                  <a:lnTo>
                    <a:pt x="387567" y="33650"/>
                  </a:lnTo>
                  <a:lnTo>
                    <a:pt x="435340" y="42588"/>
                  </a:lnTo>
                  <a:lnTo>
                    <a:pt x="482964" y="52578"/>
                  </a:lnTo>
                  <a:lnTo>
                    <a:pt x="530438" y="63619"/>
                  </a:lnTo>
                  <a:lnTo>
                    <a:pt x="577762" y="75712"/>
                  </a:lnTo>
                  <a:lnTo>
                    <a:pt x="624937" y="88857"/>
                  </a:lnTo>
                  <a:lnTo>
                    <a:pt x="312468" y="1165449"/>
                  </a:lnTo>
                  <a:close/>
                </a:path>
              </a:pathLst>
            </a:custGeom>
            <a:solidFill>
              <a:srgbClr val="F167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048096" y="2554203"/>
              <a:ext cx="1070610" cy="1278890"/>
            </a:xfrm>
            <a:custGeom>
              <a:avLst/>
              <a:gdLst/>
              <a:ahLst/>
              <a:cxnLst/>
              <a:rect l="l" t="t" r="r" b="b"/>
              <a:pathLst>
                <a:path w="1070609" h="1278889">
                  <a:moveTo>
                    <a:pt x="406093" y="1278784"/>
                  </a:moveTo>
                  <a:lnTo>
                    <a:pt x="359862" y="1246518"/>
                  </a:lnTo>
                  <a:lnTo>
                    <a:pt x="312189" y="1216691"/>
                  </a:lnTo>
                  <a:lnTo>
                    <a:pt x="263074" y="1189304"/>
                  </a:lnTo>
                  <a:lnTo>
                    <a:pt x="212518" y="1164355"/>
                  </a:lnTo>
                  <a:lnTo>
                    <a:pt x="160777" y="1141966"/>
                  </a:lnTo>
                  <a:lnTo>
                    <a:pt x="108111" y="1122254"/>
                  </a:lnTo>
                  <a:lnTo>
                    <a:pt x="54518" y="1105219"/>
                  </a:lnTo>
                  <a:lnTo>
                    <a:pt x="0" y="1090863"/>
                  </a:lnTo>
                  <a:lnTo>
                    <a:pt x="258271" y="0"/>
                  </a:lnTo>
                  <a:lnTo>
                    <a:pt x="306960" y="12099"/>
                  </a:lnTo>
                  <a:lnTo>
                    <a:pt x="355284" y="25257"/>
                  </a:lnTo>
                  <a:lnTo>
                    <a:pt x="403242" y="39473"/>
                  </a:lnTo>
                  <a:lnTo>
                    <a:pt x="450834" y="54747"/>
                  </a:lnTo>
                  <a:lnTo>
                    <a:pt x="498061" y="71078"/>
                  </a:lnTo>
                  <a:lnTo>
                    <a:pt x="544921" y="88468"/>
                  </a:lnTo>
                  <a:lnTo>
                    <a:pt x="591416" y="106915"/>
                  </a:lnTo>
                  <a:lnTo>
                    <a:pt x="637545" y="126421"/>
                  </a:lnTo>
                  <a:lnTo>
                    <a:pt x="683308" y="146984"/>
                  </a:lnTo>
                  <a:lnTo>
                    <a:pt x="728603" y="168558"/>
                  </a:lnTo>
                  <a:lnTo>
                    <a:pt x="773328" y="191096"/>
                  </a:lnTo>
                  <a:lnTo>
                    <a:pt x="817484" y="214597"/>
                  </a:lnTo>
                  <a:lnTo>
                    <a:pt x="861071" y="239062"/>
                  </a:lnTo>
                  <a:lnTo>
                    <a:pt x="904087" y="264490"/>
                  </a:lnTo>
                  <a:lnTo>
                    <a:pt x="946535" y="290882"/>
                  </a:lnTo>
                  <a:lnTo>
                    <a:pt x="988412" y="318238"/>
                  </a:lnTo>
                  <a:lnTo>
                    <a:pt x="1029720" y="346557"/>
                  </a:lnTo>
                  <a:lnTo>
                    <a:pt x="1070458" y="375840"/>
                  </a:lnTo>
                  <a:lnTo>
                    <a:pt x="406093" y="1278784"/>
                  </a:lnTo>
                  <a:close/>
                </a:path>
              </a:pathLst>
            </a:custGeom>
            <a:solidFill>
              <a:srgbClr val="D82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685628" y="2865892"/>
              <a:ext cx="3346450" cy="4112260"/>
            </a:xfrm>
            <a:custGeom>
              <a:avLst/>
              <a:gdLst/>
              <a:ahLst/>
              <a:cxnLst/>
              <a:rect l="l" t="t" r="r" b="b"/>
              <a:pathLst>
                <a:path w="3346450" h="4112259">
                  <a:moveTo>
                    <a:pt x="1133523" y="4111885"/>
                  </a:moveTo>
                  <a:lnTo>
                    <a:pt x="1079711" y="4111944"/>
                  </a:lnTo>
                  <a:lnTo>
                    <a:pt x="1025914" y="4110711"/>
                  </a:lnTo>
                  <a:lnTo>
                    <a:pt x="972162" y="4108187"/>
                  </a:lnTo>
                  <a:lnTo>
                    <a:pt x="918486" y="4104373"/>
                  </a:lnTo>
                  <a:lnTo>
                    <a:pt x="864917" y="4099273"/>
                  </a:lnTo>
                  <a:lnTo>
                    <a:pt x="811485" y="4092888"/>
                  </a:lnTo>
                  <a:lnTo>
                    <a:pt x="758223" y="4085223"/>
                  </a:lnTo>
                  <a:lnTo>
                    <a:pt x="705159" y="4076282"/>
                  </a:lnTo>
                  <a:lnTo>
                    <a:pt x="652326" y="4066070"/>
                  </a:lnTo>
                  <a:lnTo>
                    <a:pt x="599753" y="4054593"/>
                  </a:lnTo>
                  <a:lnTo>
                    <a:pt x="547470" y="4041857"/>
                  </a:lnTo>
                  <a:lnTo>
                    <a:pt x="495508" y="4027871"/>
                  </a:lnTo>
                  <a:lnTo>
                    <a:pt x="443897" y="4012641"/>
                  </a:lnTo>
                  <a:lnTo>
                    <a:pt x="392666" y="3996178"/>
                  </a:lnTo>
                  <a:lnTo>
                    <a:pt x="341845" y="3978489"/>
                  </a:lnTo>
                  <a:lnTo>
                    <a:pt x="291463" y="3959586"/>
                  </a:lnTo>
                  <a:lnTo>
                    <a:pt x="241550" y="3939479"/>
                  </a:lnTo>
                  <a:lnTo>
                    <a:pt x="192133" y="3918180"/>
                  </a:lnTo>
                  <a:lnTo>
                    <a:pt x="143241" y="3895702"/>
                  </a:lnTo>
                  <a:lnTo>
                    <a:pt x="94903" y="3872056"/>
                  </a:lnTo>
                  <a:lnTo>
                    <a:pt x="47147" y="3847257"/>
                  </a:lnTo>
                  <a:lnTo>
                    <a:pt x="0" y="3821319"/>
                  </a:lnTo>
                  <a:lnTo>
                    <a:pt x="552098" y="2845679"/>
                  </a:lnTo>
                  <a:lnTo>
                    <a:pt x="587573" y="2864919"/>
                  </a:lnTo>
                  <a:lnTo>
                    <a:pt x="623719" y="2882870"/>
                  </a:lnTo>
                  <a:lnTo>
                    <a:pt x="660488" y="2899509"/>
                  </a:lnTo>
                  <a:lnTo>
                    <a:pt x="697830" y="2914812"/>
                  </a:lnTo>
                  <a:lnTo>
                    <a:pt x="735699" y="2928762"/>
                  </a:lnTo>
                  <a:lnTo>
                    <a:pt x="774047" y="2941340"/>
                  </a:lnTo>
                  <a:lnTo>
                    <a:pt x="812823" y="2952530"/>
                  </a:lnTo>
                  <a:lnTo>
                    <a:pt x="851975" y="2962316"/>
                  </a:lnTo>
                  <a:lnTo>
                    <a:pt x="891454" y="2970686"/>
                  </a:lnTo>
                  <a:lnTo>
                    <a:pt x="931210" y="2977631"/>
                  </a:lnTo>
                  <a:lnTo>
                    <a:pt x="971191" y="2983140"/>
                  </a:lnTo>
                  <a:lnTo>
                    <a:pt x="1011342" y="2987206"/>
                  </a:lnTo>
                  <a:lnTo>
                    <a:pt x="1051613" y="2989825"/>
                  </a:lnTo>
                  <a:lnTo>
                    <a:pt x="1091955" y="2990992"/>
                  </a:lnTo>
                  <a:lnTo>
                    <a:pt x="1132312" y="2990706"/>
                  </a:lnTo>
                  <a:lnTo>
                    <a:pt x="1172631" y="2988968"/>
                  </a:lnTo>
                  <a:lnTo>
                    <a:pt x="1212861" y="2985779"/>
                  </a:lnTo>
                  <a:lnTo>
                    <a:pt x="1252952" y="2981145"/>
                  </a:lnTo>
                  <a:lnTo>
                    <a:pt x="1292851" y="2975070"/>
                  </a:lnTo>
                  <a:lnTo>
                    <a:pt x="1332503" y="2967564"/>
                  </a:lnTo>
                  <a:lnTo>
                    <a:pt x="1371859" y="2958635"/>
                  </a:lnTo>
                  <a:lnTo>
                    <a:pt x="1410871" y="2948295"/>
                  </a:lnTo>
                  <a:lnTo>
                    <a:pt x="1449485" y="2936558"/>
                  </a:lnTo>
                  <a:lnTo>
                    <a:pt x="1487649" y="2923438"/>
                  </a:lnTo>
                  <a:lnTo>
                    <a:pt x="1525316" y="2908954"/>
                  </a:lnTo>
                  <a:lnTo>
                    <a:pt x="1562440" y="2893122"/>
                  </a:lnTo>
                  <a:lnTo>
                    <a:pt x="1598969" y="2875964"/>
                  </a:lnTo>
                  <a:lnTo>
                    <a:pt x="1634856" y="2857503"/>
                  </a:lnTo>
                  <a:lnTo>
                    <a:pt x="1670055" y="2837763"/>
                  </a:lnTo>
                  <a:lnTo>
                    <a:pt x="1704522" y="2816768"/>
                  </a:lnTo>
                  <a:lnTo>
                    <a:pt x="1738211" y="2794545"/>
                  </a:lnTo>
                  <a:lnTo>
                    <a:pt x="1771077" y="2771126"/>
                  </a:lnTo>
                  <a:lnTo>
                    <a:pt x="1803078" y="2746538"/>
                  </a:lnTo>
                  <a:lnTo>
                    <a:pt x="1834175" y="2720814"/>
                  </a:lnTo>
                  <a:lnTo>
                    <a:pt x="1864326" y="2693987"/>
                  </a:lnTo>
                  <a:lnTo>
                    <a:pt x="1893491" y="2666093"/>
                  </a:lnTo>
                  <a:lnTo>
                    <a:pt x="1921633" y="2637167"/>
                  </a:lnTo>
                  <a:lnTo>
                    <a:pt x="1948716" y="2607246"/>
                  </a:lnTo>
                  <a:lnTo>
                    <a:pt x="1974705" y="2576369"/>
                  </a:lnTo>
                  <a:lnTo>
                    <a:pt x="1999564" y="2544579"/>
                  </a:lnTo>
                  <a:lnTo>
                    <a:pt x="2023264" y="2511914"/>
                  </a:lnTo>
                  <a:lnTo>
                    <a:pt x="2045773" y="2478416"/>
                  </a:lnTo>
                  <a:lnTo>
                    <a:pt x="2067061" y="2444129"/>
                  </a:lnTo>
                  <a:lnTo>
                    <a:pt x="2087101" y="2409100"/>
                  </a:lnTo>
                  <a:lnTo>
                    <a:pt x="2105867" y="2373372"/>
                  </a:lnTo>
                  <a:lnTo>
                    <a:pt x="2123336" y="2336990"/>
                  </a:lnTo>
                  <a:lnTo>
                    <a:pt x="2139483" y="2300003"/>
                  </a:lnTo>
                  <a:lnTo>
                    <a:pt x="2154289" y="2262460"/>
                  </a:lnTo>
                  <a:lnTo>
                    <a:pt x="2167733" y="2224409"/>
                  </a:lnTo>
                  <a:lnTo>
                    <a:pt x="2179800" y="2185897"/>
                  </a:lnTo>
                  <a:lnTo>
                    <a:pt x="2190472" y="2146975"/>
                  </a:lnTo>
                  <a:lnTo>
                    <a:pt x="2199736" y="2107696"/>
                  </a:lnTo>
                  <a:lnTo>
                    <a:pt x="2207580" y="2068110"/>
                  </a:lnTo>
                  <a:lnTo>
                    <a:pt x="2213995" y="2028264"/>
                  </a:lnTo>
                  <a:lnTo>
                    <a:pt x="2218971" y="1988214"/>
                  </a:lnTo>
                  <a:lnTo>
                    <a:pt x="2222502" y="1948013"/>
                  </a:lnTo>
                  <a:lnTo>
                    <a:pt x="2224584" y="1907710"/>
                  </a:lnTo>
                  <a:lnTo>
                    <a:pt x="2225214" y="1867356"/>
                  </a:lnTo>
                  <a:lnTo>
                    <a:pt x="2224391" y="1827006"/>
                  </a:lnTo>
                  <a:lnTo>
                    <a:pt x="2222116" y="1786714"/>
                  </a:lnTo>
                  <a:lnTo>
                    <a:pt x="2218393" y="1746530"/>
                  </a:lnTo>
                  <a:lnTo>
                    <a:pt x="2213225" y="1706504"/>
                  </a:lnTo>
                  <a:lnTo>
                    <a:pt x="2206620" y="1666690"/>
                  </a:lnTo>
                  <a:lnTo>
                    <a:pt x="2198586" y="1627141"/>
                  </a:lnTo>
                  <a:lnTo>
                    <a:pt x="2189134" y="1587907"/>
                  </a:lnTo>
                  <a:lnTo>
                    <a:pt x="2178276" y="1549037"/>
                  </a:lnTo>
                  <a:lnTo>
                    <a:pt x="2166025" y="1510583"/>
                  </a:lnTo>
                  <a:lnTo>
                    <a:pt x="2152399" y="1472597"/>
                  </a:lnTo>
                  <a:lnTo>
                    <a:pt x="2137414" y="1435125"/>
                  </a:lnTo>
                  <a:lnTo>
                    <a:pt x="2121090" y="1398216"/>
                  </a:lnTo>
                  <a:lnTo>
                    <a:pt x="2103448" y="1361918"/>
                  </a:lnTo>
                  <a:lnTo>
                    <a:pt x="2084511" y="1326281"/>
                  </a:lnTo>
                  <a:lnTo>
                    <a:pt x="2064304" y="1291348"/>
                  </a:lnTo>
                  <a:lnTo>
                    <a:pt x="2042851" y="1257163"/>
                  </a:lnTo>
                  <a:lnTo>
                    <a:pt x="2020182" y="1223773"/>
                  </a:lnTo>
                  <a:lnTo>
                    <a:pt x="1996327" y="1191222"/>
                  </a:lnTo>
                  <a:lnTo>
                    <a:pt x="1971316" y="1159550"/>
                  </a:lnTo>
                  <a:lnTo>
                    <a:pt x="1945179" y="1128798"/>
                  </a:lnTo>
                  <a:lnTo>
                    <a:pt x="1917953" y="1099007"/>
                  </a:lnTo>
                  <a:lnTo>
                    <a:pt x="1889673" y="1070216"/>
                  </a:lnTo>
                  <a:lnTo>
                    <a:pt x="1860375" y="1042462"/>
                  </a:lnTo>
                  <a:lnTo>
                    <a:pt x="1830096" y="1015780"/>
                  </a:lnTo>
                  <a:lnTo>
                    <a:pt x="1798876" y="990204"/>
                  </a:lnTo>
                  <a:lnTo>
                    <a:pt x="1766757" y="965770"/>
                  </a:lnTo>
                  <a:lnTo>
                    <a:pt x="1733780" y="942508"/>
                  </a:lnTo>
                  <a:lnTo>
                    <a:pt x="1722603" y="935019"/>
                  </a:lnTo>
                  <a:lnTo>
                    <a:pt x="2341010" y="0"/>
                  </a:lnTo>
                  <a:lnTo>
                    <a:pt x="2385533" y="30221"/>
                  </a:lnTo>
                  <a:lnTo>
                    <a:pt x="2429318" y="61502"/>
                  </a:lnTo>
                  <a:lnTo>
                    <a:pt x="2472340" y="93825"/>
                  </a:lnTo>
                  <a:lnTo>
                    <a:pt x="2514574" y="127171"/>
                  </a:lnTo>
                  <a:lnTo>
                    <a:pt x="2555996" y="161521"/>
                  </a:lnTo>
                  <a:lnTo>
                    <a:pt x="2596581" y="196856"/>
                  </a:lnTo>
                  <a:lnTo>
                    <a:pt x="2636306" y="233154"/>
                  </a:lnTo>
                  <a:lnTo>
                    <a:pt x="2675149" y="270395"/>
                  </a:lnTo>
                  <a:lnTo>
                    <a:pt x="2713087" y="308558"/>
                  </a:lnTo>
                  <a:lnTo>
                    <a:pt x="2750097" y="347620"/>
                  </a:lnTo>
                  <a:lnTo>
                    <a:pt x="2786160" y="387559"/>
                  </a:lnTo>
                  <a:lnTo>
                    <a:pt x="2821254" y="428352"/>
                  </a:lnTo>
                  <a:lnTo>
                    <a:pt x="2855359" y="469975"/>
                  </a:lnTo>
                  <a:lnTo>
                    <a:pt x="2888455" y="512405"/>
                  </a:lnTo>
                  <a:lnTo>
                    <a:pt x="2920523" y="555618"/>
                  </a:lnTo>
                  <a:lnTo>
                    <a:pt x="2951545" y="599587"/>
                  </a:lnTo>
                  <a:lnTo>
                    <a:pt x="2981503" y="644288"/>
                  </a:lnTo>
                  <a:lnTo>
                    <a:pt x="3010379" y="689695"/>
                  </a:lnTo>
                  <a:lnTo>
                    <a:pt x="3038158" y="735782"/>
                  </a:lnTo>
                  <a:lnTo>
                    <a:pt x="3064822" y="782523"/>
                  </a:lnTo>
                  <a:lnTo>
                    <a:pt x="3090357" y="829890"/>
                  </a:lnTo>
                  <a:lnTo>
                    <a:pt x="3114748" y="877856"/>
                  </a:lnTo>
                  <a:lnTo>
                    <a:pt x="3137980" y="926394"/>
                  </a:lnTo>
                  <a:lnTo>
                    <a:pt x="3160042" y="975475"/>
                  </a:lnTo>
                  <a:lnTo>
                    <a:pt x="3180918" y="1025072"/>
                  </a:lnTo>
                  <a:lnTo>
                    <a:pt x="3200599" y="1075155"/>
                  </a:lnTo>
                  <a:lnTo>
                    <a:pt x="3219072" y="1125696"/>
                  </a:lnTo>
                  <a:lnTo>
                    <a:pt x="3236326" y="1176667"/>
                  </a:lnTo>
                  <a:lnTo>
                    <a:pt x="3252353" y="1228036"/>
                  </a:lnTo>
                  <a:lnTo>
                    <a:pt x="3267141" y="1279775"/>
                  </a:lnTo>
                  <a:lnTo>
                    <a:pt x="3280684" y="1331854"/>
                  </a:lnTo>
                  <a:lnTo>
                    <a:pt x="3292973" y="1384244"/>
                  </a:lnTo>
                  <a:lnTo>
                    <a:pt x="3304001" y="1436913"/>
                  </a:lnTo>
                  <a:lnTo>
                    <a:pt x="3313762" y="1489832"/>
                  </a:lnTo>
                  <a:lnTo>
                    <a:pt x="3322250" y="1542969"/>
                  </a:lnTo>
                  <a:lnTo>
                    <a:pt x="3329461" y="1596295"/>
                  </a:lnTo>
                  <a:lnTo>
                    <a:pt x="3335390" y="1649779"/>
                  </a:lnTo>
                  <a:lnTo>
                    <a:pt x="3340033" y="1703390"/>
                  </a:lnTo>
                  <a:lnTo>
                    <a:pt x="3343389" y="1757096"/>
                  </a:lnTo>
                  <a:lnTo>
                    <a:pt x="3345454" y="1810868"/>
                  </a:lnTo>
                  <a:lnTo>
                    <a:pt x="3346229" y="1864674"/>
                  </a:lnTo>
                  <a:lnTo>
                    <a:pt x="3345712" y="1918483"/>
                  </a:lnTo>
                  <a:lnTo>
                    <a:pt x="3343903" y="1972264"/>
                  </a:lnTo>
                  <a:lnTo>
                    <a:pt x="3340805" y="2025986"/>
                  </a:lnTo>
                  <a:lnTo>
                    <a:pt x="3336418" y="2079618"/>
                  </a:lnTo>
                  <a:lnTo>
                    <a:pt x="3330745" y="2133130"/>
                  </a:lnTo>
                  <a:lnTo>
                    <a:pt x="3323790" y="2186490"/>
                  </a:lnTo>
                  <a:lnTo>
                    <a:pt x="3315556" y="2239667"/>
                  </a:lnTo>
                  <a:lnTo>
                    <a:pt x="3306048" y="2292632"/>
                  </a:lnTo>
                  <a:lnTo>
                    <a:pt x="3295272" y="2345353"/>
                  </a:lnTo>
                  <a:lnTo>
                    <a:pt x="3283233" y="2397801"/>
                  </a:lnTo>
                  <a:lnTo>
                    <a:pt x="3269940" y="2449945"/>
                  </a:lnTo>
                  <a:lnTo>
                    <a:pt x="3255399" y="2501754"/>
                  </a:lnTo>
                  <a:lnTo>
                    <a:pt x="3239618" y="2553199"/>
                  </a:lnTo>
                  <a:lnTo>
                    <a:pt x="3222608" y="2604251"/>
                  </a:lnTo>
                  <a:lnTo>
                    <a:pt x="3204377" y="2654880"/>
                  </a:lnTo>
                  <a:lnTo>
                    <a:pt x="3184937" y="2705058"/>
                  </a:lnTo>
                  <a:lnTo>
                    <a:pt x="3164297" y="2754754"/>
                  </a:lnTo>
                  <a:lnTo>
                    <a:pt x="3142472" y="2803940"/>
                  </a:lnTo>
                  <a:lnTo>
                    <a:pt x="3119472" y="2852588"/>
                  </a:lnTo>
                  <a:lnTo>
                    <a:pt x="3095310" y="2900670"/>
                  </a:lnTo>
                  <a:lnTo>
                    <a:pt x="3070002" y="2948159"/>
                  </a:lnTo>
                  <a:lnTo>
                    <a:pt x="3043561" y="2995026"/>
                  </a:lnTo>
                  <a:lnTo>
                    <a:pt x="3016004" y="3041246"/>
                  </a:lnTo>
                  <a:lnTo>
                    <a:pt x="2987345" y="3086790"/>
                  </a:lnTo>
                  <a:lnTo>
                    <a:pt x="2957602" y="3131634"/>
                  </a:lnTo>
                  <a:lnTo>
                    <a:pt x="2926790" y="3175751"/>
                  </a:lnTo>
                  <a:lnTo>
                    <a:pt x="2894929" y="3219116"/>
                  </a:lnTo>
                  <a:lnTo>
                    <a:pt x="2862036" y="3261705"/>
                  </a:lnTo>
                  <a:lnTo>
                    <a:pt x="2828131" y="3303491"/>
                  </a:lnTo>
                  <a:lnTo>
                    <a:pt x="2793232" y="3344451"/>
                  </a:lnTo>
                  <a:lnTo>
                    <a:pt x="2757360" y="3384562"/>
                  </a:lnTo>
                  <a:lnTo>
                    <a:pt x="2720537" y="3423801"/>
                  </a:lnTo>
                  <a:lnTo>
                    <a:pt x="2682782" y="3462144"/>
                  </a:lnTo>
                  <a:lnTo>
                    <a:pt x="2644117" y="3499571"/>
                  </a:lnTo>
                  <a:lnTo>
                    <a:pt x="2604566" y="3536058"/>
                  </a:lnTo>
                  <a:lnTo>
                    <a:pt x="2564151" y="3571586"/>
                  </a:lnTo>
                  <a:lnTo>
                    <a:pt x="2522894" y="3606134"/>
                  </a:lnTo>
                  <a:lnTo>
                    <a:pt x="2480820" y="3639682"/>
                  </a:lnTo>
                  <a:lnTo>
                    <a:pt x="2437953" y="3672211"/>
                  </a:lnTo>
                  <a:lnTo>
                    <a:pt x="2394318" y="3703701"/>
                  </a:lnTo>
                  <a:lnTo>
                    <a:pt x="2349940" y="3734135"/>
                  </a:lnTo>
                  <a:lnTo>
                    <a:pt x="2304844" y="3763495"/>
                  </a:lnTo>
                  <a:lnTo>
                    <a:pt x="2259056" y="3791765"/>
                  </a:lnTo>
                  <a:lnTo>
                    <a:pt x="2212603" y="3818927"/>
                  </a:lnTo>
                  <a:lnTo>
                    <a:pt x="2165512" y="3844967"/>
                  </a:lnTo>
                  <a:lnTo>
                    <a:pt x="2117810" y="3869869"/>
                  </a:lnTo>
                  <a:lnTo>
                    <a:pt x="2069523" y="3893620"/>
                  </a:lnTo>
                  <a:lnTo>
                    <a:pt x="2020680" y="3916204"/>
                  </a:lnTo>
                  <a:lnTo>
                    <a:pt x="1971310" y="3937609"/>
                  </a:lnTo>
                  <a:lnTo>
                    <a:pt x="1921439" y="3957824"/>
                  </a:lnTo>
                  <a:lnTo>
                    <a:pt x="1871098" y="3976836"/>
                  </a:lnTo>
                  <a:lnTo>
                    <a:pt x="1820316" y="3994635"/>
                  </a:lnTo>
                  <a:lnTo>
                    <a:pt x="1769121" y="4011209"/>
                  </a:lnTo>
                  <a:lnTo>
                    <a:pt x="1717542" y="4026550"/>
                  </a:lnTo>
                  <a:lnTo>
                    <a:pt x="1665611" y="4040649"/>
                  </a:lnTo>
                  <a:lnTo>
                    <a:pt x="1613356" y="4053497"/>
                  </a:lnTo>
                  <a:lnTo>
                    <a:pt x="1560808" y="4065088"/>
                  </a:lnTo>
                  <a:lnTo>
                    <a:pt x="1507996" y="4075414"/>
                  </a:lnTo>
                  <a:lnTo>
                    <a:pt x="1454953" y="4084470"/>
                  </a:lnTo>
                  <a:lnTo>
                    <a:pt x="1401707" y="4092250"/>
                  </a:lnTo>
                  <a:lnTo>
                    <a:pt x="1348289" y="4098750"/>
                  </a:lnTo>
                  <a:lnTo>
                    <a:pt x="1294731" y="4103966"/>
                  </a:lnTo>
                  <a:lnTo>
                    <a:pt x="1241064" y="4107896"/>
                  </a:lnTo>
                  <a:lnTo>
                    <a:pt x="1187317" y="4110536"/>
                  </a:lnTo>
                  <a:lnTo>
                    <a:pt x="1133523" y="4111885"/>
                  </a:lnTo>
                  <a:close/>
                </a:path>
              </a:pathLst>
            </a:custGeom>
            <a:solidFill>
              <a:srgbClr val="AB00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547791" y="2493889"/>
              <a:ext cx="2242185" cy="4246245"/>
            </a:xfrm>
            <a:custGeom>
              <a:avLst/>
              <a:gdLst/>
              <a:ahLst/>
              <a:cxnLst/>
              <a:rect l="l" t="t" r="r" b="b"/>
              <a:pathLst>
                <a:path w="2242184" h="4246245">
                  <a:moveTo>
                    <a:pt x="1236740" y="4246071"/>
                  </a:moveTo>
                  <a:lnTo>
                    <a:pt x="1195058" y="4224613"/>
                  </a:lnTo>
                  <a:lnTo>
                    <a:pt x="1153833" y="4202289"/>
                  </a:lnTo>
                  <a:lnTo>
                    <a:pt x="1113085" y="4179107"/>
                  </a:lnTo>
                  <a:lnTo>
                    <a:pt x="1072830" y="4155078"/>
                  </a:lnTo>
                  <a:lnTo>
                    <a:pt x="1033086" y="4130213"/>
                  </a:lnTo>
                  <a:lnTo>
                    <a:pt x="993870" y="4104523"/>
                  </a:lnTo>
                  <a:lnTo>
                    <a:pt x="955201" y="4078018"/>
                  </a:lnTo>
                  <a:lnTo>
                    <a:pt x="917094" y="4050710"/>
                  </a:lnTo>
                  <a:lnTo>
                    <a:pt x="879566" y="4022611"/>
                  </a:lnTo>
                  <a:lnTo>
                    <a:pt x="842634" y="3993734"/>
                  </a:lnTo>
                  <a:lnTo>
                    <a:pt x="806314" y="3964092"/>
                  </a:lnTo>
                  <a:lnTo>
                    <a:pt x="770622" y="3933696"/>
                  </a:lnTo>
                  <a:lnTo>
                    <a:pt x="735573" y="3902561"/>
                  </a:lnTo>
                  <a:lnTo>
                    <a:pt x="701182" y="3870699"/>
                  </a:lnTo>
                  <a:lnTo>
                    <a:pt x="667466" y="3838125"/>
                  </a:lnTo>
                  <a:lnTo>
                    <a:pt x="634438" y="3804853"/>
                  </a:lnTo>
                  <a:lnTo>
                    <a:pt x="602112" y="3770899"/>
                  </a:lnTo>
                  <a:lnTo>
                    <a:pt x="570504" y="3736276"/>
                  </a:lnTo>
                  <a:lnTo>
                    <a:pt x="539627" y="3700999"/>
                  </a:lnTo>
                  <a:lnTo>
                    <a:pt x="509494" y="3665085"/>
                  </a:lnTo>
                  <a:lnTo>
                    <a:pt x="480118" y="3628548"/>
                  </a:lnTo>
                  <a:lnTo>
                    <a:pt x="451513" y="3591405"/>
                  </a:lnTo>
                  <a:lnTo>
                    <a:pt x="423691" y="3553672"/>
                  </a:lnTo>
                  <a:lnTo>
                    <a:pt x="396663" y="3515366"/>
                  </a:lnTo>
                  <a:lnTo>
                    <a:pt x="370443" y="3476503"/>
                  </a:lnTo>
                  <a:lnTo>
                    <a:pt x="345041" y="3437100"/>
                  </a:lnTo>
                  <a:lnTo>
                    <a:pt x="320468" y="3397175"/>
                  </a:lnTo>
                  <a:lnTo>
                    <a:pt x="296736" y="3356744"/>
                  </a:lnTo>
                  <a:lnTo>
                    <a:pt x="273854" y="3315826"/>
                  </a:lnTo>
                  <a:lnTo>
                    <a:pt x="251832" y="3274439"/>
                  </a:lnTo>
                  <a:lnTo>
                    <a:pt x="230681" y="3232600"/>
                  </a:lnTo>
                  <a:lnTo>
                    <a:pt x="210409" y="3190329"/>
                  </a:lnTo>
                  <a:lnTo>
                    <a:pt x="191026" y="3147642"/>
                  </a:lnTo>
                  <a:lnTo>
                    <a:pt x="172539" y="3104560"/>
                  </a:lnTo>
                  <a:lnTo>
                    <a:pt x="154957" y="3061101"/>
                  </a:lnTo>
                  <a:lnTo>
                    <a:pt x="138288" y="3017283"/>
                  </a:lnTo>
                  <a:lnTo>
                    <a:pt x="122538" y="2973127"/>
                  </a:lnTo>
                  <a:lnTo>
                    <a:pt x="107715" y="2928650"/>
                  </a:lnTo>
                  <a:lnTo>
                    <a:pt x="93826" y="2883874"/>
                  </a:lnTo>
                  <a:lnTo>
                    <a:pt x="80875" y="2838817"/>
                  </a:lnTo>
                  <a:lnTo>
                    <a:pt x="68870" y="2793499"/>
                  </a:lnTo>
                  <a:lnTo>
                    <a:pt x="57815" y="2747940"/>
                  </a:lnTo>
                  <a:lnTo>
                    <a:pt x="47714" y="2702160"/>
                  </a:lnTo>
                  <a:lnTo>
                    <a:pt x="38573" y="2656178"/>
                  </a:lnTo>
                  <a:lnTo>
                    <a:pt x="30396" y="2610015"/>
                  </a:lnTo>
                  <a:lnTo>
                    <a:pt x="23186" y="2563692"/>
                  </a:lnTo>
                  <a:lnTo>
                    <a:pt x="16945" y="2517228"/>
                  </a:lnTo>
                  <a:lnTo>
                    <a:pt x="11678" y="2470644"/>
                  </a:lnTo>
                  <a:lnTo>
                    <a:pt x="7386" y="2423959"/>
                  </a:lnTo>
                  <a:lnTo>
                    <a:pt x="4070" y="2377195"/>
                  </a:lnTo>
                  <a:lnTo>
                    <a:pt x="1734" y="2330372"/>
                  </a:lnTo>
                  <a:lnTo>
                    <a:pt x="377" y="2283511"/>
                  </a:lnTo>
                  <a:lnTo>
                    <a:pt x="0" y="2236631"/>
                  </a:lnTo>
                  <a:lnTo>
                    <a:pt x="603" y="2189754"/>
                  </a:lnTo>
                  <a:lnTo>
                    <a:pt x="2186" y="2142899"/>
                  </a:lnTo>
                  <a:lnTo>
                    <a:pt x="4749" y="2096088"/>
                  </a:lnTo>
                  <a:lnTo>
                    <a:pt x="8289" y="2049341"/>
                  </a:lnTo>
                  <a:lnTo>
                    <a:pt x="12807" y="2002678"/>
                  </a:lnTo>
                  <a:lnTo>
                    <a:pt x="18299" y="1956119"/>
                  </a:lnTo>
                  <a:lnTo>
                    <a:pt x="24764" y="1909686"/>
                  </a:lnTo>
                  <a:lnTo>
                    <a:pt x="32198" y="1863398"/>
                  </a:lnTo>
                  <a:lnTo>
                    <a:pt x="40598" y="1817275"/>
                  </a:lnTo>
                  <a:lnTo>
                    <a:pt x="49960" y="1771338"/>
                  </a:lnTo>
                  <a:lnTo>
                    <a:pt x="60281" y="1725607"/>
                  </a:lnTo>
                  <a:lnTo>
                    <a:pt x="71562" y="1680098"/>
                  </a:lnTo>
                  <a:lnTo>
                    <a:pt x="83792" y="1634834"/>
                  </a:lnTo>
                  <a:lnTo>
                    <a:pt x="96966" y="1589835"/>
                  </a:lnTo>
                  <a:lnTo>
                    <a:pt x="111077" y="1545122"/>
                  </a:lnTo>
                  <a:lnTo>
                    <a:pt x="126120" y="1500714"/>
                  </a:lnTo>
                  <a:lnTo>
                    <a:pt x="142089" y="1456630"/>
                  </a:lnTo>
                  <a:lnTo>
                    <a:pt x="158975" y="1412889"/>
                  </a:lnTo>
                  <a:lnTo>
                    <a:pt x="176772" y="1369511"/>
                  </a:lnTo>
                  <a:lnTo>
                    <a:pt x="195472" y="1326515"/>
                  </a:lnTo>
                  <a:lnTo>
                    <a:pt x="215067" y="1283920"/>
                  </a:lnTo>
                  <a:lnTo>
                    <a:pt x="235548" y="1241743"/>
                  </a:lnTo>
                  <a:lnTo>
                    <a:pt x="256906" y="1200004"/>
                  </a:lnTo>
                  <a:lnTo>
                    <a:pt x="279133" y="1158720"/>
                  </a:lnTo>
                  <a:lnTo>
                    <a:pt x="302217" y="1117910"/>
                  </a:lnTo>
                  <a:lnTo>
                    <a:pt x="326150" y="1077592"/>
                  </a:lnTo>
                  <a:lnTo>
                    <a:pt x="350920" y="1037783"/>
                  </a:lnTo>
                  <a:lnTo>
                    <a:pt x="376517" y="998501"/>
                  </a:lnTo>
                  <a:lnTo>
                    <a:pt x="402930" y="959763"/>
                  </a:lnTo>
                  <a:lnTo>
                    <a:pt x="430146" y="921585"/>
                  </a:lnTo>
                  <a:lnTo>
                    <a:pt x="458156" y="883985"/>
                  </a:lnTo>
                  <a:lnTo>
                    <a:pt x="486944" y="846979"/>
                  </a:lnTo>
                  <a:lnTo>
                    <a:pt x="516501" y="810583"/>
                  </a:lnTo>
                  <a:lnTo>
                    <a:pt x="546811" y="774813"/>
                  </a:lnTo>
                  <a:lnTo>
                    <a:pt x="577863" y="739684"/>
                  </a:lnTo>
                  <a:lnTo>
                    <a:pt x="609643" y="705213"/>
                  </a:lnTo>
                  <a:lnTo>
                    <a:pt x="642136" y="671413"/>
                  </a:lnTo>
                  <a:lnTo>
                    <a:pt x="675328" y="638301"/>
                  </a:lnTo>
                  <a:lnTo>
                    <a:pt x="709206" y="605890"/>
                  </a:lnTo>
                  <a:lnTo>
                    <a:pt x="743754" y="574194"/>
                  </a:lnTo>
                  <a:lnTo>
                    <a:pt x="778957" y="543228"/>
                  </a:lnTo>
                  <a:lnTo>
                    <a:pt x="814799" y="513004"/>
                  </a:lnTo>
                  <a:lnTo>
                    <a:pt x="851266" y="483537"/>
                  </a:lnTo>
                  <a:lnTo>
                    <a:pt x="888340" y="454838"/>
                  </a:lnTo>
                  <a:lnTo>
                    <a:pt x="926007" y="426922"/>
                  </a:lnTo>
                  <a:lnTo>
                    <a:pt x="964249" y="399798"/>
                  </a:lnTo>
                  <a:lnTo>
                    <a:pt x="1003049" y="373481"/>
                  </a:lnTo>
                  <a:lnTo>
                    <a:pt x="1042391" y="347981"/>
                  </a:lnTo>
                  <a:lnTo>
                    <a:pt x="1082258" y="323309"/>
                  </a:lnTo>
                  <a:lnTo>
                    <a:pt x="1122632" y="299476"/>
                  </a:lnTo>
                  <a:lnTo>
                    <a:pt x="1163495" y="276492"/>
                  </a:lnTo>
                  <a:lnTo>
                    <a:pt x="1204830" y="254368"/>
                  </a:lnTo>
                  <a:lnTo>
                    <a:pt x="1246618" y="233113"/>
                  </a:lnTo>
                  <a:lnTo>
                    <a:pt x="1288841" y="212737"/>
                  </a:lnTo>
                  <a:lnTo>
                    <a:pt x="1331481" y="193248"/>
                  </a:lnTo>
                  <a:lnTo>
                    <a:pt x="1374519" y="174655"/>
                  </a:lnTo>
                  <a:lnTo>
                    <a:pt x="1417937" y="156966"/>
                  </a:lnTo>
                  <a:lnTo>
                    <a:pt x="1461715" y="140189"/>
                  </a:lnTo>
                  <a:lnTo>
                    <a:pt x="1505834" y="124331"/>
                  </a:lnTo>
                  <a:lnTo>
                    <a:pt x="1550274" y="109399"/>
                  </a:lnTo>
                  <a:lnTo>
                    <a:pt x="1595018" y="95399"/>
                  </a:lnTo>
                  <a:lnTo>
                    <a:pt x="1640044" y="82338"/>
                  </a:lnTo>
                  <a:lnTo>
                    <a:pt x="1685333" y="70222"/>
                  </a:lnTo>
                  <a:lnTo>
                    <a:pt x="1730865" y="59056"/>
                  </a:lnTo>
                  <a:lnTo>
                    <a:pt x="1776622" y="48844"/>
                  </a:lnTo>
                  <a:lnTo>
                    <a:pt x="1822581" y="39591"/>
                  </a:lnTo>
                  <a:lnTo>
                    <a:pt x="1868724" y="31301"/>
                  </a:lnTo>
                  <a:lnTo>
                    <a:pt x="1915030" y="23978"/>
                  </a:lnTo>
                  <a:lnTo>
                    <a:pt x="1961479" y="17624"/>
                  </a:lnTo>
                  <a:lnTo>
                    <a:pt x="2008051" y="12244"/>
                  </a:lnTo>
                  <a:lnTo>
                    <a:pt x="2054725" y="7839"/>
                  </a:lnTo>
                  <a:lnTo>
                    <a:pt x="2101481" y="4410"/>
                  </a:lnTo>
                  <a:lnTo>
                    <a:pt x="2148298" y="1960"/>
                  </a:lnTo>
                  <a:lnTo>
                    <a:pt x="2195156" y="490"/>
                  </a:lnTo>
                  <a:lnTo>
                    <a:pt x="2242035" y="0"/>
                  </a:lnTo>
                  <a:lnTo>
                    <a:pt x="2241922" y="1121020"/>
                  </a:lnTo>
                  <a:lnTo>
                    <a:pt x="2218478" y="1121268"/>
                  </a:lnTo>
                  <a:lnTo>
                    <a:pt x="2195054" y="1122005"/>
                  </a:lnTo>
                  <a:lnTo>
                    <a:pt x="2148268" y="1124949"/>
                  </a:lnTo>
                  <a:lnTo>
                    <a:pt x="2101645" y="1129845"/>
                  </a:lnTo>
                  <a:lnTo>
                    <a:pt x="2055269" y="1136688"/>
                  </a:lnTo>
                  <a:lnTo>
                    <a:pt x="2009219" y="1145462"/>
                  </a:lnTo>
                  <a:lnTo>
                    <a:pt x="1963576" y="1156155"/>
                  </a:lnTo>
                  <a:lnTo>
                    <a:pt x="1918420" y="1168746"/>
                  </a:lnTo>
                  <a:lnTo>
                    <a:pt x="1873829" y="1183215"/>
                  </a:lnTo>
                  <a:lnTo>
                    <a:pt x="1829883" y="1199534"/>
                  </a:lnTo>
                  <a:lnTo>
                    <a:pt x="1786658" y="1217678"/>
                  </a:lnTo>
                  <a:lnTo>
                    <a:pt x="1744229" y="1237612"/>
                  </a:lnTo>
                  <a:lnTo>
                    <a:pt x="1702670" y="1259303"/>
                  </a:lnTo>
                  <a:lnTo>
                    <a:pt x="1662054" y="1282712"/>
                  </a:lnTo>
                  <a:lnTo>
                    <a:pt x="1622454" y="1307799"/>
                  </a:lnTo>
                  <a:lnTo>
                    <a:pt x="1583936" y="1334520"/>
                  </a:lnTo>
                  <a:lnTo>
                    <a:pt x="1546569" y="1362828"/>
                  </a:lnTo>
                  <a:lnTo>
                    <a:pt x="1510418" y="1392673"/>
                  </a:lnTo>
                  <a:lnTo>
                    <a:pt x="1475547" y="1424004"/>
                  </a:lnTo>
                  <a:lnTo>
                    <a:pt x="1442016" y="1456764"/>
                  </a:lnTo>
                  <a:lnTo>
                    <a:pt x="1409884" y="1490899"/>
                  </a:lnTo>
                  <a:lnTo>
                    <a:pt x="1379207" y="1526347"/>
                  </a:lnTo>
                  <a:lnTo>
                    <a:pt x="1350040" y="1563046"/>
                  </a:lnTo>
                  <a:lnTo>
                    <a:pt x="1322431" y="1600933"/>
                  </a:lnTo>
                  <a:lnTo>
                    <a:pt x="1296432" y="1639941"/>
                  </a:lnTo>
                  <a:lnTo>
                    <a:pt x="1272085" y="1680002"/>
                  </a:lnTo>
                  <a:lnTo>
                    <a:pt x="1249436" y="1721046"/>
                  </a:lnTo>
                  <a:lnTo>
                    <a:pt x="1228521" y="1763000"/>
                  </a:lnTo>
                  <a:lnTo>
                    <a:pt x="1209380" y="1805793"/>
                  </a:lnTo>
                  <a:lnTo>
                    <a:pt x="1192043" y="1849348"/>
                  </a:lnTo>
                  <a:lnTo>
                    <a:pt x="1176544" y="1893591"/>
                  </a:lnTo>
                  <a:lnTo>
                    <a:pt x="1162907" y="1938442"/>
                  </a:lnTo>
                  <a:lnTo>
                    <a:pt x="1151157" y="1983824"/>
                  </a:lnTo>
                  <a:lnTo>
                    <a:pt x="1141315" y="2029658"/>
                  </a:lnTo>
                  <a:lnTo>
                    <a:pt x="1133399" y="2075864"/>
                  </a:lnTo>
                  <a:lnTo>
                    <a:pt x="1127420" y="2122360"/>
                  </a:lnTo>
                  <a:lnTo>
                    <a:pt x="1123391" y="2169065"/>
                  </a:lnTo>
                  <a:lnTo>
                    <a:pt x="1121318" y="2215898"/>
                  </a:lnTo>
                  <a:lnTo>
                    <a:pt x="1121016" y="2239331"/>
                  </a:lnTo>
                  <a:lnTo>
                    <a:pt x="1121205" y="2262776"/>
                  </a:lnTo>
                  <a:lnTo>
                    <a:pt x="1123052" y="2309619"/>
                  </a:lnTo>
                  <a:lnTo>
                    <a:pt x="1126856" y="2356343"/>
                  </a:lnTo>
                  <a:lnTo>
                    <a:pt x="1132609" y="2402867"/>
                  </a:lnTo>
                  <a:lnTo>
                    <a:pt x="1140304" y="2449110"/>
                  </a:lnTo>
                  <a:lnTo>
                    <a:pt x="1149924" y="2494991"/>
                  </a:lnTo>
                  <a:lnTo>
                    <a:pt x="1161455" y="2540429"/>
                  </a:lnTo>
                  <a:lnTo>
                    <a:pt x="1174874" y="2585346"/>
                  </a:lnTo>
                  <a:lnTo>
                    <a:pt x="1190161" y="2629662"/>
                  </a:lnTo>
                  <a:lnTo>
                    <a:pt x="1207286" y="2673301"/>
                  </a:lnTo>
                  <a:lnTo>
                    <a:pt x="1226222" y="2716185"/>
                  </a:lnTo>
                  <a:lnTo>
                    <a:pt x="1246933" y="2758241"/>
                  </a:lnTo>
                  <a:lnTo>
                    <a:pt x="1269385" y="2799393"/>
                  </a:lnTo>
                  <a:lnTo>
                    <a:pt x="1293537" y="2839571"/>
                  </a:lnTo>
                  <a:lnTo>
                    <a:pt x="1319349" y="2878704"/>
                  </a:lnTo>
                  <a:lnTo>
                    <a:pt x="1346773" y="2916724"/>
                  </a:lnTo>
                  <a:lnTo>
                    <a:pt x="1375764" y="2953564"/>
                  </a:lnTo>
                  <a:lnTo>
                    <a:pt x="1406269" y="2989159"/>
                  </a:lnTo>
                  <a:lnTo>
                    <a:pt x="1438236" y="3023448"/>
                  </a:lnTo>
                  <a:lnTo>
                    <a:pt x="1471608" y="3056371"/>
                  </a:lnTo>
                  <a:lnTo>
                    <a:pt x="1506328" y="3087869"/>
                  </a:lnTo>
                  <a:lnTo>
                    <a:pt x="1542334" y="3117889"/>
                  </a:lnTo>
                  <a:lnTo>
                    <a:pt x="1579564" y="3146376"/>
                  </a:lnTo>
                  <a:lnTo>
                    <a:pt x="1617952" y="3173283"/>
                  </a:lnTo>
                  <a:lnTo>
                    <a:pt x="1657432" y="3198560"/>
                  </a:lnTo>
                  <a:lnTo>
                    <a:pt x="1697934" y="3222166"/>
                  </a:lnTo>
                  <a:lnTo>
                    <a:pt x="1739388" y="3244056"/>
                  </a:lnTo>
                  <a:lnTo>
                    <a:pt x="1236740" y="4246071"/>
                  </a:lnTo>
                  <a:close/>
                </a:path>
              </a:pathLst>
            </a:custGeom>
            <a:solidFill>
              <a:srgbClr val="720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789825" y="2493889"/>
              <a:ext cx="635" cy="1121410"/>
            </a:xfrm>
            <a:custGeom>
              <a:avLst/>
              <a:gdLst/>
              <a:ahLst/>
              <a:cxnLst/>
              <a:rect l="l" t="t" r="r" b="b"/>
              <a:pathLst>
                <a:path w="634" h="1121410">
                  <a:moveTo>
                    <a:pt x="112" y="1121020"/>
                  </a:moveTo>
                  <a:lnTo>
                    <a:pt x="0" y="0"/>
                  </a:lnTo>
                  <a:lnTo>
                    <a:pt x="112" y="1121020"/>
                  </a:lnTo>
                  <a:close/>
                </a:path>
              </a:pathLst>
            </a:custGeom>
            <a:solidFill>
              <a:srgbClr val="320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968512" y="1456667"/>
            <a:ext cx="1228725" cy="8636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20"/>
              </a:spcBef>
            </a:pPr>
            <a:r>
              <a:rPr sz="2400" dirty="0">
                <a:latin typeface="Arial MT"/>
                <a:cs typeface="Arial MT"/>
              </a:rPr>
              <a:t>Nessuno</a:t>
            </a:r>
            <a:endParaRPr sz="2400">
              <a:latin typeface="Arial MT"/>
              <a:cs typeface="Arial MT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2400" dirty="0">
                <a:latin typeface="Arial MT"/>
                <a:cs typeface="Arial MT"/>
              </a:rPr>
              <a:t>3.7%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17048" y="6284139"/>
            <a:ext cx="6756400" cy="276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30985" algn="r">
              <a:lnSpc>
                <a:spcPct val="107200"/>
              </a:lnSpc>
              <a:spcBef>
                <a:spcPts val="95"/>
              </a:spcBef>
            </a:pP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660" dirty="0">
                <a:solidFill>
                  <a:srgbClr val="F5792F"/>
                </a:solidFill>
                <a:latin typeface="Trebuchet MS"/>
                <a:cs typeface="Trebuchet MS"/>
              </a:rPr>
              <a:t>: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135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190" dirty="0">
                <a:solidFill>
                  <a:srgbClr val="F5792F"/>
                </a:solidFill>
                <a:latin typeface="Trebuchet MS"/>
                <a:cs typeface="Trebuchet MS"/>
              </a:rPr>
              <a:t>h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im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p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tt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90" dirty="0">
                <a:solidFill>
                  <a:srgbClr val="F5792F"/>
                </a:solidFill>
                <a:latin typeface="Trebuchet MS"/>
                <a:cs typeface="Trebuchet MS"/>
              </a:rPr>
              <a:t>h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10" dirty="0">
                <a:solidFill>
                  <a:srgbClr val="F5792F"/>
                </a:solidFill>
                <a:latin typeface="Trebuchet MS"/>
                <a:cs typeface="Trebuchet MS"/>
              </a:rPr>
              <a:t>o  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80" dirty="0">
                <a:solidFill>
                  <a:srgbClr val="F5792F"/>
                </a:solidFill>
                <a:latin typeface="Trebuchet MS"/>
                <a:cs typeface="Trebuchet MS"/>
              </a:rPr>
              <a:t>'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135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204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35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3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150" dirty="0">
                <a:solidFill>
                  <a:srgbClr val="F5792F"/>
                </a:solidFill>
                <a:latin typeface="Trebuchet MS"/>
                <a:cs typeface="Trebuchet MS"/>
              </a:rPr>
              <a:t>-</a:t>
            </a:r>
            <a:r>
              <a:rPr sz="4200" spc="-110" dirty="0">
                <a:solidFill>
                  <a:srgbClr val="F5792F"/>
                </a:solidFill>
                <a:latin typeface="Trebuchet MS"/>
                <a:cs typeface="Trebuchet MS"/>
              </a:rPr>
              <a:t>1</a:t>
            </a:r>
            <a:r>
              <a:rPr sz="4200" spc="-105" dirty="0">
                <a:solidFill>
                  <a:srgbClr val="F5792F"/>
                </a:solidFill>
                <a:latin typeface="Trebuchet MS"/>
                <a:cs typeface="Trebuchet MS"/>
              </a:rPr>
              <a:t>9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110" dirty="0">
                <a:solidFill>
                  <a:srgbClr val="F5792F"/>
                </a:solidFill>
                <a:latin typeface="Trebuchet MS"/>
                <a:cs typeface="Trebuchet MS"/>
              </a:rPr>
              <a:t>o 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q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à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ll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endParaRPr sz="42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365"/>
              </a:spcBef>
            </a:pP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tt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à</a:t>
            </a:r>
            <a:r>
              <a:rPr sz="4200" spc="320" dirty="0">
                <a:solidFill>
                  <a:srgbClr val="F5792F"/>
                </a:solidFill>
                <a:latin typeface="Trebuchet MS"/>
                <a:cs typeface="Trebuchet MS"/>
              </a:rPr>
              <a:t>?</a:t>
            </a:r>
            <a:endParaRPr sz="4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75687" y="1298795"/>
            <a:ext cx="4596765" cy="493331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 indent="1325880" algn="r">
              <a:lnSpc>
                <a:spcPct val="100800"/>
              </a:lnSpc>
              <a:spcBef>
                <a:spcPts val="35"/>
              </a:spcBef>
            </a:pPr>
            <a:r>
              <a:rPr sz="6400" spc="47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f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204" dirty="0">
                <a:solidFill>
                  <a:srgbClr val="F16724"/>
                </a:solidFill>
                <a:latin typeface="Trebuchet MS"/>
                <a:cs typeface="Trebuchet MS"/>
              </a:rPr>
              <a:t>z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l</a:t>
            </a:r>
            <a:r>
              <a:rPr sz="6400" spc="-350" dirty="0">
                <a:solidFill>
                  <a:srgbClr val="F16724"/>
                </a:solidFill>
                <a:latin typeface="Trebuchet MS"/>
                <a:cs typeface="Trebuchet MS"/>
              </a:rPr>
              <a:t>i 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455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215" dirty="0">
                <a:solidFill>
                  <a:srgbClr val="F16724"/>
                </a:solidFill>
                <a:latin typeface="Trebuchet MS"/>
                <a:cs typeface="Trebuchet MS"/>
              </a:rPr>
              <a:t>s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p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400" dirty="0">
                <a:solidFill>
                  <a:srgbClr val="F16724"/>
                </a:solidFill>
                <a:latin typeface="Trebuchet MS"/>
                <a:cs typeface="Trebuchet MS"/>
              </a:rPr>
              <a:t>l 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m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235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endParaRPr sz="64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65"/>
              </a:spcBef>
            </a:pPr>
            <a:r>
              <a:rPr sz="6400" spc="-385" dirty="0">
                <a:solidFill>
                  <a:srgbClr val="F16724"/>
                </a:solidFill>
                <a:latin typeface="Trebuchet MS"/>
                <a:cs typeface="Trebuchet MS"/>
              </a:rPr>
              <a:t>crisi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37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6001939" y="6401115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363621" y="8130082"/>
            <a:ext cx="764794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55"/>
              </a:lnSpc>
              <a:tabLst>
                <a:tab pos="1589405" algn="l"/>
                <a:tab pos="3348990" algn="l"/>
                <a:tab pos="5108575" algn="l"/>
                <a:tab pos="6868159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200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400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600</a:t>
            </a:r>
            <a:r>
              <a:rPr sz="2400" dirty="0">
                <a:latin typeface="Microsoft Sans Serif"/>
                <a:cs typeface="Microsoft Sans Serif"/>
              </a:rPr>
              <a:t>%	</a:t>
            </a:r>
            <a:r>
              <a:rPr sz="2400" spc="-5" dirty="0">
                <a:latin typeface="Microsoft Sans Serif"/>
                <a:cs typeface="Microsoft Sans Serif"/>
              </a:rPr>
              <a:t>800</a:t>
            </a:r>
            <a:r>
              <a:rPr sz="2400" dirty="0">
                <a:latin typeface="Microsoft Sans Serif"/>
                <a:cs typeface="Microsoft Sans Serif"/>
              </a:rPr>
              <a:t>%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79549" y="1355907"/>
            <a:ext cx="7046595" cy="6603365"/>
            <a:chOff x="4579549" y="1355907"/>
            <a:chExt cx="7046595" cy="6603365"/>
          </a:xfrm>
        </p:grpSpPr>
        <p:sp>
          <p:nvSpPr>
            <p:cNvPr id="8" name="object 8"/>
            <p:cNvSpPr/>
            <p:nvPr/>
          </p:nvSpPr>
          <p:spPr>
            <a:xfrm>
              <a:off x="4579544" y="1355914"/>
              <a:ext cx="7046595" cy="6603365"/>
            </a:xfrm>
            <a:custGeom>
              <a:avLst/>
              <a:gdLst/>
              <a:ahLst/>
              <a:cxnLst/>
              <a:rect l="l" t="t" r="r" b="b"/>
              <a:pathLst>
                <a:path w="7046595" h="6603365">
                  <a:moveTo>
                    <a:pt x="8686" y="0"/>
                  </a:moveTo>
                  <a:lnTo>
                    <a:pt x="0" y="0"/>
                  </a:lnTo>
                  <a:lnTo>
                    <a:pt x="0" y="6603301"/>
                  </a:lnTo>
                  <a:lnTo>
                    <a:pt x="8686" y="6603301"/>
                  </a:lnTo>
                  <a:lnTo>
                    <a:pt x="8686" y="0"/>
                  </a:lnTo>
                  <a:close/>
                </a:path>
                <a:path w="7046595" h="6603365">
                  <a:moveTo>
                    <a:pt x="1768119" y="0"/>
                  </a:moveTo>
                  <a:lnTo>
                    <a:pt x="1759432" y="0"/>
                  </a:lnTo>
                  <a:lnTo>
                    <a:pt x="1759432" y="6603301"/>
                  </a:lnTo>
                  <a:lnTo>
                    <a:pt x="1768119" y="6603301"/>
                  </a:lnTo>
                  <a:lnTo>
                    <a:pt x="1768119" y="0"/>
                  </a:lnTo>
                  <a:close/>
                </a:path>
                <a:path w="7046595" h="6603365">
                  <a:moveTo>
                    <a:pt x="3527552" y="0"/>
                  </a:moveTo>
                  <a:lnTo>
                    <a:pt x="3518852" y="0"/>
                  </a:lnTo>
                  <a:lnTo>
                    <a:pt x="3518852" y="6603301"/>
                  </a:lnTo>
                  <a:lnTo>
                    <a:pt x="3527552" y="6603301"/>
                  </a:lnTo>
                  <a:lnTo>
                    <a:pt x="3527552" y="0"/>
                  </a:lnTo>
                  <a:close/>
                </a:path>
                <a:path w="7046595" h="6603365">
                  <a:moveTo>
                    <a:pt x="5286972" y="0"/>
                  </a:moveTo>
                  <a:lnTo>
                    <a:pt x="5278285" y="0"/>
                  </a:lnTo>
                  <a:lnTo>
                    <a:pt x="5278285" y="6603301"/>
                  </a:lnTo>
                  <a:lnTo>
                    <a:pt x="5286972" y="6603301"/>
                  </a:lnTo>
                  <a:lnTo>
                    <a:pt x="5286972" y="0"/>
                  </a:lnTo>
                  <a:close/>
                </a:path>
                <a:path w="7046595" h="6603365">
                  <a:moveTo>
                    <a:pt x="7046404" y="0"/>
                  </a:moveTo>
                  <a:lnTo>
                    <a:pt x="7037718" y="0"/>
                  </a:lnTo>
                  <a:lnTo>
                    <a:pt x="7037718" y="6603301"/>
                  </a:lnTo>
                  <a:lnTo>
                    <a:pt x="7046404" y="6603301"/>
                  </a:lnTo>
                  <a:lnTo>
                    <a:pt x="7046404" y="0"/>
                  </a:lnTo>
                  <a:close/>
                </a:path>
              </a:pathLst>
            </a:custGeom>
            <a:solidFill>
              <a:srgbClr val="000000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83887" y="1355914"/>
              <a:ext cx="7007225" cy="6603365"/>
            </a:xfrm>
            <a:custGeom>
              <a:avLst/>
              <a:gdLst/>
              <a:ahLst/>
              <a:cxnLst/>
              <a:rect l="l" t="t" r="r" b="b"/>
              <a:pathLst>
                <a:path w="7007225" h="6603365">
                  <a:moveTo>
                    <a:pt x="655332" y="5992330"/>
                  </a:moveTo>
                  <a:lnTo>
                    <a:pt x="637400" y="5955982"/>
                  </a:lnTo>
                  <a:lnTo>
                    <a:pt x="605955" y="5942965"/>
                  </a:lnTo>
                  <a:lnTo>
                    <a:pt x="0" y="5942965"/>
                  </a:lnTo>
                  <a:lnTo>
                    <a:pt x="0" y="6603301"/>
                  </a:lnTo>
                  <a:lnTo>
                    <a:pt x="605955" y="6603301"/>
                  </a:lnTo>
                  <a:lnTo>
                    <a:pt x="642302" y="6585369"/>
                  </a:lnTo>
                  <a:lnTo>
                    <a:pt x="655332" y="6553936"/>
                  </a:lnTo>
                  <a:lnTo>
                    <a:pt x="655332" y="5992330"/>
                  </a:lnTo>
                  <a:close/>
                </a:path>
                <a:path w="7007225" h="6603365">
                  <a:moveTo>
                    <a:pt x="848868" y="5249456"/>
                  </a:moveTo>
                  <a:lnTo>
                    <a:pt x="830935" y="5213121"/>
                  </a:lnTo>
                  <a:lnTo>
                    <a:pt x="799490" y="5200091"/>
                  </a:lnTo>
                  <a:lnTo>
                    <a:pt x="0" y="5200091"/>
                  </a:lnTo>
                  <a:lnTo>
                    <a:pt x="0" y="5860427"/>
                  </a:lnTo>
                  <a:lnTo>
                    <a:pt x="799490" y="5860427"/>
                  </a:lnTo>
                  <a:lnTo>
                    <a:pt x="835837" y="5842495"/>
                  </a:lnTo>
                  <a:lnTo>
                    <a:pt x="848868" y="5811063"/>
                  </a:lnTo>
                  <a:lnTo>
                    <a:pt x="848868" y="5249456"/>
                  </a:lnTo>
                  <a:close/>
                </a:path>
                <a:path w="7007225" h="6603365">
                  <a:moveTo>
                    <a:pt x="848868" y="4506582"/>
                  </a:moveTo>
                  <a:lnTo>
                    <a:pt x="830935" y="4470247"/>
                  </a:lnTo>
                  <a:lnTo>
                    <a:pt x="799490" y="4457230"/>
                  </a:lnTo>
                  <a:lnTo>
                    <a:pt x="0" y="4457230"/>
                  </a:lnTo>
                  <a:lnTo>
                    <a:pt x="0" y="5117554"/>
                  </a:lnTo>
                  <a:lnTo>
                    <a:pt x="799490" y="5117554"/>
                  </a:lnTo>
                  <a:lnTo>
                    <a:pt x="835837" y="5099634"/>
                  </a:lnTo>
                  <a:lnTo>
                    <a:pt x="848868" y="5068201"/>
                  </a:lnTo>
                  <a:lnTo>
                    <a:pt x="848868" y="4506582"/>
                  </a:lnTo>
                  <a:close/>
                </a:path>
                <a:path w="7007225" h="6603365">
                  <a:moveTo>
                    <a:pt x="1147978" y="3763708"/>
                  </a:moveTo>
                  <a:lnTo>
                    <a:pt x="1130033" y="3727373"/>
                  </a:lnTo>
                  <a:lnTo>
                    <a:pt x="1098588" y="3714356"/>
                  </a:lnTo>
                  <a:lnTo>
                    <a:pt x="0" y="3714356"/>
                  </a:lnTo>
                  <a:lnTo>
                    <a:pt x="0" y="4374680"/>
                  </a:lnTo>
                  <a:lnTo>
                    <a:pt x="1098588" y="4374680"/>
                  </a:lnTo>
                  <a:lnTo>
                    <a:pt x="1134948" y="4356760"/>
                  </a:lnTo>
                  <a:lnTo>
                    <a:pt x="1147978" y="4325328"/>
                  </a:lnTo>
                  <a:lnTo>
                    <a:pt x="1147978" y="3763708"/>
                  </a:lnTo>
                  <a:close/>
                </a:path>
                <a:path w="7007225" h="6603365">
                  <a:moveTo>
                    <a:pt x="1306322" y="3020834"/>
                  </a:moveTo>
                  <a:lnTo>
                    <a:pt x="1288389" y="2984500"/>
                  </a:lnTo>
                  <a:lnTo>
                    <a:pt x="1256944" y="2971482"/>
                  </a:lnTo>
                  <a:lnTo>
                    <a:pt x="0" y="2971482"/>
                  </a:lnTo>
                  <a:lnTo>
                    <a:pt x="0" y="3631819"/>
                  </a:lnTo>
                  <a:lnTo>
                    <a:pt x="1256944" y="3631819"/>
                  </a:lnTo>
                  <a:lnTo>
                    <a:pt x="1293291" y="3613886"/>
                  </a:lnTo>
                  <a:lnTo>
                    <a:pt x="1306322" y="3582454"/>
                  </a:lnTo>
                  <a:lnTo>
                    <a:pt x="1306322" y="3020834"/>
                  </a:lnTo>
                  <a:close/>
                </a:path>
                <a:path w="7007225" h="6603365">
                  <a:moveTo>
                    <a:pt x="2449957" y="2277973"/>
                  </a:moveTo>
                  <a:lnTo>
                    <a:pt x="2432012" y="2241626"/>
                  </a:lnTo>
                  <a:lnTo>
                    <a:pt x="2400566" y="2228608"/>
                  </a:lnTo>
                  <a:lnTo>
                    <a:pt x="0" y="2228608"/>
                  </a:lnTo>
                  <a:lnTo>
                    <a:pt x="0" y="2888945"/>
                  </a:lnTo>
                  <a:lnTo>
                    <a:pt x="2400566" y="2888945"/>
                  </a:lnTo>
                  <a:lnTo>
                    <a:pt x="2436926" y="2871012"/>
                  </a:lnTo>
                  <a:lnTo>
                    <a:pt x="2449957" y="2839580"/>
                  </a:lnTo>
                  <a:lnTo>
                    <a:pt x="2449957" y="2277973"/>
                  </a:lnTo>
                  <a:close/>
                </a:path>
                <a:path w="7007225" h="6603365">
                  <a:moveTo>
                    <a:pt x="3584778" y="1535099"/>
                  </a:moveTo>
                  <a:lnTo>
                    <a:pt x="3566845" y="1498765"/>
                  </a:lnTo>
                  <a:lnTo>
                    <a:pt x="3535400" y="1485734"/>
                  </a:lnTo>
                  <a:lnTo>
                    <a:pt x="0" y="1485734"/>
                  </a:lnTo>
                  <a:lnTo>
                    <a:pt x="0" y="2146071"/>
                  </a:lnTo>
                  <a:lnTo>
                    <a:pt x="3535400" y="2146071"/>
                  </a:lnTo>
                  <a:lnTo>
                    <a:pt x="3571760" y="2128151"/>
                  </a:lnTo>
                  <a:lnTo>
                    <a:pt x="3584778" y="2096719"/>
                  </a:lnTo>
                  <a:lnTo>
                    <a:pt x="3584778" y="1535099"/>
                  </a:lnTo>
                  <a:close/>
                </a:path>
                <a:path w="7007225" h="6603365">
                  <a:moveTo>
                    <a:pt x="3910279" y="792226"/>
                  </a:moveTo>
                  <a:lnTo>
                    <a:pt x="3892346" y="755891"/>
                  </a:lnTo>
                  <a:lnTo>
                    <a:pt x="3860889" y="742873"/>
                  </a:lnTo>
                  <a:lnTo>
                    <a:pt x="0" y="742873"/>
                  </a:lnTo>
                  <a:lnTo>
                    <a:pt x="0" y="1403197"/>
                  </a:lnTo>
                  <a:lnTo>
                    <a:pt x="3860889" y="1403197"/>
                  </a:lnTo>
                  <a:lnTo>
                    <a:pt x="3897249" y="1385277"/>
                  </a:lnTo>
                  <a:lnTo>
                    <a:pt x="3910279" y="1353845"/>
                  </a:lnTo>
                  <a:lnTo>
                    <a:pt x="3910279" y="792226"/>
                  </a:lnTo>
                  <a:close/>
                </a:path>
                <a:path w="7007225" h="6603365">
                  <a:moveTo>
                    <a:pt x="7006869" y="49352"/>
                  </a:moveTo>
                  <a:lnTo>
                    <a:pt x="6988937" y="13017"/>
                  </a:lnTo>
                  <a:lnTo>
                    <a:pt x="6957492" y="0"/>
                  </a:lnTo>
                  <a:lnTo>
                    <a:pt x="0" y="0"/>
                  </a:lnTo>
                  <a:lnTo>
                    <a:pt x="0" y="660323"/>
                  </a:lnTo>
                  <a:lnTo>
                    <a:pt x="6957492" y="660323"/>
                  </a:lnTo>
                  <a:lnTo>
                    <a:pt x="6993852" y="642404"/>
                  </a:lnTo>
                  <a:lnTo>
                    <a:pt x="7006869" y="610971"/>
                  </a:lnTo>
                  <a:lnTo>
                    <a:pt x="7006869" y="49352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09917" y="1477356"/>
            <a:ext cx="3550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Contributi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fondo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perduto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4558" y="2220610"/>
            <a:ext cx="2245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Anticipo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5X1000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4191" y="2963863"/>
            <a:ext cx="2295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Contributi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kind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0460" y="3707117"/>
            <a:ext cx="3549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Anticipo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contributi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pubblici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45267" y="4450370"/>
            <a:ext cx="2414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Credito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agevolato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97586" y="5193630"/>
            <a:ext cx="1262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Ga</a:t>
            </a:r>
            <a:r>
              <a:rPr sz="2400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anz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88303" y="5936883"/>
            <a:ext cx="28714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Microsoft Sans Serif"/>
                <a:cs typeface="Microsoft Sans Serif"/>
              </a:rPr>
              <a:t>Investimenti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equity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37937" y="6680131"/>
            <a:ext cx="2922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Strumenti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assicurativi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07549" y="7423391"/>
            <a:ext cx="652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spc="-15" dirty="0">
                <a:latin typeface="Microsoft Sans Serif"/>
                <a:cs typeface="Microsoft Sans Serif"/>
              </a:rPr>
              <a:t>l</a:t>
            </a:r>
            <a:r>
              <a:rPr sz="2400" dirty="0">
                <a:latin typeface="Microsoft Sans Serif"/>
                <a:cs typeface="Microsoft Sans Serif"/>
              </a:rPr>
              <a:t>tro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308799" y="8173098"/>
            <a:ext cx="7704455" cy="614680"/>
          </a:xfrm>
          <a:custGeom>
            <a:avLst/>
            <a:gdLst/>
            <a:ahLst/>
            <a:cxnLst/>
            <a:rect l="l" t="t" r="r" b="b"/>
            <a:pathLst>
              <a:path w="7704455" h="614679">
                <a:moveTo>
                  <a:pt x="7704215" y="614594"/>
                </a:moveTo>
                <a:lnTo>
                  <a:pt x="0" y="614594"/>
                </a:lnTo>
                <a:lnTo>
                  <a:pt x="0" y="0"/>
                </a:lnTo>
                <a:lnTo>
                  <a:pt x="7704215" y="0"/>
                </a:lnTo>
                <a:lnTo>
                  <a:pt x="7704215" y="6145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09510" y="8344534"/>
            <a:ext cx="9145270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Q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ua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8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2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b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3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q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80" dirty="0">
                <a:solidFill>
                  <a:srgbClr val="331818"/>
                </a:solidFill>
                <a:latin typeface="Verdana"/>
                <a:cs typeface="Verdana"/>
              </a:rPr>
              <a:t>e  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principale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strumento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finanziario 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utile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superare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la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fase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 </a:t>
            </a:r>
            <a:r>
              <a:rPr sz="2400" spc="-6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emergenza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1818"/>
                </a:solidFill>
                <a:latin typeface="Verdana"/>
                <a:cs typeface="Verdana"/>
              </a:rPr>
              <a:t>dovuta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COVID-19,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al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pari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delle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misure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previste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per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331818"/>
                </a:solidFill>
                <a:latin typeface="Verdana"/>
                <a:cs typeface="Verdana"/>
              </a:rPr>
              <a:t>le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225" dirty="0">
                <a:solidFill>
                  <a:srgbClr val="331818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ll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na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4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na</a:t>
            </a:r>
            <a:r>
              <a:rPr sz="2400" spc="5" dirty="0">
                <a:solidFill>
                  <a:srgbClr val="331818"/>
                </a:solidFill>
                <a:latin typeface="Verdana"/>
                <a:cs typeface="Verdana"/>
              </a:rPr>
              <a:t>l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26063" y="1548804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6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09755" y="2131645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44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85660" y="3016089"/>
            <a:ext cx="1850389" cy="1080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7575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40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540"/>
              </a:spcBef>
            </a:pPr>
            <a:r>
              <a:rPr sz="2400" spc="-160" dirty="0">
                <a:solidFill>
                  <a:srgbClr val="331818"/>
                </a:solidFill>
                <a:latin typeface="Verdana"/>
                <a:cs typeface="Verdana"/>
              </a:rPr>
              <a:t>27,8%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32994" y="4325859"/>
            <a:ext cx="1174115" cy="1120140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525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14</a:t>
            </a:r>
            <a:r>
              <a:rPr sz="2400" spc="-210" dirty="0">
                <a:solidFill>
                  <a:srgbClr val="331818"/>
                </a:solidFill>
                <a:latin typeface="Verdana"/>
                <a:cs typeface="Verdana"/>
              </a:rPr>
              <a:t>.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8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160" dirty="0">
                <a:solidFill>
                  <a:srgbClr val="331818"/>
                </a:solidFill>
                <a:latin typeface="Verdana"/>
                <a:cs typeface="Verdana"/>
              </a:rPr>
              <a:t>13,0%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41325" y="5875970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41325" y="6668361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7975" y="7476491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4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329671" y="6740821"/>
            <a:ext cx="7117715" cy="276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00810" algn="r">
              <a:lnSpc>
                <a:spcPct val="107200"/>
              </a:lnSpc>
              <a:spcBef>
                <a:spcPts val="95"/>
              </a:spcBef>
            </a:pPr>
            <a:r>
              <a:rPr sz="4200" spc="390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660" dirty="0">
                <a:solidFill>
                  <a:srgbClr val="F5792F"/>
                </a:solidFill>
                <a:latin typeface="Trebuchet MS"/>
                <a:cs typeface="Trebuchet MS"/>
              </a:rPr>
              <a:t>: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200" dirty="0">
                <a:solidFill>
                  <a:srgbClr val="F5792F"/>
                </a:solidFill>
                <a:latin typeface="Trebuchet MS"/>
                <a:cs typeface="Trebuchet MS"/>
              </a:rPr>
              <a:t>Q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i 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f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d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380" dirty="0">
                <a:solidFill>
                  <a:srgbClr val="F5792F"/>
                </a:solidFill>
                <a:latin typeface="Trebuchet MS"/>
                <a:cs typeface="Trebuchet MS"/>
              </a:rPr>
              <a:t>c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i </a:t>
            </a:r>
            <a:r>
              <a:rPr sz="4200" spc="-265" dirty="0">
                <a:solidFill>
                  <a:srgbClr val="F5792F"/>
                </a:solidFill>
                <a:latin typeface="Trebuchet MS"/>
                <a:cs typeface="Trebuchet MS"/>
              </a:rPr>
              <a:t>l</a:t>
            </a:r>
            <a:r>
              <a:rPr sz="4200" spc="-345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a  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zz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135" dirty="0">
                <a:solidFill>
                  <a:srgbClr val="F5792F"/>
                </a:solidFill>
                <a:latin typeface="Trebuchet MS"/>
                <a:cs typeface="Trebuchet MS"/>
              </a:rPr>
              <a:t>z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320" dirty="0">
                <a:solidFill>
                  <a:srgbClr val="F5792F"/>
                </a:solidFill>
                <a:latin typeface="Trebuchet MS"/>
                <a:cs typeface="Trebuchet MS"/>
              </a:rPr>
              <a:t>v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bb</a:t>
            </a:r>
            <a:r>
              <a:rPr sz="4200" spc="-325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50" dirty="0">
                <a:solidFill>
                  <a:srgbClr val="F5792F"/>
                </a:solidFill>
                <a:latin typeface="Trebuchet MS"/>
                <a:cs typeface="Trebuchet MS"/>
              </a:rPr>
              <a:t>a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gg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305" dirty="0">
                <a:solidFill>
                  <a:srgbClr val="F5792F"/>
                </a:solidFill>
                <a:latin typeface="Trebuchet MS"/>
                <a:cs typeface="Trebuchet MS"/>
              </a:rPr>
              <a:t>r</a:t>
            </a:r>
            <a:r>
              <a:rPr sz="4200" spc="-229" dirty="0">
                <a:solidFill>
                  <a:srgbClr val="F5792F"/>
                </a:solidFill>
                <a:latin typeface="Trebuchet MS"/>
                <a:cs typeface="Trebuchet MS"/>
              </a:rPr>
              <a:t>e 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b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60" dirty="0">
                <a:solidFill>
                  <a:srgbClr val="F5792F"/>
                </a:solidFill>
                <a:latin typeface="Trebuchet MS"/>
                <a:cs typeface="Trebuchet MS"/>
              </a:rPr>
              <a:t>g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i</a:t>
            </a:r>
            <a:r>
              <a:rPr sz="4200" spc="-195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45" dirty="0">
                <a:solidFill>
                  <a:srgbClr val="F5792F"/>
                </a:solidFill>
                <a:latin typeface="Trebuchet MS"/>
                <a:cs typeface="Trebuchet MS"/>
              </a:rPr>
              <a:t>q</a:t>
            </a:r>
            <a:r>
              <a:rPr sz="4200" spc="-285" dirty="0">
                <a:solidFill>
                  <a:srgbClr val="F5792F"/>
                </a:solidFill>
                <a:latin typeface="Trebuchet MS"/>
                <a:cs typeface="Trebuchet MS"/>
              </a:rPr>
              <a:t>u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145" dirty="0">
                <a:solidFill>
                  <a:srgbClr val="F5792F"/>
                </a:solidFill>
                <a:latin typeface="Trebuchet MS"/>
                <a:cs typeface="Trebuchet MS"/>
              </a:rPr>
              <a:t>s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55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0" dirty="0">
                <a:solidFill>
                  <a:srgbClr val="F5792F"/>
                </a:solidFill>
                <a:latin typeface="Trebuchet MS"/>
                <a:cs typeface="Trebuchet MS"/>
              </a:rPr>
              <a:t> 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-225" dirty="0">
                <a:solidFill>
                  <a:srgbClr val="F5792F"/>
                </a:solidFill>
                <a:latin typeface="Trebuchet MS"/>
                <a:cs typeface="Trebuchet MS"/>
              </a:rPr>
              <a:t>m</a:t>
            </a:r>
            <a:r>
              <a:rPr sz="4200" spc="-330" dirty="0">
                <a:solidFill>
                  <a:srgbClr val="F5792F"/>
                </a:solidFill>
                <a:latin typeface="Trebuchet MS"/>
                <a:cs typeface="Trebuchet MS"/>
              </a:rPr>
              <a:t>e</a:t>
            </a:r>
            <a:r>
              <a:rPr sz="4200" spc="-200" dirty="0">
                <a:solidFill>
                  <a:srgbClr val="F5792F"/>
                </a:solidFill>
                <a:latin typeface="Trebuchet MS"/>
                <a:cs typeface="Trebuchet MS"/>
              </a:rPr>
              <a:t>n</a:t>
            </a:r>
            <a:r>
              <a:rPr sz="4200" spc="-290" dirty="0">
                <a:solidFill>
                  <a:srgbClr val="F5792F"/>
                </a:solidFill>
                <a:latin typeface="Trebuchet MS"/>
                <a:cs typeface="Trebuchet MS"/>
              </a:rPr>
              <a:t>t</a:t>
            </a:r>
            <a:r>
              <a:rPr sz="4200" spc="-160" dirty="0">
                <a:solidFill>
                  <a:srgbClr val="F5792F"/>
                </a:solidFill>
                <a:latin typeface="Trebuchet MS"/>
                <a:cs typeface="Trebuchet MS"/>
              </a:rPr>
              <a:t>o</a:t>
            </a:r>
            <a:r>
              <a:rPr sz="4200" spc="320" dirty="0">
                <a:solidFill>
                  <a:srgbClr val="F5792F"/>
                </a:solidFill>
                <a:latin typeface="Trebuchet MS"/>
                <a:cs typeface="Trebuchet MS"/>
              </a:rPr>
              <a:t>?</a:t>
            </a:r>
            <a:endParaRPr sz="4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485531"/>
            <a:ext cx="3721100" cy="570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Previsione 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95" dirty="0">
                <a:solidFill>
                  <a:srgbClr val="F16724"/>
                </a:solidFill>
                <a:latin typeface="Trebuchet MS"/>
                <a:cs typeface="Trebuchet MS"/>
              </a:rPr>
              <a:t>andamento </a:t>
            </a:r>
            <a:r>
              <a:rPr sz="6400" spc="-1914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495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530" dirty="0">
                <a:solidFill>
                  <a:srgbClr val="F16724"/>
                </a:solidFill>
                <a:latin typeface="Trebuchet MS"/>
                <a:cs typeface="Trebuchet MS"/>
              </a:rPr>
              <a:t>a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90" dirty="0">
                <a:solidFill>
                  <a:srgbClr val="F16724"/>
                </a:solidFill>
                <a:latin typeface="Trebuchet MS"/>
                <a:cs typeface="Trebuchet MS"/>
              </a:rPr>
              <a:t>e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da  </a:t>
            </a:r>
            <a:r>
              <a:rPr sz="6400" spc="-580" dirty="0">
                <a:solidFill>
                  <a:srgbClr val="F16724"/>
                </a:solidFill>
                <a:latin typeface="Trebuchet MS"/>
                <a:cs typeface="Trebuchet MS"/>
              </a:rPr>
              <a:t>c</a:t>
            </a:r>
            <a:r>
              <a:rPr sz="6400" spc="-240" dirty="0">
                <a:solidFill>
                  <a:srgbClr val="F16724"/>
                </a:solidFill>
                <a:latin typeface="Trebuchet MS"/>
                <a:cs typeface="Trebuchet MS"/>
              </a:rPr>
              <a:t>o</a:t>
            </a:r>
            <a:r>
              <a:rPr sz="6400" spc="-305" dirty="0">
                <a:solidFill>
                  <a:srgbClr val="F16724"/>
                </a:solidFill>
                <a:latin typeface="Trebuchet MS"/>
                <a:cs typeface="Trebuchet MS"/>
              </a:rPr>
              <a:t>n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459" dirty="0">
                <a:solidFill>
                  <a:srgbClr val="F16724"/>
                </a:solidFill>
                <a:latin typeface="Trebuchet MS"/>
                <a:cs typeface="Trebuchet MS"/>
              </a:rPr>
              <a:t>r</a:t>
            </a:r>
            <a:r>
              <a:rPr sz="6400" spc="-340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75" dirty="0">
                <a:solidFill>
                  <a:srgbClr val="F16724"/>
                </a:solidFill>
                <a:latin typeface="Trebuchet MS"/>
                <a:cs typeface="Trebuchet MS"/>
              </a:rPr>
              <a:t>b</a:t>
            </a:r>
            <a:r>
              <a:rPr sz="6400" spc="-430" dirty="0">
                <a:solidFill>
                  <a:srgbClr val="F16724"/>
                </a:solidFill>
                <a:latin typeface="Trebuchet MS"/>
                <a:cs typeface="Trebuchet MS"/>
              </a:rPr>
              <a:t>u</a:t>
            </a:r>
            <a:r>
              <a:rPr sz="6400" spc="-440" dirty="0">
                <a:solidFill>
                  <a:srgbClr val="F16724"/>
                </a:solidFill>
                <a:latin typeface="Trebuchet MS"/>
                <a:cs typeface="Trebuchet MS"/>
              </a:rPr>
              <a:t>t</a:t>
            </a:r>
            <a:r>
              <a:rPr sz="6400" spc="-335" dirty="0">
                <a:solidFill>
                  <a:srgbClr val="F16724"/>
                </a:solidFill>
                <a:latin typeface="Trebuchet MS"/>
                <a:cs typeface="Trebuchet MS"/>
              </a:rPr>
              <a:t>i</a:t>
            </a:r>
            <a:r>
              <a:rPr sz="6400" spc="-330" dirty="0">
                <a:solidFill>
                  <a:srgbClr val="F16724"/>
                </a:solidFill>
                <a:latin typeface="Trebuchet MS"/>
                <a:cs typeface="Trebuchet MS"/>
              </a:rPr>
              <a:t> </a:t>
            </a:r>
            <a:r>
              <a:rPr sz="6400" spc="-345" dirty="0">
                <a:solidFill>
                  <a:srgbClr val="F16724"/>
                </a:solidFill>
                <a:latin typeface="Trebuchet MS"/>
                <a:cs typeface="Trebuchet MS"/>
              </a:rPr>
              <a:t>e  </a:t>
            </a:r>
            <a:r>
              <a:rPr sz="6400" spc="-320" dirty="0">
                <a:solidFill>
                  <a:srgbClr val="F16724"/>
                </a:solidFill>
                <a:latin typeface="Trebuchet MS"/>
                <a:cs typeface="Trebuchet MS"/>
              </a:rPr>
              <a:t>donazioni</a:t>
            </a:r>
            <a:endParaRPr sz="6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881" y="379749"/>
            <a:ext cx="2981324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5392" y="311866"/>
            <a:ext cx="3600449" cy="7810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28741" y="6740550"/>
            <a:ext cx="1257300" cy="238125"/>
          </a:xfrm>
          <a:custGeom>
            <a:avLst/>
            <a:gdLst/>
            <a:ahLst/>
            <a:cxnLst/>
            <a:rect l="l" t="t" r="r" b="b"/>
            <a:pathLst>
              <a:path w="1257300" h="238125">
                <a:moveTo>
                  <a:pt x="1257173" y="237902"/>
                </a:moveTo>
                <a:lnTo>
                  <a:pt x="0" y="237902"/>
                </a:lnTo>
                <a:lnTo>
                  <a:pt x="0" y="0"/>
                </a:lnTo>
                <a:lnTo>
                  <a:pt x="1257173" y="0"/>
                </a:lnTo>
                <a:lnTo>
                  <a:pt x="1257173" y="237902"/>
                </a:lnTo>
                <a:close/>
              </a:path>
            </a:pathLst>
          </a:custGeom>
          <a:solidFill>
            <a:srgbClr val="F16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97853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5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7" y="549077"/>
                </a:lnTo>
                <a:lnTo>
                  <a:pt x="0" y="500062"/>
                </a:lnTo>
                <a:lnTo>
                  <a:pt x="601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1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8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62564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9" y="378557"/>
                </a:lnTo>
                <a:lnTo>
                  <a:pt x="994713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3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427276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9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4" y="242978"/>
                </a:lnTo>
                <a:lnTo>
                  <a:pt x="98408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6" y="29231"/>
                </a:lnTo>
                <a:lnTo>
                  <a:pt x="378557" y="14985"/>
                </a:lnTo>
                <a:lnTo>
                  <a:pt x="426687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6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6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8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6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6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991987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8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6" y="962059"/>
                </a:lnTo>
                <a:lnTo>
                  <a:pt x="264334" y="941078"/>
                </a:lnTo>
                <a:lnTo>
                  <a:pt x="222241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5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8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1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40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7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3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2" y="475525"/>
                </a:lnTo>
                <a:lnTo>
                  <a:pt x="1000124" y="500062"/>
                </a:lnTo>
                <a:lnTo>
                  <a:pt x="999522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3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7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556699" y="4141243"/>
            <a:ext cx="1000125" cy="1000125"/>
          </a:xfrm>
          <a:custGeom>
            <a:avLst/>
            <a:gdLst/>
            <a:ahLst/>
            <a:cxnLst/>
            <a:rect l="l" t="t" r="r" b="b"/>
            <a:pathLst>
              <a:path w="1000125" h="1000125">
                <a:moveTo>
                  <a:pt x="500062" y="1000124"/>
                </a:moveTo>
                <a:lnTo>
                  <a:pt x="451047" y="997717"/>
                </a:lnTo>
                <a:lnTo>
                  <a:pt x="402504" y="990516"/>
                </a:lnTo>
                <a:lnTo>
                  <a:pt x="354901" y="978592"/>
                </a:lnTo>
                <a:lnTo>
                  <a:pt x="308695" y="962059"/>
                </a:lnTo>
                <a:lnTo>
                  <a:pt x="264334" y="941078"/>
                </a:lnTo>
                <a:lnTo>
                  <a:pt x="222242" y="915849"/>
                </a:lnTo>
                <a:lnTo>
                  <a:pt x="182826" y="886616"/>
                </a:lnTo>
                <a:lnTo>
                  <a:pt x="146464" y="853660"/>
                </a:lnTo>
                <a:lnTo>
                  <a:pt x="113508" y="817298"/>
                </a:lnTo>
                <a:lnTo>
                  <a:pt x="84274" y="777882"/>
                </a:lnTo>
                <a:lnTo>
                  <a:pt x="59046" y="735790"/>
                </a:lnTo>
                <a:lnTo>
                  <a:pt x="38064" y="691428"/>
                </a:lnTo>
                <a:lnTo>
                  <a:pt x="21532" y="645222"/>
                </a:lnTo>
                <a:lnTo>
                  <a:pt x="9607" y="597619"/>
                </a:lnTo>
                <a:lnTo>
                  <a:pt x="2408" y="549077"/>
                </a:lnTo>
                <a:lnTo>
                  <a:pt x="0" y="500062"/>
                </a:lnTo>
                <a:lnTo>
                  <a:pt x="602" y="475525"/>
                </a:lnTo>
                <a:lnTo>
                  <a:pt x="5412" y="426688"/>
                </a:lnTo>
                <a:lnTo>
                  <a:pt x="14985" y="378557"/>
                </a:lnTo>
                <a:lnTo>
                  <a:pt x="29230" y="331596"/>
                </a:lnTo>
                <a:lnTo>
                  <a:pt x="48010" y="286258"/>
                </a:lnTo>
                <a:lnTo>
                  <a:pt x="71143" y="242978"/>
                </a:lnTo>
                <a:lnTo>
                  <a:pt x="98407" y="202175"/>
                </a:lnTo>
                <a:lnTo>
                  <a:pt x="129539" y="164240"/>
                </a:lnTo>
                <a:lnTo>
                  <a:pt x="164240" y="129540"/>
                </a:lnTo>
                <a:lnTo>
                  <a:pt x="202175" y="98408"/>
                </a:lnTo>
                <a:lnTo>
                  <a:pt x="242978" y="71144"/>
                </a:lnTo>
                <a:lnTo>
                  <a:pt x="286257" y="48011"/>
                </a:lnTo>
                <a:lnTo>
                  <a:pt x="331595" y="29231"/>
                </a:lnTo>
                <a:lnTo>
                  <a:pt x="378556" y="14985"/>
                </a:lnTo>
                <a:lnTo>
                  <a:pt x="426688" y="5412"/>
                </a:lnTo>
                <a:lnTo>
                  <a:pt x="475525" y="601"/>
                </a:lnTo>
                <a:lnTo>
                  <a:pt x="500062" y="0"/>
                </a:lnTo>
                <a:lnTo>
                  <a:pt x="524599" y="601"/>
                </a:lnTo>
                <a:lnTo>
                  <a:pt x="573437" y="5412"/>
                </a:lnTo>
                <a:lnTo>
                  <a:pt x="621567" y="14985"/>
                </a:lnTo>
                <a:lnTo>
                  <a:pt x="668528" y="29231"/>
                </a:lnTo>
                <a:lnTo>
                  <a:pt x="713866" y="48011"/>
                </a:lnTo>
                <a:lnTo>
                  <a:pt x="757145" y="71144"/>
                </a:lnTo>
                <a:lnTo>
                  <a:pt x="797949" y="98408"/>
                </a:lnTo>
                <a:lnTo>
                  <a:pt x="835884" y="129540"/>
                </a:lnTo>
                <a:lnTo>
                  <a:pt x="870584" y="164240"/>
                </a:lnTo>
                <a:lnTo>
                  <a:pt x="901716" y="202175"/>
                </a:lnTo>
                <a:lnTo>
                  <a:pt x="928980" y="242978"/>
                </a:lnTo>
                <a:lnTo>
                  <a:pt x="952113" y="286258"/>
                </a:lnTo>
                <a:lnTo>
                  <a:pt x="970893" y="331596"/>
                </a:lnTo>
                <a:lnTo>
                  <a:pt x="985138" y="378557"/>
                </a:lnTo>
                <a:lnTo>
                  <a:pt x="994712" y="426688"/>
                </a:lnTo>
                <a:lnTo>
                  <a:pt x="999523" y="475525"/>
                </a:lnTo>
                <a:lnTo>
                  <a:pt x="1000124" y="500062"/>
                </a:lnTo>
                <a:lnTo>
                  <a:pt x="999523" y="524599"/>
                </a:lnTo>
                <a:lnTo>
                  <a:pt x="994712" y="573436"/>
                </a:lnTo>
                <a:lnTo>
                  <a:pt x="985139" y="621567"/>
                </a:lnTo>
                <a:lnTo>
                  <a:pt x="970893" y="668528"/>
                </a:lnTo>
                <a:lnTo>
                  <a:pt x="952113" y="713866"/>
                </a:lnTo>
                <a:lnTo>
                  <a:pt x="928980" y="757146"/>
                </a:lnTo>
                <a:lnTo>
                  <a:pt x="901716" y="797949"/>
                </a:lnTo>
                <a:lnTo>
                  <a:pt x="870584" y="835884"/>
                </a:lnTo>
                <a:lnTo>
                  <a:pt x="835884" y="870584"/>
                </a:lnTo>
                <a:lnTo>
                  <a:pt x="797949" y="901716"/>
                </a:lnTo>
                <a:lnTo>
                  <a:pt x="757145" y="928980"/>
                </a:lnTo>
                <a:lnTo>
                  <a:pt x="713866" y="952113"/>
                </a:lnTo>
                <a:lnTo>
                  <a:pt x="668528" y="970893"/>
                </a:lnTo>
                <a:lnTo>
                  <a:pt x="621567" y="985139"/>
                </a:lnTo>
                <a:lnTo>
                  <a:pt x="573437" y="994712"/>
                </a:lnTo>
                <a:lnTo>
                  <a:pt x="524599" y="999522"/>
                </a:lnTo>
                <a:lnTo>
                  <a:pt x="500062" y="1000124"/>
                </a:lnTo>
                <a:close/>
              </a:path>
            </a:pathLst>
          </a:custGeom>
          <a:solidFill>
            <a:srgbClr val="FA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692444" y="5052666"/>
            <a:ext cx="1133474" cy="1132839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851652" y="5464623"/>
            <a:ext cx="1132840" cy="310515"/>
            <a:chOff x="6851652" y="5464623"/>
            <a:chExt cx="1132840" cy="310515"/>
          </a:xfrm>
        </p:grpSpPr>
        <p:sp>
          <p:nvSpPr>
            <p:cNvPr id="13" name="object 13"/>
            <p:cNvSpPr/>
            <p:nvPr/>
          </p:nvSpPr>
          <p:spPr>
            <a:xfrm>
              <a:off x="6851650" y="5464631"/>
              <a:ext cx="1132840" cy="310515"/>
            </a:xfrm>
            <a:custGeom>
              <a:avLst/>
              <a:gdLst/>
              <a:ahLst/>
              <a:cxnLst/>
              <a:rect l="l" t="t" r="r" b="b"/>
              <a:pathLst>
                <a:path w="1132840" h="310514">
                  <a:moveTo>
                    <a:pt x="1132751" y="0"/>
                  </a:moveTo>
                  <a:lnTo>
                    <a:pt x="116103" y="0"/>
                  </a:lnTo>
                  <a:lnTo>
                    <a:pt x="0" y="92722"/>
                  </a:lnTo>
                  <a:lnTo>
                    <a:pt x="0" y="310400"/>
                  </a:lnTo>
                  <a:lnTo>
                    <a:pt x="116103" y="217690"/>
                  </a:lnTo>
                  <a:lnTo>
                    <a:pt x="1132751" y="217690"/>
                  </a:lnTo>
                  <a:lnTo>
                    <a:pt x="1132751" y="0"/>
                  </a:lnTo>
                  <a:close/>
                </a:path>
              </a:pathLst>
            </a:custGeom>
            <a:solidFill>
              <a:srgbClr val="FFB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51652" y="5682313"/>
              <a:ext cx="1132840" cy="93345"/>
            </a:xfrm>
            <a:custGeom>
              <a:avLst/>
              <a:gdLst/>
              <a:ahLst/>
              <a:cxnLst/>
              <a:rect l="l" t="t" r="r" b="b"/>
              <a:pathLst>
                <a:path w="1132840" h="93345">
                  <a:moveTo>
                    <a:pt x="1016646" y="92718"/>
                  </a:moveTo>
                  <a:lnTo>
                    <a:pt x="0" y="92718"/>
                  </a:lnTo>
                  <a:lnTo>
                    <a:pt x="116107" y="0"/>
                  </a:lnTo>
                  <a:lnTo>
                    <a:pt x="1132754" y="0"/>
                  </a:lnTo>
                  <a:lnTo>
                    <a:pt x="1016646" y="92718"/>
                  </a:lnTo>
                  <a:close/>
                </a:path>
              </a:pathLst>
            </a:custGeom>
            <a:solidFill>
              <a:srgbClr val="FF9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8342979" y="5264619"/>
            <a:ext cx="8066405" cy="770255"/>
            <a:chOff x="8342979" y="5264619"/>
            <a:chExt cx="8066405" cy="770255"/>
          </a:xfrm>
        </p:grpSpPr>
        <p:sp>
          <p:nvSpPr>
            <p:cNvPr id="16" name="object 16"/>
            <p:cNvSpPr/>
            <p:nvPr/>
          </p:nvSpPr>
          <p:spPr>
            <a:xfrm>
              <a:off x="15865117" y="5315377"/>
              <a:ext cx="494030" cy="669290"/>
            </a:xfrm>
            <a:custGeom>
              <a:avLst/>
              <a:gdLst/>
              <a:ahLst/>
              <a:cxnLst/>
              <a:rect l="l" t="t" r="r" b="b"/>
              <a:pathLst>
                <a:path w="494030" h="669289">
                  <a:moveTo>
                    <a:pt x="0" y="668907"/>
                  </a:moveTo>
                  <a:lnTo>
                    <a:pt x="0" y="0"/>
                  </a:lnTo>
                  <a:lnTo>
                    <a:pt x="493750" y="335296"/>
                  </a:lnTo>
                  <a:lnTo>
                    <a:pt x="0" y="668907"/>
                  </a:lnTo>
                  <a:close/>
                </a:path>
              </a:pathLst>
            </a:custGeom>
            <a:solidFill>
              <a:srgbClr val="FAA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42979" y="5264619"/>
              <a:ext cx="8066405" cy="770255"/>
            </a:xfrm>
            <a:custGeom>
              <a:avLst/>
              <a:gdLst/>
              <a:ahLst/>
              <a:cxnLst/>
              <a:rect l="l" t="t" r="r" b="b"/>
              <a:pathLst>
                <a:path w="8066405" h="770254">
                  <a:moveTo>
                    <a:pt x="7522138" y="770212"/>
                  </a:moveTo>
                  <a:lnTo>
                    <a:pt x="7513770" y="770212"/>
                  </a:lnTo>
                  <a:lnTo>
                    <a:pt x="7505401" y="766842"/>
                  </a:lnTo>
                  <a:lnTo>
                    <a:pt x="7473757" y="733144"/>
                  </a:lnTo>
                  <a:lnTo>
                    <a:pt x="7471927" y="719665"/>
                  </a:lnTo>
                  <a:lnTo>
                    <a:pt x="7471927" y="434916"/>
                  </a:lnTo>
                  <a:lnTo>
                    <a:pt x="0" y="434916"/>
                  </a:lnTo>
                  <a:lnTo>
                    <a:pt x="0" y="333821"/>
                  </a:lnTo>
                  <a:lnTo>
                    <a:pt x="7471927" y="333821"/>
                  </a:lnTo>
                  <a:lnTo>
                    <a:pt x="7471927" y="49072"/>
                  </a:lnTo>
                  <a:lnTo>
                    <a:pt x="7487461" y="13058"/>
                  </a:lnTo>
                  <a:lnTo>
                    <a:pt x="7525276" y="0"/>
                  </a:lnTo>
                  <a:lnTo>
                    <a:pt x="7538483" y="2658"/>
                  </a:lnTo>
                  <a:lnTo>
                    <a:pt x="7550592" y="8635"/>
                  </a:lnTo>
                  <a:lnTo>
                    <a:pt x="7751565" y="145112"/>
                  </a:lnTo>
                  <a:lnTo>
                    <a:pt x="7572350" y="145112"/>
                  </a:lnTo>
                  <a:lnTo>
                    <a:pt x="7572350" y="625310"/>
                  </a:lnTo>
                  <a:lnTo>
                    <a:pt x="7751565" y="625310"/>
                  </a:lnTo>
                  <a:lnTo>
                    <a:pt x="7550592" y="761787"/>
                  </a:lnTo>
                  <a:lnTo>
                    <a:pt x="7544027" y="765236"/>
                  </a:lnTo>
                  <a:lnTo>
                    <a:pt x="7536993" y="767895"/>
                  </a:lnTo>
                  <a:lnTo>
                    <a:pt x="7529644" y="769606"/>
                  </a:lnTo>
                  <a:lnTo>
                    <a:pt x="7522138" y="770212"/>
                  </a:lnTo>
                  <a:close/>
                </a:path>
                <a:path w="8066405" h="770254">
                  <a:moveTo>
                    <a:pt x="7751565" y="625310"/>
                  </a:moveTo>
                  <a:lnTo>
                    <a:pt x="7572350" y="625310"/>
                  </a:lnTo>
                  <a:lnTo>
                    <a:pt x="7925507" y="384369"/>
                  </a:lnTo>
                  <a:lnTo>
                    <a:pt x="7572350" y="145112"/>
                  </a:lnTo>
                  <a:lnTo>
                    <a:pt x="7751565" y="145112"/>
                  </a:lnTo>
                  <a:lnTo>
                    <a:pt x="8044342" y="343931"/>
                  </a:lnTo>
                  <a:lnTo>
                    <a:pt x="8053391" y="351434"/>
                  </a:lnTo>
                  <a:lnTo>
                    <a:pt x="8060243" y="360991"/>
                  </a:lnTo>
                  <a:lnTo>
                    <a:pt x="8064584" y="372127"/>
                  </a:lnTo>
                  <a:lnTo>
                    <a:pt x="8066101" y="384369"/>
                  </a:lnTo>
                  <a:lnTo>
                    <a:pt x="8064584" y="396637"/>
                  </a:lnTo>
                  <a:lnTo>
                    <a:pt x="8060243" y="407957"/>
                  </a:lnTo>
                  <a:lnTo>
                    <a:pt x="8053391" y="418014"/>
                  </a:lnTo>
                  <a:lnTo>
                    <a:pt x="8044342" y="426491"/>
                  </a:lnTo>
                  <a:lnTo>
                    <a:pt x="7751565" y="625310"/>
                  </a:lnTo>
                  <a:close/>
                </a:path>
              </a:pathLst>
            </a:custGeom>
            <a:solidFill>
              <a:srgbClr val="FAB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6147971" y="1794861"/>
            <a:ext cx="1669414" cy="1669414"/>
          </a:xfrm>
          <a:custGeom>
            <a:avLst/>
            <a:gdLst/>
            <a:ahLst/>
            <a:cxnLst/>
            <a:rect l="l" t="t" r="r" b="b"/>
            <a:pathLst>
              <a:path w="1669415" h="1669414">
                <a:moveTo>
                  <a:pt x="834456" y="1668913"/>
                </a:moveTo>
                <a:lnTo>
                  <a:pt x="793511" y="1667908"/>
                </a:lnTo>
                <a:lnTo>
                  <a:pt x="752665" y="1664895"/>
                </a:lnTo>
                <a:lnTo>
                  <a:pt x="712016" y="1659881"/>
                </a:lnTo>
                <a:lnTo>
                  <a:pt x="671662" y="1652879"/>
                </a:lnTo>
                <a:lnTo>
                  <a:pt x="631700" y="1643905"/>
                </a:lnTo>
                <a:lnTo>
                  <a:pt x="592226" y="1632981"/>
                </a:lnTo>
                <a:lnTo>
                  <a:pt x="553336" y="1620134"/>
                </a:lnTo>
                <a:lnTo>
                  <a:pt x="515123" y="1605394"/>
                </a:lnTo>
                <a:lnTo>
                  <a:pt x="477680" y="1588796"/>
                </a:lnTo>
                <a:lnTo>
                  <a:pt x="441096" y="1570381"/>
                </a:lnTo>
                <a:lnTo>
                  <a:pt x="405460" y="1550193"/>
                </a:lnTo>
                <a:lnTo>
                  <a:pt x="370857" y="1528281"/>
                </a:lnTo>
                <a:lnTo>
                  <a:pt x="337371" y="1504698"/>
                </a:lnTo>
                <a:lnTo>
                  <a:pt x="305082" y="1479500"/>
                </a:lnTo>
                <a:lnTo>
                  <a:pt x="274069" y="1452748"/>
                </a:lnTo>
                <a:lnTo>
                  <a:pt x="244406" y="1424506"/>
                </a:lnTo>
                <a:lnTo>
                  <a:pt x="216165" y="1394843"/>
                </a:lnTo>
                <a:lnTo>
                  <a:pt x="189412" y="1363830"/>
                </a:lnTo>
                <a:lnTo>
                  <a:pt x="164214" y="1331541"/>
                </a:lnTo>
                <a:lnTo>
                  <a:pt x="140631" y="1298055"/>
                </a:lnTo>
                <a:lnTo>
                  <a:pt x="118719" y="1263453"/>
                </a:lnTo>
                <a:lnTo>
                  <a:pt x="98531" y="1227816"/>
                </a:lnTo>
                <a:lnTo>
                  <a:pt x="80116" y="1191232"/>
                </a:lnTo>
                <a:lnTo>
                  <a:pt x="63519" y="1153789"/>
                </a:lnTo>
                <a:lnTo>
                  <a:pt x="48778" y="1115576"/>
                </a:lnTo>
                <a:lnTo>
                  <a:pt x="35931" y="1076686"/>
                </a:lnTo>
                <a:lnTo>
                  <a:pt x="25007" y="1037213"/>
                </a:lnTo>
                <a:lnTo>
                  <a:pt x="16033" y="997251"/>
                </a:lnTo>
                <a:lnTo>
                  <a:pt x="9031" y="956896"/>
                </a:lnTo>
                <a:lnTo>
                  <a:pt x="4018" y="916247"/>
                </a:lnTo>
                <a:lnTo>
                  <a:pt x="1005" y="875401"/>
                </a:lnTo>
                <a:lnTo>
                  <a:pt x="0" y="834456"/>
                </a:lnTo>
                <a:lnTo>
                  <a:pt x="62" y="824215"/>
                </a:lnTo>
                <a:lnTo>
                  <a:pt x="1570" y="783286"/>
                </a:lnTo>
                <a:lnTo>
                  <a:pt x="5084" y="742480"/>
                </a:lnTo>
                <a:lnTo>
                  <a:pt x="10596" y="701895"/>
                </a:lnTo>
                <a:lnTo>
                  <a:pt x="18093" y="661630"/>
                </a:lnTo>
                <a:lnTo>
                  <a:pt x="27556" y="621781"/>
                </a:lnTo>
                <a:lnTo>
                  <a:pt x="38964" y="582445"/>
                </a:lnTo>
                <a:lnTo>
                  <a:pt x="52288" y="543715"/>
                </a:lnTo>
                <a:lnTo>
                  <a:pt x="67496" y="505686"/>
                </a:lnTo>
                <a:lnTo>
                  <a:pt x="84552" y="468449"/>
                </a:lnTo>
                <a:lnTo>
                  <a:pt x="103414" y="432094"/>
                </a:lnTo>
                <a:lnTo>
                  <a:pt x="124038" y="396708"/>
                </a:lnTo>
                <a:lnTo>
                  <a:pt x="146373" y="362377"/>
                </a:lnTo>
                <a:lnTo>
                  <a:pt x="170365" y="329183"/>
                </a:lnTo>
                <a:lnTo>
                  <a:pt x="195958" y="297206"/>
                </a:lnTo>
                <a:lnTo>
                  <a:pt x="223088" y="266524"/>
                </a:lnTo>
                <a:lnTo>
                  <a:pt x="251692" y="237209"/>
                </a:lnTo>
                <a:lnTo>
                  <a:pt x="281699" y="209334"/>
                </a:lnTo>
                <a:lnTo>
                  <a:pt x="313039" y="182964"/>
                </a:lnTo>
                <a:lnTo>
                  <a:pt x="345634" y="158164"/>
                </a:lnTo>
                <a:lnTo>
                  <a:pt x="379407" y="134994"/>
                </a:lnTo>
                <a:lnTo>
                  <a:pt x="414276" y="113508"/>
                </a:lnTo>
                <a:lnTo>
                  <a:pt x="450157" y="93759"/>
                </a:lnTo>
                <a:lnTo>
                  <a:pt x="486964" y="75795"/>
                </a:lnTo>
                <a:lnTo>
                  <a:pt x="524609" y="59658"/>
                </a:lnTo>
                <a:lnTo>
                  <a:pt x="563000" y="45388"/>
                </a:lnTo>
                <a:lnTo>
                  <a:pt x="602044" y="33018"/>
                </a:lnTo>
                <a:lnTo>
                  <a:pt x="641649" y="22580"/>
                </a:lnTo>
                <a:lnTo>
                  <a:pt x="681718" y="14097"/>
                </a:lnTo>
                <a:lnTo>
                  <a:pt x="722155" y="7591"/>
                </a:lnTo>
                <a:lnTo>
                  <a:pt x="762863" y="3076"/>
                </a:lnTo>
                <a:lnTo>
                  <a:pt x="803743" y="565"/>
                </a:lnTo>
                <a:lnTo>
                  <a:pt x="834456" y="0"/>
                </a:lnTo>
                <a:lnTo>
                  <a:pt x="844697" y="62"/>
                </a:lnTo>
                <a:lnTo>
                  <a:pt x="885626" y="1570"/>
                </a:lnTo>
                <a:lnTo>
                  <a:pt x="926433" y="5084"/>
                </a:lnTo>
                <a:lnTo>
                  <a:pt x="967017" y="10596"/>
                </a:lnTo>
                <a:lnTo>
                  <a:pt x="1007282" y="18093"/>
                </a:lnTo>
                <a:lnTo>
                  <a:pt x="1047131" y="27556"/>
                </a:lnTo>
                <a:lnTo>
                  <a:pt x="1086468" y="38964"/>
                </a:lnTo>
                <a:lnTo>
                  <a:pt x="1125197" y="52288"/>
                </a:lnTo>
                <a:lnTo>
                  <a:pt x="1163226" y="67496"/>
                </a:lnTo>
                <a:lnTo>
                  <a:pt x="1200463" y="84552"/>
                </a:lnTo>
                <a:lnTo>
                  <a:pt x="1236818" y="103414"/>
                </a:lnTo>
                <a:lnTo>
                  <a:pt x="1272204" y="124038"/>
                </a:lnTo>
                <a:lnTo>
                  <a:pt x="1306535" y="146373"/>
                </a:lnTo>
                <a:lnTo>
                  <a:pt x="1339730" y="170365"/>
                </a:lnTo>
                <a:lnTo>
                  <a:pt x="1371706" y="195958"/>
                </a:lnTo>
                <a:lnTo>
                  <a:pt x="1402389" y="223088"/>
                </a:lnTo>
                <a:lnTo>
                  <a:pt x="1431703" y="251692"/>
                </a:lnTo>
                <a:lnTo>
                  <a:pt x="1459578" y="281699"/>
                </a:lnTo>
                <a:lnTo>
                  <a:pt x="1485948" y="313039"/>
                </a:lnTo>
                <a:lnTo>
                  <a:pt x="1510748" y="345634"/>
                </a:lnTo>
                <a:lnTo>
                  <a:pt x="1533919" y="379407"/>
                </a:lnTo>
                <a:lnTo>
                  <a:pt x="1555404" y="414276"/>
                </a:lnTo>
                <a:lnTo>
                  <a:pt x="1575153" y="450157"/>
                </a:lnTo>
                <a:lnTo>
                  <a:pt x="1593118" y="486964"/>
                </a:lnTo>
                <a:lnTo>
                  <a:pt x="1609254" y="524609"/>
                </a:lnTo>
                <a:lnTo>
                  <a:pt x="1623525" y="563000"/>
                </a:lnTo>
                <a:lnTo>
                  <a:pt x="1635894" y="602044"/>
                </a:lnTo>
                <a:lnTo>
                  <a:pt x="1646332" y="641649"/>
                </a:lnTo>
                <a:lnTo>
                  <a:pt x="1654815" y="681718"/>
                </a:lnTo>
                <a:lnTo>
                  <a:pt x="1661322" y="722155"/>
                </a:lnTo>
                <a:lnTo>
                  <a:pt x="1665836" y="762863"/>
                </a:lnTo>
                <a:lnTo>
                  <a:pt x="1668347" y="803743"/>
                </a:lnTo>
                <a:lnTo>
                  <a:pt x="1668913" y="834456"/>
                </a:lnTo>
                <a:lnTo>
                  <a:pt x="1668850" y="844697"/>
                </a:lnTo>
                <a:lnTo>
                  <a:pt x="1667343" y="885626"/>
                </a:lnTo>
                <a:lnTo>
                  <a:pt x="1663828" y="926433"/>
                </a:lnTo>
                <a:lnTo>
                  <a:pt x="1658316" y="967017"/>
                </a:lnTo>
                <a:lnTo>
                  <a:pt x="1650819" y="1007282"/>
                </a:lnTo>
                <a:lnTo>
                  <a:pt x="1641356" y="1047131"/>
                </a:lnTo>
                <a:lnTo>
                  <a:pt x="1629948" y="1086468"/>
                </a:lnTo>
                <a:lnTo>
                  <a:pt x="1616625" y="1125197"/>
                </a:lnTo>
                <a:lnTo>
                  <a:pt x="1601416" y="1163226"/>
                </a:lnTo>
                <a:lnTo>
                  <a:pt x="1584361" y="1200463"/>
                </a:lnTo>
                <a:lnTo>
                  <a:pt x="1565498" y="1236818"/>
                </a:lnTo>
                <a:lnTo>
                  <a:pt x="1544875" y="1272204"/>
                </a:lnTo>
                <a:lnTo>
                  <a:pt x="1522540" y="1306535"/>
                </a:lnTo>
                <a:lnTo>
                  <a:pt x="1498547" y="1339730"/>
                </a:lnTo>
                <a:lnTo>
                  <a:pt x="1472955" y="1371706"/>
                </a:lnTo>
                <a:lnTo>
                  <a:pt x="1445824" y="1402389"/>
                </a:lnTo>
                <a:lnTo>
                  <a:pt x="1417220" y="1431703"/>
                </a:lnTo>
                <a:lnTo>
                  <a:pt x="1387213" y="1459578"/>
                </a:lnTo>
                <a:lnTo>
                  <a:pt x="1355874" y="1485948"/>
                </a:lnTo>
                <a:lnTo>
                  <a:pt x="1323278" y="1510748"/>
                </a:lnTo>
                <a:lnTo>
                  <a:pt x="1289506" y="1533919"/>
                </a:lnTo>
                <a:lnTo>
                  <a:pt x="1254636" y="1555404"/>
                </a:lnTo>
                <a:lnTo>
                  <a:pt x="1218755" y="1575153"/>
                </a:lnTo>
                <a:lnTo>
                  <a:pt x="1181948" y="1593118"/>
                </a:lnTo>
                <a:lnTo>
                  <a:pt x="1144303" y="1609254"/>
                </a:lnTo>
                <a:lnTo>
                  <a:pt x="1105913" y="1623525"/>
                </a:lnTo>
                <a:lnTo>
                  <a:pt x="1066868" y="1635894"/>
                </a:lnTo>
                <a:lnTo>
                  <a:pt x="1027263" y="1646332"/>
                </a:lnTo>
                <a:lnTo>
                  <a:pt x="987194" y="1654815"/>
                </a:lnTo>
                <a:lnTo>
                  <a:pt x="946757" y="1661322"/>
                </a:lnTo>
                <a:lnTo>
                  <a:pt x="906050" y="1665836"/>
                </a:lnTo>
                <a:lnTo>
                  <a:pt x="865169" y="1668347"/>
                </a:lnTo>
                <a:lnTo>
                  <a:pt x="834456" y="1668913"/>
                </a:lnTo>
                <a:close/>
              </a:path>
            </a:pathLst>
          </a:custGeom>
          <a:solidFill>
            <a:srgbClr val="FAA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970101" y="7395814"/>
            <a:ext cx="9027160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6175" marR="5080" indent="-1134110" algn="r">
              <a:lnSpc>
                <a:spcPct val="114599"/>
              </a:lnSpc>
              <a:spcBef>
                <a:spcPts val="100"/>
              </a:spcBef>
            </a:pP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Complessivamente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più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1818"/>
                </a:solidFill>
                <a:latin typeface="Verdana"/>
                <a:cs typeface="Verdana"/>
              </a:rPr>
              <a:t>di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7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ETS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su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10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331818"/>
                </a:solidFill>
                <a:latin typeface="Verdana"/>
                <a:cs typeface="Verdana"/>
              </a:rPr>
              <a:t>prevedono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una</a:t>
            </a:r>
            <a:r>
              <a:rPr sz="2400" spc="-27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contrazione </a:t>
            </a:r>
            <a:r>
              <a:rPr sz="2400" spc="-83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1818"/>
                </a:solidFill>
                <a:latin typeface="Verdana"/>
                <a:cs typeface="Verdana"/>
              </a:rPr>
              <a:t>delle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entrate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derivanti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da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contributi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donazioni</a:t>
            </a:r>
            <a:r>
              <a:rPr sz="2400" spc="-27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collegata</a:t>
            </a:r>
            <a:endParaRPr sz="24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2400" spc="-114" dirty="0">
                <a:solidFill>
                  <a:srgbClr val="331818"/>
                </a:solidFill>
                <a:latin typeface="Verdana"/>
                <a:cs typeface="Verdana"/>
              </a:rPr>
              <a:t>all'emergenza</a:t>
            </a:r>
            <a:r>
              <a:rPr sz="2400" spc="22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1818"/>
                </a:solidFill>
                <a:latin typeface="Verdana"/>
                <a:cs typeface="Verdana"/>
              </a:rPr>
              <a:t>COVID-19.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15987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35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2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82879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37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526977" y="3730398"/>
            <a:ext cx="945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11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208108" y="3730398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5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810920" y="3730398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1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8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01297" y="2397547"/>
            <a:ext cx="762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9</a:t>
            </a:r>
            <a:r>
              <a:rPr sz="2400" spc="-204" dirty="0">
                <a:solidFill>
                  <a:srgbClr val="331818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331818"/>
                </a:solidFill>
                <a:latin typeface="Verdana"/>
                <a:cs typeface="Verdana"/>
              </a:rPr>
              <a:t>0</a:t>
            </a:r>
            <a:r>
              <a:rPr sz="2400" spc="-335" dirty="0">
                <a:solidFill>
                  <a:srgbClr val="331818"/>
                </a:solidFill>
                <a:latin typeface="Verdana"/>
                <a:cs typeface="Verdana"/>
              </a:rPr>
              <a:t>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23953" y="1384022"/>
            <a:ext cx="2225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280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56403" y="5812486"/>
            <a:ext cx="3432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8585" algn="l"/>
              </a:tabLst>
            </a:pPr>
            <a:r>
              <a:rPr sz="2400" spc="-30" dirty="0">
                <a:solidFill>
                  <a:srgbClr val="331818"/>
                </a:solidFill>
                <a:latin typeface="Verdana"/>
                <a:cs typeface="Verdana"/>
              </a:rPr>
              <a:t>F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	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06037" y="6231586"/>
            <a:ext cx="2065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D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1818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331818"/>
                </a:solidFill>
                <a:latin typeface="Verdana"/>
                <a:cs typeface="Verdana"/>
              </a:rPr>
              <a:t>Z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331818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331818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409140" y="6170620"/>
            <a:ext cx="1181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STABILI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714879" y="5812486"/>
            <a:ext cx="1460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394944" y="5759146"/>
            <a:ext cx="1460500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14599"/>
              </a:lnSpc>
              <a:spcBef>
                <a:spcPts val="100"/>
              </a:spcBef>
            </a:pP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FORTE </a:t>
            </a:r>
            <a:r>
              <a:rPr sz="2400" spc="-105" dirty="0">
                <a:solidFill>
                  <a:srgbClr val="331818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120" dirty="0">
                <a:solidFill>
                  <a:srgbClr val="331818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331818"/>
                </a:solidFill>
                <a:latin typeface="Verdana"/>
                <a:cs typeface="Verdana"/>
              </a:rPr>
              <a:t>E</a:t>
            </a:r>
            <a:r>
              <a:rPr sz="2400" spc="-229" dirty="0">
                <a:solidFill>
                  <a:srgbClr val="331818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1818"/>
                </a:solidFill>
                <a:latin typeface="Verdana"/>
                <a:cs typeface="Verdana"/>
              </a:rPr>
              <a:t>C</a:t>
            </a:r>
            <a:r>
              <a:rPr sz="2400" spc="-35" dirty="0">
                <a:solidFill>
                  <a:srgbClr val="331818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331818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331818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1114</Words>
  <Application>Microsoft Office PowerPoint</Application>
  <PresentationFormat>Personalizzato</PresentationFormat>
  <Paragraphs>163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Arial</vt:lpstr>
      <vt:lpstr>Arial MT</vt:lpstr>
      <vt:lpstr>Calibri</vt:lpstr>
      <vt:lpstr>Microsoft Sans Serif</vt:lpstr>
      <vt:lpstr>Tahoma</vt:lpstr>
      <vt:lpstr>Trebuchet MS</vt:lpstr>
      <vt:lpstr>Verdana</vt:lpstr>
      <vt:lpstr>Office Theme</vt:lpstr>
      <vt:lpstr>Presentazione standard di PowerPoint</vt:lpstr>
      <vt:lpstr>Gli ETS in Italia (1)</vt:lpstr>
      <vt:lpstr>Gli ETS in Italia (2)</vt:lpstr>
      <vt:lpstr>Gli ETS in Italia (3)</vt:lpstr>
      <vt:lpstr>Presentazione standard di PowerPoint</vt:lpstr>
      <vt:lpstr>Campione dell'indagine</vt:lpstr>
      <vt:lpstr>L'impatto  dell'emergenza</vt:lpstr>
      <vt:lpstr>Strumenti  finanziari utili  per superare il  momento di crisi</vt:lpstr>
      <vt:lpstr>Previsione  andamento  entrate da  contributi e  donazioni</vt:lpstr>
      <vt:lpstr>NO RAPPORTI  ECONOMICI CON  P.A.</vt:lpstr>
      <vt:lpstr>NO MARKET  ORIENTED</vt:lpstr>
      <vt:lpstr>D: Vi ritenete soddisfatti delle  iniziative promosse in questo  periodo di emergenza dalle  banche con cui siete in rapporto? Sì, soprattutto per adeguatezza offerta  8.3%</vt:lpstr>
      <vt:lpstr>D: Quale ruolo oggi una banca deve  assumere primariamente per sostenere  lo sviluppo degli ETS a fronte della  crisi COVID-19?</vt:lpstr>
      <vt:lpstr>D: Vi ritenete soddisfatti delle  iniziative promosse dal governo per  fronteggiare la crisi finanziaria del  Terzo Settore causata dall’emergenza  COVID-19?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Stampa</cp:lastModifiedBy>
  <cp:revision>1</cp:revision>
  <dcterms:created xsi:type="dcterms:W3CDTF">2022-03-01T15:19:28Z</dcterms:created>
  <dcterms:modified xsi:type="dcterms:W3CDTF">2022-03-01T15:20:22Z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2020-06-05T00:00:00Z</vt:filetime>
  </property>
  <property fmtid="{D5CDD505-2E9C-101B-9397-08002B2CF9AE}" pid="3" name="LastSaved">
    <vt:filetime>2022-03-01T00:00:00Z</vt:filetime>
  </property>
</Properties>
</file>