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drawings/drawing1.xml" ContentType="application/vnd.openxmlformats-officedocument.drawingml.chartshapes+xml"/>
  <Override PartName="/ppt/charts/chart9.xml" ContentType="application/vnd.openxmlformats-officedocument.drawingml.chart+xml"/>
  <Override PartName="/ppt/charts/chart10.xml" ContentType="application/vnd.openxmlformats-officedocument.drawingml.chart+xml"/>
  <Override PartName="/ppt/drawings/drawing2.xml" ContentType="application/vnd.openxmlformats-officedocument.drawingml.chartshapes+xml"/>
  <Override PartName="/ppt/notesSlides/notesSlide9.xml" ContentType="application/vnd.openxmlformats-officedocument.presentationml.notesSlide+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ppt/charts/chart12.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3.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15.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charts/chart1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3" r:id="rId1"/>
  </p:sldMasterIdLst>
  <p:notesMasterIdLst>
    <p:notesMasterId r:id="rId18"/>
  </p:notesMasterIdLst>
  <p:handoutMasterIdLst>
    <p:handoutMasterId r:id="rId19"/>
  </p:handoutMasterIdLst>
  <p:sldIdLst>
    <p:sldId id="256" r:id="rId2"/>
    <p:sldId id="258" r:id="rId3"/>
    <p:sldId id="267" r:id="rId4"/>
    <p:sldId id="280" r:id="rId5"/>
    <p:sldId id="281" r:id="rId6"/>
    <p:sldId id="282" r:id="rId7"/>
    <p:sldId id="283" r:id="rId8"/>
    <p:sldId id="295" r:id="rId9"/>
    <p:sldId id="294" r:id="rId10"/>
    <p:sldId id="297" r:id="rId11"/>
    <p:sldId id="302" r:id="rId12"/>
    <p:sldId id="303" r:id="rId13"/>
    <p:sldId id="304" r:id="rId14"/>
    <p:sldId id="306" r:id="rId15"/>
    <p:sldId id="305" r:id="rId16"/>
    <p:sldId id="289" r:id="rId17"/>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189" userDrawn="1">
          <p15:clr>
            <a:srgbClr val="A4A3A4"/>
          </p15:clr>
        </p15:guide>
        <p15:guide id="4" orient="horz" pos="4201" userDrawn="1">
          <p15:clr>
            <a:srgbClr val="A4A3A4"/>
          </p15:clr>
        </p15:guide>
        <p15:guide id="5" pos="7469" userDrawn="1">
          <p15:clr>
            <a:srgbClr val="A4A3A4"/>
          </p15:clr>
        </p15:guide>
        <p15:guide id="6" orient="horz" pos="3634" userDrawn="1">
          <p15:clr>
            <a:srgbClr val="A4A3A4"/>
          </p15:clr>
        </p15:guide>
        <p15:guide id="7" orient="horz" pos="414" userDrawn="1">
          <p15:clr>
            <a:srgbClr val="A4A3A4"/>
          </p15:clr>
        </p15:guide>
        <p15:guide id="8" pos="506" userDrawn="1">
          <p15:clr>
            <a:srgbClr val="A4A3A4"/>
          </p15:clr>
        </p15:guide>
        <p15:guide id="10" orient="horz" pos="91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400"/>
    <a:srgbClr val="060B14"/>
    <a:srgbClr val="D8202E"/>
    <a:srgbClr val="CA0A24"/>
    <a:srgbClr val="DD0E12"/>
    <a:srgbClr val="EC6907"/>
    <a:srgbClr val="E41E13"/>
    <a:srgbClr val="D23C28"/>
    <a:srgbClr val="C934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Stile con tema 1 - Color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00"/>
    <p:restoredTop sz="96405" autoAdjust="0"/>
  </p:normalViewPr>
  <p:slideViewPr>
    <p:cSldViewPr snapToGrid="0" snapToObjects="1" showGuides="1">
      <p:cViewPr varScale="1">
        <p:scale>
          <a:sx n="63" d="100"/>
          <a:sy n="63" d="100"/>
        </p:scale>
        <p:origin x="912" y="64"/>
      </p:cViewPr>
      <p:guideLst>
        <p:guide orient="horz" pos="2160"/>
        <p:guide pos="3840"/>
        <p:guide pos="189"/>
        <p:guide orient="horz" pos="4201"/>
        <p:guide pos="7469"/>
        <p:guide orient="horz" pos="3634"/>
        <p:guide orient="horz" pos="414"/>
        <p:guide pos="506"/>
        <p:guide orient="horz" pos="913"/>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Foglio_di_lavoro_di_Microsoft_Excel.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Foglio_di_lavoro_di_Microsoft_Excel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Foglio_di_lavoro_di_Microsoft_Excel10.xlsx"/><Relationship Id="rId2" Type="http://schemas.microsoft.com/office/2011/relationships/chartColorStyle" Target="colors3.xml"/><Relationship Id="rId1" Type="http://schemas.microsoft.com/office/2011/relationships/chartStyle" Target="style3.xml"/></Relationships>
</file>

<file path=ppt/charts/_rels/chart12.xml.rels><?xml version="1.0" encoding="UTF-8" standalone="yes"?>
<Relationships xmlns="http://schemas.openxmlformats.org/package/2006/relationships"><Relationship Id="rId3" Type="http://schemas.openxmlformats.org/officeDocument/2006/relationships/package" Target="../embeddings/Foglio_di_lavoro_di_Microsoft_Excel11.xlsx"/><Relationship Id="rId2" Type="http://schemas.microsoft.com/office/2011/relationships/chartColorStyle" Target="colors4.xml"/><Relationship Id="rId1" Type="http://schemas.microsoft.com/office/2011/relationships/chartStyle" Target="style4.xml"/></Relationships>
</file>

<file path=ppt/charts/_rels/chart13.xml.rels><?xml version="1.0" encoding="UTF-8" standalone="yes"?>
<Relationships xmlns="http://schemas.openxmlformats.org/package/2006/relationships"><Relationship Id="rId3" Type="http://schemas.openxmlformats.org/officeDocument/2006/relationships/package" Target="../embeddings/Foglio_di_lavoro_di_Microsoft_Excel12.xlsx"/><Relationship Id="rId2" Type="http://schemas.microsoft.com/office/2011/relationships/chartColorStyle" Target="colors5.xml"/><Relationship Id="rId1" Type="http://schemas.microsoft.com/office/2011/relationships/chartStyle" Target="style5.xml"/></Relationships>
</file>

<file path=ppt/charts/_rels/chart14.xml.rels><?xml version="1.0" encoding="UTF-8" standalone="yes"?>
<Relationships xmlns="http://schemas.openxmlformats.org/package/2006/relationships"><Relationship Id="rId3" Type="http://schemas.openxmlformats.org/officeDocument/2006/relationships/package" Target="../embeddings/Foglio_di_lavoro_di_Microsoft_Excel13.xlsx"/><Relationship Id="rId2" Type="http://schemas.microsoft.com/office/2011/relationships/chartColorStyle" Target="colors6.xml"/><Relationship Id="rId1" Type="http://schemas.microsoft.com/office/2011/relationships/chartStyle" Target="style6.xml"/></Relationships>
</file>

<file path=ppt/charts/_rels/chart15.xml.rels><?xml version="1.0" encoding="UTF-8" standalone="yes"?>
<Relationships xmlns="http://schemas.openxmlformats.org/package/2006/relationships"><Relationship Id="rId3" Type="http://schemas.openxmlformats.org/officeDocument/2006/relationships/package" Target="../embeddings/Foglio_di_lavoro_di_Microsoft_Excel14.xlsx"/><Relationship Id="rId2" Type="http://schemas.microsoft.com/office/2011/relationships/chartColorStyle" Target="colors7.xml"/><Relationship Id="rId1" Type="http://schemas.microsoft.com/office/2011/relationships/chartStyle" Target="style7.xml"/></Relationships>
</file>

<file path=ppt/charts/_rels/chart16.xml.rels><?xml version="1.0" encoding="UTF-8" standalone="yes"?>
<Relationships xmlns="http://schemas.openxmlformats.org/package/2006/relationships"><Relationship Id="rId3" Type="http://schemas.openxmlformats.org/officeDocument/2006/relationships/package" Target="../embeddings/Foglio_di_lavoro_di_Microsoft_Excel15.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Foglio_di_lavoro_di_Microsoft_Excel1.xlsx"/></Relationships>
</file>

<file path=ppt/charts/_rels/chart3.xml.rels><?xml version="1.0" encoding="UTF-8" standalone="yes"?>
<Relationships xmlns="http://schemas.openxmlformats.org/package/2006/relationships"><Relationship Id="rId3" Type="http://schemas.openxmlformats.org/officeDocument/2006/relationships/package" Target="../embeddings/Foglio_di_lavoro_di_Microsoft_Excel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package" Target="../embeddings/Foglio_di_lavoro_di_Microsoft_Excel3.xlsx"/></Relationships>
</file>

<file path=ppt/charts/_rels/chart5.xml.rels><?xml version="1.0" encoding="UTF-8" standalone="yes"?>
<Relationships xmlns="http://schemas.openxmlformats.org/package/2006/relationships"><Relationship Id="rId3" Type="http://schemas.openxmlformats.org/officeDocument/2006/relationships/package" Target="../embeddings/Foglio_di_lavoro_di_Microsoft_Excel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1" Type="http://schemas.openxmlformats.org/officeDocument/2006/relationships/package" Target="../embeddings/Foglio_di_lavoro_di_Microsoft_Excel5.xlsx"/></Relationships>
</file>

<file path=ppt/charts/_rels/chart7.xml.rels><?xml version="1.0" encoding="UTF-8" standalone="yes"?>
<Relationships xmlns="http://schemas.openxmlformats.org/package/2006/relationships"><Relationship Id="rId1" Type="http://schemas.openxmlformats.org/officeDocument/2006/relationships/package" Target="../embeddings/Foglio_di_lavoro_di_Microsoft_Excel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Foglio_di_lavoro_di_Microsoft_Excel7.xlsx"/></Relationships>
</file>

<file path=ppt/charts/_rels/chart9.xml.rels><?xml version="1.0" encoding="UTF-8" standalone="yes"?>
<Relationships xmlns="http://schemas.openxmlformats.org/package/2006/relationships"><Relationship Id="rId1" Type="http://schemas.openxmlformats.org/officeDocument/2006/relationships/package" Target="../embeddings/Foglio_di_lavoro_di_Microsoft_Excel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272470609861605E-2"/>
          <c:y val="4.384895122828638E-2"/>
          <c:w val="0.90216299997384053"/>
          <c:h val="0.81702351649469196"/>
        </c:manualLayout>
      </c:layout>
      <c:barChart>
        <c:barDir val="col"/>
        <c:grouping val="clustered"/>
        <c:varyColors val="0"/>
        <c:ser>
          <c:idx val="0"/>
          <c:order val="0"/>
          <c:tx>
            <c:strRef>
              <c:f>Foglio1!$B$1</c:f>
              <c:strCache>
                <c:ptCount val="1"/>
                <c:pt idx="0">
                  <c:v>INP</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Foglio1!$A$2:$A$4</c:f>
              <c:strCache>
                <c:ptCount val="3"/>
                <c:pt idx="0">
                  <c:v>2015-2016</c:v>
                </c:pt>
                <c:pt idx="1">
                  <c:v>2016-2017</c:v>
                </c:pt>
                <c:pt idx="2">
                  <c:v>2017-2018</c:v>
                </c:pt>
              </c:strCache>
            </c:strRef>
          </c:cat>
          <c:val>
            <c:numRef>
              <c:f>Foglio1!$B$2:$B$4</c:f>
              <c:numCache>
                <c:formatCode>0.0</c:formatCode>
                <c:ptCount val="3"/>
                <c:pt idx="0">
                  <c:v>2.1</c:v>
                </c:pt>
                <c:pt idx="1">
                  <c:v>2.1</c:v>
                </c:pt>
                <c:pt idx="2">
                  <c:v>2.6</c:v>
                </c:pt>
              </c:numCache>
            </c:numRef>
          </c:val>
          <c:extLst>
            <c:ext xmlns:c16="http://schemas.microsoft.com/office/drawing/2014/chart" uri="{C3380CC4-5D6E-409C-BE32-E72D297353CC}">
              <c16:uniqueId val="{00000000-BC2E-4A1F-9B1D-9C76C13A49FC}"/>
            </c:ext>
          </c:extLst>
        </c:ser>
        <c:ser>
          <c:idx val="1"/>
          <c:order val="1"/>
          <c:tx>
            <c:strRef>
              <c:f>Foglio1!$C$1</c:f>
              <c:strCache>
                <c:ptCount val="1"/>
                <c:pt idx="0">
                  <c:v>Dipendenti</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Foglio1!$A$2:$A$4</c:f>
              <c:strCache>
                <c:ptCount val="3"/>
                <c:pt idx="0">
                  <c:v>2015-2016</c:v>
                </c:pt>
                <c:pt idx="1">
                  <c:v>2016-2017</c:v>
                </c:pt>
                <c:pt idx="2">
                  <c:v>2017-2018</c:v>
                </c:pt>
              </c:strCache>
            </c:strRef>
          </c:cat>
          <c:val>
            <c:numRef>
              <c:f>Foglio1!$C$2:$C$4</c:f>
              <c:numCache>
                <c:formatCode>0.0</c:formatCode>
                <c:ptCount val="3"/>
                <c:pt idx="0">
                  <c:v>3.1</c:v>
                </c:pt>
                <c:pt idx="1">
                  <c:v>3.9</c:v>
                </c:pt>
                <c:pt idx="2">
                  <c:v>1</c:v>
                </c:pt>
              </c:numCache>
            </c:numRef>
          </c:val>
          <c:extLst>
            <c:ext xmlns:c16="http://schemas.microsoft.com/office/drawing/2014/chart" uri="{C3380CC4-5D6E-409C-BE32-E72D297353CC}">
              <c16:uniqueId val="{00000001-BC2E-4A1F-9B1D-9C76C13A49FC}"/>
            </c:ext>
          </c:extLst>
        </c:ser>
        <c:dLbls>
          <c:showLegendKey val="0"/>
          <c:showVal val="0"/>
          <c:showCatName val="0"/>
          <c:showSerName val="0"/>
          <c:showPercent val="0"/>
          <c:showBubbleSize val="0"/>
        </c:dLbls>
        <c:gapWidth val="150"/>
        <c:axId val="239382480"/>
        <c:axId val="239383040"/>
      </c:barChart>
      <c:catAx>
        <c:axId val="239382480"/>
        <c:scaling>
          <c:orientation val="minMax"/>
        </c:scaling>
        <c:delete val="0"/>
        <c:axPos val="b"/>
        <c:numFmt formatCode="General" sourceLinked="0"/>
        <c:majorTickMark val="out"/>
        <c:minorTickMark val="none"/>
        <c:tickLblPos val="nextTo"/>
        <c:txPr>
          <a:bodyPr/>
          <a:lstStyle/>
          <a:p>
            <a:pPr>
              <a:defRPr sz="1800">
                <a:latin typeface="Arial" panose="020B0604020202020204" pitchFamily="34" charset="0"/>
                <a:cs typeface="Arial" panose="020B0604020202020204" pitchFamily="34" charset="0"/>
              </a:defRPr>
            </a:pPr>
            <a:endParaRPr lang="it-IT"/>
          </a:p>
        </c:txPr>
        <c:crossAx val="239383040"/>
        <c:crosses val="autoZero"/>
        <c:auto val="1"/>
        <c:lblAlgn val="ctr"/>
        <c:lblOffset val="100"/>
        <c:noMultiLvlLbl val="0"/>
      </c:catAx>
      <c:valAx>
        <c:axId val="239383040"/>
        <c:scaling>
          <c:orientation val="minMax"/>
        </c:scaling>
        <c:delete val="1"/>
        <c:axPos val="l"/>
        <c:numFmt formatCode="0.0" sourceLinked="1"/>
        <c:majorTickMark val="out"/>
        <c:minorTickMark val="none"/>
        <c:tickLblPos val="nextTo"/>
        <c:crossAx val="239382480"/>
        <c:crosses val="autoZero"/>
        <c:crossBetween val="between"/>
      </c:valAx>
    </c:plotArea>
    <c:legend>
      <c:legendPos val="r"/>
      <c:layout>
        <c:manualLayout>
          <c:xMode val="edge"/>
          <c:yMode val="edge"/>
          <c:x val="0"/>
          <c:y val="9.8660763578468216E-2"/>
          <c:w val="0.27588910816001627"/>
          <c:h val="0.13561611759691194"/>
        </c:manualLayout>
      </c:layout>
      <c:overlay val="0"/>
      <c:txPr>
        <a:bodyPr/>
        <a:lstStyle/>
        <a:p>
          <a:pPr>
            <a:defRPr>
              <a:latin typeface="Arial" panose="020B0604020202020204" pitchFamily="34" charset="0"/>
              <a:cs typeface="Arial" panose="020B0604020202020204" pitchFamily="34" charset="0"/>
            </a:defRPr>
          </a:pPr>
          <a:endParaRPr lang="it-IT"/>
        </a:p>
      </c:txPr>
    </c:legend>
    <c:plotVisOnly val="1"/>
    <c:dispBlanksAs val="gap"/>
    <c:showDLblsOverMax val="0"/>
  </c:chart>
  <c:txPr>
    <a:bodyPr/>
    <a:lstStyle/>
    <a:p>
      <a:pPr>
        <a:defRPr sz="1800"/>
      </a:pPr>
      <a:endParaRPr lang="it-IT"/>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021404092961177"/>
          <c:y val="0.10933808173108274"/>
          <c:w val="0.65766582742894875"/>
          <c:h val="0.59063224738972575"/>
        </c:manualLayout>
      </c:layout>
      <c:pieChart>
        <c:varyColors val="1"/>
        <c:ser>
          <c:idx val="0"/>
          <c:order val="0"/>
          <c:tx>
            <c:strRef>
              <c:f>Foglio1!$B$1</c:f>
              <c:strCache>
                <c:ptCount val="1"/>
                <c:pt idx="0">
                  <c:v>Colonna1</c:v>
                </c:pt>
              </c:strCache>
            </c:strRef>
          </c:tx>
          <c:dLbls>
            <c:spPr>
              <a:noFill/>
              <a:ln>
                <a:noFill/>
              </a:ln>
              <a:effectLst/>
            </c:spPr>
            <c:txPr>
              <a:bodyPr/>
              <a:lstStyle/>
              <a:p>
                <a:pPr>
                  <a:defRPr sz="1500" b="1">
                    <a:solidFill>
                      <a:schemeClr val="bg1"/>
                    </a:solidFill>
                    <a:latin typeface="Arial" panose="020B0604020202020204" pitchFamily="34" charset="0"/>
                    <a:cs typeface="Arial" panose="020B0604020202020204" pitchFamily="34" charset="0"/>
                  </a:defRPr>
                </a:pPr>
                <a:endParaRPr lang="it-IT"/>
              </a:p>
            </c:txPr>
            <c:showLegendKey val="0"/>
            <c:showVal val="1"/>
            <c:showCatName val="0"/>
            <c:showSerName val="0"/>
            <c:showPercent val="0"/>
            <c:showBubbleSize val="0"/>
            <c:showLeaderLines val="1"/>
            <c:extLst>
              <c:ext xmlns:c15="http://schemas.microsoft.com/office/drawing/2012/chart" uri="{CE6537A1-D6FC-4f65-9D91-7224C49458BB}"/>
            </c:extLst>
          </c:dLbls>
          <c:cat>
            <c:strRef>
              <c:f>Foglio1!$A$2:$A$7</c:f>
              <c:strCache>
                <c:ptCount val="6"/>
                <c:pt idx="0">
                  <c:v>Assistenza sociale e protezione civile</c:v>
                </c:pt>
                <c:pt idx="1">
                  <c:v>Sanità</c:v>
                </c:pt>
                <c:pt idx="2">
                  <c:v>Istruzione e ricerca</c:v>
                </c:pt>
                <c:pt idx="3">
                  <c:v>Sviluppo economico e coesione sociale</c:v>
                </c:pt>
                <c:pt idx="4">
                  <c:v>Altre attività</c:v>
                </c:pt>
                <c:pt idx="5">
                  <c:v>Cultura, sport e ricreazione</c:v>
                </c:pt>
              </c:strCache>
            </c:strRef>
          </c:cat>
          <c:val>
            <c:numRef>
              <c:f>Foglio1!$B$2:$B$7</c:f>
              <c:numCache>
                <c:formatCode>0.0</c:formatCode>
                <c:ptCount val="6"/>
                <c:pt idx="0">
                  <c:v>37.299999999999997</c:v>
                </c:pt>
                <c:pt idx="1">
                  <c:v>21.8</c:v>
                </c:pt>
                <c:pt idx="2">
                  <c:v>15</c:v>
                </c:pt>
                <c:pt idx="3">
                  <c:v>12</c:v>
                </c:pt>
                <c:pt idx="4">
                  <c:v>7.7</c:v>
                </c:pt>
                <c:pt idx="5">
                  <c:v>6.2</c:v>
                </c:pt>
              </c:numCache>
            </c:numRef>
          </c:val>
          <c:extLst>
            <c:ext xmlns:c16="http://schemas.microsoft.com/office/drawing/2014/chart" uri="{C3380CC4-5D6E-409C-BE32-E72D297353CC}">
              <c16:uniqueId val="{00000000-CEF3-4802-A6C8-4B48594445B8}"/>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
          <c:y val="0.72100414817522107"/>
          <c:w val="1"/>
          <c:h val="0.27680413116946673"/>
        </c:manualLayout>
      </c:layout>
      <c:overlay val="0"/>
      <c:txPr>
        <a:bodyPr/>
        <a:lstStyle/>
        <a:p>
          <a:pPr>
            <a:defRPr sz="1400">
              <a:latin typeface="Arial" panose="020B0604020202020204" pitchFamily="34" charset="0"/>
              <a:cs typeface="Arial" panose="020B0604020202020204" pitchFamily="34" charset="0"/>
            </a:defRPr>
          </a:pPr>
          <a:endParaRPr lang="it-IT"/>
        </a:p>
      </c:txPr>
    </c:legend>
    <c:plotVisOnly val="1"/>
    <c:dispBlanksAs val="gap"/>
    <c:showDLblsOverMax val="0"/>
  </c:chart>
  <c:txPr>
    <a:bodyPr/>
    <a:lstStyle/>
    <a:p>
      <a:pPr>
        <a:defRPr sz="1800"/>
      </a:pPr>
      <a:endParaRPr lang="it-IT"/>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113974495163657E-2"/>
          <c:y val="3.6831229566933119E-2"/>
          <c:w val="0.89902758557422613"/>
          <c:h val="0.68249212452285624"/>
        </c:manualLayout>
      </c:layout>
      <c:lineChart>
        <c:grouping val="standard"/>
        <c:varyColors val="0"/>
        <c:ser>
          <c:idx val="0"/>
          <c:order val="0"/>
          <c:tx>
            <c:strRef>
              <c:f>Foglio1!$B$1</c:f>
              <c:strCache>
                <c:ptCount val="1"/>
                <c:pt idx="0">
                  <c:v>NO</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Foglio1!$A$2:$A$6</c:f>
              <c:numCache>
                <c:formatCode>General</c:formatCode>
                <c:ptCount val="5"/>
                <c:pt idx="0">
                  <c:v>2011</c:v>
                </c:pt>
                <c:pt idx="1">
                  <c:v>2015</c:v>
                </c:pt>
                <c:pt idx="2">
                  <c:v>2016</c:v>
                </c:pt>
                <c:pt idx="3">
                  <c:v>2017</c:v>
                </c:pt>
                <c:pt idx="4">
                  <c:v>2018</c:v>
                </c:pt>
              </c:numCache>
            </c:numRef>
          </c:cat>
          <c:val>
            <c:numRef>
              <c:f>Foglio1!$B$2:$B$6</c:f>
              <c:numCache>
                <c:formatCode>0.0</c:formatCode>
                <c:ptCount val="5"/>
                <c:pt idx="0" formatCode="General">
                  <c:v>0</c:v>
                </c:pt>
                <c:pt idx="1">
                  <c:v>10.594967909999999</c:v>
                </c:pt>
                <c:pt idx="2">
                  <c:v>10.54453311</c:v>
                </c:pt>
                <c:pt idx="3">
                  <c:v>16.626806909999999</c:v>
                </c:pt>
                <c:pt idx="4">
                  <c:v>17.337368120000001</c:v>
                </c:pt>
              </c:numCache>
            </c:numRef>
          </c:val>
          <c:smooth val="0"/>
          <c:extLst>
            <c:ext xmlns:c16="http://schemas.microsoft.com/office/drawing/2014/chart" uri="{C3380CC4-5D6E-409C-BE32-E72D297353CC}">
              <c16:uniqueId val="{00000000-FEF4-42F5-BB9D-AF2BA1143960}"/>
            </c:ext>
          </c:extLst>
        </c:ser>
        <c:ser>
          <c:idx val="1"/>
          <c:order val="1"/>
          <c:tx>
            <c:strRef>
              <c:f>Foglio1!$C$1</c:f>
              <c:strCache>
                <c:ptCount val="1"/>
                <c:pt idx="0">
                  <c:v>NE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Foglio1!$A$2:$A$6</c:f>
              <c:numCache>
                <c:formatCode>General</c:formatCode>
                <c:ptCount val="5"/>
                <c:pt idx="0">
                  <c:v>2011</c:v>
                </c:pt>
                <c:pt idx="1">
                  <c:v>2015</c:v>
                </c:pt>
                <c:pt idx="2">
                  <c:v>2016</c:v>
                </c:pt>
                <c:pt idx="3">
                  <c:v>2017</c:v>
                </c:pt>
                <c:pt idx="4">
                  <c:v>2018</c:v>
                </c:pt>
              </c:numCache>
            </c:numRef>
          </c:cat>
          <c:val>
            <c:numRef>
              <c:f>Foglio1!$C$2:$C$6</c:f>
              <c:numCache>
                <c:formatCode>0.0</c:formatCode>
                <c:ptCount val="5"/>
                <c:pt idx="0" formatCode="General">
                  <c:v>0</c:v>
                </c:pt>
                <c:pt idx="1">
                  <c:v>12.64125694</c:v>
                </c:pt>
                <c:pt idx="2">
                  <c:v>15.90937252</c:v>
                </c:pt>
                <c:pt idx="3">
                  <c:v>23.496976610000001</c:v>
                </c:pt>
                <c:pt idx="4">
                  <c:v>26.736592980000001</c:v>
                </c:pt>
              </c:numCache>
            </c:numRef>
          </c:val>
          <c:smooth val="0"/>
          <c:extLst>
            <c:ext xmlns:c16="http://schemas.microsoft.com/office/drawing/2014/chart" uri="{C3380CC4-5D6E-409C-BE32-E72D297353CC}">
              <c16:uniqueId val="{00000001-FEF4-42F5-BB9D-AF2BA1143960}"/>
            </c:ext>
          </c:extLst>
        </c:ser>
        <c:ser>
          <c:idx val="2"/>
          <c:order val="2"/>
          <c:tx>
            <c:strRef>
              <c:f>Foglio1!$D$1</c:f>
              <c:strCache>
                <c:ptCount val="1"/>
                <c:pt idx="0">
                  <c:v>CE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Foglio1!$A$2:$A$6</c:f>
              <c:numCache>
                <c:formatCode>General</c:formatCode>
                <c:ptCount val="5"/>
                <c:pt idx="0">
                  <c:v>2011</c:v>
                </c:pt>
                <c:pt idx="1">
                  <c:v>2015</c:v>
                </c:pt>
                <c:pt idx="2">
                  <c:v>2016</c:v>
                </c:pt>
                <c:pt idx="3">
                  <c:v>2017</c:v>
                </c:pt>
                <c:pt idx="4">
                  <c:v>2018</c:v>
                </c:pt>
              </c:numCache>
            </c:numRef>
          </c:cat>
          <c:val>
            <c:numRef>
              <c:f>Foglio1!$D$2:$D$6</c:f>
              <c:numCache>
                <c:formatCode>0.0</c:formatCode>
                <c:ptCount val="5"/>
                <c:pt idx="0" formatCode="General">
                  <c:v>0</c:v>
                </c:pt>
                <c:pt idx="1">
                  <c:v>20.265706380000001</c:v>
                </c:pt>
                <c:pt idx="2">
                  <c:v>22.464328340000002</c:v>
                </c:pt>
                <c:pt idx="3">
                  <c:v>30.641682939999999</c:v>
                </c:pt>
                <c:pt idx="4">
                  <c:v>31.35375977</c:v>
                </c:pt>
              </c:numCache>
            </c:numRef>
          </c:val>
          <c:smooth val="0"/>
          <c:extLst>
            <c:ext xmlns:c16="http://schemas.microsoft.com/office/drawing/2014/chart" uri="{C3380CC4-5D6E-409C-BE32-E72D297353CC}">
              <c16:uniqueId val="{00000002-FEF4-42F5-BB9D-AF2BA1143960}"/>
            </c:ext>
          </c:extLst>
        </c:ser>
        <c:ser>
          <c:idx val="3"/>
          <c:order val="3"/>
          <c:tx>
            <c:strRef>
              <c:f>Foglio1!$E$1</c:f>
              <c:strCache>
                <c:ptCount val="1"/>
                <c:pt idx="0">
                  <c:v>SUD</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Foglio1!$A$2:$A$6</c:f>
              <c:numCache>
                <c:formatCode>General</c:formatCode>
                <c:ptCount val="5"/>
                <c:pt idx="0">
                  <c:v>2011</c:v>
                </c:pt>
                <c:pt idx="1">
                  <c:v>2015</c:v>
                </c:pt>
                <c:pt idx="2">
                  <c:v>2016</c:v>
                </c:pt>
                <c:pt idx="3">
                  <c:v>2017</c:v>
                </c:pt>
                <c:pt idx="4">
                  <c:v>2018</c:v>
                </c:pt>
              </c:numCache>
            </c:numRef>
          </c:cat>
          <c:val>
            <c:numRef>
              <c:f>Foglio1!$E$2:$E$6</c:f>
              <c:numCache>
                <c:formatCode>0.0</c:formatCode>
                <c:ptCount val="5"/>
                <c:pt idx="0" formatCode="General">
                  <c:v>0</c:v>
                </c:pt>
                <c:pt idx="1">
                  <c:v>36.131392120000001</c:v>
                </c:pt>
                <c:pt idx="2">
                  <c:v>39.531400759999997</c:v>
                </c:pt>
                <c:pt idx="3">
                  <c:v>47.283305249999998</c:v>
                </c:pt>
                <c:pt idx="4">
                  <c:v>49.377169109999997</c:v>
                </c:pt>
              </c:numCache>
            </c:numRef>
          </c:val>
          <c:smooth val="0"/>
          <c:extLst>
            <c:ext xmlns:c16="http://schemas.microsoft.com/office/drawing/2014/chart" uri="{C3380CC4-5D6E-409C-BE32-E72D297353CC}">
              <c16:uniqueId val="{00000003-FEF4-42F5-BB9D-AF2BA1143960}"/>
            </c:ext>
          </c:extLst>
        </c:ser>
        <c:ser>
          <c:idx val="4"/>
          <c:order val="4"/>
          <c:tx>
            <c:strRef>
              <c:f>Foglio1!$F$1</c:f>
              <c:strCache>
                <c:ptCount val="1"/>
                <c:pt idx="0">
                  <c:v>ISOLE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Foglio1!$A$2:$A$6</c:f>
              <c:numCache>
                <c:formatCode>General</c:formatCode>
                <c:ptCount val="5"/>
                <c:pt idx="0">
                  <c:v>2011</c:v>
                </c:pt>
                <c:pt idx="1">
                  <c:v>2015</c:v>
                </c:pt>
                <c:pt idx="2">
                  <c:v>2016</c:v>
                </c:pt>
                <c:pt idx="3">
                  <c:v>2017</c:v>
                </c:pt>
                <c:pt idx="4">
                  <c:v>2018</c:v>
                </c:pt>
              </c:numCache>
            </c:numRef>
          </c:cat>
          <c:val>
            <c:numRef>
              <c:f>Foglio1!$F$2:$F$6</c:f>
              <c:numCache>
                <c:formatCode>0.0</c:formatCode>
                <c:ptCount val="5"/>
                <c:pt idx="0" formatCode="General">
                  <c:v>0</c:v>
                </c:pt>
                <c:pt idx="1">
                  <c:v>10.39651155</c:v>
                </c:pt>
                <c:pt idx="2">
                  <c:v>8.7017159809999995</c:v>
                </c:pt>
                <c:pt idx="3">
                  <c:v>12.608572840000001</c:v>
                </c:pt>
                <c:pt idx="4">
                  <c:v>11.23331686</c:v>
                </c:pt>
              </c:numCache>
            </c:numRef>
          </c:val>
          <c:smooth val="0"/>
          <c:extLst>
            <c:ext xmlns:c16="http://schemas.microsoft.com/office/drawing/2014/chart" uri="{C3380CC4-5D6E-409C-BE32-E72D297353CC}">
              <c16:uniqueId val="{00000004-FEF4-42F5-BB9D-AF2BA1143960}"/>
            </c:ext>
          </c:extLst>
        </c:ser>
        <c:dLbls>
          <c:showLegendKey val="0"/>
          <c:showVal val="0"/>
          <c:showCatName val="0"/>
          <c:showSerName val="0"/>
          <c:showPercent val="0"/>
          <c:showBubbleSize val="0"/>
        </c:dLbls>
        <c:marker val="1"/>
        <c:smooth val="0"/>
        <c:axId val="302867856"/>
        <c:axId val="302868416"/>
      </c:lineChart>
      <c:catAx>
        <c:axId val="302867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t-IT"/>
          </a:p>
        </c:txPr>
        <c:crossAx val="302868416"/>
        <c:crosses val="autoZero"/>
        <c:auto val="1"/>
        <c:lblAlgn val="ctr"/>
        <c:lblOffset val="100"/>
        <c:noMultiLvlLbl val="0"/>
      </c:catAx>
      <c:valAx>
        <c:axId val="302868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302867856"/>
        <c:crosses val="autoZero"/>
        <c:crossBetween val="between"/>
      </c:valAx>
      <c:spPr>
        <a:noFill/>
        <a:ln>
          <a:noFill/>
        </a:ln>
        <a:effectLst/>
      </c:spPr>
    </c:plotArea>
    <c:legend>
      <c:legendPos val="b"/>
      <c:layout>
        <c:manualLayout>
          <c:xMode val="edge"/>
          <c:yMode val="edge"/>
          <c:x val="0.1155455708864021"/>
          <c:y val="0.91494245455474743"/>
          <c:w val="0.66403320613778427"/>
          <c:h val="8.505753514934127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solidFill>
        <a:schemeClr val="tx1"/>
      </a:solidFill>
    </a:ln>
    <a:effectLst/>
  </c:spPr>
  <c:txPr>
    <a:bodyPr/>
    <a:lstStyle/>
    <a:p>
      <a:pPr>
        <a:defRPr/>
      </a:pPr>
      <a:endParaRPr lang="it-IT"/>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95665550515418E-2"/>
          <c:y val="6.0400417423568969E-2"/>
          <c:w val="0.91232891245245851"/>
          <c:h val="0.69603602210798898"/>
        </c:manualLayout>
      </c:layout>
      <c:lineChart>
        <c:grouping val="standard"/>
        <c:varyColors val="0"/>
        <c:ser>
          <c:idx val="0"/>
          <c:order val="0"/>
          <c:tx>
            <c:strRef>
              <c:f>Foglio1!$B$1</c:f>
              <c:strCache>
                <c:ptCount val="1"/>
                <c:pt idx="0">
                  <c:v>Associazione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Foglio1!$A$2:$A$6</c:f>
              <c:numCache>
                <c:formatCode>General</c:formatCode>
                <c:ptCount val="5"/>
                <c:pt idx="0">
                  <c:v>2011</c:v>
                </c:pt>
                <c:pt idx="1">
                  <c:v>2015</c:v>
                </c:pt>
                <c:pt idx="2">
                  <c:v>2016</c:v>
                </c:pt>
                <c:pt idx="3">
                  <c:v>2017</c:v>
                </c:pt>
                <c:pt idx="4">
                  <c:v>2018</c:v>
                </c:pt>
              </c:numCache>
            </c:numRef>
          </c:cat>
          <c:val>
            <c:numRef>
              <c:f>Foglio1!$B$2:$B$6</c:f>
              <c:numCache>
                <c:formatCode>General</c:formatCode>
                <c:ptCount val="5"/>
                <c:pt idx="0">
                  <c:v>0</c:v>
                </c:pt>
                <c:pt idx="1">
                  <c:v>5.0981325899999996</c:v>
                </c:pt>
                <c:pt idx="2">
                  <c:v>3.70216674</c:v>
                </c:pt>
                <c:pt idx="3">
                  <c:v>15.1760264</c:v>
                </c:pt>
                <c:pt idx="4">
                  <c:v>11.67862852</c:v>
                </c:pt>
              </c:numCache>
            </c:numRef>
          </c:val>
          <c:smooth val="0"/>
          <c:extLst>
            <c:ext xmlns:c16="http://schemas.microsoft.com/office/drawing/2014/chart" uri="{C3380CC4-5D6E-409C-BE32-E72D297353CC}">
              <c16:uniqueId val="{00000000-B93A-4049-B9F1-A13CD0C4027C}"/>
            </c:ext>
          </c:extLst>
        </c:ser>
        <c:ser>
          <c:idx val="1"/>
          <c:order val="1"/>
          <c:tx>
            <c:strRef>
              <c:f>Foglio1!$C$1</c:f>
              <c:strCache>
                <c:ptCount val="1"/>
                <c:pt idx="0">
                  <c:v>Cooperativa sociale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Foglio1!$A$2:$A$6</c:f>
              <c:numCache>
                <c:formatCode>General</c:formatCode>
                <c:ptCount val="5"/>
                <c:pt idx="0">
                  <c:v>2011</c:v>
                </c:pt>
                <c:pt idx="1">
                  <c:v>2015</c:v>
                </c:pt>
                <c:pt idx="2">
                  <c:v>2016</c:v>
                </c:pt>
                <c:pt idx="3">
                  <c:v>2017</c:v>
                </c:pt>
                <c:pt idx="4">
                  <c:v>2018</c:v>
                </c:pt>
              </c:numCache>
            </c:numRef>
          </c:cat>
          <c:val>
            <c:numRef>
              <c:f>Foglio1!$C$2:$C$6</c:f>
              <c:numCache>
                <c:formatCode>General</c:formatCode>
                <c:ptCount val="5"/>
                <c:pt idx="0">
                  <c:v>0</c:v>
                </c:pt>
                <c:pt idx="1">
                  <c:v>29.8221913</c:v>
                </c:pt>
                <c:pt idx="2">
                  <c:v>30.271159050000001</c:v>
                </c:pt>
                <c:pt idx="3">
                  <c:v>37.647458919999998</c:v>
                </c:pt>
                <c:pt idx="4">
                  <c:v>40.974937050000001</c:v>
                </c:pt>
              </c:numCache>
            </c:numRef>
          </c:val>
          <c:smooth val="0"/>
          <c:extLst>
            <c:ext xmlns:c16="http://schemas.microsoft.com/office/drawing/2014/chart" uri="{C3380CC4-5D6E-409C-BE32-E72D297353CC}">
              <c16:uniqueId val="{00000001-B93A-4049-B9F1-A13CD0C4027C}"/>
            </c:ext>
          </c:extLst>
        </c:ser>
        <c:ser>
          <c:idx val="2"/>
          <c:order val="2"/>
          <c:tx>
            <c:strRef>
              <c:f>Foglio1!$D$1</c:f>
              <c:strCache>
                <c:ptCount val="1"/>
                <c:pt idx="0">
                  <c:v>Fondazione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Foglio1!$A$2:$A$6</c:f>
              <c:numCache>
                <c:formatCode>General</c:formatCode>
                <c:ptCount val="5"/>
                <c:pt idx="0">
                  <c:v>2011</c:v>
                </c:pt>
                <c:pt idx="1">
                  <c:v>2015</c:v>
                </c:pt>
                <c:pt idx="2">
                  <c:v>2016</c:v>
                </c:pt>
                <c:pt idx="3">
                  <c:v>2017</c:v>
                </c:pt>
                <c:pt idx="4">
                  <c:v>2018</c:v>
                </c:pt>
              </c:numCache>
            </c:numRef>
          </c:cat>
          <c:val>
            <c:numRef>
              <c:f>Foglio1!$D$2:$D$6</c:f>
              <c:numCache>
                <c:formatCode>General</c:formatCode>
                <c:ptCount val="5"/>
                <c:pt idx="0">
                  <c:v>0</c:v>
                </c:pt>
                <c:pt idx="1">
                  <c:v>-3.0179880809999999</c:v>
                </c:pt>
                <c:pt idx="2">
                  <c:v>6.2898358080000003</c:v>
                </c:pt>
                <c:pt idx="3">
                  <c:v>11.05324515</c:v>
                </c:pt>
                <c:pt idx="4">
                  <c:v>13.21159692</c:v>
                </c:pt>
              </c:numCache>
            </c:numRef>
          </c:val>
          <c:smooth val="0"/>
          <c:extLst>
            <c:ext xmlns:c16="http://schemas.microsoft.com/office/drawing/2014/chart" uri="{C3380CC4-5D6E-409C-BE32-E72D297353CC}">
              <c16:uniqueId val="{00000002-B93A-4049-B9F1-A13CD0C4027C}"/>
            </c:ext>
          </c:extLst>
        </c:ser>
        <c:ser>
          <c:idx val="3"/>
          <c:order val="3"/>
          <c:tx>
            <c:strRef>
              <c:f>Foglio1!$E$1</c:f>
              <c:strCache>
                <c:ptCount val="1"/>
                <c:pt idx="0">
                  <c:v>Altra forma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Foglio1!$A$2:$A$6</c:f>
              <c:numCache>
                <c:formatCode>General</c:formatCode>
                <c:ptCount val="5"/>
                <c:pt idx="0">
                  <c:v>2011</c:v>
                </c:pt>
                <c:pt idx="1">
                  <c:v>2015</c:v>
                </c:pt>
                <c:pt idx="2">
                  <c:v>2016</c:v>
                </c:pt>
                <c:pt idx="3">
                  <c:v>2017</c:v>
                </c:pt>
                <c:pt idx="4">
                  <c:v>2018</c:v>
                </c:pt>
              </c:numCache>
            </c:numRef>
          </c:cat>
          <c:val>
            <c:numRef>
              <c:f>Foglio1!$E$2:$E$6</c:f>
              <c:numCache>
                <c:formatCode>General</c:formatCode>
                <c:ptCount val="5"/>
                <c:pt idx="0">
                  <c:v>0</c:v>
                </c:pt>
                <c:pt idx="1">
                  <c:v>5.7653061220000001</c:v>
                </c:pt>
                <c:pt idx="2">
                  <c:v>7.3000329160000001</c:v>
                </c:pt>
                <c:pt idx="3">
                  <c:v>8.9252797889999993</c:v>
                </c:pt>
                <c:pt idx="4">
                  <c:v>9.9094799210000009</c:v>
                </c:pt>
              </c:numCache>
            </c:numRef>
          </c:val>
          <c:smooth val="0"/>
          <c:extLst>
            <c:ext xmlns:c16="http://schemas.microsoft.com/office/drawing/2014/chart" uri="{C3380CC4-5D6E-409C-BE32-E72D297353CC}">
              <c16:uniqueId val="{00000003-B93A-4049-B9F1-A13CD0C4027C}"/>
            </c:ext>
          </c:extLst>
        </c:ser>
        <c:dLbls>
          <c:showLegendKey val="0"/>
          <c:showVal val="0"/>
          <c:showCatName val="0"/>
          <c:showSerName val="0"/>
          <c:showPercent val="0"/>
          <c:showBubbleSize val="0"/>
        </c:dLbls>
        <c:marker val="1"/>
        <c:smooth val="0"/>
        <c:axId val="302872336"/>
        <c:axId val="302872896"/>
      </c:lineChart>
      <c:catAx>
        <c:axId val="30287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t-IT"/>
          </a:p>
        </c:txPr>
        <c:crossAx val="302872896"/>
        <c:crosses val="autoZero"/>
        <c:auto val="1"/>
        <c:lblAlgn val="ctr"/>
        <c:lblOffset val="100"/>
        <c:noMultiLvlLbl val="0"/>
      </c:catAx>
      <c:valAx>
        <c:axId val="302872896"/>
        <c:scaling>
          <c:orientation val="minMax"/>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302872336"/>
        <c:crosses val="autoZero"/>
        <c:crossBetween val="between"/>
      </c:valAx>
      <c:spPr>
        <a:noFill/>
        <a:ln>
          <a:noFill/>
        </a:ln>
        <a:effectLst/>
      </c:spPr>
    </c:plotArea>
    <c:legend>
      <c:legendPos val="b"/>
      <c:layout>
        <c:manualLayout>
          <c:xMode val="edge"/>
          <c:yMode val="edge"/>
          <c:x val="2.8546254521124335E-2"/>
          <c:y val="0.83298659377591022"/>
          <c:w val="0.97088753513605486"/>
          <c:h val="0.16568314459088626"/>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solidFill>
        <a:schemeClr val="tx1"/>
      </a:solidFill>
    </a:ln>
    <a:effectLst/>
  </c:spPr>
  <c:txPr>
    <a:bodyPr/>
    <a:lstStyle/>
    <a:p>
      <a:pPr>
        <a:defRPr/>
      </a:pPr>
      <a:endParaRPr lang="it-IT"/>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65380094714224E-2"/>
          <c:y val="2.578124841404722E-2"/>
          <c:w val="0.66659271627377725"/>
          <c:h val="0.94400357135804802"/>
        </c:manualLayout>
      </c:layout>
      <c:barChart>
        <c:barDir val="bar"/>
        <c:grouping val="percentStacked"/>
        <c:varyColors val="0"/>
        <c:ser>
          <c:idx val="0"/>
          <c:order val="0"/>
          <c:tx>
            <c:strRef>
              <c:f>Foglio1!$B$1</c:f>
              <c:strCache>
                <c:ptCount val="1"/>
                <c:pt idx="0">
                  <c:v>Cultura, sport e ricreazione</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E735-4BE9-80F3-E9AE7B7A5104}"/>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735-4BE9-80F3-E9AE7B7A5104}"/>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E735-4BE9-80F3-E9AE7B7A5104}"/>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E735-4BE9-80F3-E9AE7B7A5104}"/>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735-4BE9-80F3-E9AE7B7A510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Foglio1!$A$2:$A$6</c:f>
              <c:strCache>
                <c:ptCount val="5"/>
                <c:pt idx="0">
                  <c:v>OdV</c:v>
                </c:pt>
                <c:pt idx="1">
                  <c:v>APS</c:v>
                </c:pt>
                <c:pt idx="2">
                  <c:v>Onlus</c:v>
                </c:pt>
                <c:pt idx="3">
                  <c:v>Impresa sociale</c:v>
                </c:pt>
                <c:pt idx="4">
                  <c:v>Altre INP</c:v>
                </c:pt>
              </c:strCache>
            </c:strRef>
          </c:cat>
          <c:val>
            <c:numRef>
              <c:f>Foglio1!$B$2:$B$6</c:f>
              <c:numCache>
                <c:formatCode>General</c:formatCode>
                <c:ptCount val="5"/>
                <c:pt idx="0">
                  <c:v>20.9</c:v>
                </c:pt>
                <c:pt idx="1">
                  <c:v>82.7</c:v>
                </c:pt>
                <c:pt idx="2">
                  <c:v>18.7</c:v>
                </c:pt>
                <c:pt idx="3">
                  <c:v>4.0999999999999996</c:v>
                </c:pt>
                <c:pt idx="4" formatCode="0.0">
                  <c:v>74.281216490000006</c:v>
                </c:pt>
              </c:numCache>
            </c:numRef>
          </c:val>
          <c:extLst>
            <c:ext xmlns:c16="http://schemas.microsoft.com/office/drawing/2014/chart" uri="{C3380CC4-5D6E-409C-BE32-E72D297353CC}">
              <c16:uniqueId val="{00000002-E735-4BE9-80F3-E9AE7B7A5104}"/>
            </c:ext>
          </c:extLst>
        </c:ser>
        <c:ser>
          <c:idx val="1"/>
          <c:order val="1"/>
          <c:tx>
            <c:strRef>
              <c:f>Foglio1!$C$1</c:f>
              <c:strCache>
                <c:ptCount val="1"/>
                <c:pt idx="0">
                  <c:v>Istruzione e ricerca</c:v>
                </c:pt>
              </c:strCache>
            </c:strRef>
          </c:tx>
          <c:spPr>
            <a:solidFill>
              <a:schemeClr val="accent2"/>
            </a:solidFill>
            <a:ln>
              <a:noFill/>
            </a:ln>
            <a:effectLst/>
          </c:spPr>
          <c:invertIfNegative val="0"/>
          <c:dLbls>
            <c:dLbl>
              <c:idx val="2"/>
              <c:tx>
                <c:rich>
                  <a:bodyPr rot="0" spcFirstLastPara="1" vertOverflow="ellipsis" vert="horz" wrap="square" lIns="38100" tIns="19050" rIns="38100" bIns="19050" anchor="ctr" anchorCtr="0">
                    <a:spAutoFit/>
                  </a:bodyPr>
                  <a:lstStyle/>
                  <a:p>
                    <a:pPr algn="ctr">
                      <a:defRPr lang="en-US"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fld id="{4A539035-9925-4A3D-BC82-7068AF9E6FA5}" type="VALUE">
                      <a:rPr lang="en-US" sz="1400" b="1" i="0" u="none" strike="noStrike" kern="1200" baseline="0">
                        <a:solidFill>
                          <a:schemeClr val="bg1"/>
                        </a:solidFill>
                        <a:latin typeface="Arial" panose="020B0604020202020204" pitchFamily="34" charset="0"/>
                        <a:ea typeface="+mn-ea"/>
                        <a:cs typeface="Arial" panose="020B0604020202020204" pitchFamily="34" charset="0"/>
                      </a:rPr>
                      <a:pPr algn="ctr">
                        <a:defRPr lang="en-US" sz="1400" b="1">
                          <a:latin typeface="Arial" panose="020B0604020202020204" pitchFamily="34" charset="0"/>
                          <a:cs typeface="Arial" panose="020B0604020202020204" pitchFamily="34" charset="0"/>
                        </a:defRPr>
                      </a:pPr>
                      <a:t>[VALORE]</a:t>
                    </a:fld>
                    <a:endParaRPr lang="it-IT"/>
                  </a:p>
                </c:rich>
              </c:tx>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735-4BE9-80F3-E9AE7B7A5104}"/>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735-4BE9-80F3-E9AE7B7A5104}"/>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showLegendKey val="0"/>
              <c:showVal val="0"/>
              <c:showCatName val="0"/>
              <c:showSerName val="0"/>
              <c:showPercent val="0"/>
              <c:showBubbleSize val="0"/>
              <c:extLst>
                <c:ext xmlns:c16="http://schemas.microsoft.com/office/drawing/2014/chart" uri="{C3380CC4-5D6E-409C-BE32-E72D297353CC}">
                  <c16:uniqueId val="{00000005-E735-4BE9-80F3-E9AE7B7A510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it-I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Foglio1!$A$2:$A$6</c:f>
              <c:strCache>
                <c:ptCount val="5"/>
                <c:pt idx="0">
                  <c:v>OdV</c:v>
                </c:pt>
                <c:pt idx="1">
                  <c:v>APS</c:v>
                </c:pt>
                <c:pt idx="2">
                  <c:v>Onlus</c:v>
                </c:pt>
                <c:pt idx="3">
                  <c:v>Impresa sociale</c:v>
                </c:pt>
                <c:pt idx="4">
                  <c:v>Altre INP</c:v>
                </c:pt>
              </c:strCache>
            </c:strRef>
          </c:cat>
          <c:val>
            <c:numRef>
              <c:f>Foglio1!$C$2:$C$6</c:f>
              <c:numCache>
                <c:formatCode>General</c:formatCode>
                <c:ptCount val="5"/>
                <c:pt idx="0">
                  <c:v>1.4</c:v>
                </c:pt>
                <c:pt idx="1">
                  <c:v>2.1</c:v>
                </c:pt>
                <c:pt idx="2">
                  <c:v>5.6</c:v>
                </c:pt>
                <c:pt idx="3">
                  <c:v>9.5</c:v>
                </c:pt>
                <c:pt idx="4" formatCode="0.0">
                  <c:v>3.890439448</c:v>
                </c:pt>
              </c:numCache>
            </c:numRef>
          </c:val>
          <c:extLst>
            <c:ext xmlns:c16="http://schemas.microsoft.com/office/drawing/2014/chart" uri="{C3380CC4-5D6E-409C-BE32-E72D297353CC}">
              <c16:uniqueId val="{00000006-E735-4BE9-80F3-E9AE7B7A5104}"/>
            </c:ext>
          </c:extLst>
        </c:ser>
        <c:ser>
          <c:idx val="2"/>
          <c:order val="2"/>
          <c:tx>
            <c:strRef>
              <c:f>Foglio1!$D$1</c:f>
              <c:strCache>
                <c:ptCount val="1"/>
                <c:pt idx="0">
                  <c:v>Sanità</c:v>
                </c:pt>
              </c:strCache>
            </c:strRef>
          </c:tx>
          <c:spPr>
            <a:solidFill>
              <a:schemeClr val="accent3"/>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7-E735-4BE9-80F3-E9AE7B7A5104}"/>
                </c:ext>
              </c:extLst>
            </c:dLbl>
            <c:dLbl>
              <c:idx val="4"/>
              <c:delete val="1"/>
              <c:extLst>
                <c:ext xmlns:c15="http://schemas.microsoft.com/office/drawing/2012/chart" uri="{CE6537A1-D6FC-4f65-9D91-7224C49458BB}"/>
                <c:ext xmlns:c16="http://schemas.microsoft.com/office/drawing/2014/chart" uri="{C3380CC4-5D6E-409C-BE32-E72D297353CC}">
                  <c16:uniqueId val="{00000009-E735-4BE9-80F3-E9AE7B7A510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Foglio1!$A$2:$A$6</c:f>
              <c:strCache>
                <c:ptCount val="5"/>
                <c:pt idx="0">
                  <c:v>OdV</c:v>
                </c:pt>
                <c:pt idx="1">
                  <c:v>APS</c:v>
                </c:pt>
                <c:pt idx="2">
                  <c:v>Onlus</c:v>
                </c:pt>
                <c:pt idx="3">
                  <c:v>Impresa sociale</c:v>
                </c:pt>
                <c:pt idx="4">
                  <c:v>Altre INP</c:v>
                </c:pt>
              </c:strCache>
            </c:strRef>
          </c:cat>
          <c:val>
            <c:numRef>
              <c:f>Foglio1!$D$2:$D$6</c:f>
              <c:numCache>
                <c:formatCode>General</c:formatCode>
                <c:ptCount val="5"/>
                <c:pt idx="0">
                  <c:v>23.5</c:v>
                </c:pt>
                <c:pt idx="1">
                  <c:v>2.9</c:v>
                </c:pt>
                <c:pt idx="2">
                  <c:v>6.1</c:v>
                </c:pt>
                <c:pt idx="3">
                  <c:v>7.5</c:v>
                </c:pt>
                <c:pt idx="4" formatCode="0.0">
                  <c:v>0.69757113800000004</c:v>
                </c:pt>
              </c:numCache>
            </c:numRef>
          </c:val>
          <c:extLst>
            <c:ext xmlns:c16="http://schemas.microsoft.com/office/drawing/2014/chart" uri="{C3380CC4-5D6E-409C-BE32-E72D297353CC}">
              <c16:uniqueId val="{0000000A-E735-4BE9-80F3-E9AE7B7A5104}"/>
            </c:ext>
          </c:extLst>
        </c:ser>
        <c:ser>
          <c:idx val="3"/>
          <c:order val="3"/>
          <c:tx>
            <c:strRef>
              <c:f>Foglio1!$E$1</c:f>
              <c:strCache>
                <c:ptCount val="1"/>
                <c:pt idx="0">
                  <c:v>Assistenza sociale e protezione civile</c:v>
                </c:pt>
              </c:strCache>
            </c:strRef>
          </c:tx>
          <c:spPr>
            <a:solidFill>
              <a:schemeClr val="accent4"/>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B-E735-4BE9-80F3-E9AE7B7A510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Foglio1!$A$2:$A$6</c:f>
              <c:strCache>
                <c:ptCount val="5"/>
                <c:pt idx="0">
                  <c:v>OdV</c:v>
                </c:pt>
                <c:pt idx="1">
                  <c:v>APS</c:v>
                </c:pt>
                <c:pt idx="2">
                  <c:v>Onlus</c:v>
                </c:pt>
                <c:pt idx="3">
                  <c:v>Impresa sociale</c:v>
                </c:pt>
                <c:pt idx="4">
                  <c:v>Altre INP</c:v>
                </c:pt>
              </c:strCache>
            </c:strRef>
          </c:cat>
          <c:val>
            <c:numRef>
              <c:f>Foglio1!$E$2:$E$6</c:f>
              <c:numCache>
                <c:formatCode>General</c:formatCode>
                <c:ptCount val="5"/>
                <c:pt idx="0">
                  <c:v>41.9</c:v>
                </c:pt>
                <c:pt idx="1">
                  <c:v>6.6</c:v>
                </c:pt>
                <c:pt idx="2">
                  <c:v>42.7</c:v>
                </c:pt>
                <c:pt idx="3">
                  <c:v>45.1</c:v>
                </c:pt>
                <c:pt idx="4" formatCode="0.0">
                  <c:v>1.743927845</c:v>
                </c:pt>
              </c:numCache>
            </c:numRef>
          </c:val>
          <c:extLst>
            <c:ext xmlns:c16="http://schemas.microsoft.com/office/drawing/2014/chart" uri="{C3380CC4-5D6E-409C-BE32-E72D297353CC}">
              <c16:uniqueId val="{0000000C-E735-4BE9-80F3-E9AE7B7A5104}"/>
            </c:ext>
          </c:extLst>
        </c:ser>
        <c:ser>
          <c:idx val="4"/>
          <c:order val="4"/>
          <c:tx>
            <c:strRef>
              <c:f>Foglio1!$F$1</c:f>
              <c:strCache>
                <c:ptCount val="1"/>
                <c:pt idx="0">
                  <c:v>Ambiente</c:v>
                </c:pt>
              </c:strCache>
            </c:strRef>
          </c:tx>
          <c:spPr>
            <a:solidFill>
              <a:schemeClr val="accent5"/>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735-4BE9-80F3-E9AE7B7A5104}"/>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735-4BE9-80F3-E9AE7B7A510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Foglio1!$A$2:$A$6</c:f>
              <c:strCache>
                <c:ptCount val="5"/>
                <c:pt idx="0">
                  <c:v>OdV</c:v>
                </c:pt>
                <c:pt idx="1">
                  <c:v>APS</c:v>
                </c:pt>
                <c:pt idx="2">
                  <c:v>Onlus</c:v>
                </c:pt>
                <c:pt idx="3">
                  <c:v>Impresa sociale</c:v>
                </c:pt>
                <c:pt idx="4">
                  <c:v>Altre INP</c:v>
                </c:pt>
              </c:strCache>
            </c:strRef>
          </c:cat>
          <c:val>
            <c:numRef>
              <c:f>Foglio1!$F$2:$F$6</c:f>
              <c:numCache>
                <c:formatCode>0.0</c:formatCode>
                <c:ptCount val="5"/>
                <c:pt idx="0">
                  <c:v>5.9</c:v>
                </c:pt>
                <c:pt idx="1">
                  <c:v>1.1000000000000001</c:v>
                </c:pt>
                <c:pt idx="2">
                  <c:v>4.4000000000000004</c:v>
                </c:pt>
                <c:pt idx="3">
                  <c:v>0.1</c:v>
                </c:pt>
                <c:pt idx="4">
                  <c:v>0.95789659900000002</c:v>
                </c:pt>
              </c:numCache>
            </c:numRef>
          </c:val>
          <c:extLst>
            <c:ext xmlns:c16="http://schemas.microsoft.com/office/drawing/2014/chart" uri="{C3380CC4-5D6E-409C-BE32-E72D297353CC}">
              <c16:uniqueId val="{0000000F-E735-4BE9-80F3-E9AE7B7A5104}"/>
            </c:ext>
          </c:extLst>
        </c:ser>
        <c:ser>
          <c:idx val="5"/>
          <c:order val="5"/>
          <c:tx>
            <c:strRef>
              <c:f>Foglio1!$G$1</c:f>
              <c:strCache>
                <c:ptCount val="1"/>
                <c:pt idx="0">
                  <c:v>Sviluppo economico e coesione sociale</c:v>
                </c:pt>
              </c:strCache>
            </c:strRef>
          </c:tx>
          <c:spPr>
            <a:solidFill>
              <a:schemeClr val="accent6"/>
            </a:solidFill>
            <a:ln>
              <a:noFill/>
            </a:ln>
            <a:effectLst/>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735-4BE9-80F3-E9AE7B7A510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Foglio1!$A$2:$A$6</c:f>
              <c:strCache>
                <c:ptCount val="5"/>
                <c:pt idx="0">
                  <c:v>OdV</c:v>
                </c:pt>
                <c:pt idx="1">
                  <c:v>APS</c:v>
                </c:pt>
                <c:pt idx="2">
                  <c:v>Onlus</c:v>
                </c:pt>
                <c:pt idx="3">
                  <c:v>Impresa sociale</c:v>
                </c:pt>
                <c:pt idx="4">
                  <c:v>Altre INP</c:v>
                </c:pt>
              </c:strCache>
            </c:strRef>
          </c:cat>
          <c:val>
            <c:numRef>
              <c:f>Foglio1!$G$2:$G$6</c:f>
              <c:numCache>
                <c:formatCode>General</c:formatCode>
                <c:ptCount val="5"/>
                <c:pt idx="0">
                  <c:v>0.2</c:v>
                </c:pt>
                <c:pt idx="1">
                  <c:v>0.6</c:v>
                </c:pt>
                <c:pt idx="2">
                  <c:v>0.1</c:v>
                </c:pt>
                <c:pt idx="3">
                  <c:v>32.4</c:v>
                </c:pt>
                <c:pt idx="4" formatCode="0.0">
                  <c:v>0.35600680200000001</c:v>
                </c:pt>
              </c:numCache>
            </c:numRef>
          </c:val>
          <c:extLst>
            <c:ext xmlns:c16="http://schemas.microsoft.com/office/drawing/2014/chart" uri="{C3380CC4-5D6E-409C-BE32-E72D297353CC}">
              <c16:uniqueId val="{00000011-E735-4BE9-80F3-E9AE7B7A5104}"/>
            </c:ext>
          </c:extLst>
        </c:ser>
        <c:ser>
          <c:idx val="6"/>
          <c:order val="6"/>
          <c:tx>
            <c:strRef>
              <c:f>Foglio1!$H$1</c:f>
              <c:strCache>
                <c:ptCount val="1"/>
                <c:pt idx="0">
                  <c:v>Tutela dei diritti e attività politica</c:v>
                </c:pt>
              </c:strCache>
            </c:strRef>
          </c:tx>
          <c:spPr>
            <a:solidFill>
              <a:schemeClr val="accent1">
                <a:lumMod val="60000"/>
              </a:schemeClr>
            </a:solidFill>
            <a:ln>
              <a:noFill/>
            </a:ln>
            <a:effectLst/>
          </c:spPr>
          <c:invertIfNegative val="0"/>
          <c:cat>
            <c:strRef>
              <c:f>Foglio1!$A$2:$A$6</c:f>
              <c:strCache>
                <c:ptCount val="5"/>
                <c:pt idx="0">
                  <c:v>OdV</c:v>
                </c:pt>
                <c:pt idx="1">
                  <c:v>APS</c:v>
                </c:pt>
                <c:pt idx="2">
                  <c:v>Onlus</c:v>
                </c:pt>
                <c:pt idx="3">
                  <c:v>Impresa sociale</c:v>
                </c:pt>
                <c:pt idx="4">
                  <c:v>Altre INP</c:v>
                </c:pt>
              </c:strCache>
            </c:strRef>
          </c:cat>
          <c:val>
            <c:numRef>
              <c:f>Foglio1!$H$2:$H$6</c:f>
              <c:numCache>
                <c:formatCode>General</c:formatCode>
                <c:ptCount val="5"/>
                <c:pt idx="0">
                  <c:v>1.4</c:v>
                </c:pt>
                <c:pt idx="1">
                  <c:v>1.9</c:v>
                </c:pt>
                <c:pt idx="2">
                  <c:v>1</c:v>
                </c:pt>
                <c:pt idx="3">
                  <c:v>0</c:v>
                </c:pt>
                <c:pt idx="4" formatCode="0.0">
                  <c:v>1.7432057219999999</c:v>
                </c:pt>
              </c:numCache>
            </c:numRef>
          </c:val>
          <c:extLst>
            <c:ext xmlns:c16="http://schemas.microsoft.com/office/drawing/2014/chart" uri="{C3380CC4-5D6E-409C-BE32-E72D297353CC}">
              <c16:uniqueId val="{00000012-E735-4BE9-80F3-E9AE7B7A5104}"/>
            </c:ext>
          </c:extLst>
        </c:ser>
        <c:ser>
          <c:idx val="7"/>
          <c:order val="7"/>
          <c:tx>
            <c:strRef>
              <c:f>Foglio1!$I$1</c:f>
              <c:strCache>
                <c:ptCount val="1"/>
                <c:pt idx="0">
                  <c:v>Cooperazione e solidarietà internazionale</c:v>
                </c:pt>
              </c:strCache>
            </c:strRef>
          </c:tx>
          <c:spPr>
            <a:solidFill>
              <a:schemeClr val="accent2">
                <a:lumMod val="60000"/>
              </a:schemeClr>
            </a:solidFill>
            <a:ln>
              <a:no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735-4BE9-80F3-E9AE7B7A510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Foglio1!$A$2:$A$6</c:f>
              <c:strCache>
                <c:ptCount val="5"/>
                <c:pt idx="0">
                  <c:v>OdV</c:v>
                </c:pt>
                <c:pt idx="1">
                  <c:v>APS</c:v>
                </c:pt>
                <c:pt idx="2">
                  <c:v>Onlus</c:v>
                </c:pt>
                <c:pt idx="3">
                  <c:v>Impresa sociale</c:v>
                </c:pt>
                <c:pt idx="4">
                  <c:v>Altre INP</c:v>
                </c:pt>
              </c:strCache>
            </c:strRef>
          </c:cat>
          <c:val>
            <c:numRef>
              <c:f>Foglio1!$I$2:$I$6</c:f>
              <c:numCache>
                <c:formatCode>General</c:formatCode>
                <c:ptCount val="5"/>
                <c:pt idx="0">
                  <c:v>3.5</c:v>
                </c:pt>
                <c:pt idx="1">
                  <c:v>0.7</c:v>
                </c:pt>
                <c:pt idx="2">
                  <c:v>17.100000000000001</c:v>
                </c:pt>
                <c:pt idx="3">
                  <c:v>0.2</c:v>
                </c:pt>
                <c:pt idx="4" formatCode="0.0">
                  <c:v>0.23144052800000001</c:v>
                </c:pt>
              </c:numCache>
            </c:numRef>
          </c:val>
          <c:extLst>
            <c:ext xmlns:c16="http://schemas.microsoft.com/office/drawing/2014/chart" uri="{C3380CC4-5D6E-409C-BE32-E72D297353CC}">
              <c16:uniqueId val="{00000014-E735-4BE9-80F3-E9AE7B7A5104}"/>
            </c:ext>
          </c:extLst>
        </c:ser>
        <c:ser>
          <c:idx val="8"/>
          <c:order val="8"/>
          <c:tx>
            <c:strRef>
              <c:f>Foglio1!$J$1</c:f>
              <c:strCache>
                <c:ptCount val="1"/>
                <c:pt idx="0">
                  <c:v>Altri settori di attività</c:v>
                </c:pt>
              </c:strCache>
            </c:strRef>
          </c:tx>
          <c:spPr>
            <a:solidFill>
              <a:schemeClr val="accent3">
                <a:lumMod val="60000"/>
              </a:schemeClr>
            </a:solidFill>
            <a:ln>
              <a:noFill/>
            </a:ln>
            <a:effectLst/>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E735-4BE9-80F3-E9AE7B7A510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Foglio1!$A$2:$A$6</c:f>
              <c:strCache>
                <c:ptCount val="5"/>
                <c:pt idx="0">
                  <c:v>OdV</c:v>
                </c:pt>
                <c:pt idx="1">
                  <c:v>APS</c:v>
                </c:pt>
                <c:pt idx="2">
                  <c:v>Onlus</c:v>
                </c:pt>
                <c:pt idx="3">
                  <c:v>Impresa sociale</c:v>
                </c:pt>
                <c:pt idx="4">
                  <c:v>Altre INP</c:v>
                </c:pt>
              </c:strCache>
            </c:strRef>
          </c:cat>
          <c:val>
            <c:numRef>
              <c:f>Foglio1!$J$2:$J$6</c:f>
              <c:numCache>
                <c:formatCode>General</c:formatCode>
                <c:ptCount val="5"/>
                <c:pt idx="0">
                  <c:v>1.3</c:v>
                </c:pt>
                <c:pt idx="1">
                  <c:v>1.4</c:v>
                </c:pt>
                <c:pt idx="2">
                  <c:v>4.3</c:v>
                </c:pt>
                <c:pt idx="3">
                  <c:v>1.1000000000000001</c:v>
                </c:pt>
                <c:pt idx="4" formatCode="0.0">
                  <c:v>16.09829543</c:v>
                </c:pt>
              </c:numCache>
            </c:numRef>
          </c:val>
          <c:extLst>
            <c:ext xmlns:c16="http://schemas.microsoft.com/office/drawing/2014/chart" uri="{C3380CC4-5D6E-409C-BE32-E72D297353CC}">
              <c16:uniqueId val="{00000016-E735-4BE9-80F3-E9AE7B7A5104}"/>
            </c:ext>
          </c:extLst>
        </c:ser>
        <c:dLbls>
          <c:showLegendKey val="0"/>
          <c:showVal val="0"/>
          <c:showCatName val="0"/>
          <c:showSerName val="0"/>
          <c:showPercent val="0"/>
          <c:showBubbleSize val="0"/>
        </c:dLbls>
        <c:gapWidth val="150"/>
        <c:overlap val="100"/>
        <c:axId val="303839008"/>
        <c:axId val="303839568"/>
      </c:barChart>
      <c:catAx>
        <c:axId val="3038390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303839568"/>
        <c:crosses val="autoZero"/>
        <c:auto val="1"/>
        <c:lblAlgn val="ctr"/>
        <c:lblOffset val="100"/>
        <c:noMultiLvlLbl val="0"/>
      </c:catAx>
      <c:valAx>
        <c:axId val="303839568"/>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03839008"/>
        <c:crosses val="autoZero"/>
        <c:crossBetween val="between"/>
      </c:valAx>
      <c:spPr>
        <a:noFill/>
        <a:ln>
          <a:noFill/>
        </a:ln>
        <a:effectLst/>
      </c:spPr>
    </c:plotArea>
    <c:legend>
      <c:legendPos val="b"/>
      <c:layout>
        <c:manualLayout>
          <c:xMode val="edge"/>
          <c:yMode val="edge"/>
          <c:x val="0.77236972591280284"/>
          <c:y val="1.1191128740703202E-2"/>
          <c:w val="0.22690849516886288"/>
          <c:h val="0.9513088735661372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59512939974246E-2"/>
          <c:y val="8.2734394206551168E-2"/>
          <c:w val="0.93966000760428636"/>
          <c:h val="0.76303277700985506"/>
        </c:manualLayout>
      </c:layout>
      <c:barChart>
        <c:barDir val="col"/>
        <c:grouping val="percentStacked"/>
        <c:varyColors val="0"/>
        <c:ser>
          <c:idx val="0"/>
          <c:order val="0"/>
          <c:tx>
            <c:strRef>
              <c:f>Foglio1!$B$1</c:f>
              <c:strCache>
                <c:ptCount val="1"/>
                <c:pt idx="0">
                  <c:v>Nessuno dipendente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Foglio1!$A$2:$A$6</c:f>
              <c:strCache>
                <c:ptCount val="5"/>
                <c:pt idx="0">
                  <c:v>Odv</c:v>
                </c:pt>
                <c:pt idx="1">
                  <c:v>APS</c:v>
                </c:pt>
                <c:pt idx="2">
                  <c:v>Onlus</c:v>
                </c:pt>
                <c:pt idx="3">
                  <c:v>Impresa sociale</c:v>
                </c:pt>
                <c:pt idx="4">
                  <c:v>Altre INP</c:v>
                </c:pt>
              </c:strCache>
            </c:strRef>
          </c:cat>
          <c:val>
            <c:numRef>
              <c:f>Foglio1!$B$2:$B$6</c:f>
              <c:numCache>
                <c:formatCode>0.0</c:formatCode>
                <c:ptCount val="5"/>
                <c:pt idx="0">
                  <c:v>89.7</c:v>
                </c:pt>
                <c:pt idx="1">
                  <c:v>88.2</c:v>
                </c:pt>
                <c:pt idx="2">
                  <c:v>77.900000000000006</c:v>
                </c:pt>
                <c:pt idx="3">
                  <c:v>19.2</c:v>
                </c:pt>
                <c:pt idx="4">
                  <c:v>89.198479208263976</c:v>
                </c:pt>
              </c:numCache>
            </c:numRef>
          </c:val>
          <c:extLst>
            <c:ext xmlns:c16="http://schemas.microsoft.com/office/drawing/2014/chart" uri="{C3380CC4-5D6E-409C-BE32-E72D297353CC}">
              <c16:uniqueId val="{00000000-C2A9-4436-BB4F-139DF526654A}"/>
            </c:ext>
          </c:extLst>
        </c:ser>
        <c:ser>
          <c:idx val="1"/>
          <c:order val="1"/>
          <c:tx>
            <c:strRef>
              <c:f>Foglio1!$C$1</c:f>
              <c:strCache>
                <c:ptCount val="1"/>
                <c:pt idx="0">
                  <c:v>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Foglio1!$A$2:$A$6</c:f>
              <c:strCache>
                <c:ptCount val="5"/>
                <c:pt idx="0">
                  <c:v>Odv</c:v>
                </c:pt>
                <c:pt idx="1">
                  <c:v>APS</c:v>
                </c:pt>
                <c:pt idx="2">
                  <c:v>Onlus</c:v>
                </c:pt>
                <c:pt idx="3">
                  <c:v>Impresa sociale</c:v>
                </c:pt>
                <c:pt idx="4">
                  <c:v>Altre INP</c:v>
                </c:pt>
              </c:strCache>
            </c:strRef>
          </c:cat>
          <c:val>
            <c:numRef>
              <c:f>Foglio1!$C$2:$C$6</c:f>
              <c:numCache>
                <c:formatCode>0.0</c:formatCode>
                <c:ptCount val="5"/>
                <c:pt idx="0">
                  <c:v>8.4</c:v>
                </c:pt>
                <c:pt idx="1">
                  <c:v>10.1</c:v>
                </c:pt>
                <c:pt idx="2">
                  <c:v>14.3</c:v>
                </c:pt>
                <c:pt idx="3">
                  <c:v>43.4</c:v>
                </c:pt>
                <c:pt idx="4">
                  <c:v>8.9756319481804283</c:v>
                </c:pt>
              </c:numCache>
            </c:numRef>
          </c:val>
          <c:extLst>
            <c:ext xmlns:c16="http://schemas.microsoft.com/office/drawing/2014/chart" uri="{C3380CC4-5D6E-409C-BE32-E72D297353CC}">
              <c16:uniqueId val="{00000001-C2A9-4436-BB4F-139DF526654A}"/>
            </c:ext>
          </c:extLst>
        </c:ser>
        <c:ser>
          <c:idx val="2"/>
          <c:order val="2"/>
          <c:tx>
            <c:strRef>
              <c:f>Foglio1!$D$1</c:f>
              <c:strCache>
                <c:ptCount val="1"/>
                <c:pt idx="0">
                  <c:v>10 e più</c:v>
                </c:pt>
              </c:strCache>
            </c:strRef>
          </c:tx>
          <c:spPr>
            <a:solidFill>
              <a:schemeClr val="accent3"/>
            </a:solidFill>
            <a:ln>
              <a:noFill/>
            </a:ln>
            <a:effectLst/>
          </c:spPr>
          <c:invertIfNegative val="0"/>
          <c:dLbls>
            <c:dLbl>
              <c:idx val="0"/>
              <c:layout>
                <c:manualLayout>
                  <c:x val="2.3148148148148147E-3"/>
                  <c:y val="-4.761904761904763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A9-4436-BB4F-139DF526654A}"/>
                </c:ext>
              </c:extLst>
            </c:dLbl>
            <c:dLbl>
              <c:idx val="1"/>
              <c:layout>
                <c:manualLayout>
                  <c:x val="0"/>
                  <c:y val="-4.3650793650793648E-2"/>
                </c:manualLayout>
              </c:layout>
              <c:spPr>
                <a:noFill/>
                <a:ln>
                  <a:noFill/>
                </a:ln>
                <a:effectLst/>
              </c:spPr>
              <c:txPr>
                <a:bodyPr rot="0" spcFirstLastPara="1" vertOverflow="ellipsis" vert="horz" wrap="square" lIns="38100" tIns="19050" rIns="38100" bIns="19050" anchor="ctr" anchorCtr="0">
                  <a:spAutoFit/>
                </a:bodyPr>
                <a:lstStyle/>
                <a:p>
                  <a:pPr algn="l">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A9-4436-BB4F-139DF526654A}"/>
                </c:ext>
              </c:extLst>
            </c:dLbl>
            <c:dLbl>
              <c:idx val="4"/>
              <c:layout>
                <c:manualLayout>
                  <c:x val="-1.8905615593283106E-16"/>
                  <c:y val="-6.2030800490385223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94-4A80-B0EA-07B67120179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Foglio1!$A$2:$A$6</c:f>
              <c:strCache>
                <c:ptCount val="5"/>
                <c:pt idx="0">
                  <c:v>Odv</c:v>
                </c:pt>
                <c:pt idx="1">
                  <c:v>APS</c:v>
                </c:pt>
                <c:pt idx="2">
                  <c:v>Onlus</c:v>
                </c:pt>
                <c:pt idx="3">
                  <c:v>Impresa sociale</c:v>
                </c:pt>
                <c:pt idx="4">
                  <c:v>Altre INP</c:v>
                </c:pt>
              </c:strCache>
            </c:strRef>
          </c:cat>
          <c:val>
            <c:numRef>
              <c:f>Foglio1!$D$2:$D$6</c:f>
              <c:numCache>
                <c:formatCode>0.0</c:formatCode>
                <c:ptCount val="5"/>
                <c:pt idx="0">
                  <c:v>1.9</c:v>
                </c:pt>
                <c:pt idx="1">
                  <c:v>1.7</c:v>
                </c:pt>
                <c:pt idx="2">
                  <c:v>7.8</c:v>
                </c:pt>
                <c:pt idx="3">
                  <c:v>37.4</c:v>
                </c:pt>
                <c:pt idx="4">
                  <c:v>1.8258888435556031</c:v>
                </c:pt>
              </c:numCache>
            </c:numRef>
          </c:val>
          <c:extLst>
            <c:ext xmlns:c16="http://schemas.microsoft.com/office/drawing/2014/chart" uri="{C3380CC4-5D6E-409C-BE32-E72D297353CC}">
              <c16:uniqueId val="{00000004-C2A9-4436-BB4F-139DF526654A}"/>
            </c:ext>
          </c:extLst>
        </c:ser>
        <c:dLbls>
          <c:showLegendKey val="0"/>
          <c:showVal val="0"/>
          <c:showCatName val="0"/>
          <c:showSerName val="0"/>
          <c:showPercent val="0"/>
          <c:showBubbleSize val="0"/>
        </c:dLbls>
        <c:gapWidth val="100"/>
        <c:overlap val="100"/>
        <c:axId val="303843488"/>
        <c:axId val="303844048"/>
      </c:barChart>
      <c:catAx>
        <c:axId val="30384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303844048"/>
        <c:crosses val="autoZero"/>
        <c:auto val="1"/>
        <c:lblAlgn val="ctr"/>
        <c:lblOffset val="100"/>
        <c:noMultiLvlLbl val="0"/>
      </c:catAx>
      <c:valAx>
        <c:axId val="303844048"/>
        <c:scaling>
          <c:orientation val="minMax"/>
        </c:scaling>
        <c:delete val="1"/>
        <c:axPos val="l"/>
        <c:numFmt formatCode="0%" sourceLinked="1"/>
        <c:majorTickMark val="none"/>
        <c:minorTickMark val="none"/>
        <c:tickLblPos val="nextTo"/>
        <c:crossAx val="303843488"/>
        <c:crosses val="autoZero"/>
        <c:crossBetween val="between"/>
      </c:valAx>
      <c:spPr>
        <a:noFill/>
        <a:ln>
          <a:noFill/>
        </a:ln>
        <a:effectLst/>
      </c:spPr>
    </c:plotArea>
    <c:legend>
      <c:legendPos val="b"/>
      <c:layout>
        <c:manualLayout>
          <c:xMode val="edge"/>
          <c:yMode val="edge"/>
          <c:x val="0.22467093597479096"/>
          <c:y val="0.93596235658430083"/>
          <c:w val="0.52616130303284359"/>
          <c:h val="6.38417072865891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legend>
    <c:plotVisOnly val="1"/>
    <c:dispBlanksAs val="gap"/>
    <c:showDLblsOverMax val="0"/>
  </c:chart>
  <c:spPr>
    <a:solidFill>
      <a:schemeClr val="bg1"/>
    </a:solidFill>
    <a:ln w="9525" cap="flat" cmpd="sng" algn="ctr">
      <a:noFill/>
      <a:round/>
    </a:ln>
    <a:effectLst/>
  </c:spPr>
  <c:txPr>
    <a:bodyPr/>
    <a:lstStyle/>
    <a:p>
      <a:pPr>
        <a:defRPr/>
      </a:pPr>
      <a:endParaRPr lang="it-IT"/>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2.9053166254404249E-2"/>
          <c:w val="0.53991872965958398"/>
          <c:h val="0.88606650795105468"/>
        </c:manualLayout>
      </c:layout>
      <c:barChart>
        <c:barDir val="bar"/>
        <c:grouping val="clustered"/>
        <c:varyColors val="0"/>
        <c:ser>
          <c:idx val="0"/>
          <c:order val="0"/>
          <c:tx>
            <c:strRef>
              <c:f>Foglio1!$B$1</c:f>
              <c:strCache>
                <c:ptCount val="1"/>
                <c:pt idx="0">
                  <c:v>INP beneficiarie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Foglio1!$A$2:$A$10</c:f>
              <c:strCache>
                <c:ptCount val="9"/>
                <c:pt idx="0">
                  <c:v>Altri settori di attività</c:v>
                </c:pt>
                <c:pt idx="1">
                  <c:v>Cooperazione e solidarietà internazionale</c:v>
                </c:pt>
                <c:pt idx="2">
                  <c:v>Tutela dei diritti e attività politica</c:v>
                </c:pt>
                <c:pt idx="3">
                  <c:v>Sviluppo economico e coesione sociale</c:v>
                </c:pt>
                <c:pt idx="4">
                  <c:v>Ambiente</c:v>
                </c:pt>
                <c:pt idx="5">
                  <c:v>Assistenza sociale e protezione civile</c:v>
                </c:pt>
                <c:pt idx="6">
                  <c:v>Sanità</c:v>
                </c:pt>
                <c:pt idx="7">
                  <c:v>Istruzione e ricerca</c:v>
                </c:pt>
                <c:pt idx="8">
                  <c:v>Cultura, sport e ricreazione</c:v>
                </c:pt>
              </c:strCache>
            </c:strRef>
          </c:cat>
          <c:val>
            <c:numRef>
              <c:f>Foglio1!$B$2:$B$10</c:f>
              <c:numCache>
                <c:formatCode>0.0</c:formatCode>
                <c:ptCount val="9"/>
                <c:pt idx="0">
                  <c:v>1.65990897807199</c:v>
                </c:pt>
                <c:pt idx="1">
                  <c:v>5.1518411253620187</c:v>
                </c:pt>
                <c:pt idx="2">
                  <c:v>0.84071162598262306</c:v>
                </c:pt>
                <c:pt idx="3">
                  <c:v>2.5932974762101777</c:v>
                </c:pt>
                <c:pt idx="4">
                  <c:v>2.9060819197352088</c:v>
                </c:pt>
                <c:pt idx="5">
                  <c:v>30.702523789822095</c:v>
                </c:pt>
                <c:pt idx="6">
                  <c:v>10.280513032685148</c:v>
                </c:pt>
                <c:pt idx="7">
                  <c:v>5.3090608191973514</c:v>
                </c:pt>
                <c:pt idx="8">
                  <c:v>40.556061232933388</c:v>
                </c:pt>
              </c:numCache>
            </c:numRef>
          </c:val>
          <c:extLst>
            <c:ext xmlns:c16="http://schemas.microsoft.com/office/drawing/2014/chart" uri="{C3380CC4-5D6E-409C-BE32-E72D297353CC}">
              <c16:uniqueId val="{00000000-7E0D-4A31-8091-851FD49C62F5}"/>
            </c:ext>
          </c:extLst>
        </c:ser>
        <c:ser>
          <c:idx val="1"/>
          <c:order val="1"/>
          <c:tx>
            <c:strRef>
              <c:f>Foglio1!$C$1</c:f>
              <c:strCache>
                <c:ptCount val="1"/>
                <c:pt idx="0">
                  <c:v>Numero scelte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Foglio1!$A$2:$A$10</c:f>
              <c:strCache>
                <c:ptCount val="9"/>
                <c:pt idx="0">
                  <c:v>Altri settori di attività</c:v>
                </c:pt>
                <c:pt idx="1">
                  <c:v>Cooperazione e solidarietà internazionale</c:v>
                </c:pt>
                <c:pt idx="2">
                  <c:v>Tutela dei diritti e attività politica</c:v>
                </c:pt>
                <c:pt idx="3">
                  <c:v>Sviluppo economico e coesione sociale</c:v>
                </c:pt>
                <c:pt idx="4">
                  <c:v>Ambiente</c:v>
                </c:pt>
                <c:pt idx="5">
                  <c:v>Assistenza sociale e protezione civile</c:v>
                </c:pt>
                <c:pt idx="6">
                  <c:v>Sanità</c:v>
                </c:pt>
                <c:pt idx="7">
                  <c:v>Istruzione e ricerca</c:v>
                </c:pt>
                <c:pt idx="8">
                  <c:v>Cultura, sport e ricreazione</c:v>
                </c:pt>
              </c:strCache>
            </c:strRef>
          </c:cat>
          <c:val>
            <c:numRef>
              <c:f>Foglio1!$C$2:$C$10</c:f>
              <c:numCache>
                <c:formatCode>0.0</c:formatCode>
                <c:ptCount val="9"/>
                <c:pt idx="0">
                  <c:v>3.7157548614095615</c:v>
                </c:pt>
                <c:pt idx="1">
                  <c:v>12.272167591781647</c:v>
                </c:pt>
                <c:pt idx="2">
                  <c:v>1.9602749335534853</c:v>
                </c:pt>
                <c:pt idx="3">
                  <c:v>2.3473994547174968</c:v>
                </c:pt>
                <c:pt idx="4">
                  <c:v>3.8932686815246509</c:v>
                </c:pt>
                <c:pt idx="5">
                  <c:v>25.04536912343643</c:v>
                </c:pt>
                <c:pt idx="6">
                  <c:v>15.598494773380821</c:v>
                </c:pt>
                <c:pt idx="7">
                  <c:v>23.180446508791476</c:v>
                </c:pt>
                <c:pt idx="8">
                  <c:v>11.986824071404433</c:v>
                </c:pt>
              </c:numCache>
            </c:numRef>
          </c:val>
          <c:extLst>
            <c:ext xmlns:c16="http://schemas.microsoft.com/office/drawing/2014/chart" uri="{C3380CC4-5D6E-409C-BE32-E72D297353CC}">
              <c16:uniqueId val="{00000001-7E0D-4A31-8091-851FD49C62F5}"/>
            </c:ext>
          </c:extLst>
        </c:ser>
        <c:dLbls>
          <c:showLegendKey val="0"/>
          <c:showVal val="0"/>
          <c:showCatName val="0"/>
          <c:showSerName val="0"/>
          <c:showPercent val="0"/>
          <c:showBubbleSize val="0"/>
        </c:dLbls>
        <c:gapWidth val="45"/>
        <c:axId val="303846848"/>
        <c:axId val="303847408"/>
      </c:barChart>
      <c:catAx>
        <c:axId val="303846848"/>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303847408"/>
        <c:crosses val="autoZero"/>
        <c:auto val="1"/>
        <c:lblAlgn val="ctr"/>
        <c:lblOffset val="100"/>
        <c:noMultiLvlLbl val="0"/>
      </c:catAx>
      <c:valAx>
        <c:axId val="303847408"/>
        <c:scaling>
          <c:orientation val="minMax"/>
        </c:scaling>
        <c:delete val="1"/>
        <c:axPos val="b"/>
        <c:numFmt formatCode="0.0" sourceLinked="1"/>
        <c:majorTickMark val="none"/>
        <c:minorTickMark val="none"/>
        <c:tickLblPos val="nextTo"/>
        <c:crossAx val="303846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2.9053166254404249E-2"/>
          <c:w val="0.53991872965958398"/>
          <c:h val="0.85273954512349781"/>
        </c:manualLayout>
      </c:layout>
      <c:barChart>
        <c:barDir val="bar"/>
        <c:grouping val="clustered"/>
        <c:varyColors val="0"/>
        <c:ser>
          <c:idx val="0"/>
          <c:order val="0"/>
          <c:tx>
            <c:strRef>
              <c:f>Foglio1!$B$1</c:f>
              <c:strCache>
                <c:ptCount val="1"/>
                <c:pt idx="0">
                  <c:v>INP beneficiarie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Foglio1!$A$2:$A$6</c:f>
              <c:strCache>
                <c:ptCount val="5"/>
                <c:pt idx="0">
                  <c:v>OdV</c:v>
                </c:pt>
                <c:pt idx="1">
                  <c:v>APS</c:v>
                </c:pt>
                <c:pt idx="2">
                  <c:v>Onlus</c:v>
                </c:pt>
                <c:pt idx="3">
                  <c:v>Impresa sociale</c:v>
                </c:pt>
                <c:pt idx="4">
                  <c:v>Altro</c:v>
                </c:pt>
              </c:strCache>
            </c:strRef>
          </c:cat>
          <c:val>
            <c:numRef>
              <c:f>Foglio1!$B$2:$B$6</c:f>
              <c:numCache>
                <c:formatCode>0.0</c:formatCode>
                <c:ptCount val="5"/>
                <c:pt idx="0">
                  <c:v>32.08771203971866</c:v>
                </c:pt>
                <c:pt idx="1">
                  <c:v>11.907323127844435</c:v>
                </c:pt>
                <c:pt idx="2">
                  <c:v>18.709143566404634</c:v>
                </c:pt>
                <c:pt idx="3">
                  <c:v>9.4414563508481582</c:v>
                </c:pt>
                <c:pt idx="4">
                  <c:v>27.85436491518411</c:v>
                </c:pt>
              </c:numCache>
            </c:numRef>
          </c:val>
          <c:extLst>
            <c:ext xmlns:c16="http://schemas.microsoft.com/office/drawing/2014/chart" uri="{C3380CC4-5D6E-409C-BE32-E72D297353CC}">
              <c16:uniqueId val="{00000000-56C8-4E2A-811E-8C6BC6894728}"/>
            </c:ext>
          </c:extLst>
        </c:ser>
        <c:ser>
          <c:idx val="1"/>
          <c:order val="1"/>
          <c:tx>
            <c:strRef>
              <c:f>Foglio1!$C$1</c:f>
              <c:strCache>
                <c:ptCount val="1"/>
                <c:pt idx="0">
                  <c:v>Numero scelte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Foglio1!$A$2:$A$6</c:f>
              <c:strCache>
                <c:ptCount val="5"/>
                <c:pt idx="0">
                  <c:v>OdV</c:v>
                </c:pt>
                <c:pt idx="1">
                  <c:v>APS</c:v>
                </c:pt>
                <c:pt idx="2">
                  <c:v>Onlus</c:v>
                </c:pt>
                <c:pt idx="3">
                  <c:v>Impresa sociale</c:v>
                </c:pt>
                <c:pt idx="4">
                  <c:v>Altro</c:v>
                </c:pt>
              </c:strCache>
            </c:strRef>
          </c:cat>
          <c:val>
            <c:numRef>
              <c:f>Foglio1!$C$2:$C$6</c:f>
              <c:numCache>
                <c:formatCode>0.0</c:formatCode>
                <c:ptCount val="5"/>
                <c:pt idx="0">
                  <c:v>25.92211260289962</c:v>
                </c:pt>
                <c:pt idx="1">
                  <c:v>10.786444151039438</c:v>
                </c:pt>
                <c:pt idx="2">
                  <c:v>34.781262742011954</c:v>
                </c:pt>
                <c:pt idx="3">
                  <c:v>3.5715554168662864</c:v>
                </c:pt>
                <c:pt idx="4">
                  <c:v>24.938625087182697</c:v>
                </c:pt>
              </c:numCache>
            </c:numRef>
          </c:val>
          <c:extLst>
            <c:ext xmlns:c16="http://schemas.microsoft.com/office/drawing/2014/chart" uri="{C3380CC4-5D6E-409C-BE32-E72D297353CC}">
              <c16:uniqueId val="{00000001-56C8-4E2A-811E-8C6BC6894728}"/>
            </c:ext>
          </c:extLst>
        </c:ser>
        <c:dLbls>
          <c:showLegendKey val="0"/>
          <c:showVal val="0"/>
          <c:showCatName val="0"/>
          <c:showSerName val="0"/>
          <c:showPercent val="0"/>
          <c:showBubbleSize val="0"/>
        </c:dLbls>
        <c:gapWidth val="45"/>
        <c:axId val="303850208"/>
        <c:axId val="303850768"/>
      </c:barChart>
      <c:catAx>
        <c:axId val="303850208"/>
        <c:scaling>
          <c:orientation val="maxMin"/>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303850768"/>
        <c:crosses val="autoZero"/>
        <c:auto val="1"/>
        <c:lblAlgn val="ctr"/>
        <c:lblOffset val="100"/>
        <c:noMultiLvlLbl val="0"/>
      </c:catAx>
      <c:valAx>
        <c:axId val="303850768"/>
        <c:scaling>
          <c:orientation val="minMax"/>
        </c:scaling>
        <c:delete val="1"/>
        <c:axPos val="b"/>
        <c:numFmt formatCode="0.0" sourceLinked="1"/>
        <c:majorTickMark val="none"/>
        <c:minorTickMark val="none"/>
        <c:tickLblPos val="nextTo"/>
        <c:crossAx val="303850208"/>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42823063633387"/>
          <c:y val="7.6745027329815821E-2"/>
          <c:w val="0.82261362034921282"/>
          <c:h val="0.79041987851331563"/>
        </c:manualLayout>
      </c:layout>
      <c:barChart>
        <c:barDir val="col"/>
        <c:grouping val="clustered"/>
        <c:varyColors val="0"/>
        <c:ser>
          <c:idx val="0"/>
          <c:order val="0"/>
          <c:tx>
            <c:strRef>
              <c:f>Foglio1!$B$1</c:f>
              <c:strCache>
                <c:ptCount val="1"/>
                <c:pt idx="0">
                  <c:v>2018</c:v>
                </c:pt>
              </c:strCache>
            </c:strRef>
          </c:tx>
          <c:invertIfNegative val="0"/>
          <c:dLbls>
            <c:spPr>
              <a:noFill/>
              <a:ln>
                <a:noFill/>
              </a:ln>
              <a:effectLst/>
            </c:spPr>
            <c:txPr>
              <a:bodyPr wrap="square" lIns="38100" tIns="19050" rIns="38100" bIns="19050" anchor="ctr">
                <a:spAutoFit/>
              </a:bodyPr>
              <a:lstStyle/>
              <a:p>
                <a:pPr>
                  <a:defRPr sz="1600">
                    <a:latin typeface="Arial" panose="020B0604020202020204" pitchFamily="34" charset="0"/>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Foglio1!$A$2:$A$6</c:f>
              <c:strCache>
                <c:ptCount val="5"/>
                <c:pt idx="0">
                  <c:v>Nord-Ovest</c:v>
                </c:pt>
                <c:pt idx="1">
                  <c:v>Nord-Est</c:v>
                </c:pt>
                <c:pt idx="2">
                  <c:v>Centro</c:v>
                </c:pt>
                <c:pt idx="3">
                  <c:v>Sud</c:v>
                </c:pt>
                <c:pt idx="4">
                  <c:v>Isole</c:v>
                </c:pt>
              </c:strCache>
            </c:strRef>
          </c:cat>
          <c:val>
            <c:numRef>
              <c:f>Foglio1!$B$2:$B$6</c:f>
              <c:numCache>
                <c:formatCode>0.0</c:formatCode>
                <c:ptCount val="5"/>
                <c:pt idx="0">
                  <c:v>27.9</c:v>
                </c:pt>
                <c:pt idx="1">
                  <c:v>22.8</c:v>
                </c:pt>
                <c:pt idx="2">
                  <c:v>22.2</c:v>
                </c:pt>
                <c:pt idx="3">
                  <c:v>17.7</c:v>
                </c:pt>
                <c:pt idx="4">
                  <c:v>9.4</c:v>
                </c:pt>
              </c:numCache>
            </c:numRef>
          </c:val>
          <c:extLst>
            <c:ext xmlns:c16="http://schemas.microsoft.com/office/drawing/2014/chart" uri="{C3380CC4-5D6E-409C-BE32-E72D297353CC}">
              <c16:uniqueId val="{00000000-4D2B-48C4-93D0-B6823BD0D347}"/>
            </c:ext>
          </c:extLst>
        </c:ser>
        <c:dLbls>
          <c:showLegendKey val="0"/>
          <c:showVal val="0"/>
          <c:showCatName val="0"/>
          <c:showSerName val="0"/>
          <c:showPercent val="0"/>
          <c:showBubbleSize val="0"/>
        </c:dLbls>
        <c:gapWidth val="100"/>
        <c:axId val="233692448"/>
        <c:axId val="233693008"/>
      </c:barChart>
      <c:catAx>
        <c:axId val="233692448"/>
        <c:scaling>
          <c:orientation val="minMax"/>
        </c:scaling>
        <c:delete val="0"/>
        <c:axPos val="b"/>
        <c:numFmt formatCode="General" sourceLinked="1"/>
        <c:majorTickMark val="out"/>
        <c:minorTickMark val="none"/>
        <c:tickLblPos val="nextTo"/>
        <c:crossAx val="233693008"/>
        <c:crosses val="autoZero"/>
        <c:auto val="1"/>
        <c:lblAlgn val="ctr"/>
        <c:lblOffset val="100"/>
        <c:noMultiLvlLbl val="0"/>
      </c:catAx>
      <c:valAx>
        <c:axId val="233693008"/>
        <c:scaling>
          <c:orientation val="minMax"/>
        </c:scaling>
        <c:delete val="0"/>
        <c:axPos val="l"/>
        <c:numFmt formatCode="0.0" sourceLinked="1"/>
        <c:majorTickMark val="out"/>
        <c:minorTickMark val="none"/>
        <c:tickLblPos val="nextTo"/>
        <c:crossAx val="233692448"/>
        <c:crosses val="autoZero"/>
        <c:crossBetween val="between"/>
      </c:valAx>
    </c:plotArea>
    <c:plotVisOnly val="1"/>
    <c:dispBlanksAs val="gap"/>
    <c:showDLblsOverMax val="0"/>
  </c:chart>
  <c:txPr>
    <a:bodyPr/>
    <a:lstStyle/>
    <a:p>
      <a:pPr>
        <a:defRPr sz="1800"/>
      </a:pPr>
      <a:endParaRPr lang="it-I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Foglio1!$B$1</c:f>
              <c:strCache>
                <c:ptCount val="1"/>
                <c:pt idx="0">
                  <c:v>Nord-ovest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Foglio1!$A$2:$A$6</c:f>
              <c:numCache>
                <c:formatCode>General</c:formatCode>
                <c:ptCount val="5"/>
                <c:pt idx="0">
                  <c:v>2011</c:v>
                </c:pt>
                <c:pt idx="1">
                  <c:v>2015</c:v>
                </c:pt>
                <c:pt idx="2">
                  <c:v>2016</c:v>
                </c:pt>
                <c:pt idx="3">
                  <c:v>2017</c:v>
                </c:pt>
                <c:pt idx="4">
                  <c:v>2018</c:v>
                </c:pt>
              </c:numCache>
            </c:numRef>
          </c:cat>
          <c:val>
            <c:numRef>
              <c:f>Foglio1!$B$2:$B$6</c:f>
              <c:numCache>
                <c:formatCode>0.0</c:formatCode>
                <c:ptCount val="5"/>
                <c:pt idx="0" formatCode="General">
                  <c:v>0</c:v>
                </c:pt>
                <c:pt idx="1">
                  <c:v>12.1906784262153</c:v>
                </c:pt>
                <c:pt idx="2">
                  <c:v>15.872977570792557</c:v>
                </c:pt>
                <c:pt idx="3">
                  <c:v>18.701060531110116</c:v>
                </c:pt>
                <c:pt idx="4">
                  <c:v>21.104448439366337</c:v>
                </c:pt>
              </c:numCache>
            </c:numRef>
          </c:val>
          <c:smooth val="0"/>
          <c:extLst>
            <c:ext xmlns:c16="http://schemas.microsoft.com/office/drawing/2014/chart" uri="{C3380CC4-5D6E-409C-BE32-E72D297353CC}">
              <c16:uniqueId val="{00000000-972B-434E-B6B2-9BCF91E0EBA8}"/>
            </c:ext>
          </c:extLst>
        </c:ser>
        <c:ser>
          <c:idx val="1"/>
          <c:order val="1"/>
          <c:tx>
            <c:strRef>
              <c:f>Foglio1!$C$1</c:f>
              <c:strCache>
                <c:ptCount val="1"/>
                <c:pt idx="0">
                  <c:v>Nord-est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Foglio1!$A$2:$A$6</c:f>
              <c:numCache>
                <c:formatCode>General</c:formatCode>
                <c:ptCount val="5"/>
                <c:pt idx="0">
                  <c:v>2011</c:v>
                </c:pt>
                <c:pt idx="1">
                  <c:v>2015</c:v>
                </c:pt>
                <c:pt idx="2">
                  <c:v>2016</c:v>
                </c:pt>
                <c:pt idx="3">
                  <c:v>2017</c:v>
                </c:pt>
                <c:pt idx="4">
                  <c:v>2018</c:v>
                </c:pt>
              </c:numCache>
            </c:numRef>
          </c:cat>
          <c:val>
            <c:numRef>
              <c:f>Foglio1!$C$2:$C$6</c:f>
              <c:numCache>
                <c:formatCode>0.0</c:formatCode>
                <c:ptCount val="5"/>
                <c:pt idx="0" formatCode="General">
                  <c:v>0</c:v>
                </c:pt>
                <c:pt idx="1">
                  <c:v>5.5413515622897478</c:v>
                </c:pt>
                <c:pt idx="2">
                  <c:v>6.8600802002314509</c:v>
                </c:pt>
                <c:pt idx="3">
                  <c:v>8.3429770971822421</c:v>
                </c:pt>
                <c:pt idx="4">
                  <c:v>10.236294641655675</c:v>
                </c:pt>
              </c:numCache>
            </c:numRef>
          </c:val>
          <c:smooth val="0"/>
          <c:extLst>
            <c:ext xmlns:c16="http://schemas.microsoft.com/office/drawing/2014/chart" uri="{C3380CC4-5D6E-409C-BE32-E72D297353CC}">
              <c16:uniqueId val="{00000001-972B-434E-B6B2-9BCF91E0EBA8}"/>
            </c:ext>
          </c:extLst>
        </c:ser>
        <c:ser>
          <c:idx val="2"/>
          <c:order val="2"/>
          <c:tx>
            <c:strRef>
              <c:f>Foglio1!$D$1</c:f>
              <c:strCache>
                <c:ptCount val="1"/>
                <c:pt idx="0">
                  <c:v>Centro</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Foglio1!$A$2:$A$6</c:f>
              <c:numCache>
                <c:formatCode>General</c:formatCode>
                <c:ptCount val="5"/>
                <c:pt idx="0">
                  <c:v>2011</c:v>
                </c:pt>
                <c:pt idx="1">
                  <c:v>2015</c:v>
                </c:pt>
                <c:pt idx="2">
                  <c:v>2016</c:v>
                </c:pt>
                <c:pt idx="3">
                  <c:v>2017</c:v>
                </c:pt>
                <c:pt idx="4">
                  <c:v>2018</c:v>
                </c:pt>
              </c:numCache>
            </c:numRef>
          </c:cat>
          <c:val>
            <c:numRef>
              <c:f>Foglio1!$D$2:$D$6</c:f>
              <c:numCache>
                <c:formatCode>0.0</c:formatCode>
                <c:ptCount val="5"/>
                <c:pt idx="0" formatCode="General">
                  <c:v>0</c:v>
                </c:pt>
                <c:pt idx="1">
                  <c:v>17.122006277347438</c:v>
                </c:pt>
                <c:pt idx="2">
                  <c:v>18.018770196514993</c:v>
                </c:pt>
                <c:pt idx="3">
                  <c:v>20.744623281846714</c:v>
                </c:pt>
                <c:pt idx="4">
                  <c:v>23.351423226185503</c:v>
                </c:pt>
              </c:numCache>
            </c:numRef>
          </c:val>
          <c:smooth val="0"/>
          <c:extLst>
            <c:ext xmlns:c16="http://schemas.microsoft.com/office/drawing/2014/chart" uri="{C3380CC4-5D6E-409C-BE32-E72D297353CC}">
              <c16:uniqueId val="{00000002-972B-434E-B6B2-9BCF91E0EBA8}"/>
            </c:ext>
          </c:extLst>
        </c:ser>
        <c:ser>
          <c:idx val="3"/>
          <c:order val="3"/>
          <c:tx>
            <c:strRef>
              <c:f>Foglio1!$E$1</c:f>
              <c:strCache>
                <c:ptCount val="1"/>
                <c:pt idx="0">
                  <c:v>Sud</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Foglio1!$A$2:$A$6</c:f>
              <c:numCache>
                <c:formatCode>General</c:formatCode>
                <c:ptCount val="5"/>
                <c:pt idx="0">
                  <c:v>2011</c:v>
                </c:pt>
                <c:pt idx="1">
                  <c:v>2015</c:v>
                </c:pt>
                <c:pt idx="2">
                  <c:v>2016</c:v>
                </c:pt>
                <c:pt idx="3">
                  <c:v>2017</c:v>
                </c:pt>
                <c:pt idx="4">
                  <c:v>2018</c:v>
                </c:pt>
              </c:numCache>
            </c:numRef>
          </c:cat>
          <c:val>
            <c:numRef>
              <c:f>Foglio1!$E$2:$E$6</c:f>
              <c:numCache>
                <c:formatCode>0.0</c:formatCode>
                <c:ptCount val="5"/>
                <c:pt idx="0" formatCode="General">
                  <c:v>0</c:v>
                </c:pt>
                <c:pt idx="1">
                  <c:v>15.565138902818163</c:v>
                </c:pt>
                <c:pt idx="2">
                  <c:v>19.14552201384015</c:v>
                </c:pt>
                <c:pt idx="3">
                  <c:v>22.89439374185136</c:v>
                </c:pt>
                <c:pt idx="4">
                  <c:v>27.98916858890783</c:v>
                </c:pt>
              </c:numCache>
            </c:numRef>
          </c:val>
          <c:smooth val="0"/>
          <c:extLst>
            <c:ext xmlns:c16="http://schemas.microsoft.com/office/drawing/2014/chart" uri="{C3380CC4-5D6E-409C-BE32-E72D297353CC}">
              <c16:uniqueId val="{00000003-972B-434E-B6B2-9BCF91E0EBA8}"/>
            </c:ext>
          </c:extLst>
        </c:ser>
        <c:ser>
          <c:idx val="4"/>
          <c:order val="4"/>
          <c:tx>
            <c:strRef>
              <c:f>Foglio1!$F$1</c:f>
              <c:strCache>
                <c:ptCount val="1"/>
                <c:pt idx="0">
                  <c:v>Isole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Foglio1!$A$2:$A$6</c:f>
              <c:numCache>
                <c:formatCode>General</c:formatCode>
                <c:ptCount val="5"/>
                <c:pt idx="0">
                  <c:v>2011</c:v>
                </c:pt>
                <c:pt idx="1">
                  <c:v>2015</c:v>
                </c:pt>
                <c:pt idx="2">
                  <c:v>2016</c:v>
                </c:pt>
                <c:pt idx="3">
                  <c:v>2017</c:v>
                </c:pt>
                <c:pt idx="4">
                  <c:v>2018</c:v>
                </c:pt>
              </c:numCache>
            </c:numRef>
          </c:cat>
          <c:val>
            <c:numRef>
              <c:f>Foglio1!$F$2:$F$6</c:f>
              <c:numCache>
                <c:formatCode>0.0</c:formatCode>
                <c:ptCount val="5"/>
                <c:pt idx="0" formatCode="General">
                  <c:v>0</c:v>
                </c:pt>
                <c:pt idx="1">
                  <c:v>6.8834430792206831</c:v>
                </c:pt>
                <c:pt idx="2">
                  <c:v>9.4630371325775684</c:v>
                </c:pt>
                <c:pt idx="3">
                  <c:v>9.4019414839454214</c:v>
                </c:pt>
                <c:pt idx="4">
                  <c:v>14.347294820446677</c:v>
                </c:pt>
              </c:numCache>
            </c:numRef>
          </c:val>
          <c:smooth val="0"/>
          <c:extLst>
            <c:ext xmlns:c16="http://schemas.microsoft.com/office/drawing/2014/chart" uri="{C3380CC4-5D6E-409C-BE32-E72D297353CC}">
              <c16:uniqueId val="{00000004-972B-434E-B6B2-9BCF91E0EBA8}"/>
            </c:ext>
          </c:extLst>
        </c:ser>
        <c:dLbls>
          <c:showLegendKey val="0"/>
          <c:showVal val="0"/>
          <c:showCatName val="0"/>
          <c:showSerName val="0"/>
          <c:showPercent val="0"/>
          <c:showBubbleSize val="0"/>
        </c:dLbls>
        <c:marker val="1"/>
        <c:smooth val="0"/>
        <c:axId val="238715712"/>
        <c:axId val="238716832"/>
      </c:lineChart>
      <c:catAx>
        <c:axId val="238715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238716832"/>
        <c:crosses val="autoZero"/>
        <c:auto val="1"/>
        <c:lblAlgn val="ctr"/>
        <c:lblOffset val="100"/>
        <c:noMultiLvlLbl val="0"/>
      </c:catAx>
      <c:valAx>
        <c:axId val="238716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238715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002019086234919E-2"/>
          <c:y val="4.0182951847692716E-2"/>
          <c:w val="0.86184395160693694"/>
          <c:h val="0.77012111608256584"/>
        </c:manualLayout>
      </c:layout>
      <c:pieChart>
        <c:varyColors val="1"/>
        <c:ser>
          <c:idx val="0"/>
          <c:order val="0"/>
          <c:tx>
            <c:strRef>
              <c:f>Foglio1!$B$1</c:f>
              <c:strCache>
                <c:ptCount val="1"/>
                <c:pt idx="0">
                  <c:v>Colonna1</c:v>
                </c:pt>
              </c:strCache>
            </c:strRef>
          </c:tx>
          <c:dLbls>
            <c:dLbl>
              <c:idx val="2"/>
              <c:layout>
                <c:manualLayout>
                  <c:x val="-4.8759113444152812E-2"/>
                  <c:y val="5.3773021348396536E-4"/>
                </c:manualLayout>
              </c:layout>
              <c:spPr/>
              <c:txPr>
                <a:bodyPr/>
                <a:lstStyle/>
                <a:p>
                  <a:pPr>
                    <a:defRPr sz="1400" b="1">
                      <a:solidFill>
                        <a:schemeClr val="tx1"/>
                      </a:solidFill>
                      <a:latin typeface="Arial" panose="020B0604020202020204" pitchFamily="34" charset="0"/>
                      <a:cs typeface="Arial" panose="020B0604020202020204" pitchFamily="34" charset="0"/>
                    </a:defRPr>
                  </a:pPr>
                  <a:endParaRPr lang="it-I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FF-443B-BA67-E5D77E53F296}"/>
                </c:ext>
              </c:extLst>
            </c:dLbl>
            <c:spPr>
              <a:noFill/>
              <a:ln>
                <a:noFill/>
              </a:ln>
              <a:effectLst/>
            </c:spPr>
            <c:txPr>
              <a:bodyPr/>
              <a:lstStyle/>
              <a:p>
                <a:pPr>
                  <a:defRPr sz="1400" b="1">
                    <a:solidFill>
                      <a:schemeClr val="bg1"/>
                    </a:solidFill>
                    <a:latin typeface="Arial" panose="020B0604020202020204" pitchFamily="34" charset="0"/>
                    <a:cs typeface="Arial" panose="020B0604020202020204" pitchFamily="34" charset="0"/>
                  </a:defRPr>
                </a:pPr>
                <a:endParaRPr lang="it-IT"/>
              </a:p>
            </c:txPr>
            <c:showLegendKey val="0"/>
            <c:showVal val="1"/>
            <c:showCatName val="0"/>
            <c:showSerName val="0"/>
            <c:showPercent val="0"/>
            <c:showBubbleSize val="0"/>
            <c:showLeaderLines val="1"/>
            <c:extLst>
              <c:ext xmlns:c15="http://schemas.microsoft.com/office/drawing/2012/chart" uri="{CE6537A1-D6FC-4f65-9D91-7224C49458BB}"/>
            </c:extLst>
          </c:dLbls>
          <c:cat>
            <c:strRef>
              <c:f>Foglio1!$A$2:$A$5</c:f>
              <c:strCache>
                <c:ptCount val="4"/>
                <c:pt idx="0">
                  <c:v>Associazione</c:v>
                </c:pt>
                <c:pt idx="1">
                  <c:v>Cooperativa sociale</c:v>
                </c:pt>
                <c:pt idx="2">
                  <c:v>Fondazione</c:v>
                </c:pt>
                <c:pt idx="3">
                  <c:v>Altra forma giuridica</c:v>
                </c:pt>
              </c:strCache>
            </c:strRef>
          </c:cat>
          <c:val>
            <c:numRef>
              <c:f>Foglio1!$B$2:$B$5</c:f>
              <c:numCache>
                <c:formatCode>0.0</c:formatCode>
                <c:ptCount val="4"/>
                <c:pt idx="0">
                  <c:v>85</c:v>
                </c:pt>
                <c:pt idx="1">
                  <c:v>4.4000000000000004</c:v>
                </c:pt>
                <c:pt idx="2">
                  <c:v>2.2000000000000002</c:v>
                </c:pt>
                <c:pt idx="3">
                  <c:v>8.4</c:v>
                </c:pt>
              </c:numCache>
            </c:numRef>
          </c:val>
          <c:extLst>
            <c:ext xmlns:c16="http://schemas.microsoft.com/office/drawing/2014/chart" uri="{C3380CC4-5D6E-409C-BE32-E72D297353CC}">
              <c16:uniqueId val="{00000001-E2FF-443B-BA67-E5D77E53F296}"/>
            </c:ext>
          </c:extLst>
        </c:ser>
        <c:dLbls>
          <c:showLegendKey val="0"/>
          <c:showVal val="0"/>
          <c:showCatName val="0"/>
          <c:showSerName val="0"/>
          <c:showPercent val="0"/>
          <c:showBubbleSize val="0"/>
          <c:showLeaderLines val="1"/>
        </c:dLbls>
        <c:firstSliceAng val="0"/>
      </c:pieChart>
    </c:plotArea>
    <c:legend>
      <c:legendPos val="b"/>
      <c:layout>
        <c:manualLayout>
          <c:xMode val="edge"/>
          <c:yMode val="edge"/>
          <c:x val="1.8483225744950406E-2"/>
          <c:y val="0.81714677221380883"/>
          <c:w val="0.90917362273892799"/>
          <c:h val="0.18097012943916921"/>
        </c:manualLayout>
      </c:layout>
      <c:overlay val="0"/>
      <c:txPr>
        <a:bodyPr/>
        <a:lstStyle/>
        <a:p>
          <a:pPr>
            <a:defRPr sz="1500"/>
          </a:pPr>
          <a:endParaRPr lang="it-IT"/>
        </a:p>
      </c:txPr>
    </c:legend>
    <c:plotVisOnly val="1"/>
    <c:dispBlanksAs val="gap"/>
    <c:showDLblsOverMax val="0"/>
  </c:chart>
  <c:txPr>
    <a:bodyPr/>
    <a:lstStyle/>
    <a:p>
      <a:pPr>
        <a:defRPr sz="1800"/>
      </a:pPr>
      <a:endParaRPr lang="it-I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Foglio1!$B$1</c:f>
              <c:strCache>
                <c:ptCount val="1"/>
                <c:pt idx="0">
                  <c:v>Associazione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Foglio1!$A$2:$A$5</c:f>
              <c:numCache>
                <c:formatCode>General</c:formatCode>
                <c:ptCount val="4"/>
                <c:pt idx="0">
                  <c:v>2015</c:v>
                </c:pt>
                <c:pt idx="1">
                  <c:v>2016</c:v>
                </c:pt>
                <c:pt idx="2">
                  <c:v>2017</c:v>
                </c:pt>
                <c:pt idx="3">
                  <c:v>2018</c:v>
                </c:pt>
              </c:numCache>
            </c:numRef>
          </c:cat>
          <c:val>
            <c:numRef>
              <c:f>Foglio1!$B$2:$B$5</c:f>
              <c:numCache>
                <c:formatCode>#,##0.0</c:formatCode>
                <c:ptCount val="4"/>
                <c:pt idx="0">
                  <c:v>0</c:v>
                </c:pt>
                <c:pt idx="1">
                  <c:v>1.8069853838057952</c:v>
                </c:pt>
                <c:pt idx="2">
                  <c:v>4.4353911243387074</c:v>
                </c:pt>
                <c:pt idx="3">
                  <c:v>7.179499689832781</c:v>
                </c:pt>
              </c:numCache>
            </c:numRef>
          </c:val>
          <c:smooth val="0"/>
          <c:extLst>
            <c:ext xmlns:c16="http://schemas.microsoft.com/office/drawing/2014/chart" uri="{C3380CC4-5D6E-409C-BE32-E72D297353CC}">
              <c16:uniqueId val="{00000000-2CB5-4FBD-8EEB-7CAF68041FA0}"/>
            </c:ext>
          </c:extLst>
        </c:ser>
        <c:ser>
          <c:idx val="1"/>
          <c:order val="1"/>
          <c:tx>
            <c:strRef>
              <c:f>Foglio1!$C$1</c:f>
              <c:strCache>
                <c:ptCount val="1"/>
                <c:pt idx="0">
                  <c:v>Cooperativa sociale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Foglio1!$A$2:$A$5</c:f>
              <c:numCache>
                <c:formatCode>General</c:formatCode>
                <c:ptCount val="4"/>
                <c:pt idx="0">
                  <c:v>2015</c:v>
                </c:pt>
                <c:pt idx="1">
                  <c:v>2016</c:v>
                </c:pt>
                <c:pt idx="2">
                  <c:v>2017</c:v>
                </c:pt>
                <c:pt idx="3">
                  <c:v>2018</c:v>
                </c:pt>
              </c:numCache>
            </c:numRef>
          </c:cat>
          <c:val>
            <c:numRef>
              <c:f>Foglio1!$C$2:$C$5</c:f>
              <c:numCache>
                <c:formatCode>#,##0.0</c:formatCode>
                <c:ptCount val="4"/>
                <c:pt idx="0">
                  <c:v>0</c:v>
                </c:pt>
                <c:pt idx="1">
                  <c:v>-3.2558139534883708</c:v>
                </c:pt>
                <c:pt idx="2">
                  <c:v>-1.6930232558139551</c:v>
                </c:pt>
                <c:pt idx="3">
                  <c:v>-1.5937984496124074</c:v>
                </c:pt>
              </c:numCache>
            </c:numRef>
          </c:val>
          <c:smooth val="0"/>
          <c:extLst>
            <c:ext xmlns:c16="http://schemas.microsoft.com/office/drawing/2014/chart" uri="{C3380CC4-5D6E-409C-BE32-E72D297353CC}">
              <c16:uniqueId val="{00000001-2CB5-4FBD-8EEB-7CAF68041FA0}"/>
            </c:ext>
          </c:extLst>
        </c:ser>
        <c:ser>
          <c:idx val="2"/>
          <c:order val="2"/>
          <c:tx>
            <c:strRef>
              <c:f>Foglio1!$D$1</c:f>
              <c:strCache>
                <c:ptCount val="1"/>
                <c:pt idx="0">
                  <c:v>Fondazione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Foglio1!$A$2:$A$5</c:f>
              <c:numCache>
                <c:formatCode>General</c:formatCode>
                <c:ptCount val="4"/>
                <c:pt idx="0">
                  <c:v>2015</c:v>
                </c:pt>
                <c:pt idx="1">
                  <c:v>2016</c:v>
                </c:pt>
                <c:pt idx="2">
                  <c:v>2017</c:v>
                </c:pt>
                <c:pt idx="3">
                  <c:v>2018</c:v>
                </c:pt>
              </c:numCache>
            </c:numRef>
          </c:cat>
          <c:val>
            <c:numRef>
              <c:f>Foglio1!$D$2:$D$5</c:f>
              <c:numCache>
                <c:formatCode>#,##0.0</c:formatCode>
                <c:ptCount val="4"/>
                <c:pt idx="0">
                  <c:v>0</c:v>
                </c:pt>
                <c:pt idx="1">
                  <c:v>16.323050689815517</c:v>
                </c:pt>
                <c:pt idx="2">
                  <c:v>16.307549217175634</c:v>
                </c:pt>
                <c:pt idx="3">
                  <c:v>23.112695706092069</c:v>
                </c:pt>
              </c:numCache>
            </c:numRef>
          </c:val>
          <c:smooth val="0"/>
          <c:extLst>
            <c:ext xmlns:c16="http://schemas.microsoft.com/office/drawing/2014/chart" uri="{C3380CC4-5D6E-409C-BE32-E72D297353CC}">
              <c16:uniqueId val="{00000002-2CB5-4FBD-8EEB-7CAF68041FA0}"/>
            </c:ext>
          </c:extLst>
        </c:ser>
        <c:ser>
          <c:idx val="3"/>
          <c:order val="3"/>
          <c:tx>
            <c:strRef>
              <c:f>Foglio1!$E$1</c:f>
              <c:strCache>
                <c:ptCount val="1"/>
                <c:pt idx="0">
                  <c:v>Altra forma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Foglio1!$A$2:$A$5</c:f>
              <c:numCache>
                <c:formatCode>General</c:formatCode>
                <c:ptCount val="4"/>
                <c:pt idx="0">
                  <c:v>2015</c:v>
                </c:pt>
                <c:pt idx="1">
                  <c:v>2016</c:v>
                </c:pt>
                <c:pt idx="2">
                  <c:v>2017</c:v>
                </c:pt>
                <c:pt idx="3">
                  <c:v>2018</c:v>
                </c:pt>
              </c:numCache>
            </c:numRef>
          </c:cat>
          <c:val>
            <c:numRef>
              <c:f>Foglio1!$E$2:$E$5</c:f>
              <c:numCache>
                <c:formatCode>#,##0.0</c:formatCode>
                <c:ptCount val="4"/>
                <c:pt idx="0">
                  <c:v>0</c:v>
                </c:pt>
                <c:pt idx="1">
                  <c:v>5.4006577963821201</c:v>
                </c:pt>
                <c:pt idx="2">
                  <c:v>9.3250112124383406</c:v>
                </c:pt>
                <c:pt idx="3">
                  <c:v>12.651367917476449</c:v>
                </c:pt>
              </c:numCache>
            </c:numRef>
          </c:val>
          <c:smooth val="0"/>
          <c:extLst>
            <c:ext xmlns:c16="http://schemas.microsoft.com/office/drawing/2014/chart" uri="{C3380CC4-5D6E-409C-BE32-E72D297353CC}">
              <c16:uniqueId val="{00000003-2CB5-4FBD-8EEB-7CAF68041FA0}"/>
            </c:ext>
          </c:extLst>
        </c:ser>
        <c:dLbls>
          <c:showLegendKey val="0"/>
          <c:showVal val="0"/>
          <c:showCatName val="0"/>
          <c:showSerName val="0"/>
          <c:showPercent val="0"/>
          <c:showBubbleSize val="0"/>
        </c:dLbls>
        <c:marker val="1"/>
        <c:smooth val="0"/>
        <c:axId val="301883392"/>
        <c:axId val="301883952"/>
      </c:lineChart>
      <c:catAx>
        <c:axId val="301883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301883952"/>
        <c:crosses val="autoZero"/>
        <c:auto val="1"/>
        <c:lblAlgn val="ctr"/>
        <c:lblOffset val="100"/>
        <c:noMultiLvlLbl val="0"/>
      </c:catAx>
      <c:valAx>
        <c:axId val="30188395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301883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585777487639692E-2"/>
          <c:y val="3.5659801392617124E-2"/>
          <c:w val="0.90414068494253996"/>
          <c:h val="0.87661297301278762"/>
        </c:manualLayout>
      </c:layout>
      <c:barChart>
        <c:barDir val="bar"/>
        <c:grouping val="clustered"/>
        <c:varyColors val="0"/>
        <c:ser>
          <c:idx val="0"/>
          <c:order val="0"/>
          <c:tx>
            <c:strRef>
              <c:f>Foglio1!$B$1</c:f>
              <c:strCache>
                <c:ptCount val="1"/>
                <c:pt idx="0">
                  <c:v>Serie 1</c:v>
                </c:pt>
              </c:strCache>
            </c:strRef>
          </c:tx>
          <c:spPr>
            <a:solidFill>
              <a:srgbClr val="D8202E"/>
            </a:solidFill>
          </c:spPr>
          <c:invertIfNegative val="0"/>
          <c:dLbls>
            <c:dLbl>
              <c:idx val="1"/>
              <c:spPr>
                <a:ln>
                  <a:noFill/>
                </a:ln>
              </c:spPr>
              <c:txPr>
                <a:bodyPr/>
                <a:lstStyle/>
                <a:p>
                  <a:pPr>
                    <a:defRPr sz="1600" b="1">
                      <a:solidFill>
                        <a:schemeClr val="tx1"/>
                      </a:solidFill>
                      <a:latin typeface="Arial" panose="020B0604020202020204" pitchFamily="34" charset="0"/>
                      <a:cs typeface="Arial" panose="020B0604020202020204" pitchFamily="34" charset="0"/>
                    </a:defRPr>
                  </a:pPr>
                  <a:endParaRPr lang="it-IT"/>
                </a:p>
              </c:txPr>
              <c:showLegendKey val="0"/>
              <c:showVal val="1"/>
              <c:showCatName val="0"/>
              <c:showSerName val="0"/>
              <c:showPercent val="0"/>
              <c:showBubbleSize val="0"/>
              <c:extLst>
                <c:ext xmlns:c16="http://schemas.microsoft.com/office/drawing/2014/chart" uri="{C3380CC4-5D6E-409C-BE32-E72D297353CC}">
                  <c16:uniqueId val="{00000000-D8CB-430A-9B5A-2B65788EBEED}"/>
                </c:ext>
              </c:extLst>
            </c:dLbl>
            <c:dLbl>
              <c:idx val="4"/>
              <c:tx>
                <c:rich>
                  <a:bodyPr/>
                  <a:lstStyle/>
                  <a:p>
                    <a:fld id="{A6443C7A-3703-4CFB-B1EF-3D883061C9AA}" type="VALUE">
                      <a:rPr lang="en-US" b="1">
                        <a:solidFill>
                          <a:schemeClr val="tx1"/>
                        </a:solidFill>
                      </a:rPr>
                      <a:pPr/>
                      <a:t>[VALORE]</a:t>
                    </a:fld>
                    <a:endParaRPr lang="it-IT"/>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8CB-430A-9B5A-2B65788EBEED}"/>
                </c:ext>
              </c:extLst>
            </c:dLbl>
            <c:dLbl>
              <c:idx val="5"/>
              <c:tx>
                <c:rich>
                  <a:bodyPr/>
                  <a:lstStyle/>
                  <a:p>
                    <a:fld id="{06C7BC58-04DA-43CF-87D9-7D26750A9570}" type="VALUE">
                      <a:rPr lang="en-US" b="1">
                        <a:solidFill>
                          <a:schemeClr val="tx1"/>
                        </a:solidFill>
                      </a:rPr>
                      <a:pPr/>
                      <a:t>[VALORE]</a:t>
                    </a:fld>
                    <a:endParaRPr lang="it-IT"/>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8CB-430A-9B5A-2B65788EBEED}"/>
                </c:ext>
              </c:extLst>
            </c:dLbl>
            <c:dLbl>
              <c:idx val="7"/>
              <c:tx>
                <c:rich>
                  <a:bodyPr/>
                  <a:lstStyle/>
                  <a:p>
                    <a:fld id="{549CF57A-369D-45BA-9BD8-E14D77ABB91F}" type="VALUE">
                      <a:rPr lang="en-US" sz="1600">
                        <a:solidFill>
                          <a:schemeClr val="tx1"/>
                        </a:solidFill>
                      </a:rPr>
                      <a:pPr/>
                      <a:t>[VALORE]</a:t>
                    </a:fld>
                    <a:endParaRPr lang="it-IT"/>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8CB-430A-9B5A-2B65788EBEED}"/>
                </c:ext>
              </c:extLst>
            </c:dLbl>
            <c:dLbl>
              <c:idx val="8"/>
              <c:tx>
                <c:rich>
                  <a:bodyPr/>
                  <a:lstStyle/>
                  <a:p>
                    <a:fld id="{DA44D585-9CA0-412C-848D-FD840F3B95E2}" type="VALUE">
                      <a:rPr lang="en-US" b="1">
                        <a:solidFill>
                          <a:schemeClr val="tx1"/>
                        </a:solidFill>
                      </a:rPr>
                      <a:pPr/>
                      <a:t>[VALORE]</a:t>
                    </a:fld>
                    <a:endParaRPr lang="it-IT"/>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8CB-430A-9B5A-2B65788EBEED}"/>
                </c:ext>
              </c:extLst>
            </c:dLbl>
            <c:dLbl>
              <c:idx val="10"/>
              <c:spPr>
                <a:ln>
                  <a:noFill/>
                </a:ln>
              </c:spPr>
              <c:txPr>
                <a:bodyPr/>
                <a:lstStyle/>
                <a:p>
                  <a:pPr>
                    <a:defRPr sz="1600" b="1">
                      <a:solidFill>
                        <a:schemeClr val="tx1"/>
                      </a:solidFill>
                      <a:latin typeface="Arial" panose="020B0604020202020204" pitchFamily="34" charset="0"/>
                      <a:cs typeface="Arial" panose="020B0604020202020204" pitchFamily="34" charset="0"/>
                    </a:defRPr>
                  </a:pPr>
                  <a:endParaRPr lang="it-IT"/>
                </a:p>
              </c:txPr>
              <c:showLegendKey val="0"/>
              <c:showVal val="1"/>
              <c:showCatName val="0"/>
              <c:showSerName val="0"/>
              <c:showPercent val="0"/>
              <c:showBubbleSize val="0"/>
              <c:extLst>
                <c:ext xmlns:c16="http://schemas.microsoft.com/office/drawing/2014/chart" uri="{C3380CC4-5D6E-409C-BE32-E72D297353CC}">
                  <c16:uniqueId val="{00000005-D8CB-430A-9B5A-2B65788EBEED}"/>
                </c:ext>
              </c:extLst>
            </c:dLbl>
            <c:spPr>
              <a:ln>
                <a:solidFill>
                  <a:schemeClr val="bg1"/>
                </a:solidFill>
              </a:ln>
            </c:spPr>
            <c:txPr>
              <a:bodyPr/>
              <a:lstStyle/>
              <a:p>
                <a:pPr>
                  <a:defRPr sz="1600" b="1">
                    <a:solidFill>
                      <a:schemeClr val="tx1"/>
                    </a:solidFill>
                    <a:latin typeface="Arial" panose="020B0604020202020204" pitchFamily="34" charset="0"/>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Foglio1!$A$2:$A$13</c:f>
              <c:strCache>
                <c:ptCount val="12"/>
                <c:pt idx="0">
                  <c:v>Cultura, sport e ricreazione</c:v>
                </c:pt>
                <c:pt idx="1">
                  <c:v>Istruzione e ricerca</c:v>
                </c:pt>
                <c:pt idx="2">
                  <c:v>Sanità</c:v>
                </c:pt>
                <c:pt idx="3">
                  <c:v>Assistenza sociale e protezione civile</c:v>
                </c:pt>
                <c:pt idx="4">
                  <c:v>Ambiente</c:v>
                </c:pt>
                <c:pt idx="5">
                  <c:v>Sviluppo economico e coesione sociale</c:v>
                </c:pt>
                <c:pt idx="6">
                  <c:v>Tutela dei diritti e attività politica</c:v>
                </c:pt>
                <c:pt idx="7">
                  <c:v>Filantropia e promozione del volontariato</c:v>
                </c:pt>
                <c:pt idx="8">
                  <c:v>Cooperazione e solidarietà internazionale</c:v>
                </c:pt>
                <c:pt idx="9">
                  <c:v>Religione</c:v>
                </c:pt>
                <c:pt idx="10">
                  <c:v>Relazioni sindacali e rappresentanza interessi</c:v>
                </c:pt>
                <c:pt idx="11">
                  <c:v>Altre attività</c:v>
                </c:pt>
              </c:strCache>
            </c:strRef>
          </c:cat>
          <c:val>
            <c:numRef>
              <c:f>Foglio1!$B$2:$B$13</c:f>
              <c:numCache>
                <c:formatCode>0.0</c:formatCode>
                <c:ptCount val="12"/>
                <c:pt idx="0">
                  <c:v>6</c:v>
                </c:pt>
                <c:pt idx="1">
                  <c:v>3.8</c:v>
                </c:pt>
                <c:pt idx="2">
                  <c:v>8.1</c:v>
                </c:pt>
                <c:pt idx="3">
                  <c:v>8.6999999999999993</c:v>
                </c:pt>
                <c:pt idx="4">
                  <c:v>7.4</c:v>
                </c:pt>
                <c:pt idx="5">
                  <c:v>-4.2</c:v>
                </c:pt>
                <c:pt idx="6">
                  <c:v>10.5</c:v>
                </c:pt>
                <c:pt idx="7">
                  <c:v>-0.2</c:v>
                </c:pt>
                <c:pt idx="8">
                  <c:v>-0.4</c:v>
                </c:pt>
                <c:pt idx="9">
                  <c:v>18.7</c:v>
                </c:pt>
                <c:pt idx="10">
                  <c:v>13.8</c:v>
                </c:pt>
                <c:pt idx="11">
                  <c:v>0.9</c:v>
                </c:pt>
              </c:numCache>
            </c:numRef>
          </c:val>
          <c:extLst>
            <c:ext xmlns:c16="http://schemas.microsoft.com/office/drawing/2014/chart" uri="{C3380CC4-5D6E-409C-BE32-E72D297353CC}">
              <c16:uniqueId val="{00000006-D8CB-430A-9B5A-2B65788EBEED}"/>
            </c:ext>
          </c:extLst>
        </c:ser>
        <c:dLbls>
          <c:showLegendKey val="0"/>
          <c:showVal val="0"/>
          <c:showCatName val="0"/>
          <c:showSerName val="0"/>
          <c:showPercent val="0"/>
          <c:showBubbleSize val="0"/>
        </c:dLbls>
        <c:gapWidth val="45"/>
        <c:overlap val="50"/>
        <c:axId val="301886192"/>
        <c:axId val="301886752"/>
      </c:barChart>
      <c:catAx>
        <c:axId val="301886192"/>
        <c:scaling>
          <c:orientation val="maxMin"/>
        </c:scaling>
        <c:delete val="0"/>
        <c:axPos val="l"/>
        <c:numFmt formatCode="General" sourceLinked="0"/>
        <c:majorTickMark val="out"/>
        <c:minorTickMark val="none"/>
        <c:tickLblPos val="none"/>
        <c:txPr>
          <a:bodyPr/>
          <a:lstStyle/>
          <a:p>
            <a:pPr>
              <a:defRPr sz="1100">
                <a:latin typeface="Arial" panose="020B0604020202020204" pitchFamily="34" charset="0"/>
                <a:cs typeface="Arial" panose="020B0604020202020204" pitchFamily="34" charset="0"/>
              </a:defRPr>
            </a:pPr>
            <a:endParaRPr lang="it-IT"/>
          </a:p>
        </c:txPr>
        <c:crossAx val="301886752"/>
        <c:crosses val="autoZero"/>
        <c:auto val="1"/>
        <c:lblAlgn val="ctr"/>
        <c:lblOffset val="100"/>
        <c:noMultiLvlLbl val="0"/>
      </c:catAx>
      <c:valAx>
        <c:axId val="301886752"/>
        <c:scaling>
          <c:orientation val="minMax"/>
        </c:scaling>
        <c:delete val="1"/>
        <c:axPos val="t"/>
        <c:numFmt formatCode="0.0" sourceLinked="1"/>
        <c:majorTickMark val="out"/>
        <c:minorTickMark val="none"/>
        <c:tickLblPos val="nextTo"/>
        <c:crossAx val="301886192"/>
        <c:crosses val="autoZero"/>
        <c:crossBetween val="between"/>
      </c:valAx>
      <c:spPr>
        <a:noFill/>
        <a:ln w="25400">
          <a:noFill/>
        </a:ln>
      </c:spPr>
    </c:plotArea>
    <c:plotVisOnly val="1"/>
    <c:dispBlanksAs val="gap"/>
    <c:showDLblsOverMax val="0"/>
  </c:chart>
  <c:txPr>
    <a:bodyPr/>
    <a:lstStyle/>
    <a:p>
      <a:pPr>
        <a:defRPr sz="1800"/>
      </a:pPr>
      <a:endParaRPr lang="it-IT"/>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034108585895694E-2"/>
          <c:y val="3.0982280797550471E-2"/>
          <c:w val="0.42009357590046686"/>
          <c:h val="0.90169721346327092"/>
        </c:manualLayout>
      </c:layout>
      <c:barChart>
        <c:barDir val="bar"/>
        <c:grouping val="clustered"/>
        <c:varyColors val="0"/>
        <c:ser>
          <c:idx val="0"/>
          <c:order val="0"/>
          <c:tx>
            <c:strRef>
              <c:f>Foglio1!$B$1</c:f>
              <c:strCache>
                <c:ptCount val="1"/>
                <c:pt idx="0">
                  <c:v>2018</c:v>
                </c:pt>
              </c:strCache>
            </c:strRef>
          </c:tx>
          <c:invertIfNegative val="0"/>
          <c:dLbls>
            <c:dLbl>
              <c:idx val="12"/>
              <c:delete val="1"/>
              <c:extLst>
                <c:ext xmlns:c15="http://schemas.microsoft.com/office/drawing/2012/chart" uri="{CE6537A1-D6FC-4f65-9D91-7224C49458BB}"/>
                <c:ext xmlns:c16="http://schemas.microsoft.com/office/drawing/2014/chart" uri="{C3380CC4-5D6E-409C-BE32-E72D297353CC}">
                  <c16:uniqueId val="{00000000-0D71-4F8B-B13D-1CEB8024204C}"/>
                </c:ext>
              </c:extLst>
            </c:dLbl>
            <c:spPr>
              <a:noFill/>
              <a:ln>
                <a:noFill/>
              </a:ln>
              <a:effectLst/>
            </c:spPr>
            <c:txPr>
              <a:bodyPr wrap="square" lIns="38100" tIns="19050" rIns="38100" bIns="19050" anchor="ctr">
                <a:spAutoFit/>
              </a:bodyPr>
              <a:lstStyle/>
              <a:p>
                <a:pPr>
                  <a:defRPr sz="1600" b="1"/>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Foglio1!$A$2:$A$13</c:f>
              <c:strCache>
                <c:ptCount val="12"/>
                <c:pt idx="0">
                  <c:v>Cultura, sport e ricreazione</c:v>
                </c:pt>
                <c:pt idx="1">
                  <c:v>Istruzione e ricerca</c:v>
                </c:pt>
                <c:pt idx="2">
                  <c:v>Sanità</c:v>
                </c:pt>
                <c:pt idx="3">
                  <c:v>Assistenza sociale e protezione civile</c:v>
                </c:pt>
                <c:pt idx="4">
                  <c:v>Ambiente</c:v>
                </c:pt>
                <c:pt idx="5">
                  <c:v>Sviluppo economico e coesione sociale</c:v>
                </c:pt>
                <c:pt idx="6">
                  <c:v>Tutela dei diritti e attività politica</c:v>
                </c:pt>
                <c:pt idx="7">
                  <c:v>Filantropia e promozione del volontariato</c:v>
                </c:pt>
                <c:pt idx="8">
                  <c:v>Cooperazione e solidarietà internazionale</c:v>
                </c:pt>
                <c:pt idx="9">
                  <c:v>Religione</c:v>
                </c:pt>
                <c:pt idx="10">
                  <c:v>Relazioni sindacali e rappresentanza interessi</c:v>
                </c:pt>
                <c:pt idx="11">
                  <c:v>Altre attività</c:v>
                </c:pt>
              </c:strCache>
            </c:strRef>
          </c:cat>
          <c:val>
            <c:numRef>
              <c:f>Foglio1!$B$2:$B$13</c:f>
              <c:numCache>
                <c:formatCode>0.0</c:formatCode>
                <c:ptCount val="12"/>
                <c:pt idx="0">
                  <c:v>64.400000000000006</c:v>
                </c:pt>
                <c:pt idx="1">
                  <c:v>3.9</c:v>
                </c:pt>
                <c:pt idx="2">
                  <c:v>3.5</c:v>
                </c:pt>
                <c:pt idx="3">
                  <c:v>9.3000000000000007</c:v>
                </c:pt>
                <c:pt idx="4">
                  <c:v>1.5</c:v>
                </c:pt>
                <c:pt idx="5">
                  <c:v>1.8</c:v>
                </c:pt>
                <c:pt idx="6">
                  <c:v>1.7</c:v>
                </c:pt>
                <c:pt idx="7">
                  <c:v>1</c:v>
                </c:pt>
                <c:pt idx="8">
                  <c:v>1.2</c:v>
                </c:pt>
                <c:pt idx="9">
                  <c:v>4.7</c:v>
                </c:pt>
                <c:pt idx="10">
                  <c:v>6.5</c:v>
                </c:pt>
                <c:pt idx="11">
                  <c:v>0.5</c:v>
                </c:pt>
              </c:numCache>
            </c:numRef>
          </c:val>
          <c:extLst>
            <c:ext xmlns:c16="http://schemas.microsoft.com/office/drawing/2014/chart" uri="{C3380CC4-5D6E-409C-BE32-E72D297353CC}">
              <c16:uniqueId val="{00000001-0D71-4F8B-B13D-1CEB8024204C}"/>
            </c:ext>
          </c:extLst>
        </c:ser>
        <c:dLbls>
          <c:showLegendKey val="0"/>
          <c:showVal val="0"/>
          <c:showCatName val="0"/>
          <c:showSerName val="0"/>
          <c:showPercent val="0"/>
          <c:showBubbleSize val="0"/>
        </c:dLbls>
        <c:gapWidth val="45"/>
        <c:overlap val="50"/>
        <c:axId val="301888992"/>
        <c:axId val="301889552"/>
      </c:barChart>
      <c:catAx>
        <c:axId val="301888992"/>
        <c:scaling>
          <c:orientation val="maxMin"/>
        </c:scaling>
        <c:delete val="0"/>
        <c:axPos val="l"/>
        <c:numFmt formatCode="General" sourceLinked="0"/>
        <c:majorTickMark val="out"/>
        <c:minorTickMark val="none"/>
        <c:tickLblPos val="high"/>
        <c:crossAx val="301889552"/>
        <c:crosses val="autoZero"/>
        <c:auto val="1"/>
        <c:lblAlgn val="ctr"/>
        <c:lblOffset val="100"/>
        <c:noMultiLvlLbl val="0"/>
      </c:catAx>
      <c:valAx>
        <c:axId val="301889552"/>
        <c:scaling>
          <c:orientation val="minMax"/>
        </c:scaling>
        <c:delete val="1"/>
        <c:axPos val="t"/>
        <c:numFmt formatCode="0.0" sourceLinked="1"/>
        <c:majorTickMark val="out"/>
        <c:minorTickMark val="none"/>
        <c:tickLblPos val="nextTo"/>
        <c:crossAx val="301888992"/>
        <c:crosses val="autoZero"/>
        <c:crossBetween val="between"/>
      </c:valAx>
    </c:plotArea>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it-IT"/>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858626049655374E-2"/>
          <c:y val="0.12107674066353946"/>
          <c:w val="0.85425071142439146"/>
          <c:h val="0.61054840909334518"/>
        </c:manualLayout>
      </c:layout>
      <c:barChart>
        <c:barDir val="col"/>
        <c:grouping val="clustered"/>
        <c:varyColors val="0"/>
        <c:ser>
          <c:idx val="0"/>
          <c:order val="0"/>
          <c:tx>
            <c:strRef>
              <c:f>Foglio1!$B$1</c:f>
              <c:strCache>
                <c:ptCount val="1"/>
                <c:pt idx="0">
                  <c:v>Colonna1</c:v>
                </c:pt>
              </c:strCache>
            </c:strRef>
          </c:tx>
          <c:invertIfNegative val="0"/>
          <c:dLbls>
            <c:spPr>
              <a:noFill/>
              <a:ln>
                <a:noFill/>
              </a:ln>
              <a:effectLst/>
            </c:spPr>
            <c:txPr>
              <a:bodyPr wrap="square" lIns="38100" tIns="19050" rIns="38100" bIns="19050" anchor="ctr">
                <a:spAutoFit/>
              </a:bodyPr>
              <a:lstStyle/>
              <a:p>
                <a:pPr>
                  <a:defRPr sz="1500">
                    <a:latin typeface="Arial" panose="020B0604020202020204" pitchFamily="34" charset="0"/>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Foglio1!$A$2:$A$6</c:f>
              <c:strCache>
                <c:ptCount val="5"/>
                <c:pt idx="0">
                  <c:v>Nord-Ovest</c:v>
                </c:pt>
                <c:pt idx="1">
                  <c:v>Nord-Est</c:v>
                </c:pt>
                <c:pt idx="2">
                  <c:v>Centro</c:v>
                </c:pt>
                <c:pt idx="3">
                  <c:v>Sud</c:v>
                </c:pt>
                <c:pt idx="4">
                  <c:v>Isole</c:v>
                </c:pt>
              </c:strCache>
            </c:strRef>
          </c:cat>
          <c:val>
            <c:numRef>
              <c:f>Foglio1!$B$2:$B$6</c:f>
              <c:numCache>
                <c:formatCode>0.0</c:formatCode>
                <c:ptCount val="5"/>
                <c:pt idx="0">
                  <c:v>33.799999999999997</c:v>
                </c:pt>
                <c:pt idx="1">
                  <c:v>24</c:v>
                </c:pt>
                <c:pt idx="2">
                  <c:v>22.7</c:v>
                </c:pt>
                <c:pt idx="3">
                  <c:v>12.2</c:v>
                </c:pt>
                <c:pt idx="4">
                  <c:v>7.4</c:v>
                </c:pt>
              </c:numCache>
            </c:numRef>
          </c:val>
          <c:extLst>
            <c:ext xmlns:c16="http://schemas.microsoft.com/office/drawing/2014/chart" uri="{C3380CC4-5D6E-409C-BE32-E72D297353CC}">
              <c16:uniqueId val="{00000000-5E04-4B86-9AE0-A67F073675B9}"/>
            </c:ext>
          </c:extLst>
        </c:ser>
        <c:dLbls>
          <c:showLegendKey val="0"/>
          <c:showVal val="0"/>
          <c:showCatName val="0"/>
          <c:showSerName val="0"/>
          <c:showPercent val="0"/>
          <c:showBubbleSize val="0"/>
        </c:dLbls>
        <c:gapWidth val="50"/>
        <c:overlap val="50"/>
        <c:axId val="301891792"/>
        <c:axId val="301892352"/>
      </c:barChart>
      <c:catAx>
        <c:axId val="301891792"/>
        <c:scaling>
          <c:orientation val="minMax"/>
        </c:scaling>
        <c:delete val="0"/>
        <c:axPos val="b"/>
        <c:numFmt formatCode="General" sourceLinked="1"/>
        <c:majorTickMark val="out"/>
        <c:minorTickMark val="none"/>
        <c:tickLblPos val="nextTo"/>
        <c:txPr>
          <a:bodyPr/>
          <a:lstStyle/>
          <a:p>
            <a:pPr>
              <a:defRPr sz="1500"/>
            </a:pPr>
            <a:endParaRPr lang="it-IT"/>
          </a:p>
        </c:txPr>
        <c:crossAx val="301892352"/>
        <c:crosses val="autoZero"/>
        <c:auto val="1"/>
        <c:lblAlgn val="ctr"/>
        <c:lblOffset val="100"/>
        <c:noMultiLvlLbl val="0"/>
      </c:catAx>
      <c:valAx>
        <c:axId val="301892352"/>
        <c:scaling>
          <c:orientation val="minMax"/>
        </c:scaling>
        <c:delete val="0"/>
        <c:axPos val="l"/>
        <c:numFmt formatCode="0.0" sourceLinked="1"/>
        <c:majorTickMark val="out"/>
        <c:minorTickMark val="none"/>
        <c:tickLblPos val="nextTo"/>
        <c:txPr>
          <a:bodyPr/>
          <a:lstStyle/>
          <a:p>
            <a:pPr>
              <a:defRPr sz="1500"/>
            </a:pPr>
            <a:endParaRPr lang="it-IT"/>
          </a:p>
        </c:txPr>
        <c:crossAx val="301891792"/>
        <c:crosses val="autoZero"/>
        <c:crossBetween val="between"/>
      </c:valAx>
    </c:plotArea>
    <c:plotVisOnly val="1"/>
    <c:dispBlanksAs val="gap"/>
    <c:showDLblsOverMax val="0"/>
  </c:chart>
  <c:txPr>
    <a:bodyPr/>
    <a:lstStyle/>
    <a:p>
      <a:pPr>
        <a:defRPr sz="1800"/>
      </a:pPr>
      <a:endParaRPr lang="it-IT"/>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64432045286859"/>
          <c:y val="3.351741191940634E-2"/>
          <c:w val="0.65117117085807952"/>
          <c:h val="0.83439659099323904"/>
        </c:manualLayout>
      </c:layout>
      <c:barChart>
        <c:barDir val="bar"/>
        <c:grouping val="clustered"/>
        <c:varyColors val="0"/>
        <c:ser>
          <c:idx val="0"/>
          <c:order val="0"/>
          <c:tx>
            <c:strRef>
              <c:f>Foglio1!$B$1</c:f>
              <c:strCache>
                <c:ptCount val="1"/>
                <c:pt idx="0">
                  <c:v>Colonna1</c:v>
                </c:pt>
              </c:strCache>
            </c:strRef>
          </c:tx>
          <c:spPr>
            <a:solidFill>
              <a:schemeClr val="accent6">
                <a:lumMod val="75000"/>
              </a:schemeClr>
            </a:solidFill>
          </c:spPr>
          <c:invertIfNegative val="0"/>
          <c:dLbls>
            <c:spPr>
              <a:noFill/>
              <a:ln>
                <a:noFill/>
              </a:ln>
              <a:effectLst/>
            </c:spPr>
            <c:txPr>
              <a:bodyPr wrap="square" lIns="38100" tIns="19050" rIns="38100" bIns="19050" anchor="ctr">
                <a:spAutoFit/>
              </a:bodyPr>
              <a:lstStyle/>
              <a:p>
                <a:pPr>
                  <a:defRPr sz="1500">
                    <a:latin typeface="Arial" panose="020B0604020202020204" pitchFamily="34" charset="0"/>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Foglio1!$A$2:$A$5</c:f>
              <c:strCache>
                <c:ptCount val="4"/>
                <c:pt idx="0">
                  <c:v>Fondazione</c:v>
                </c:pt>
                <c:pt idx="1">
                  <c:v>Altra forma </c:v>
                </c:pt>
                <c:pt idx="2">
                  <c:v>Associazione</c:v>
                </c:pt>
                <c:pt idx="3">
                  <c:v>Cooperativa sociale</c:v>
                </c:pt>
              </c:strCache>
            </c:strRef>
          </c:cat>
          <c:val>
            <c:numRef>
              <c:f>Foglio1!$B$2:$B$5</c:f>
              <c:numCache>
                <c:formatCode>0.0</c:formatCode>
                <c:ptCount val="4"/>
                <c:pt idx="0">
                  <c:v>12.2</c:v>
                </c:pt>
                <c:pt idx="1">
                  <c:v>15.6</c:v>
                </c:pt>
                <c:pt idx="2">
                  <c:v>19.2</c:v>
                </c:pt>
                <c:pt idx="3">
                  <c:v>53</c:v>
                </c:pt>
              </c:numCache>
            </c:numRef>
          </c:val>
          <c:extLst>
            <c:ext xmlns:c16="http://schemas.microsoft.com/office/drawing/2014/chart" uri="{C3380CC4-5D6E-409C-BE32-E72D297353CC}">
              <c16:uniqueId val="{00000000-968D-4424-901E-88997F77CAFF}"/>
            </c:ext>
          </c:extLst>
        </c:ser>
        <c:dLbls>
          <c:showLegendKey val="0"/>
          <c:showVal val="0"/>
          <c:showCatName val="0"/>
          <c:showSerName val="0"/>
          <c:showPercent val="0"/>
          <c:showBubbleSize val="0"/>
        </c:dLbls>
        <c:gapWidth val="100"/>
        <c:axId val="301895152"/>
        <c:axId val="301894592"/>
      </c:barChart>
      <c:valAx>
        <c:axId val="301894592"/>
        <c:scaling>
          <c:orientation val="minMax"/>
        </c:scaling>
        <c:delete val="0"/>
        <c:axPos val="b"/>
        <c:numFmt formatCode="0.0" sourceLinked="1"/>
        <c:majorTickMark val="out"/>
        <c:minorTickMark val="none"/>
        <c:tickLblPos val="nextTo"/>
        <c:txPr>
          <a:bodyPr/>
          <a:lstStyle/>
          <a:p>
            <a:pPr>
              <a:defRPr sz="1500"/>
            </a:pPr>
            <a:endParaRPr lang="it-IT"/>
          </a:p>
        </c:txPr>
        <c:crossAx val="301895152"/>
        <c:crosses val="autoZero"/>
        <c:crossBetween val="between"/>
      </c:valAx>
      <c:catAx>
        <c:axId val="301895152"/>
        <c:scaling>
          <c:orientation val="minMax"/>
        </c:scaling>
        <c:delete val="0"/>
        <c:axPos val="l"/>
        <c:numFmt formatCode="General" sourceLinked="1"/>
        <c:majorTickMark val="out"/>
        <c:minorTickMark val="none"/>
        <c:tickLblPos val="nextTo"/>
        <c:txPr>
          <a:bodyPr/>
          <a:lstStyle/>
          <a:p>
            <a:pPr>
              <a:defRPr sz="1500"/>
            </a:pPr>
            <a:endParaRPr lang="it-IT"/>
          </a:p>
        </c:txPr>
        <c:crossAx val="301894592"/>
        <c:crosses val="autoZero"/>
        <c:auto val="1"/>
        <c:lblAlgn val="ctr"/>
        <c:lblOffset val="100"/>
        <c:noMultiLvlLbl val="0"/>
      </c:catAx>
    </c:plotArea>
    <c:plotVisOnly val="1"/>
    <c:dispBlanksAs val="gap"/>
    <c:showDLblsOverMax val="0"/>
  </c:chart>
  <c:txPr>
    <a:bodyPr/>
    <a:lstStyle/>
    <a:p>
      <a:pPr>
        <a:defRPr sz="1800"/>
      </a:pPr>
      <a:endParaRPr lang="it-IT"/>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1</cdr:x>
      <cdr:y>0.1142</cdr:y>
    </cdr:to>
    <cdr:sp macro="" textlink="">
      <cdr:nvSpPr>
        <cdr:cNvPr id="2" name="CasellaDiTesto 19"/>
        <cdr:cNvSpPr txBox="1"/>
      </cdr:nvSpPr>
      <cdr:spPr>
        <a:xfrm xmlns:a="http://schemas.openxmlformats.org/drawingml/2006/main">
          <a:off x="-102909" y="0"/>
          <a:ext cx="3881192" cy="553998"/>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it-IT" sz="1600" b="1" dirty="0" smtClean="0">
              <a:latin typeface="Arial" panose="020B0604020202020204" pitchFamily="34" charset="0"/>
              <a:cs typeface="Arial" panose="020B0604020202020204" pitchFamily="34" charset="0"/>
            </a:rPr>
            <a:t>Dipendenti per ripartizione geografica</a:t>
          </a:r>
        </a:p>
        <a:p xmlns:a="http://schemas.openxmlformats.org/drawingml/2006/main">
          <a:pPr algn="ctr"/>
          <a:r>
            <a:rPr lang="it-IT" sz="1400" i="1" dirty="0" smtClean="0">
              <a:latin typeface="Arial" panose="020B0604020202020204" pitchFamily="34" charset="0"/>
              <a:cs typeface="Arial" panose="020B0604020202020204" pitchFamily="34" charset="0"/>
            </a:rPr>
            <a:t>% - Anno 2018</a:t>
          </a:r>
          <a:endParaRPr lang="it-IT" sz="1400" i="1" dirty="0">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0.08893</cdr:x>
      <cdr:y>3.56764E-6</cdr:y>
    </cdr:from>
    <cdr:to>
      <cdr:x>0.88839</cdr:x>
      <cdr:y>0.1098</cdr:y>
    </cdr:to>
    <cdr:sp macro="" textlink="">
      <cdr:nvSpPr>
        <cdr:cNvPr id="2" name="CasellaDiTesto 19"/>
        <cdr:cNvSpPr txBox="1"/>
      </cdr:nvSpPr>
      <cdr:spPr>
        <a:xfrm xmlns:a="http://schemas.openxmlformats.org/drawingml/2006/main">
          <a:off x="402944" y="18"/>
          <a:ext cx="3622430" cy="55398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it-IT" sz="1600" b="1" dirty="0" smtClean="0">
              <a:latin typeface="Arial" panose="020B0604020202020204" pitchFamily="34" charset="0"/>
              <a:cs typeface="Arial" panose="020B0604020202020204" pitchFamily="34" charset="0"/>
            </a:rPr>
            <a:t>Dipendenti per settore di attività </a:t>
          </a:r>
          <a:endParaRPr lang="it-IT" sz="1600" b="1" dirty="0">
            <a:latin typeface="Arial" panose="020B0604020202020204" pitchFamily="34" charset="0"/>
            <a:cs typeface="Arial" panose="020B0604020202020204" pitchFamily="34" charset="0"/>
          </a:endParaRPr>
        </a:p>
        <a:p xmlns:a="http://schemas.openxmlformats.org/drawingml/2006/main">
          <a:pPr algn="ctr"/>
          <a:r>
            <a:rPr lang="it-IT" sz="1400" i="1" dirty="0" smtClean="0">
              <a:latin typeface="Arial" panose="020B0604020202020204" pitchFamily="34" charset="0"/>
              <a:cs typeface="Arial" panose="020B0604020202020204" pitchFamily="34" charset="0"/>
            </a:rPr>
            <a:t>% - Anno 2018</a:t>
          </a:r>
          <a:endParaRPr lang="it-IT" sz="1400" i="1"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5913118-4EC9-AD4C-B9DA-CA0DB6FFC859}" type="datetime1">
              <a:rPr lang="it-IT" smtClean="0"/>
              <a:t>12/10/2020</a:t>
            </a:fld>
            <a:endParaRPr lang="it-IT"/>
          </a:p>
        </p:txBody>
      </p:sp>
      <p:sp>
        <p:nvSpPr>
          <p:cNvPr id="4" name="Segnaposto piè di pagina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1E4E66C-E065-794B-B4DB-C562ECE2B615}" type="slidenum">
              <a:rPr lang="it-IT" smtClean="0"/>
              <a:t>‹N›</a:t>
            </a:fld>
            <a:endParaRPr lang="it-IT"/>
          </a:p>
        </p:txBody>
      </p:sp>
    </p:spTree>
    <p:extLst>
      <p:ext uri="{BB962C8B-B14F-4D97-AF65-F5344CB8AC3E}">
        <p14:creationId xmlns:p14="http://schemas.microsoft.com/office/powerpoint/2010/main" val="9103457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61264E2-5233-8443-8A16-23A594158BA5}" type="datetime1">
              <a:rPr lang="it-IT" smtClean="0"/>
              <a:t>12/10/2020</a:t>
            </a:fld>
            <a:endParaRPr lang="it-IT"/>
          </a:p>
        </p:txBody>
      </p:sp>
      <p:sp>
        <p:nvSpPr>
          <p:cNvPr id="4" name="Segnaposto immagine diapositiva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5"/>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5"/>
            <a:ext cx="2945659" cy="498055"/>
          </a:xfrm>
          <a:prstGeom prst="rect">
            <a:avLst/>
          </a:prstGeom>
        </p:spPr>
        <p:txBody>
          <a:bodyPr vert="horz" lIns="91440" tIns="45720" rIns="91440" bIns="45720" rtlCol="0" anchor="b"/>
          <a:lstStyle>
            <a:lvl1pPr algn="r">
              <a:defRPr sz="1200"/>
            </a:lvl1pPr>
          </a:lstStyle>
          <a:p>
            <a:fld id="{28A374D5-EB6D-E447-B721-9A9B1378976A}" type="slidenum">
              <a:rPr lang="it-IT" smtClean="0"/>
              <a:t>‹N›</a:t>
            </a:fld>
            <a:endParaRPr lang="it-IT"/>
          </a:p>
        </p:txBody>
      </p:sp>
    </p:spTree>
    <p:extLst>
      <p:ext uri="{BB962C8B-B14F-4D97-AF65-F5344CB8AC3E}">
        <p14:creationId xmlns:p14="http://schemas.microsoft.com/office/powerpoint/2010/main" val="88724148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8A374D5-EB6D-E447-B721-9A9B1378976A}" type="slidenum">
              <a:rPr lang="it-IT" smtClean="0"/>
              <a:t>0</a:t>
            </a:fld>
            <a:endParaRPr lang="it-IT"/>
          </a:p>
        </p:txBody>
      </p:sp>
    </p:spTree>
    <p:extLst>
      <p:ext uri="{BB962C8B-B14F-4D97-AF65-F5344CB8AC3E}">
        <p14:creationId xmlns:p14="http://schemas.microsoft.com/office/powerpoint/2010/main" val="1888626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065F3599-476D-2E49-BAA5-6AE823EE52B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A91791-39B7-7B42-B733-753D30D84C45}" type="slidenum">
              <a:rPr lang="it-IT" altLang="it-IT" sz="1200"/>
              <a:pPr/>
              <a:t>9</a:t>
            </a:fld>
            <a:endParaRPr lang="it-IT" altLang="it-IT" sz="1200"/>
          </a:p>
        </p:txBody>
      </p:sp>
      <p:sp>
        <p:nvSpPr>
          <p:cNvPr id="16386" name="Rectangle 2">
            <a:extLst>
              <a:ext uri="{FF2B5EF4-FFF2-40B4-BE49-F238E27FC236}">
                <a16:creationId xmlns:a16="http://schemas.microsoft.com/office/drawing/2014/main" id="{79DEB6C3-F655-014A-A897-8DEB29C264D2}"/>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AFBB228A-B974-ED47-9095-D2AA92CBE92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46575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065F3599-476D-2E49-BAA5-6AE823EE52B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A91791-39B7-7B42-B733-753D30D84C45}" type="slidenum">
              <a:rPr lang="it-IT" altLang="it-IT" sz="1200"/>
              <a:pPr/>
              <a:t>10</a:t>
            </a:fld>
            <a:endParaRPr lang="it-IT" altLang="it-IT" sz="1200"/>
          </a:p>
        </p:txBody>
      </p:sp>
      <p:sp>
        <p:nvSpPr>
          <p:cNvPr id="16386" name="Rectangle 2">
            <a:extLst>
              <a:ext uri="{FF2B5EF4-FFF2-40B4-BE49-F238E27FC236}">
                <a16:creationId xmlns:a16="http://schemas.microsoft.com/office/drawing/2014/main" id="{79DEB6C3-F655-014A-A897-8DEB29C264D2}"/>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AFBB228A-B974-ED47-9095-D2AA92CBE92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73309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065F3599-476D-2E49-BAA5-6AE823EE52B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A91791-39B7-7B42-B733-753D30D84C45}" type="slidenum">
              <a:rPr lang="it-IT" altLang="it-IT" sz="1200"/>
              <a:pPr/>
              <a:t>11</a:t>
            </a:fld>
            <a:endParaRPr lang="it-IT" altLang="it-IT" sz="1200"/>
          </a:p>
        </p:txBody>
      </p:sp>
      <p:sp>
        <p:nvSpPr>
          <p:cNvPr id="16386" name="Rectangle 2">
            <a:extLst>
              <a:ext uri="{FF2B5EF4-FFF2-40B4-BE49-F238E27FC236}">
                <a16:creationId xmlns:a16="http://schemas.microsoft.com/office/drawing/2014/main" id="{79DEB6C3-F655-014A-A897-8DEB29C264D2}"/>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AFBB228A-B974-ED47-9095-D2AA92CBE92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20852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065F3599-476D-2E49-BAA5-6AE823EE52B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A91791-39B7-7B42-B733-753D30D84C45}" type="slidenum">
              <a:rPr lang="it-IT" altLang="it-IT" sz="1200"/>
              <a:pPr/>
              <a:t>12</a:t>
            </a:fld>
            <a:endParaRPr lang="it-IT" altLang="it-IT" sz="1200"/>
          </a:p>
        </p:txBody>
      </p:sp>
      <p:sp>
        <p:nvSpPr>
          <p:cNvPr id="16386" name="Rectangle 2">
            <a:extLst>
              <a:ext uri="{FF2B5EF4-FFF2-40B4-BE49-F238E27FC236}">
                <a16:creationId xmlns:a16="http://schemas.microsoft.com/office/drawing/2014/main" id="{79DEB6C3-F655-014A-A897-8DEB29C264D2}"/>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AFBB228A-B974-ED47-9095-D2AA92CBE92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80974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065F3599-476D-2E49-BAA5-6AE823EE52B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A91791-39B7-7B42-B733-753D30D84C45}" type="slidenum">
              <a:rPr lang="it-IT" altLang="it-IT" sz="1200"/>
              <a:pPr/>
              <a:t>13</a:t>
            </a:fld>
            <a:endParaRPr lang="it-IT" altLang="it-IT" sz="1200"/>
          </a:p>
        </p:txBody>
      </p:sp>
      <p:sp>
        <p:nvSpPr>
          <p:cNvPr id="16386" name="Rectangle 2">
            <a:extLst>
              <a:ext uri="{FF2B5EF4-FFF2-40B4-BE49-F238E27FC236}">
                <a16:creationId xmlns:a16="http://schemas.microsoft.com/office/drawing/2014/main" id="{79DEB6C3-F655-014A-A897-8DEB29C264D2}"/>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AFBB228A-B974-ED47-9095-D2AA92CBE92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19961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065F3599-476D-2E49-BAA5-6AE823EE52B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A91791-39B7-7B42-B733-753D30D84C45}" type="slidenum">
              <a:rPr lang="it-IT" altLang="it-IT" sz="1200"/>
              <a:pPr/>
              <a:t>14</a:t>
            </a:fld>
            <a:endParaRPr lang="it-IT" altLang="it-IT" sz="1200"/>
          </a:p>
        </p:txBody>
      </p:sp>
      <p:sp>
        <p:nvSpPr>
          <p:cNvPr id="16386" name="Rectangle 2">
            <a:extLst>
              <a:ext uri="{FF2B5EF4-FFF2-40B4-BE49-F238E27FC236}">
                <a16:creationId xmlns:a16="http://schemas.microsoft.com/office/drawing/2014/main" id="{79DEB6C3-F655-014A-A897-8DEB29C264D2}"/>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AFBB228A-B974-ED47-9095-D2AA92CBE92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19660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065F3599-476D-2E49-BAA5-6AE823EE52B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A91791-39B7-7B42-B733-753D30D84C45}" type="slidenum">
              <a:rPr lang="it-IT" altLang="it-IT" sz="1200"/>
              <a:pPr/>
              <a:t>15</a:t>
            </a:fld>
            <a:endParaRPr lang="it-IT" altLang="it-IT" sz="1200"/>
          </a:p>
        </p:txBody>
      </p:sp>
      <p:sp>
        <p:nvSpPr>
          <p:cNvPr id="16386" name="Rectangle 2">
            <a:extLst>
              <a:ext uri="{FF2B5EF4-FFF2-40B4-BE49-F238E27FC236}">
                <a16:creationId xmlns:a16="http://schemas.microsoft.com/office/drawing/2014/main" id="{79DEB6C3-F655-014A-A897-8DEB29C264D2}"/>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AFBB228A-B974-ED47-9095-D2AA92CBE92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70610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065F3599-476D-2E49-BAA5-6AE823EE52B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A91791-39B7-7B42-B733-753D30D84C45}" type="slidenum">
              <a:rPr lang="it-IT" altLang="it-IT" sz="1200"/>
              <a:pPr/>
              <a:t>1</a:t>
            </a:fld>
            <a:endParaRPr lang="it-IT" altLang="it-IT" sz="1200"/>
          </a:p>
        </p:txBody>
      </p:sp>
      <p:sp>
        <p:nvSpPr>
          <p:cNvPr id="16386" name="Rectangle 2">
            <a:extLst>
              <a:ext uri="{FF2B5EF4-FFF2-40B4-BE49-F238E27FC236}">
                <a16:creationId xmlns:a16="http://schemas.microsoft.com/office/drawing/2014/main" id="{79DEB6C3-F655-014A-A897-8DEB29C264D2}"/>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AFBB228A-B974-ED47-9095-D2AA92CBE92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57872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065F3599-476D-2E49-BAA5-6AE823EE52B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A91791-39B7-7B42-B733-753D30D84C45}" type="slidenum">
              <a:rPr lang="it-IT" altLang="it-IT" sz="1200"/>
              <a:pPr/>
              <a:t>2</a:t>
            </a:fld>
            <a:endParaRPr lang="it-IT" altLang="it-IT" sz="1200"/>
          </a:p>
        </p:txBody>
      </p:sp>
      <p:sp>
        <p:nvSpPr>
          <p:cNvPr id="16386" name="Rectangle 2">
            <a:extLst>
              <a:ext uri="{FF2B5EF4-FFF2-40B4-BE49-F238E27FC236}">
                <a16:creationId xmlns:a16="http://schemas.microsoft.com/office/drawing/2014/main" id="{79DEB6C3-F655-014A-A897-8DEB29C264D2}"/>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AFBB228A-B974-ED47-9095-D2AA92CBE92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57872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065F3599-476D-2E49-BAA5-6AE823EE52B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A91791-39B7-7B42-B733-753D30D84C45}" type="slidenum">
              <a:rPr lang="it-IT" altLang="it-IT" sz="1200"/>
              <a:pPr/>
              <a:t>3</a:t>
            </a:fld>
            <a:endParaRPr lang="it-IT" altLang="it-IT" sz="1200"/>
          </a:p>
        </p:txBody>
      </p:sp>
      <p:sp>
        <p:nvSpPr>
          <p:cNvPr id="16386" name="Rectangle 2">
            <a:extLst>
              <a:ext uri="{FF2B5EF4-FFF2-40B4-BE49-F238E27FC236}">
                <a16:creationId xmlns:a16="http://schemas.microsoft.com/office/drawing/2014/main" id="{79DEB6C3-F655-014A-A897-8DEB29C264D2}"/>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AFBB228A-B974-ED47-9095-D2AA92CBE92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57872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065F3599-476D-2E49-BAA5-6AE823EE52B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A91791-39B7-7B42-B733-753D30D84C45}" type="slidenum">
              <a:rPr lang="it-IT" altLang="it-IT" sz="1200"/>
              <a:pPr/>
              <a:t>4</a:t>
            </a:fld>
            <a:endParaRPr lang="it-IT" altLang="it-IT" sz="1200"/>
          </a:p>
        </p:txBody>
      </p:sp>
      <p:sp>
        <p:nvSpPr>
          <p:cNvPr id="16386" name="Rectangle 2">
            <a:extLst>
              <a:ext uri="{FF2B5EF4-FFF2-40B4-BE49-F238E27FC236}">
                <a16:creationId xmlns:a16="http://schemas.microsoft.com/office/drawing/2014/main" id="{79DEB6C3-F655-014A-A897-8DEB29C264D2}"/>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AFBB228A-B974-ED47-9095-D2AA92CBE92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57872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065F3599-476D-2E49-BAA5-6AE823EE52B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A91791-39B7-7B42-B733-753D30D84C45}" type="slidenum">
              <a:rPr lang="it-IT" altLang="it-IT" sz="1200"/>
              <a:pPr/>
              <a:t>5</a:t>
            </a:fld>
            <a:endParaRPr lang="it-IT" altLang="it-IT" sz="1200"/>
          </a:p>
        </p:txBody>
      </p:sp>
      <p:sp>
        <p:nvSpPr>
          <p:cNvPr id="16386" name="Rectangle 2">
            <a:extLst>
              <a:ext uri="{FF2B5EF4-FFF2-40B4-BE49-F238E27FC236}">
                <a16:creationId xmlns:a16="http://schemas.microsoft.com/office/drawing/2014/main" id="{79DEB6C3-F655-014A-A897-8DEB29C264D2}"/>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AFBB228A-B974-ED47-9095-D2AA92CBE92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57872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065F3599-476D-2E49-BAA5-6AE823EE52B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A91791-39B7-7B42-B733-753D30D84C45}" type="slidenum">
              <a:rPr lang="it-IT" altLang="it-IT" sz="1200"/>
              <a:pPr/>
              <a:t>6</a:t>
            </a:fld>
            <a:endParaRPr lang="it-IT" altLang="it-IT" sz="1200"/>
          </a:p>
        </p:txBody>
      </p:sp>
      <p:sp>
        <p:nvSpPr>
          <p:cNvPr id="16386" name="Rectangle 2">
            <a:extLst>
              <a:ext uri="{FF2B5EF4-FFF2-40B4-BE49-F238E27FC236}">
                <a16:creationId xmlns:a16="http://schemas.microsoft.com/office/drawing/2014/main" id="{79DEB6C3-F655-014A-A897-8DEB29C264D2}"/>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AFBB228A-B974-ED47-9095-D2AA92CBE92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57872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065F3599-476D-2E49-BAA5-6AE823EE52B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A91791-39B7-7B42-B733-753D30D84C45}" type="slidenum">
              <a:rPr lang="it-IT" altLang="it-IT" sz="1200"/>
              <a:pPr/>
              <a:t>7</a:t>
            </a:fld>
            <a:endParaRPr lang="it-IT" altLang="it-IT" sz="1200"/>
          </a:p>
        </p:txBody>
      </p:sp>
      <p:sp>
        <p:nvSpPr>
          <p:cNvPr id="16386" name="Rectangle 2">
            <a:extLst>
              <a:ext uri="{FF2B5EF4-FFF2-40B4-BE49-F238E27FC236}">
                <a16:creationId xmlns:a16="http://schemas.microsoft.com/office/drawing/2014/main" id="{79DEB6C3-F655-014A-A897-8DEB29C264D2}"/>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AFBB228A-B974-ED47-9095-D2AA92CBE92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57872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065F3599-476D-2E49-BAA5-6AE823EE52B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A91791-39B7-7B42-B733-753D30D84C45}" type="slidenum">
              <a:rPr lang="it-IT" altLang="it-IT" sz="1200"/>
              <a:pPr/>
              <a:t>8</a:t>
            </a:fld>
            <a:endParaRPr lang="it-IT" altLang="it-IT" sz="1200"/>
          </a:p>
        </p:txBody>
      </p:sp>
      <p:sp>
        <p:nvSpPr>
          <p:cNvPr id="16386" name="Rectangle 2">
            <a:extLst>
              <a:ext uri="{FF2B5EF4-FFF2-40B4-BE49-F238E27FC236}">
                <a16:creationId xmlns:a16="http://schemas.microsoft.com/office/drawing/2014/main" id="{79DEB6C3-F655-014A-A897-8DEB29C264D2}"/>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AFBB228A-B974-ED47-9095-D2AA92CBE92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57872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0084345"/>
      </p:ext>
    </p:extLst>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xmlns:p14="http://schemas.microsoft.com/office/powerpoint/2010/main" spd="med">
        <p:push/>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02B92774-8BD0-D54F-8472-CCF507C1FF45}"/>
              </a:ext>
            </a:extLst>
          </p:cNvPr>
          <p:cNvPicPr>
            <a:picLocks noChangeAspect="1"/>
          </p:cNvPicPr>
          <p:nvPr userDrawn="1"/>
        </p:nvPicPr>
        <p:blipFill>
          <a:blip r:embed="rId2"/>
          <a:stretch>
            <a:fillRect/>
          </a:stretch>
        </p:blipFill>
        <p:spPr>
          <a:xfrm>
            <a:off x="0" y="0"/>
            <a:ext cx="12192000" cy="5880100"/>
          </a:xfrm>
          <a:prstGeom prst="rect">
            <a:avLst/>
          </a:prstGeom>
        </p:spPr>
      </p:pic>
      <p:pic>
        <p:nvPicPr>
          <p:cNvPr id="18" name="Immagine 17">
            <a:extLst>
              <a:ext uri="{FF2B5EF4-FFF2-40B4-BE49-F238E27FC236}">
                <a16:creationId xmlns:a16="http://schemas.microsoft.com/office/drawing/2014/main" id="{FE6D8354-9E49-E548-B53A-521A936D8EB0}"/>
              </a:ext>
            </a:extLst>
          </p:cNvPr>
          <p:cNvPicPr>
            <a:picLocks noChangeAspect="1"/>
          </p:cNvPicPr>
          <p:nvPr userDrawn="1"/>
        </p:nvPicPr>
        <p:blipFill>
          <a:blip r:embed="rId3"/>
          <a:stretch>
            <a:fillRect/>
          </a:stretch>
        </p:blipFill>
        <p:spPr>
          <a:xfrm>
            <a:off x="0" y="5880100"/>
            <a:ext cx="12192000" cy="977900"/>
          </a:xfrm>
          <a:prstGeom prst="rect">
            <a:avLst/>
          </a:prstGeom>
        </p:spPr>
      </p:pic>
    </p:spTree>
    <p:extLst>
      <p:ext uri="{BB962C8B-B14F-4D97-AF65-F5344CB8AC3E}">
        <p14:creationId xmlns:p14="http://schemas.microsoft.com/office/powerpoint/2010/main" val="529521777"/>
      </p:ext>
    </p:extLst>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xmlns:p14="http://schemas.microsoft.com/office/powerpoint/2010/main" spd="med">
        <p:push/>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uoto">
    <p:spTree>
      <p:nvGrpSpPr>
        <p:cNvPr id="1" name=""/>
        <p:cNvGrpSpPr/>
        <p:nvPr/>
      </p:nvGrpSpPr>
      <p:grpSpPr>
        <a:xfrm>
          <a:off x="0" y="0"/>
          <a:ext cx="0" cy="0"/>
          <a:chOff x="0" y="0"/>
          <a:chExt cx="0" cy="0"/>
        </a:xfrm>
      </p:grpSpPr>
      <p:pic>
        <p:nvPicPr>
          <p:cNvPr id="17" name="Immagine 16">
            <a:extLst>
              <a:ext uri="{FF2B5EF4-FFF2-40B4-BE49-F238E27FC236}">
                <a16:creationId xmlns:a16="http://schemas.microsoft.com/office/drawing/2014/main" id="{D16BCD00-3CD9-F744-9E76-109B01C4B63F}"/>
              </a:ext>
            </a:extLst>
          </p:cNvPr>
          <p:cNvPicPr>
            <a:picLocks noChangeAspect="1"/>
          </p:cNvPicPr>
          <p:nvPr userDrawn="1"/>
        </p:nvPicPr>
        <p:blipFill>
          <a:blip r:embed="rId2"/>
          <a:stretch>
            <a:fillRect/>
          </a:stretch>
        </p:blipFill>
        <p:spPr>
          <a:xfrm>
            <a:off x="0" y="5880100"/>
            <a:ext cx="12192000" cy="977900"/>
          </a:xfrm>
          <a:prstGeom prst="rect">
            <a:avLst/>
          </a:prstGeom>
        </p:spPr>
      </p:pic>
    </p:spTree>
    <p:extLst>
      <p:ext uri="{BB962C8B-B14F-4D97-AF65-F5344CB8AC3E}">
        <p14:creationId xmlns:p14="http://schemas.microsoft.com/office/powerpoint/2010/main" val="3306013665"/>
      </p:ext>
    </p:extLst>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xmlns:p14="http://schemas.microsoft.com/office/powerpoint/2010/main" spd="med">
        <p:push/>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Vuota">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02B92774-8BD0-D54F-8472-CCF507C1FF45}"/>
              </a:ext>
            </a:extLst>
          </p:cNvPr>
          <p:cNvPicPr>
            <a:picLocks noChangeAspect="1"/>
          </p:cNvPicPr>
          <p:nvPr userDrawn="1"/>
        </p:nvPicPr>
        <p:blipFill>
          <a:blip r:embed="rId2"/>
          <a:stretch>
            <a:fillRect/>
          </a:stretch>
        </p:blipFill>
        <p:spPr>
          <a:xfrm>
            <a:off x="0" y="0"/>
            <a:ext cx="12192000" cy="5880100"/>
          </a:xfrm>
          <a:prstGeom prst="rect">
            <a:avLst/>
          </a:prstGeom>
        </p:spPr>
      </p:pic>
      <p:pic>
        <p:nvPicPr>
          <p:cNvPr id="5" name="Immagine 4">
            <a:extLst>
              <a:ext uri="{FF2B5EF4-FFF2-40B4-BE49-F238E27FC236}">
                <a16:creationId xmlns:a16="http://schemas.microsoft.com/office/drawing/2014/main" id="{01A50863-FC78-314A-9188-842F320A6C0E}"/>
              </a:ext>
            </a:extLst>
          </p:cNvPr>
          <p:cNvPicPr>
            <a:picLocks noChangeAspect="1"/>
          </p:cNvPicPr>
          <p:nvPr userDrawn="1"/>
        </p:nvPicPr>
        <p:blipFill>
          <a:blip r:embed="rId3"/>
          <a:stretch>
            <a:fillRect/>
          </a:stretch>
        </p:blipFill>
        <p:spPr>
          <a:xfrm>
            <a:off x="0" y="5880100"/>
            <a:ext cx="12192000" cy="977900"/>
          </a:xfrm>
          <a:prstGeom prst="rect">
            <a:avLst/>
          </a:prstGeom>
        </p:spPr>
      </p:pic>
    </p:spTree>
    <p:extLst>
      <p:ext uri="{BB962C8B-B14F-4D97-AF65-F5344CB8AC3E}">
        <p14:creationId xmlns:p14="http://schemas.microsoft.com/office/powerpoint/2010/main" val="1859431854"/>
      </p:ext>
    </p:extLst>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xmlns:p14="http://schemas.microsoft.com/office/powerpoint/2010/main" spd="med">
        <p:push/>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382852"/>
      </p:ext>
    </p:extLst>
  </p:cSld>
  <p:clrMap bg1="lt1" tx1="dk1" bg2="lt2" tx2="dk2" accent1="accent1" accent2="accent2" accent3="accent3" accent4="accent4" accent5="accent5" accent6="accent6" hlink="hlink" folHlink="folHlink"/>
  <p:sldLayoutIdLst>
    <p:sldLayoutId id="2147483674" r:id="rId1"/>
    <p:sldLayoutId id="2147483670" r:id="rId2"/>
    <p:sldLayoutId id="2147483671" r:id="rId3"/>
    <p:sldLayoutId id="2147483672" r:id="rId4"/>
  </p:sldLayoutIdLst>
  <mc:AlternateContent xmlns:mc="http://schemas.openxmlformats.org/markup-compatibility/2006" xmlns:p14="http://schemas.microsoft.com/office/powerpoint/2010/main">
    <mc:Choice Requires="p14">
      <p:transition spd="med" p14:dur="700">
        <p:push/>
      </p:transition>
    </mc:Choice>
    <mc:Fallback xmlns="">
      <p:transition xmlns:p14="http://schemas.microsoft.com/office/powerpoint/2010/main" spd="med">
        <p:push/>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chart" Target="../charts/char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chart" Target="../charts/chart1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chart" Target="../charts/chart15.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chart" Target="../charts/chart16.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chart" Target="../charts/chart12.xml"/><Relationship Id="rId4" Type="http://schemas.openxmlformats.org/officeDocument/2006/relationships/chart" Target="../charts/char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781050" y="23344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35000"/>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23000"/>
            <a:ext cx="12192000" cy="635000"/>
          </a:xfrm>
          <a:prstGeom prst="rect">
            <a:avLst/>
          </a:prstGeom>
        </p:spPr>
      </p:pic>
      <p:pic>
        <p:nvPicPr>
          <p:cNvPr id="3" name="Immagine 2" descr="logo censimenti generali.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1615" y="1799805"/>
            <a:ext cx="2948770" cy="3258390"/>
          </a:xfrm>
          <a:prstGeom prst="rect">
            <a:avLst/>
          </a:prstGeom>
        </p:spPr>
      </p:pic>
      <p:sp>
        <p:nvSpPr>
          <p:cNvPr id="4" name="Rettangolo 3"/>
          <p:cNvSpPr/>
          <p:nvPr/>
        </p:nvSpPr>
        <p:spPr>
          <a:xfrm>
            <a:off x="0" y="0"/>
            <a:ext cx="12192000" cy="799561"/>
          </a:xfrm>
          <a:prstGeom prst="rect">
            <a:avLst/>
          </a:prstGeom>
          <a:solidFill>
            <a:srgbClr val="FF64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t>   </a:t>
            </a:r>
          </a:p>
        </p:txBody>
      </p:sp>
      <p:sp>
        <p:nvSpPr>
          <p:cNvPr id="11" name="Rettangolo 10"/>
          <p:cNvSpPr/>
          <p:nvPr/>
        </p:nvSpPr>
        <p:spPr>
          <a:xfrm>
            <a:off x="0" y="6086188"/>
            <a:ext cx="12192000" cy="799561"/>
          </a:xfrm>
          <a:prstGeom prst="rect">
            <a:avLst/>
          </a:prstGeom>
          <a:solidFill>
            <a:srgbClr val="FF64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5" name="Immagine 4"/>
          <p:cNvPicPr>
            <a:picLocks noChangeAspect="1"/>
          </p:cNvPicPr>
          <p:nvPr/>
        </p:nvPicPr>
        <p:blipFill>
          <a:blip r:embed="rId5"/>
          <a:stretch>
            <a:fillRect/>
          </a:stretch>
        </p:blipFill>
        <p:spPr>
          <a:xfrm>
            <a:off x="7727862" y="1791000"/>
            <a:ext cx="3103144" cy="3275999"/>
          </a:xfrm>
          <a:prstGeom prst="rect">
            <a:avLst/>
          </a:prstGeom>
        </p:spPr>
      </p:pic>
    </p:spTree>
    <p:extLst>
      <p:ext uri="{BB962C8B-B14F-4D97-AF65-F5344CB8AC3E}">
        <p14:creationId xmlns:p14="http://schemas.microsoft.com/office/powerpoint/2010/main" val="1986461239"/>
      </p:ext>
    </p:extLst>
  </p:cSld>
  <p:clrMapOvr>
    <a:masterClrMapping/>
  </p:clrMapOvr>
  <mc:AlternateContent xmlns:mc="http://schemas.openxmlformats.org/markup-compatibility/2006" xmlns:p14="http://schemas.microsoft.com/office/powerpoint/2010/main">
    <mc:Choice Requires="p14">
      <p:transition p14:dur="250" advClick="0" advTm="0">
        <p:push/>
      </p:transition>
    </mc:Choice>
    <mc:Fallback xmlns="">
      <p:transition advClick="0" advTm="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42" presetClass="path" presetSubtype="0" accel="50000" decel="50000" fill="hold" nodeType="withEffect">
                                  <p:stCondLst>
                                    <p:cond delay="0"/>
                                  </p:stCondLst>
                                  <p:childTnLst>
                                    <p:animMotion origin="layout" path="M 0.24017 0.00208 L 1.74434E-7 1.01436E-6 " pathEditMode="relative" rAng="0" ptsTypes="AA">
                                      <p:cBhvr>
                                        <p:cTn id="9" dur="1000" fill="hold"/>
                                        <p:tgtEl>
                                          <p:spTgt spid="3"/>
                                        </p:tgtEl>
                                        <p:attrNameLst>
                                          <p:attrName>ppt_x</p:attrName>
                                          <p:attrName>ppt_y</p:attrName>
                                        </p:attrNameLst>
                                      </p:cBhvr>
                                      <p:rCtr x="-12015" y="-116"/>
                                    </p:animMotion>
                                  </p:childTnLst>
                                </p:cTn>
                              </p:par>
                              <p:par>
                                <p:cTn id="10" presetID="10"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1200"/>
                            </p:stCondLst>
                            <p:childTnLst>
                              <p:par>
                                <p:cTn id="17" presetID="35" presetClass="path" presetSubtype="0" accel="50000" decel="50000" fill="hold" nodeType="afterEffect">
                                  <p:stCondLst>
                                    <p:cond delay="0"/>
                                  </p:stCondLst>
                                  <p:childTnLst>
                                    <p:animMotion origin="layout" path="M 0 0  L -0.25 0  E" pathEditMode="relative" ptsTypes="">
                                      <p:cBhvr>
                                        <p:cTn id="18" dur="1000" fill="hold"/>
                                        <p:tgtEl>
                                          <p:spTgt spid="3"/>
                                        </p:tgtEl>
                                        <p:attrNameLst>
                                          <p:attrName>ppt_x</p:attrName>
                                          <p:attrName>ppt_y</p:attrName>
                                        </p:attrNameLst>
                                      </p:cBhvr>
                                    </p:animMotion>
                                  </p:childTnLst>
                                </p:cTn>
                              </p:par>
                              <p:par>
                                <p:cTn id="19" presetID="10" presetClass="exit" presetSubtype="0" fill="hold" nodeType="withEffect">
                                  <p:stCondLst>
                                    <p:cond delay="0"/>
                                  </p:stCondLst>
                                  <p:childTnLst>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1000"/>
                                        <p:tgtEl>
                                          <p:spTgt spid="6"/>
                                        </p:tgtEl>
                                      </p:cBhvr>
                                    </p:animEffect>
                                    <p:set>
                                      <p:cBhvr>
                                        <p:cTn id="24" dur="1" fill="hold">
                                          <p:stCondLst>
                                            <p:cond delay="999"/>
                                          </p:stCondLst>
                                        </p:cTn>
                                        <p:tgtEl>
                                          <p:spTgt spid="6"/>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1000"/>
                                        <p:tgtEl>
                                          <p:spTgt spid="2"/>
                                        </p:tgtEl>
                                      </p:cBhvr>
                                    </p:animEffect>
                                    <p:set>
                                      <p:cBhvr>
                                        <p:cTn id="27" dur="1" fill="hold">
                                          <p:stCondLst>
                                            <p:cond delay="999"/>
                                          </p:stCondLst>
                                        </p:cTn>
                                        <p:tgtEl>
                                          <p:spTgt spid="2"/>
                                        </p:tgtEl>
                                        <p:attrNameLst>
                                          <p:attrName>style.visibility</p:attrName>
                                        </p:attrNameLst>
                                      </p:cBhvr>
                                      <p:to>
                                        <p:strVal val="hidden"/>
                                      </p:to>
                                    </p:set>
                                  </p:childTnLst>
                                </p:cTn>
                              </p:par>
                              <p:par>
                                <p:cTn id="28" presetID="47"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par>
                                <p:cTn id="38" presetID="10" presetClass="entr" presetSubtype="0" fill="hold" nodeType="withEffect">
                                  <p:stCondLst>
                                    <p:cond delay="50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par>
                                <p:cTn id="41" presetID="35" presetClass="path" presetSubtype="0" accel="50000" decel="50000" fill="hold" nodeType="withEffect">
                                  <p:stCondLst>
                                    <p:cond delay="0"/>
                                  </p:stCondLst>
                                  <p:childTnLst>
                                    <p:animMotion origin="layout" path="M 0 0  L -0.25 0  E" pathEditMode="relative" ptsTypes="">
                                      <p:cBhvr>
                                        <p:cTn id="42"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Segnaposto numero diapositiva 10">
            <a:extLst>
              <a:ext uri="{FF2B5EF4-FFF2-40B4-BE49-F238E27FC236}">
                <a16:creationId xmlns:a16="http://schemas.microsoft.com/office/drawing/2014/main" id="{8397962C-10BE-9C44-A641-ACE9812CBA69}"/>
              </a:ext>
            </a:extLst>
          </p:cNvPr>
          <p:cNvSpPr>
            <a:spLocks noGrp="1"/>
          </p:cNvSpPr>
          <p:nvPr>
            <p:ph type="sldNum" sz="quarter" idx="4294967295"/>
          </p:nvPr>
        </p:nvSpPr>
        <p:spPr>
          <a:xfrm>
            <a:off x="5892800" y="6045200"/>
            <a:ext cx="406400" cy="252413"/>
          </a:xfrm>
          <a:prstGeom prst="rect">
            <a:avLst/>
          </a:prstGeom>
          <a:solidFill>
            <a:schemeClr val="bg1">
              <a:lumMod val="75000"/>
            </a:schemeClr>
          </a:solidFill>
        </p:spPr>
        <p:txBody>
          <a:bodyPr anchor="ctr"/>
          <a:lstStyle/>
          <a:p>
            <a:pPr algn="ctr"/>
            <a:fld id="{F606285A-0D01-5749-9BA5-C6D470AE5FD2}" type="slidenum">
              <a:rPr lang="it-IT" sz="1200" b="1" smtClean="0">
                <a:solidFill>
                  <a:schemeClr val="tx1">
                    <a:lumMod val="50000"/>
                    <a:lumOff val="50000"/>
                  </a:schemeClr>
                </a:solidFill>
                <a:latin typeface="Arial"/>
                <a:cs typeface="Arial"/>
              </a:rPr>
              <a:pPr algn="ctr"/>
              <a:t>9</a:t>
            </a:fld>
            <a:endParaRPr lang="it-IT" sz="1200" b="1" dirty="0">
              <a:solidFill>
                <a:schemeClr val="tx1">
                  <a:lumMod val="50000"/>
                  <a:lumOff val="50000"/>
                </a:schemeClr>
              </a:solidFill>
              <a:latin typeface="Arial"/>
              <a:cs typeface="Arial"/>
            </a:endParaRPr>
          </a:p>
        </p:txBody>
      </p:sp>
      <p:sp>
        <p:nvSpPr>
          <p:cNvPr id="6" name="CasellaDiTesto 5">
            <a:extLst>
              <a:ext uri="{FF2B5EF4-FFF2-40B4-BE49-F238E27FC236}">
                <a16:creationId xmlns:a16="http://schemas.microsoft.com/office/drawing/2014/main" id="{8985E405-D677-E549-BED5-E2617C4B9E8B}"/>
              </a:ext>
            </a:extLst>
          </p:cNvPr>
          <p:cNvSpPr txBox="1"/>
          <p:nvPr/>
        </p:nvSpPr>
        <p:spPr>
          <a:xfrm>
            <a:off x="-1" y="0"/>
            <a:ext cx="12192001" cy="660144"/>
          </a:xfrm>
          <a:prstGeom prst="rect">
            <a:avLst/>
          </a:prstGeom>
          <a:solidFill>
            <a:srgbClr val="FF6400"/>
          </a:solidFill>
        </p:spPr>
        <p:txBody>
          <a:bodyPr wrap="square" lIns="288000" tIns="144000" rIns="288000" bIns="144000" rtlCol="0" anchor="t" anchorCtr="0">
            <a:spAutoFit/>
          </a:bodyPr>
          <a:lstStyle/>
          <a:p>
            <a:pPr algn="ctr">
              <a:defRPr/>
            </a:pPr>
            <a:r>
              <a:rPr lang="it-IT" sz="2400" b="1" dirty="0" smtClean="0">
                <a:solidFill>
                  <a:schemeClr val="bg1"/>
                </a:solidFill>
                <a:latin typeface="Arial"/>
                <a:cs typeface="Arial"/>
              </a:rPr>
              <a:t>ISTITUZIONI NON PROFIT ED ENTI DEL TERZO SETTORE</a:t>
            </a:r>
            <a:endParaRPr lang="it-IT" sz="2400" b="1" dirty="0">
              <a:solidFill>
                <a:schemeClr val="bg1"/>
              </a:solidFill>
              <a:latin typeface="Arial"/>
              <a:cs typeface="Arial"/>
            </a:endParaRPr>
          </a:p>
        </p:txBody>
      </p:sp>
      <p:sp>
        <p:nvSpPr>
          <p:cNvPr id="7" name="Segnaposto data 1">
            <a:extLst>
              <a:ext uri="{FF2B5EF4-FFF2-40B4-BE49-F238E27FC236}">
                <a16:creationId xmlns:a16="http://schemas.microsoft.com/office/drawing/2014/main" id="{45583957-2996-9943-B780-E3D661B687F7}"/>
              </a:ext>
            </a:extLst>
          </p:cNvPr>
          <p:cNvSpPr txBox="1">
            <a:spLocks/>
          </p:cNvSpPr>
          <p:nvPr/>
        </p:nvSpPr>
        <p:spPr>
          <a:xfrm>
            <a:off x="3609847" y="6368893"/>
            <a:ext cx="5048072" cy="331932"/>
          </a:xfrm>
          <a:prstGeom prst="rect">
            <a:avLst/>
          </a:prstGeom>
        </p:spPr>
        <p:txBody>
          <a:bodyPr bIns="0" anchor="b" anchorCtr="0"/>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2000" dirty="0" smtClean="0">
                <a:solidFill>
                  <a:schemeClr val="tx1">
                    <a:lumMod val="50000"/>
                    <a:lumOff val="50000"/>
                  </a:schemeClr>
                </a:solidFill>
                <a:latin typeface="Arial"/>
                <a:cs typeface="Arial"/>
              </a:rPr>
              <a:t>9 Ottobre 2020</a:t>
            </a:r>
            <a:endParaRPr lang="it-IT" sz="2000" dirty="0">
              <a:solidFill>
                <a:schemeClr val="tx1">
                  <a:lumMod val="50000"/>
                  <a:lumOff val="50000"/>
                </a:schemeClr>
              </a:solidFill>
              <a:latin typeface="Arial"/>
              <a:cs typeface="Arial"/>
            </a:endParaRPr>
          </a:p>
        </p:txBody>
      </p:sp>
      <p:sp>
        <p:nvSpPr>
          <p:cNvPr id="11" name="object 23"/>
          <p:cNvSpPr/>
          <p:nvPr/>
        </p:nvSpPr>
        <p:spPr>
          <a:xfrm>
            <a:off x="2774665" y="4673329"/>
            <a:ext cx="2618684" cy="477139"/>
          </a:xfrm>
          <a:custGeom>
            <a:avLst/>
            <a:gdLst/>
            <a:ahLst/>
            <a:cxnLst/>
            <a:rect l="l" t="t" r="r" b="b"/>
            <a:pathLst>
              <a:path w="2742565" h="489585">
                <a:moveTo>
                  <a:pt x="0" y="489077"/>
                </a:moveTo>
                <a:lnTo>
                  <a:pt x="2742057" y="0"/>
                </a:lnTo>
              </a:path>
            </a:pathLst>
          </a:custGeom>
          <a:ln w="6096">
            <a:solidFill>
              <a:srgbClr val="5B9BD4"/>
            </a:solidFill>
          </a:ln>
        </p:spPr>
        <p:txBody>
          <a:bodyPr wrap="square" lIns="0" tIns="0" rIns="0" bIns="0" rtlCol="0"/>
          <a:lstStyle/>
          <a:p>
            <a:endParaRPr/>
          </a:p>
        </p:txBody>
      </p:sp>
      <p:sp>
        <p:nvSpPr>
          <p:cNvPr id="13" name="object 21"/>
          <p:cNvSpPr/>
          <p:nvPr/>
        </p:nvSpPr>
        <p:spPr>
          <a:xfrm>
            <a:off x="3094553" y="2229544"/>
            <a:ext cx="2178046" cy="643118"/>
          </a:xfrm>
          <a:custGeom>
            <a:avLst/>
            <a:gdLst/>
            <a:ahLst/>
            <a:cxnLst/>
            <a:rect l="l" t="t" r="r" b="b"/>
            <a:pathLst>
              <a:path w="2588260" h="944880">
                <a:moveTo>
                  <a:pt x="0" y="0"/>
                </a:moveTo>
                <a:lnTo>
                  <a:pt x="2588133" y="944372"/>
                </a:lnTo>
              </a:path>
            </a:pathLst>
          </a:custGeom>
          <a:ln w="6096">
            <a:solidFill>
              <a:srgbClr val="5B9BD4"/>
            </a:solidFill>
          </a:ln>
        </p:spPr>
        <p:txBody>
          <a:bodyPr wrap="square" lIns="0" tIns="0" rIns="0" bIns="0" rtlCol="0"/>
          <a:lstStyle/>
          <a:p>
            <a:endParaRPr/>
          </a:p>
        </p:txBody>
      </p:sp>
      <p:sp>
        <p:nvSpPr>
          <p:cNvPr id="16" name="object 3"/>
          <p:cNvSpPr/>
          <p:nvPr/>
        </p:nvSpPr>
        <p:spPr>
          <a:xfrm>
            <a:off x="4368859" y="2871043"/>
            <a:ext cx="1941790" cy="1802285"/>
          </a:xfrm>
          <a:custGeom>
            <a:avLst/>
            <a:gdLst/>
            <a:ahLst/>
            <a:cxnLst/>
            <a:rect l="l" t="t" r="r" b="b"/>
            <a:pathLst>
              <a:path w="1598929" h="1594485">
                <a:moveTo>
                  <a:pt x="799338" y="0"/>
                </a:moveTo>
                <a:lnTo>
                  <a:pt x="750645" y="1454"/>
                </a:lnTo>
                <a:lnTo>
                  <a:pt x="702724" y="5763"/>
                </a:lnTo>
                <a:lnTo>
                  <a:pt x="655658" y="12842"/>
                </a:lnTo>
                <a:lnTo>
                  <a:pt x="609531" y="22608"/>
                </a:lnTo>
                <a:lnTo>
                  <a:pt x="564426" y="34977"/>
                </a:lnTo>
                <a:lnTo>
                  <a:pt x="520427" y="49867"/>
                </a:lnTo>
                <a:lnTo>
                  <a:pt x="477617" y="67194"/>
                </a:lnTo>
                <a:lnTo>
                  <a:pt x="436081" y="86874"/>
                </a:lnTo>
                <a:lnTo>
                  <a:pt x="395901" y="108824"/>
                </a:lnTo>
                <a:lnTo>
                  <a:pt x="357161" y="132961"/>
                </a:lnTo>
                <a:lnTo>
                  <a:pt x="319946" y="159202"/>
                </a:lnTo>
                <a:lnTo>
                  <a:pt x="284338" y="187462"/>
                </a:lnTo>
                <a:lnTo>
                  <a:pt x="250422" y="217659"/>
                </a:lnTo>
                <a:lnTo>
                  <a:pt x="218280" y="249709"/>
                </a:lnTo>
                <a:lnTo>
                  <a:pt x="187997" y="283528"/>
                </a:lnTo>
                <a:lnTo>
                  <a:pt x="159656" y="319034"/>
                </a:lnTo>
                <a:lnTo>
                  <a:pt x="133341" y="356143"/>
                </a:lnTo>
                <a:lnTo>
                  <a:pt x="109135" y="394772"/>
                </a:lnTo>
                <a:lnTo>
                  <a:pt x="87122" y="434837"/>
                </a:lnTo>
                <a:lnTo>
                  <a:pt x="67385" y="476254"/>
                </a:lnTo>
                <a:lnTo>
                  <a:pt x="50009" y="518941"/>
                </a:lnTo>
                <a:lnTo>
                  <a:pt x="35077" y="562814"/>
                </a:lnTo>
                <a:lnTo>
                  <a:pt x="22672" y="607790"/>
                </a:lnTo>
                <a:lnTo>
                  <a:pt x="12878" y="653785"/>
                </a:lnTo>
                <a:lnTo>
                  <a:pt x="5779" y="700716"/>
                </a:lnTo>
                <a:lnTo>
                  <a:pt x="1458" y="748499"/>
                </a:lnTo>
                <a:lnTo>
                  <a:pt x="0" y="797051"/>
                </a:lnTo>
                <a:lnTo>
                  <a:pt x="1458" y="845604"/>
                </a:lnTo>
                <a:lnTo>
                  <a:pt x="5779" y="893387"/>
                </a:lnTo>
                <a:lnTo>
                  <a:pt x="12878" y="940318"/>
                </a:lnTo>
                <a:lnTo>
                  <a:pt x="22672" y="986313"/>
                </a:lnTo>
                <a:lnTo>
                  <a:pt x="35077" y="1031289"/>
                </a:lnTo>
                <a:lnTo>
                  <a:pt x="50009" y="1075162"/>
                </a:lnTo>
                <a:lnTo>
                  <a:pt x="67385" y="1117849"/>
                </a:lnTo>
                <a:lnTo>
                  <a:pt x="87122" y="1159266"/>
                </a:lnTo>
                <a:lnTo>
                  <a:pt x="109135" y="1199331"/>
                </a:lnTo>
                <a:lnTo>
                  <a:pt x="133341" y="1237960"/>
                </a:lnTo>
                <a:lnTo>
                  <a:pt x="159656" y="1275069"/>
                </a:lnTo>
                <a:lnTo>
                  <a:pt x="187997" y="1310575"/>
                </a:lnTo>
                <a:lnTo>
                  <a:pt x="218280" y="1344394"/>
                </a:lnTo>
                <a:lnTo>
                  <a:pt x="250422" y="1376444"/>
                </a:lnTo>
                <a:lnTo>
                  <a:pt x="284338" y="1406641"/>
                </a:lnTo>
                <a:lnTo>
                  <a:pt x="319946" y="1434901"/>
                </a:lnTo>
                <a:lnTo>
                  <a:pt x="357161" y="1461142"/>
                </a:lnTo>
                <a:lnTo>
                  <a:pt x="395901" y="1485279"/>
                </a:lnTo>
                <a:lnTo>
                  <a:pt x="436081" y="1507229"/>
                </a:lnTo>
                <a:lnTo>
                  <a:pt x="477617" y="1526909"/>
                </a:lnTo>
                <a:lnTo>
                  <a:pt x="520427" y="1544236"/>
                </a:lnTo>
                <a:lnTo>
                  <a:pt x="564426" y="1559126"/>
                </a:lnTo>
                <a:lnTo>
                  <a:pt x="609531" y="1571495"/>
                </a:lnTo>
                <a:lnTo>
                  <a:pt x="655658" y="1581261"/>
                </a:lnTo>
                <a:lnTo>
                  <a:pt x="702724" y="1588340"/>
                </a:lnTo>
                <a:lnTo>
                  <a:pt x="750645" y="1592649"/>
                </a:lnTo>
                <a:lnTo>
                  <a:pt x="799338" y="1594103"/>
                </a:lnTo>
                <a:lnTo>
                  <a:pt x="848030" y="1592649"/>
                </a:lnTo>
                <a:lnTo>
                  <a:pt x="895951" y="1588340"/>
                </a:lnTo>
                <a:lnTo>
                  <a:pt x="943017" y="1581261"/>
                </a:lnTo>
                <a:lnTo>
                  <a:pt x="989144" y="1571495"/>
                </a:lnTo>
                <a:lnTo>
                  <a:pt x="1034249" y="1559126"/>
                </a:lnTo>
                <a:lnTo>
                  <a:pt x="1078248" y="1544236"/>
                </a:lnTo>
                <a:lnTo>
                  <a:pt x="1121058" y="1526909"/>
                </a:lnTo>
                <a:lnTo>
                  <a:pt x="1162594" y="1507229"/>
                </a:lnTo>
                <a:lnTo>
                  <a:pt x="1202774" y="1485279"/>
                </a:lnTo>
                <a:lnTo>
                  <a:pt x="1241514" y="1461142"/>
                </a:lnTo>
                <a:lnTo>
                  <a:pt x="1278729" y="1434901"/>
                </a:lnTo>
                <a:lnTo>
                  <a:pt x="1314337" y="1406641"/>
                </a:lnTo>
                <a:lnTo>
                  <a:pt x="1348253" y="1376444"/>
                </a:lnTo>
                <a:lnTo>
                  <a:pt x="1380395" y="1344394"/>
                </a:lnTo>
                <a:lnTo>
                  <a:pt x="1410678" y="1310575"/>
                </a:lnTo>
                <a:lnTo>
                  <a:pt x="1439019" y="1275069"/>
                </a:lnTo>
                <a:lnTo>
                  <a:pt x="1465334" y="1237960"/>
                </a:lnTo>
                <a:lnTo>
                  <a:pt x="1489540" y="1199331"/>
                </a:lnTo>
                <a:lnTo>
                  <a:pt x="1511553" y="1159266"/>
                </a:lnTo>
                <a:lnTo>
                  <a:pt x="1531290" y="1117849"/>
                </a:lnTo>
                <a:lnTo>
                  <a:pt x="1548666" y="1075162"/>
                </a:lnTo>
                <a:lnTo>
                  <a:pt x="1563598" y="1031289"/>
                </a:lnTo>
                <a:lnTo>
                  <a:pt x="1576003" y="986313"/>
                </a:lnTo>
                <a:lnTo>
                  <a:pt x="1585797" y="940318"/>
                </a:lnTo>
                <a:lnTo>
                  <a:pt x="1592896" y="893387"/>
                </a:lnTo>
                <a:lnTo>
                  <a:pt x="1597217" y="845604"/>
                </a:lnTo>
                <a:lnTo>
                  <a:pt x="1598676" y="797051"/>
                </a:lnTo>
                <a:lnTo>
                  <a:pt x="1597217" y="748499"/>
                </a:lnTo>
                <a:lnTo>
                  <a:pt x="1592896" y="700716"/>
                </a:lnTo>
                <a:lnTo>
                  <a:pt x="1585797" y="653785"/>
                </a:lnTo>
                <a:lnTo>
                  <a:pt x="1576003" y="607790"/>
                </a:lnTo>
                <a:lnTo>
                  <a:pt x="1563598" y="562814"/>
                </a:lnTo>
                <a:lnTo>
                  <a:pt x="1548666" y="518941"/>
                </a:lnTo>
                <a:lnTo>
                  <a:pt x="1531290" y="476254"/>
                </a:lnTo>
                <a:lnTo>
                  <a:pt x="1511553" y="434837"/>
                </a:lnTo>
                <a:lnTo>
                  <a:pt x="1489540" y="394772"/>
                </a:lnTo>
                <a:lnTo>
                  <a:pt x="1465334" y="356143"/>
                </a:lnTo>
                <a:lnTo>
                  <a:pt x="1439019" y="319034"/>
                </a:lnTo>
                <a:lnTo>
                  <a:pt x="1410678" y="283528"/>
                </a:lnTo>
                <a:lnTo>
                  <a:pt x="1380395" y="249709"/>
                </a:lnTo>
                <a:lnTo>
                  <a:pt x="1348253" y="217659"/>
                </a:lnTo>
                <a:lnTo>
                  <a:pt x="1314337" y="187462"/>
                </a:lnTo>
                <a:lnTo>
                  <a:pt x="1278729" y="159202"/>
                </a:lnTo>
                <a:lnTo>
                  <a:pt x="1241514" y="132961"/>
                </a:lnTo>
                <a:lnTo>
                  <a:pt x="1202774" y="108824"/>
                </a:lnTo>
                <a:lnTo>
                  <a:pt x="1162594" y="86874"/>
                </a:lnTo>
                <a:lnTo>
                  <a:pt x="1121058" y="67194"/>
                </a:lnTo>
                <a:lnTo>
                  <a:pt x="1078248" y="49867"/>
                </a:lnTo>
                <a:lnTo>
                  <a:pt x="1034249" y="34977"/>
                </a:lnTo>
                <a:lnTo>
                  <a:pt x="989144" y="22608"/>
                </a:lnTo>
                <a:lnTo>
                  <a:pt x="943017" y="12842"/>
                </a:lnTo>
                <a:lnTo>
                  <a:pt x="895951" y="5763"/>
                </a:lnTo>
                <a:lnTo>
                  <a:pt x="848030" y="1454"/>
                </a:lnTo>
                <a:lnTo>
                  <a:pt x="799338" y="0"/>
                </a:lnTo>
                <a:close/>
              </a:path>
            </a:pathLst>
          </a:custGeom>
          <a:solidFill>
            <a:schemeClr val="accent1">
              <a:lumMod val="50000"/>
            </a:schemeClr>
          </a:solidFill>
        </p:spPr>
        <p:txBody>
          <a:bodyPr wrap="square" lIns="0" tIns="0" rIns="0" bIns="0" rtlCol="0"/>
          <a:lstStyle/>
          <a:p>
            <a:pPr marL="21590" marR="14604" algn="ctr">
              <a:lnSpc>
                <a:spcPct val="100000"/>
              </a:lnSpc>
              <a:spcBef>
                <a:spcPts val="100"/>
              </a:spcBef>
            </a:pPr>
            <a:endParaRPr lang="it-IT" sz="2400" b="1" spc="-10" dirty="0" smtClean="0">
              <a:solidFill>
                <a:schemeClr val="bg1"/>
              </a:solidFill>
              <a:cs typeface="Calibri"/>
            </a:endParaRPr>
          </a:p>
          <a:p>
            <a:pPr marL="21590" marR="14604" algn="ctr">
              <a:lnSpc>
                <a:spcPct val="100000"/>
              </a:lnSpc>
              <a:spcBef>
                <a:spcPts val="100"/>
              </a:spcBef>
            </a:pPr>
            <a:r>
              <a:rPr lang="it-IT" sz="2400" b="1" spc="-10" dirty="0" smtClean="0">
                <a:solidFill>
                  <a:schemeClr val="bg1"/>
                </a:solidFill>
                <a:cs typeface="Calibri"/>
              </a:rPr>
              <a:t> Terzo  settore </a:t>
            </a:r>
            <a:endParaRPr lang="it-IT" sz="2400" dirty="0">
              <a:solidFill>
                <a:schemeClr val="bg1"/>
              </a:solidFill>
              <a:cs typeface="Calibri"/>
            </a:endParaRPr>
          </a:p>
          <a:p>
            <a:pPr marL="12065" marR="5080" indent="-1905" algn="ctr">
              <a:lnSpc>
                <a:spcPct val="100000"/>
              </a:lnSpc>
              <a:spcBef>
                <a:spcPts val="25"/>
              </a:spcBef>
            </a:pPr>
            <a:r>
              <a:rPr lang="it-IT" b="1" i="1" spc="-5" dirty="0" smtClean="0">
                <a:solidFill>
                  <a:schemeClr val="bg1"/>
                </a:solidFill>
                <a:cs typeface="Calibri"/>
              </a:rPr>
              <a:t>in </a:t>
            </a:r>
            <a:r>
              <a:rPr lang="it-IT" b="1" i="1" spc="-5" dirty="0">
                <a:solidFill>
                  <a:schemeClr val="bg1"/>
                </a:solidFill>
                <a:cs typeface="Calibri"/>
              </a:rPr>
              <a:t>senso  </a:t>
            </a:r>
            <a:r>
              <a:rPr lang="it-IT" b="1" i="1" spc="-15" dirty="0" smtClean="0">
                <a:solidFill>
                  <a:schemeClr val="bg1"/>
                </a:solidFill>
                <a:cs typeface="Calibri"/>
              </a:rPr>
              <a:t>stretto</a:t>
            </a:r>
          </a:p>
          <a:p>
            <a:pPr marL="12065" marR="5080" indent="-1905" algn="ctr">
              <a:lnSpc>
                <a:spcPct val="100000"/>
              </a:lnSpc>
              <a:spcBef>
                <a:spcPts val="25"/>
              </a:spcBef>
            </a:pPr>
            <a:r>
              <a:rPr lang="it-IT" b="1" spc="-15" dirty="0" smtClean="0">
                <a:solidFill>
                  <a:schemeClr val="bg1"/>
                </a:solidFill>
                <a:cs typeface="Calibri"/>
              </a:rPr>
              <a:t>(≈25% di INP)</a:t>
            </a:r>
            <a:endParaRPr lang="it-IT" dirty="0">
              <a:solidFill>
                <a:schemeClr val="bg1"/>
              </a:solidFill>
              <a:cs typeface="Calibri"/>
            </a:endParaRPr>
          </a:p>
        </p:txBody>
      </p:sp>
      <p:sp>
        <p:nvSpPr>
          <p:cNvPr id="2" name="Ovale 1"/>
          <p:cNvSpPr/>
          <p:nvPr/>
        </p:nvSpPr>
        <p:spPr>
          <a:xfrm>
            <a:off x="977737" y="2118816"/>
            <a:ext cx="3106270" cy="3001629"/>
          </a:xfrm>
          <a:prstGeom prst="ellipse">
            <a:avLst/>
          </a:prstGeom>
          <a:solidFill>
            <a:srgbClr val="FF64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chemeClr val="bg1"/>
                </a:solidFill>
              </a:rPr>
              <a:t>Settore non profit</a:t>
            </a:r>
            <a:endParaRPr lang="it-IT" sz="2400" b="1" dirty="0">
              <a:solidFill>
                <a:schemeClr val="bg1"/>
              </a:solidFill>
            </a:endParaRPr>
          </a:p>
        </p:txBody>
      </p:sp>
      <p:sp>
        <p:nvSpPr>
          <p:cNvPr id="3" name="Freccia in giù 2"/>
          <p:cNvSpPr/>
          <p:nvPr/>
        </p:nvSpPr>
        <p:spPr>
          <a:xfrm rot="5400000">
            <a:off x="6476634" y="3156565"/>
            <a:ext cx="1223682" cy="10892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arrotondato 3"/>
          <p:cNvSpPr/>
          <p:nvPr/>
        </p:nvSpPr>
        <p:spPr>
          <a:xfrm>
            <a:off x="8023537" y="2280387"/>
            <a:ext cx="2717442" cy="289583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smtClean="0"/>
              <a:t>Registri amministrativi:</a:t>
            </a:r>
          </a:p>
          <a:p>
            <a:pPr marL="285750" indent="-285750">
              <a:buFont typeface="Arial" panose="020B0604020202020204" pitchFamily="34" charset="0"/>
              <a:buChar char="•"/>
            </a:pPr>
            <a:r>
              <a:rPr lang="it-IT" b="1" dirty="0" err="1" smtClean="0"/>
              <a:t>Odv</a:t>
            </a:r>
            <a:endParaRPr lang="it-IT" b="1" dirty="0" smtClean="0"/>
          </a:p>
          <a:p>
            <a:pPr marL="285750" indent="-285750">
              <a:buFont typeface="Arial" panose="020B0604020202020204" pitchFamily="34" charset="0"/>
              <a:buChar char="•"/>
            </a:pPr>
            <a:r>
              <a:rPr lang="it-IT" b="1" dirty="0" err="1" smtClean="0"/>
              <a:t>Aps</a:t>
            </a:r>
            <a:endParaRPr lang="it-IT" b="1" dirty="0" smtClean="0"/>
          </a:p>
          <a:p>
            <a:pPr marL="285750" indent="-285750">
              <a:buFont typeface="Arial" panose="020B0604020202020204" pitchFamily="34" charset="0"/>
              <a:buChar char="•"/>
            </a:pPr>
            <a:r>
              <a:rPr lang="it-IT" b="1" dirty="0" err="1" smtClean="0"/>
              <a:t>Onlus</a:t>
            </a:r>
            <a:endParaRPr lang="it-IT" b="1" dirty="0" smtClean="0"/>
          </a:p>
          <a:p>
            <a:pPr marL="285750" indent="-285750">
              <a:buFont typeface="Arial" panose="020B0604020202020204" pitchFamily="34" charset="0"/>
              <a:buChar char="•"/>
            </a:pPr>
            <a:r>
              <a:rPr lang="it-IT" b="1" dirty="0" smtClean="0"/>
              <a:t>Cooperative sociali</a:t>
            </a:r>
          </a:p>
          <a:p>
            <a:pPr marL="285750" indent="-285750">
              <a:buFont typeface="Arial" panose="020B0604020202020204" pitchFamily="34" charset="0"/>
              <a:buChar char="•"/>
            </a:pPr>
            <a:r>
              <a:rPr lang="it-IT" b="1" dirty="0" smtClean="0"/>
              <a:t>Imprese sociali</a:t>
            </a:r>
          </a:p>
        </p:txBody>
      </p:sp>
    </p:spTree>
    <p:extLst>
      <p:ext uri="{BB962C8B-B14F-4D97-AF65-F5344CB8AC3E}">
        <p14:creationId xmlns:p14="http://schemas.microsoft.com/office/powerpoint/2010/main" val="955834185"/>
      </p:ext>
    </p:extLst>
  </p:cSld>
  <p:clrMapOvr>
    <a:masterClrMapping/>
  </p:clrMapOvr>
  <mc:AlternateContent xmlns:mc="http://schemas.openxmlformats.org/markup-compatibility/2006" xmlns:p14="http://schemas.microsoft.com/office/powerpoint/2010/main">
    <mc:Choice Requires="p14">
      <p:transition spd="med" p14:dur="700" advClick="0">
        <p:push/>
      </p:transition>
    </mc:Choice>
    <mc:Fallback xmlns="">
      <p:transition xmlns:p14="http://schemas.microsoft.com/office/powerpoint/2010/main" spd="med" advClick="0">
        <p:push/>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Segnaposto numero diapositiva 10">
            <a:extLst>
              <a:ext uri="{FF2B5EF4-FFF2-40B4-BE49-F238E27FC236}">
                <a16:creationId xmlns:a16="http://schemas.microsoft.com/office/drawing/2014/main" id="{8397962C-10BE-9C44-A641-ACE9812CBA69}"/>
              </a:ext>
            </a:extLst>
          </p:cNvPr>
          <p:cNvSpPr>
            <a:spLocks noGrp="1"/>
          </p:cNvSpPr>
          <p:nvPr>
            <p:ph type="sldNum" sz="quarter" idx="4294967295"/>
          </p:nvPr>
        </p:nvSpPr>
        <p:spPr>
          <a:xfrm>
            <a:off x="5892800" y="6045200"/>
            <a:ext cx="406400" cy="252413"/>
          </a:xfrm>
          <a:prstGeom prst="rect">
            <a:avLst/>
          </a:prstGeom>
          <a:solidFill>
            <a:schemeClr val="bg1">
              <a:lumMod val="75000"/>
            </a:schemeClr>
          </a:solidFill>
        </p:spPr>
        <p:txBody>
          <a:bodyPr anchor="ctr"/>
          <a:lstStyle/>
          <a:p>
            <a:pPr algn="ctr"/>
            <a:fld id="{F606285A-0D01-5749-9BA5-C6D470AE5FD2}" type="slidenum">
              <a:rPr lang="it-IT" sz="1200" b="1" smtClean="0">
                <a:solidFill>
                  <a:schemeClr val="tx1">
                    <a:lumMod val="50000"/>
                    <a:lumOff val="50000"/>
                  </a:schemeClr>
                </a:solidFill>
                <a:latin typeface="Arial"/>
                <a:cs typeface="Arial"/>
              </a:rPr>
              <a:pPr algn="ctr"/>
              <a:t>10</a:t>
            </a:fld>
            <a:endParaRPr lang="it-IT" sz="1200" b="1" dirty="0">
              <a:solidFill>
                <a:schemeClr val="tx1">
                  <a:lumMod val="50000"/>
                  <a:lumOff val="50000"/>
                </a:schemeClr>
              </a:solidFill>
              <a:latin typeface="Arial"/>
              <a:cs typeface="Arial"/>
            </a:endParaRPr>
          </a:p>
        </p:txBody>
      </p:sp>
      <p:sp>
        <p:nvSpPr>
          <p:cNvPr id="6" name="CasellaDiTesto 5">
            <a:extLst>
              <a:ext uri="{FF2B5EF4-FFF2-40B4-BE49-F238E27FC236}">
                <a16:creationId xmlns:a16="http://schemas.microsoft.com/office/drawing/2014/main" id="{8985E405-D677-E549-BED5-E2617C4B9E8B}"/>
              </a:ext>
            </a:extLst>
          </p:cNvPr>
          <p:cNvSpPr txBox="1"/>
          <p:nvPr/>
        </p:nvSpPr>
        <p:spPr>
          <a:xfrm>
            <a:off x="-1" y="0"/>
            <a:ext cx="12192001" cy="660144"/>
          </a:xfrm>
          <a:prstGeom prst="rect">
            <a:avLst/>
          </a:prstGeom>
          <a:solidFill>
            <a:srgbClr val="FF6400"/>
          </a:solidFill>
        </p:spPr>
        <p:txBody>
          <a:bodyPr wrap="square" lIns="288000" tIns="144000" rIns="288000" bIns="144000" rtlCol="0" anchor="t" anchorCtr="0">
            <a:spAutoFit/>
          </a:bodyPr>
          <a:lstStyle/>
          <a:p>
            <a:pPr algn="ctr">
              <a:defRPr/>
            </a:pPr>
            <a:r>
              <a:rPr lang="it-IT" sz="2400" b="1" dirty="0" smtClean="0">
                <a:solidFill>
                  <a:schemeClr val="bg1"/>
                </a:solidFill>
                <a:latin typeface="Arial"/>
                <a:cs typeface="Arial"/>
              </a:rPr>
              <a:t>FORME ORGANIZZATIVE E SETTORE DI ATTIVITA’</a:t>
            </a:r>
            <a:endParaRPr lang="it-IT" sz="2400" b="1" dirty="0">
              <a:solidFill>
                <a:schemeClr val="bg1"/>
              </a:solidFill>
              <a:latin typeface="Arial"/>
              <a:cs typeface="Arial"/>
            </a:endParaRPr>
          </a:p>
        </p:txBody>
      </p:sp>
      <p:sp>
        <p:nvSpPr>
          <p:cNvPr id="7" name="Segnaposto data 1">
            <a:extLst>
              <a:ext uri="{FF2B5EF4-FFF2-40B4-BE49-F238E27FC236}">
                <a16:creationId xmlns:a16="http://schemas.microsoft.com/office/drawing/2014/main" id="{45583957-2996-9943-B780-E3D661B687F7}"/>
              </a:ext>
            </a:extLst>
          </p:cNvPr>
          <p:cNvSpPr txBox="1">
            <a:spLocks/>
          </p:cNvSpPr>
          <p:nvPr/>
        </p:nvSpPr>
        <p:spPr>
          <a:xfrm>
            <a:off x="3609847" y="6368893"/>
            <a:ext cx="5048072" cy="331932"/>
          </a:xfrm>
          <a:prstGeom prst="rect">
            <a:avLst/>
          </a:prstGeom>
        </p:spPr>
        <p:txBody>
          <a:bodyPr bIns="0" anchor="b" anchorCtr="0"/>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2000" dirty="0" smtClean="0">
                <a:solidFill>
                  <a:schemeClr val="tx1">
                    <a:lumMod val="50000"/>
                    <a:lumOff val="50000"/>
                  </a:schemeClr>
                </a:solidFill>
                <a:latin typeface="Arial"/>
                <a:cs typeface="Arial"/>
              </a:rPr>
              <a:t>9 Ottobre 2020</a:t>
            </a:r>
            <a:endParaRPr lang="it-IT" sz="2000" dirty="0">
              <a:solidFill>
                <a:schemeClr val="tx1">
                  <a:lumMod val="50000"/>
                  <a:lumOff val="50000"/>
                </a:schemeClr>
              </a:solidFill>
              <a:latin typeface="Arial"/>
              <a:cs typeface="Arial"/>
            </a:endParaRPr>
          </a:p>
        </p:txBody>
      </p:sp>
      <p:graphicFrame>
        <p:nvGraphicFramePr>
          <p:cNvPr id="8" name="Grafico 7"/>
          <p:cNvGraphicFramePr/>
          <p:nvPr>
            <p:extLst>
              <p:ext uri="{D42A27DB-BD31-4B8C-83A1-F6EECF244321}">
                <p14:modId xmlns:p14="http://schemas.microsoft.com/office/powerpoint/2010/main" val="4246852866"/>
              </p:ext>
            </p:extLst>
          </p:nvPr>
        </p:nvGraphicFramePr>
        <p:xfrm>
          <a:off x="62246" y="719666"/>
          <a:ext cx="12129753" cy="54186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00517533"/>
      </p:ext>
    </p:extLst>
  </p:cSld>
  <p:clrMapOvr>
    <a:masterClrMapping/>
  </p:clrMapOvr>
  <mc:AlternateContent xmlns:mc="http://schemas.openxmlformats.org/markup-compatibility/2006" xmlns:p14="http://schemas.microsoft.com/office/powerpoint/2010/main">
    <mc:Choice Requires="p14">
      <p:transition spd="med" p14:dur="700" advClick="0">
        <p:push/>
      </p:transition>
    </mc:Choice>
    <mc:Fallback xmlns="">
      <p:transition xmlns:p14="http://schemas.microsoft.com/office/powerpoint/2010/main" spd="med" advClick="0">
        <p:push/>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Segnaposto numero diapositiva 10">
            <a:extLst>
              <a:ext uri="{FF2B5EF4-FFF2-40B4-BE49-F238E27FC236}">
                <a16:creationId xmlns:a16="http://schemas.microsoft.com/office/drawing/2014/main" id="{8397962C-10BE-9C44-A641-ACE9812CBA69}"/>
              </a:ext>
            </a:extLst>
          </p:cNvPr>
          <p:cNvSpPr>
            <a:spLocks noGrp="1"/>
          </p:cNvSpPr>
          <p:nvPr>
            <p:ph type="sldNum" sz="quarter" idx="4294967295"/>
          </p:nvPr>
        </p:nvSpPr>
        <p:spPr>
          <a:xfrm>
            <a:off x="5892800" y="6045200"/>
            <a:ext cx="406400" cy="252413"/>
          </a:xfrm>
          <a:prstGeom prst="rect">
            <a:avLst/>
          </a:prstGeom>
          <a:solidFill>
            <a:schemeClr val="bg1">
              <a:lumMod val="75000"/>
            </a:schemeClr>
          </a:solidFill>
        </p:spPr>
        <p:txBody>
          <a:bodyPr anchor="ctr"/>
          <a:lstStyle/>
          <a:p>
            <a:pPr algn="ctr"/>
            <a:fld id="{F606285A-0D01-5749-9BA5-C6D470AE5FD2}" type="slidenum">
              <a:rPr lang="it-IT" sz="1200" b="1" smtClean="0">
                <a:solidFill>
                  <a:schemeClr val="tx1">
                    <a:lumMod val="50000"/>
                    <a:lumOff val="50000"/>
                  </a:schemeClr>
                </a:solidFill>
                <a:latin typeface="Arial"/>
                <a:cs typeface="Arial"/>
              </a:rPr>
              <a:pPr algn="ctr"/>
              <a:t>11</a:t>
            </a:fld>
            <a:endParaRPr lang="it-IT" sz="1200" b="1" dirty="0">
              <a:solidFill>
                <a:schemeClr val="tx1">
                  <a:lumMod val="50000"/>
                  <a:lumOff val="50000"/>
                </a:schemeClr>
              </a:solidFill>
              <a:latin typeface="Arial"/>
              <a:cs typeface="Arial"/>
            </a:endParaRPr>
          </a:p>
        </p:txBody>
      </p:sp>
      <p:sp>
        <p:nvSpPr>
          <p:cNvPr id="6" name="CasellaDiTesto 5">
            <a:extLst>
              <a:ext uri="{FF2B5EF4-FFF2-40B4-BE49-F238E27FC236}">
                <a16:creationId xmlns:a16="http://schemas.microsoft.com/office/drawing/2014/main" id="{8985E405-D677-E549-BED5-E2617C4B9E8B}"/>
              </a:ext>
            </a:extLst>
          </p:cNvPr>
          <p:cNvSpPr txBox="1"/>
          <p:nvPr/>
        </p:nvSpPr>
        <p:spPr>
          <a:xfrm>
            <a:off x="-1" y="0"/>
            <a:ext cx="12192001" cy="660144"/>
          </a:xfrm>
          <a:prstGeom prst="rect">
            <a:avLst/>
          </a:prstGeom>
          <a:solidFill>
            <a:srgbClr val="FF6400"/>
          </a:solidFill>
        </p:spPr>
        <p:txBody>
          <a:bodyPr wrap="square" lIns="288000" tIns="144000" rIns="288000" bIns="144000" rtlCol="0" anchor="t" anchorCtr="0">
            <a:spAutoFit/>
          </a:bodyPr>
          <a:lstStyle/>
          <a:p>
            <a:pPr algn="ctr">
              <a:defRPr/>
            </a:pPr>
            <a:r>
              <a:rPr lang="it-IT" sz="2400" b="1" dirty="0" smtClean="0">
                <a:solidFill>
                  <a:schemeClr val="bg1"/>
                </a:solidFill>
                <a:latin typeface="Arial"/>
                <a:cs typeface="Arial"/>
              </a:rPr>
              <a:t>FORME ORGANIZZATIVE E RISORSE UMANE</a:t>
            </a:r>
            <a:endParaRPr lang="it-IT" sz="2400" b="1" dirty="0">
              <a:solidFill>
                <a:schemeClr val="bg1"/>
              </a:solidFill>
              <a:latin typeface="Arial"/>
              <a:cs typeface="Arial"/>
            </a:endParaRPr>
          </a:p>
        </p:txBody>
      </p:sp>
      <p:sp>
        <p:nvSpPr>
          <p:cNvPr id="7" name="Segnaposto data 1">
            <a:extLst>
              <a:ext uri="{FF2B5EF4-FFF2-40B4-BE49-F238E27FC236}">
                <a16:creationId xmlns:a16="http://schemas.microsoft.com/office/drawing/2014/main" id="{45583957-2996-9943-B780-E3D661B687F7}"/>
              </a:ext>
            </a:extLst>
          </p:cNvPr>
          <p:cNvSpPr txBox="1">
            <a:spLocks/>
          </p:cNvSpPr>
          <p:nvPr/>
        </p:nvSpPr>
        <p:spPr>
          <a:xfrm>
            <a:off x="3609847" y="6368893"/>
            <a:ext cx="5048072" cy="331932"/>
          </a:xfrm>
          <a:prstGeom prst="rect">
            <a:avLst/>
          </a:prstGeom>
        </p:spPr>
        <p:txBody>
          <a:bodyPr bIns="0" anchor="b" anchorCtr="0"/>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2000" dirty="0" smtClean="0">
                <a:solidFill>
                  <a:schemeClr val="tx1">
                    <a:lumMod val="50000"/>
                    <a:lumOff val="50000"/>
                  </a:schemeClr>
                </a:solidFill>
                <a:latin typeface="Arial"/>
                <a:cs typeface="Arial"/>
              </a:rPr>
              <a:t>9 Ottobre 2020</a:t>
            </a:r>
            <a:endParaRPr lang="it-IT" sz="2000" dirty="0">
              <a:solidFill>
                <a:schemeClr val="tx1">
                  <a:lumMod val="50000"/>
                  <a:lumOff val="50000"/>
                </a:schemeClr>
              </a:solidFill>
              <a:latin typeface="Arial"/>
              <a:cs typeface="Arial"/>
            </a:endParaRPr>
          </a:p>
        </p:txBody>
      </p:sp>
      <p:graphicFrame>
        <p:nvGraphicFramePr>
          <p:cNvPr id="8" name="Grafico 7"/>
          <p:cNvGraphicFramePr/>
          <p:nvPr>
            <p:extLst>
              <p:ext uri="{D42A27DB-BD31-4B8C-83A1-F6EECF244321}">
                <p14:modId xmlns:p14="http://schemas.microsoft.com/office/powerpoint/2010/main" val="4004037025"/>
              </p:ext>
            </p:extLst>
          </p:nvPr>
        </p:nvGraphicFramePr>
        <p:xfrm>
          <a:off x="824248" y="1060232"/>
          <a:ext cx="9852338" cy="49136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0550964"/>
      </p:ext>
    </p:extLst>
  </p:cSld>
  <p:clrMapOvr>
    <a:masterClrMapping/>
  </p:clrMapOvr>
  <mc:AlternateContent xmlns:mc="http://schemas.openxmlformats.org/markup-compatibility/2006" xmlns:p14="http://schemas.microsoft.com/office/powerpoint/2010/main">
    <mc:Choice Requires="p14">
      <p:transition spd="med" p14:dur="700" advClick="0">
        <p:push/>
      </p:transition>
    </mc:Choice>
    <mc:Fallback xmlns="">
      <p:transition xmlns:p14="http://schemas.microsoft.com/office/powerpoint/2010/main" spd="med" advClick="0">
        <p:push/>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Segnaposto numero diapositiva 10">
            <a:extLst>
              <a:ext uri="{FF2B5EF4-FFF2-40B4-BE49-F238E27FC236}">
                <a16:creationId xmlns:a16="http://schemas.microsoft.com/office/drawing/2014/main" id="{8397962C-10BE-9C44-A641-ACE9812CBA69}"/>
              </a:ext>
            </a:extLst>
          </p:cNvPr>
          <p:cNvSpPr>
            <a:spLocks noGrp="1"/>
          </p:cNvSpPr>
          <p:nvPr>
            <p:ph type="sldNum" sz="quarter" idx="4294967295"/>
          </p:nvPr>
        </p:nvSpPr>
        <p:spPr>
          <a:xfrm>
            <a:off x="5892800" y="6045200"/>
            <a:ext cx="406400" cy="252413"/>
          </a:xfrm>
          <a:prstGeom prst="rect">
            <a:avLst/>
          </a:prstGeom>
          <a:solidFill>
            <a:schemeClr val="bg1">
              <a:lumMod val="75000"/>
            </a:schemeClr>
          </a:solidFill>
        </p:spPr>
        <p:txBody>
          <a:bodyPr anchor="ctr"/>
          <a:lstStyle/>
          <a:p>
            <a:pPr algn="ctr"/>
            <a:fld id="{F606285A-0D01-5749-9BA5-C6D470AE5FD2}" type="slidenum">
              <a:rPr lang="it-IT" sz="1200" b="1" smtClean="0">
                <a:solidFill>
                  <a:schemeClr val="tx1">
                    <a:lumMod val="50000"/>
                    <a:lumOff val="50000"/>
                  </a:schemeClr>
                </a:solidFill>
                <a:latin typeface="Arial"/>
                <a:cs typeface="Arial"/>
              </a:rPr>
              <a:pPr algn="ctr"/>
              <a:t>12</a:t>
            </a:fld>
            <a:endParaRPr lang="it-IT" sz="1200" b="1" dirty="0">
              <a:solidFill>
                <a:schemeClr val="tx1">
                  <a:lumMod val="50000"/>
                  <a:lumOff val="50000"/>
                </a:schemeClr>
              </a:solidFill>
              <a:latin typeface="Arial"/>
              <a:cs typeface="Arial"/>
            </a:endParaRPr>
          </a:p>
        </p:txBody>
      </p:sp>
      <p:sp>
        <p:nvSpPr>
          <p:cNvPr id="6" name="CasellaDiTesto 5">
            <a:extLst>
              <a:ext uri="{FF2B5EF4-FFF2-40B4-BE49-F238E27FC236}">
                <a16:creationId xmlns:a16="http://schemas.microsoft.com/office/drawing/2014/main" id="{8985E405-D677-E549-BED5-E2617C4B9E8B}"/>
              </a:ext>
            </a:extLst>
          </p:cNvPr>
          <p:cNvSpPr txBox="1"/>
          <p:nvPr/>
        </p:nvSpPr>
        <p:spPr>
          <a:xfrm>
            <a:off x="-1" y="0"/>
            <a:ext cx="12192001" cy="660144"/>
          </a:xfrm>
          <a:prstGeom prst="rect">
            <a:avLst/>
          </a:prstGeom>
          <a:solidFill>
            <a:srgbClr val="FF6400"/>
          </a:solidFill>
        </p:spPr>
        <p:txBody>
          <a:bodyPr wrap="square" lIns="288000" tIns="144000" rIns="288000" bIns="144000" rtlCol="0" anchor="t" anchorCtr="0">
            <a:spAutoFit/>
          </a:bodyPr>
          <a:lstStyle/>
          <a:p>
            <a:pPr algn="ctr">
              <a:defRPr/>
            </a:pPr>
            <a:r>
              <a:rPr lang="it-IT" sz="2400" b="1" dirty="0" smtClean="0">
                <a:solidFill>
                  <a:schemeClr val="bg1"/>
                </a:solidFill>
                <a:latin typeface="Arial"/>
                <a:cs typeface="Arial"/>
              </a:rPr>
              <a:t>5xMILLE E SETTORE DI ATTIVITA’</a:t>
            </a:r>
            <a:endParaRPr lang="it-IT" sz="2400" b="1" dirty="0">
              <a:solidFill>
                <a:schemeClr val="bg1"/>
              </a:solidFill>
              <a:latin typeface="Arial"/>
              <a:cs typeface="Arial"/>
            </a:endParaRPr>
          </a:p>
        </p:txBody>
      </p:sp>
      <p:sp>
        <p:nvSpPr>
          <p:cNvPr id="7" name="Segnaposto data 1">
            <a:extLst>
              <a:ext uri="{FF2B5EF4-FFF2-40B4-BE49-F238E27FC236}">
                <a16:creationId xmlns:a16="http://schemas.microsoft.com/office/drawing/2014/main" id="{45583957-2996-9943-B780-E3D661B687F7}"/>
              </a:ext>
            </a:extLst>
          </p:cNvPr>
          <p:cNvSpPr txBox="1">
            <a:spLocks/>
          </p:cNvSpPr>
          <p:nvPr/>
        </p:nvSpPr>
        <p:spPr>
          <a:xfrm>
            <a:off x="3609847" y="6368893"/>
            <a:ext cx="5048072" cy="331932"/>
          </a:xfrm>
          <a:prstGeom prst="rect">
            <a:avLst/>
          </a:prstGeom>
        </p:spPr>
        <p:txBody>
          <a:bodyPr bIns="0" anchor="b" anchorCtr="0"/>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2000" dirty="0" smtClean="0">
                <a:solidFill>
                  <a:schemeClr val="tx1">
                    <a:lumMod val="50000"/>
                    <a:lumOff val="50000"/>
                  </a:schemeClr>
                </a:solidFill>
                <a:latin typeface="Arial"/>
                <a:cs typeface="Arial"/>
              </a:rPr>
              <a:t>9 Ottobre 2020</a:t>
            </a:r>
            <a:endParaRPr lang="it-IT" sz="2000" dirty="0">
              <a:solidFill>
                <a:schemeClr val="tx1">
                  <a:lumMod val="50000"/>
                  <a:lumOff val="50000"/>
                </a:schemeClr>
              </a:solidFill>
              <a:latin typeface="Arial"/>
              <a:cs typeface="Arial"/>
            </a:endParaRPr>
          </a:p>
        </p:txBody>
      </p:sp>
      <p:graphicFrame>
        <p:nvGraphicFramePr>
          <p:cNvPr id="5" name="Grafico 4"/>
          <p:cNvGraphicFramePr/>
          <p:nvPr>
            <p:extLst>
              <p:ext uri="{D42A27DB-BD31-4B8C-83A1-F6EECF244321}">
                <p14:modId xmlns:p14="http://schemas.microsoft.com/office/powerpoint/2010/main" val="1547442389"/>
              </p:ext>
            </p:extLst>
          </p:nvPr>
        </p:nvGraphicFramePr>
        <p:xfrm>
          <a:off x="4479898" y="1019986"/>
          <a:ext cx="7712101" cy="4953934"/>
        </p:xfrm>
        <a:graphic>
          <a:graphicData uri="http://schemas.openxmlformats.org/drawingml/2006/chart">
            <c:chart xmlns:c="http://schemas.openxmlformats.org/drawingml/2006/chart" xmlns:r="http://schemas.openxmlformats.org/officeDocument/2006/relationships" r:id="rId4"/>
          </a:graphicData>
        </a:graphic>
      </p:graphicFrame>
      <p:sp>
        <p:nvSpPr>
          <p:cNvPr id="13" name="CasellaDiTesto 12"/>
          <p:cNvSpPr txBox="1"/>
          <p:nvPr/>
        </p:nvSpPr>
        <p:spPr>
          <a:xfrm>
            <a:off x="21070" y="2393124"/>
            <a:ext cx="4447899" cy="3693319"/>
          </a:xfrm>
          <a:prstGeom prst="rect">
            <a:avLst/>
          </a:prstGeom>
          <a:noFill/>
          <a:ln>
            <a:solidFill>
              <a:schemeClr val="accent1">
                <a:shade val="50000"/>
              </a:schemeClr>
            </a:solidFill>
            <a:prstDash val="dash"/>
          </a:ln>
        </p:spPr>
        <p:txBody>
          <a:bodyPr wrap="square" rtlCol="0">
            <a:spAutoFit/>
          </a:bodyPr>
          <a:lstStyle/>
          <a:p>
            <a:pPr marL="285750" indent="-285750">
              <a:buFont typeface="Wingdings" panose="05000000000000000000" pitchFamily="2" charset="2"/>
              <a:buChar char="§"/>
            </a:pPr>
            <a:r>
              <a:rPr lang="it-IT" dirty="0" smtClean="0"/>
              <a:t>Oltre il 40% delle INP iscritte nell’elenco   5xMille opera nel campo della cultura, sport e ricreazione.</a:t>
            </a:r>
          </a:p>
          <a:p>
            <a:pPr marL="171450" indent="-171450">
              <a:buFont typeface="Wingdings" panose="05000000000000000000" pitchFamily="2" charset="2"/>
              <a:buChar char="§"/>
            </a:pPr>
            <a:endParaRPr lang="it-IT" sz="900" dirty="0" smtClean="0"/>
          </a:p>
          <a:p>
            <a:pPr marL="285750" indent="-285750">
              <a:buFont typeface="Wingdings" panose="05000000000000000000" pitchFamily="2" charset="2"/>
              <a:buChar char="§"/>
            </a:pPr>
            <a:r>
              <a:rPr lang="it-IT" dirty="0" smtClean="0"/>
              <a:t>Le INP beneficiarie sono attive prevalentemente nei settori: assistenza sociale (25,0%), istruzione e ricerca (23,2%) e sanità (15,6%).</a:t>
            </a:r>
          </a:p>
          <a:p>
            <a:pPr marL="171450" indent="-171450">
              <a:buFont typeface="Wingdings" panose="05000000000000000000" pitchFamily="2" charset="2"/>
              <a:buChar char="§"/>
            </a:pPr>
            <a:endParaRPr lang="it-IT" sz="900" dirty="0" smtClean="0"/>
          </a:p>
          <a:p>
            <a:pPr marL="285750" indent="-285750">
              <a:buFont typeface="Wingdings" panose="05000000000000000000" pitchFamily="2" charset="2"/>
              <a:buChar char="§"/>
            </a:pPr>
            <a:r>
              <a:rPr lang="it-IT" dirty="0" smtClean="0"/>
              <a:t>In termini mediani, i settori più «premiati» dai contribuenti sono: cooperazione internazionale (75 scelte in media), sanità </a:t>
            </a:r>
            <a:r>
              <a:rPr lang="it-IT" dirty="0"/>
              <a:t>(72</a:t>
            </a:r>
            <a:r>
              <a:rPr lang="it-IT" dirty="0" smtClean="0"/>
              <a:t>), istruzione e ricerca (53),  assistenza sociale (49) e ambiente (45).</a:t>
            </a:r>
            <a:endParaRPr lang="it-IT" dirty="0"/>
          </a:p>
        </p:txBody>
      </p:sp>
      <p:sp>
        <p:nvSpPr>
          <p:cNvPr id="15" name="CasellaDiTesto 14"/>
          <p:cNvSpPr txBox="1"/>
          <p:nvPr/>
        </p:nvSpPr>
        <p:spPr>
          <a:xfrm>
            <a:off x="3859369" y="655816"/>
            <a:ext cx="8128000" cy="369332"/>
          </a:xfrm>
          <a:prstGeom prst="rect">
            <a:avLst/>
          </a:prstGeom>
          <a:noFill/>
        </p:spPr>
        <p:txBody>
          <a:bodyPr wrap="square" rtlCol="0">
            <a:spAutoFit/>
          </a:bodyPr>
          <a:lstStyle/>
          <a:p>
            <a:pPr algn="ctr"/>
            <a:r>
              <a:rPr lang="it-IT" b="1" dirty="0" smtClean="0"/>
              <a:t>INP e scelte del 5x1000 secondo il settore di attività della INP (%) – Anno 2018</a:t>
            </a:r>
            <a:endParaRPr lang="it-IT" b="1" dirty="0"/>
          </a:p>
        </p:txBody>
      </p:sp>
      <p:sp>
        <p:nvSpPr>
          <p:cNvPr id="16" name="CasellaDiTesto 15"/>
          <p:cNvSpPr txBox="1"/>
          <p:nvPr/>
        </p:nvSpPr>
        <p:spPr>
          <a:xfrm>
            <a:off x="154546" y="897206"/>
            <a:ext cx="3848441" cy="1169551"/>
          </a:xfrm>
          <a:prstGeom prst="rect">
            <a:avLst/>
          </a:prstGeom>
          <a:noFill/>
          <a:ln w="41275">
            <a:solidFill>
              <a:srgbClr val="C00000"/>
            </a:solidFill>
          </a:ln>
        </p:spPr>
        <p:txBody>
          <a:bodyPr wrap="square" rtlCol="0">
            <a:spAutoFit/>
          </a:bodyPr>
          <a:lstStyle/>
          <a:p>
            <a:pPr>
              <a:spcBef>
                <a:spcPts val="600"/>
              </a:spcBef>
            </a:pPr>
            <a:r>
              <a:rPr lang="it-IT" sz="2000" b="1" u="sng" dirty="0" smtClean="0"/>
              <a:t>INP nell’elenco 5x1000=</a:t>
            </a:r>
            <a:r>
              <a:rPr lang="it-IT" sz="2000" b="1" u="sng" dirty="0" smtClean="0">
                <a:solidFill>
                  <a:schemeClr val="accent1">
                    <a:lumMod val="75000"/>
                  </a:schemeClr>
                </a:solidFill>
              </a:rPr>
              <a:t>60.425</a:t>
            </a:r>
            <a:r>
              <a:rPr lang="it-IT" sz="2000" b="1" u="sng" dirty="0" smtClean="0"/>
              <a:t> </a:t>
            </a:r>
          </a:p>
          <a:p>
            <a:pPr>
              <a:spcBef>
                <a:spcPts val="600"/>
              </a:spcBef>
            </a:pPr>
            <a:r>
              <a:rPr lang="it-IT" sz="2000" b="1" u="sng" dirty="0" smtClean="0"/>
              <a:t>Scelte dei contribuenti=</a:t>
            </a:r>
            <a:r>
              <a:rPr lang="it-IT" sz="2000" b="1" u="sng" dirty="0" smtClean="0">
                <a:solidFill>
                  <a:srgbClr val="FF6400"/>
                </a:solidFill>
              </a:rPr>
              <a:t>12.895.334</a:t>
            </a:r>
          </a:p>
          <a:p>
            <a:pPr>
              <a:spcBef>
                <a:spcPts val="600"/>
              </a:spcBef>
            </a:pPr>
            <a:r>
              <a:rPr lang="it-IT" sz="2000" b="1" u="sng" dirty="0" smtClean="0"/>
              <a:t>Importo totale INP=</a:t>
            </a:r>
            <a:r>
              <a:rPr lang="it-IT" sz="2000" b="1" u="sng" dirty="0">
                <a:solidFill>
                  <a:schemeClr val="accent6">
                    <a:lumMod val="50000"/>
                  </a:schemeClr>
                </a:solidFill>
              </a:rPr>
              <a:t>439.837.192</a:t>
            </a:r>
            <a:r>
              <a:rPr lang="it-IT" sz="2000" b="1" u="sng" dirty="0" smtClean="0"/>
              <a:t>      </a:t>
            </a:r>
            <a:endParaRPr lang="it-IT" sz="2000" b="1" u="sng" dirty="0"/>
          </a:p>
        </p:txBody>
      </p:sp>
    </p:spTree>
    <p:extLst>
      <p:ext uri="{BB962C8B-B14F-4D97-AF65-F5344CB8AC3E}">
        <p14:creationId xmlns:p14="http://schemas.microsoft.com/office/powerpoint/2010/main" val="1772061896"/>
      </p:ext>
    </p:extLst>
  </p:cSld>
  <p:clrMapOvr>
    <a:masterClrMapping/>
  </p:clrMapOvr>
  <mc:AlternateContent xmlns:mc="http://schemas.openxmlformats.org/markup-compatibility/2006" xmlns:p14="http://schemas.microsoft.com/office/powerpoint/2010/main">
    <mc:Choice Requires="p14">
      <p:transition spd="med" p14:dur="700" advClick="0">
        <p:push/>
      </p:transition>
    </mc:Choice>
    <mc:Fallback xmlns="">
      <p:transition xmlns:p14="http://schemas.microsoft.com/office/powerpoint/2010/main" spd="med" advClick="0">
        <p:push/>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Segnaposto numero diapositiva 10">
            <a:extLst>
              <a:ext uri="{FF2B5EF4-FFF2-40B4-BE49-F238E27FC236}">
                <a16:creationId xmlns:a16="http://schemas.microsoft.com/office/drawing/2014/main" id="{8397962C-10BE-9C44-A641-ACE9812CBA69}"/>
              </a:ext>
            </a:extLst>
          </p:cNvPr>
          <p:cNvSpPr>
            <a:spLocks noGrp="1"/>
          </p:cNvSpPr>
          <p:nvPr>
            <p:ph type="sldNum" sz="quarter" idx="4294967295"/>
          </p:nvPr>
        </p:nvSpPr>
        <p:spPr>
          <a:xfrm>
            <a:off x="5892800" y="6045200"/>
            <a:ext cx="406400" cy="252413"/>
          </a:xfrm>
          <a:prstGeom prst="rect">
            <a:avLst/>
          </a:prstGeom>
          <a:solidFill>
            <a:schemeClr val="bg1">
              <a:lumMod val="75000"/>
            </a:schemeClr>
          </a:solidFill>
        </p:spPr>
        <p:txBody>
          <a:bodyPr anchor="ctr"/>
          <a:lstStyle/>
          <a:p>
            <a:pPr algn="ctr"/>
            <a:fld id="{F606285A-0D01-5749-9BA5-C6D470AE5FD2}" type="slidenum">
              <a:rPr lang="it-IT" sz="1200" b="1" smtClean="0">
                <a:solidFill>
                  <a:schemeClr val="tx1">
                    <a:lumMod val="50000"/>
                    <a:lumOff val="50000"/>
                  </a:schemeClr>
                </a:solidFill>
                <a:latin typeface="Arial"/>
                <a:cs typeface="Arial"/>
              </a:rPr>
              <a:pPr algn="ctr"/>
              <a:t>13</a:t>
            </a:fld>
            <a:endParaRPr lang="it-IT" sz="1200" b="1" dirty="0">
              <a:solidFill>
                <a:schemeClr val="tx1">
                  <a:lumMod val="50000"/>
                  <a:lumOff val="50000"/>
                </a:schemeClr>
              </a:solidFill>
              <a:latin typeface="Arial"/>
              <a:cs typeface="Arial"/>
            </a:endParaRPr>
          </a:p>
        </p:txBody>
      </p:sp>
      <p:sp>
        <p:nvSpPr>
          <p:cNvPr id="6" name="CasellaDiTesto 5">
            <a:extLst>
              <a:ext uri="{FF2B5EF4-FFF2-40B4-BE49-F238E27FC236}">
                <a16:creationId xmlns:a16="http://schemas.microsoft.com/office/drawing/2014/main" id="{8985E405-D677-E549-BED5-E2617C4B9E8B}"/>
              </a:ext>
            </a:extLst>
          </p:cNvPr>
          <p:cNvSpPr txBox="1"/>
          <p:nvPr/>
        </p:nvSpPr>
        <p:spPr>
          <a:xfrm>
            <a:off x="-1" y="0"/>
            <a:ext cx="12192001" cy="660144"/>
          </a:xfrm>
          <a:prstGeom prst="rect">
            <a:avLst/>
          </a:prstGeom>
          <a:solidFill>
            <a:srgbClr val="FF6400"/>
          </a:solidFill>
        </p:spPr>
        <p:txBody>
          <a:bodyPr wrap="square" lIns="288000" tIns="144000" rIns="288000" bIns="144000" rtlCol="0" anchor="t" anchorCtr="0">
            <a:spAutoFit/>
          </a:bodyPr>
          <a:lstStyle/>
          <a:p>
            <a:pPr algn="ctr">
              <a:defRPr/>
            </a:pPr>
            <a:r>
              <a:rPr lang="it-IT" sz="2400" b="1" dirty="0" smtClean="0">
                <a:solidFill>
                  <a:schemeClr val="bg1"/>
                </a:solidFill>
                <a:latin typeface="Arial"/>
                <a:cs typeface="Arial"/>
              </a:rPr>
              <a:t>5xMILLE </a:t>
            </a:r>
            <a:r>
              <a:rPr lang="it-IT" sz="2400" b="1" dirty="0">
                <a:solidFill>
                  <a:schemeClr val="bg1"/>
                </a:solidFill>
                <a:latin typeface="Arial"/>
                <a:cs typeface="Arial"/>
              </a:rPr>
              <a:t>E </a:t>
            </a:r>
            <a:r>
              <a:rPr lang="it-IT" sz="2400" b="1" dirty="0" smtClean="0">
                <a:solidFill>
                  <a:schemeClr val="bg1"/>
                </a:solidFill>
                <a:latin typeface="Arial"/>
                <a:cs typeface="Arial"/>
              </a:rPr>
              <a:t>FORME ORGANIZZATTIVE</a:t>
            </a:r>
            <a:endParaRPr lang="it-IT" sz="2400" b="1" dirty="0">
              <a:solidFill>
                <a:schemeClr val="bg1"/>
              </a:solidFill>
              <a:latin typeface="Arial"/>
              <a:cs typeface="Arial"/>
            </a:endParaRPr>
          </a:p>
        </p:txBody>
      </p:sp>
      <p:sp>
        <p:nvSpPr>
          <p:cNvPr id="7" name="Segnaposto data 1">
            <a:extLst>
              <a:ext uri="{FF2B5EF4-FFF2-40B4-BE49-F238E27FC236}">
                <a16:creationId xmlns:a16="http://schemas.microsoft.com/office/drawing/2014/main" id="{45583957-2996-9943-B780-E3D661B687F7}"/>
              </a:ext>
            </a:extLst>
          </p:cNvPr>
          <p:cNvSpPr txBox="1">
            <a:spLocks/>
          </p:cNvSpPr>
          <p:nvPr/>
        </p:nvSpPr>
        <p:spPr>
          <a:xfrm>
            <a:off x="3609847" y="6368893"/>
            <a:ext cx="5048072" cy="331932"/>
          </a:xfrm>
          <a:prstGeom prst="rect">
            <a:avLst/>
          </a:prstGeom>
        </p:spPr>
        <p:txBody>
          <a:bodyPr bIns="0" anchor="b" anchorCtr="0"/>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2000" dirty="0" smtClean="0">
                <a:solidFill>
                  <a:schemeClr val="tx1">
                    <a:lumMod val="50000"/>
                    <a:lumOff val="50000"/>
                  </a:schemeClr>
                </a:solidFill>
                <a:latin typeface="Arial"/>
                <a:cs typeface="Arial"/>
              </a:rPr>
              <a:t>9 Ottobre 2020</a:t>
            </a:r>
            <a:endParaRPr lang="it-IT" sz="2000" dirty="0">
              <a:solidFill>
                <a:schemeClr val="tx1">
                  <a:lumMod val="50000"/>
                  <a:lumOff val="50000"/>
                </a:schemeClr>
              </a:solidFill>
              <a:latin typeface="Arial"/>
              <a:cs typeface="Arial"/>
            </a:endParaRPr>
          </a:p>
        </p:txBody>
      </p:sp>
      <p:graphicFrame>
        <p:nvGraphicFramePr>
          <p:cNvPr id="5" name="Grafico 4"/>
          <p:cNvGraphicFramePr/>
          <p:nvPr>
            <p:extLst>
              <p:ext uri="{D42A27DB-BD31-4B8C-83A1-F6EECF244321}">
                <p14:modId xmlns:p14="http://schemas.microsoft.com/office/powerpoint/2010/main" val="2317769679"/>
              </p:ext>
            </p:extLst>
          </p:nvPr>
        </p:nvGraphicFramePr>
        <p:xfrm>
          <a:off x="257578" y="1130961"/>
          <a:ext cx="6284890" cy="4808426"/>
        </p:xfrm>
        <a:graphic>
          <a:graphicData uri="http://schemas.openxmlformats.org/drawingml/2006/chart">
            <c:chart xmlns:c="http://schemas.openxmlformats.org/drawingml/2006/chart" xmlns:r="http://schemas.openxmlformats.org/officeDocument/2006/relationships" r:id="rId4"/>
          </a:graphicData>
        </a:graphic>
      </p:graphicFrame>
      <p:sp>
        <p:nvSpPr>
          <p:cNvPr id="8" name="CasellaDiTesto 7"/>
          <p:cNvSpPr txBox="1"/>
          <p:nvPr/>
        </p:nvSpPr>
        <p:spPr>
          <a:xfrm>
            <a:off x="-1" y="731424"/>
            <a:ext cx="8128000" cy="369332"/>
          </a:xfrm>
          <a:prstGeom prst="rect">
            <a:avLst/>
          </a:prstGeom>
          <a:noFill/>
        </p:spPr>
        <p:txBody>
          <a:bodyPr wrap="square" rtlCol="0">
            <a:spAutoFit/>
          </a:bodyPr>
          <a:lstStyle/>
          <a:p>
            <a:pPr algn="ctr"/>
            <a:r>
              <a:rPr lang="it-IT" b="1" dirty="0" smtClean="0"/>
              <a:t>INP e scelte del 5x1000 secondo la forma organizzativa della INP </a:t>
            </a:r>
            <a:r>
              <a:rPr lang="it-IT" dirty="0" smtClean="0"/>
              <a:t>(%) – Anno 2018</a:t>
            </a:r>
            <a:endParaRPr lang="it-IT" dirty="0"/>
          </a:p>
        </p:txBody>
      </p:sp>
      <p:sp>
        <p:nvSpPr>
          <p:cNvPr id="9" name="CasellaDiTesto 8"/>
          <p:cNvSpPr txBox="1"/>
          <p:nvPr/>
        </p:nvSpPr>
        <p:spPr>
          <a:xfrm>
            <a:off x="7868993" y="1214922"/>
            <a:ext cx="4212336" cy="4108817"/>
          </a:xfrm>
          <a:prstGeom prst="rect">
            <a:avLst/>
          </a:prstGeom>
          <a:noFill/>
          <a:ln>
            <a:solidFill>
              <a:schemeClr val="accent1">
                <a:shade val="50000"/>
              </a:schemeClr>
            </a:solidFill>
            <a:prstDash val="dash"/>
          </a:ln>
        </p:spPr>
        <p:txBody>
          <a:bodyPr wrap="square" rtlCol="0">
            <a:spAutoFit/>
          </a:bodyPr>
          <a:lstStyle/>
          <a:p>
            <a:r>
              <a:rPr lang="it-IT" dirty="0" smtClean="0"/>
              <a:t>Le INP presenti nell’elenco permanente del 5xMille sono per il 32,1% </a:t>
            </a:r>
            <a:r>
              <a:rPr lang="it-IT" dirty="0" err="1" smtClean="0"/>
              <a:t>Odv</a:t>
            </a:r>
            <a:r>
              <a:rPr lang="it-IT" dirty="0" smtClean="0"/>
              <a:t>, per il 27,9 INP con altra forma</a:t>
            </a:r>
            <a:r>
              <a:rPr lang="it-IT" dirty="0"/>
              <a:t>*</a:t>
            </a:r>
            <a:r>
              <a:rPr lang="it-IT" dirty="0" smtClean="0"/>
              <a:t> e per il 18,7% </a:t>
            </a:r>
            <a:r>
              <a:rPr lang="it-IT" dirty="0" err="1" smtClean="0"/>
              <a:t>Onlus</a:t>
            </a:r>
            <a:r>
              <a:rPr lang="it-IT" dirty="0" smtClean="0"/>
              <a:t>.</a:t>
            </a:r>
          </a:p>
          <a:p>
            <a:endParaRPr lang="it-IT" sz="900" dirty="0"/>
          </a:p>
          <a:p>
            <a:r>
              <a:rPr lang="it-IT" dirty="0" smtClean="0"/>
              <a:t>Il 34,8% delle scelte dei contribuenti è destinato alle </a:t>
            </a:r>
            <a:r>
              <a:rPr lang="it-IT" dirty="0" err="1" smtClean="0"/>
              <a:t>Onlus</a:t>
            </a:r>
            <a:r>
              <a:rPr lang="it-IT" dirty="0" smtClean="0"/>
              <a:t>,  più distanziate le </a:t>
            </a:r>
            <a:r>
              <a:rPr lang="it-IT" dirty="0" err="1" smtClean="0"/>
              <a:t>OdV</a:t>
            </a:r>
            <a:r>
              <a:rPr lang="it-IT" dirty="0" smtClean="0"/>
              <a:t> (25,9%) e le INP con altra forma** (24,9%).</a:t>
            </a:r>
          </a:p>
          <a:p>
            <a:endParaRPr lang="it-IT" sz="900" dirty="0"/>
          </a:p>
          <a:p>
            <a:r>
              <a:rPr lang="it-IT" dirty="0" smtClean="0"/>
              <a:t>In termini mediani, le INP più «premiate» dai contribuenti sono le </a:t>
            </a:r>
            <a:r>
              <a:rPr lang="it-IT" dirty="0" err="1" smtClean="0"/>
              <a:t>Onlus</a:t>
            </a:r>
            <a:r>
              <a:rPr lang="it-IT" dirty="0" smtClean="0"/>
              <a:t> (52 scelte in media), le </a:t>
            </a:r>
            <a:r>
              <a:rPr lang="it-IT" dirty="0" err="1" smtClean="0"/>
              <a:t>OdV</a:t>
            </a:r>
            <a:r>
              <a:rPr lang="it-IT" dirty="0" smtClean="0"/>
              <a:t> (47), e infine </a:t>
            </a:r>
            <a:r>
              <a:rPr lang="it-IT" dirty="0" err="1" smtClean="0"/>
              <a:t>Aps</a:t>
            </a:r>
            <a:r>
              <a:rPr lang="it-IT" dirty="0" smtClean="0"/>
              <a:t> (24) e imprese sociali (22).</a:t>
            </a:r>
          </a:p>
          <a:p>
            <a:endParaRPr lang="it-IT" sz="900" dirty="0"/>
          </a:p>
          <a:p>
            <a:endParaRPr lang="it-IT" sz="900" dirty="0"/>
          </a:p>
          <a:p>
            <a:r>
              <a:rPr lang="it-IT" sz="1500" dirty="0" smtClean="0"/>
              <a:t>* nel 70% dei casi si tratta di associazioni sportive dilettantistiche</a:t>
            </a:r>
          </a:p>
          <a:p>
            <a:r>
              <a:rPr lang="it-IT" sz="1500" dirty="0" smtClean="0"/>
              <a:t>** Più del 70% raccolto da fondazioni</a:t>
            </a:r>
            <a:endParaRPr lang="it-IT" sz="1500" dirty="0"/>
          </a:p>
        </p:txBody>
      </p:sp>
    </p:spTree>
    <p:extLst>
      <p:ext uri="{BB962C8B-B14F-4D97-AF65-F5344CB8AC3E}">
        <p14:creationId xmlns:p14="http://schemas.microsoft.com/office/powerpoint/2010/main" val="1541975108"/>
      </p:ext>
    </p:extLst>
  </p:cSld>
  <p:clrMapOvr>
    <a:masterClrMapping/>
  </p:clrMapOvr>
  <mc:AlternateContent xmlns:mc="http://schemas.openxmlformats.org/markup-compatibility/2006" xmlns:p14="http://schemas.microsoft.com/office/powerpoint/2010/main">
    <mc:Choice Requires="p14">
      <p:transition spd="med" p14:dur="700" advClick="0">
        <p:push/>
      </p:transition>
    </mc:Choice>
    <mc:Fallback xmlns="">
      <p:transition xmlns:p14="http://schemas.microsoft.com/office/powerpoint/2010/main" spd="med" advClick="0">
        <p:push/>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Segnaposto numero diapositiva 10">
            <a:extLst>
              <a:ext uri="{FF2B5EF4-FFF2-40B4-BE49-F238E27FC236}">
                <a16:creationId xmlns:a16="http://schemas.microsoft.com/office/drawing/2014/main" id="{8397962C-10BE-9C44-A641-ACE9812CBA69}"/>
              </a:ext>
            </a:extLst>
          </p:cNvPr>
          <p:cNvSpPr>
            <a:spLocks noGrp="1"/>
          </p:cNvSpPr>
          <p:nvPr>
            <p:ph type="sldNum" sz="quarter" idx="4294967295"/>
          </p:nvPr>
        </p:nvSpPr>
        <p:spPr>
          <a:xfrm>
            <a:off x="5892800" y="6045200"/>
            <a:ext cx="406400" cy="252413"/>
          </a:xfrm>
          <a:prstGeom prst="rect">
            <a:avLst/>
          </a:prstGeom>
          <a:solidFill>
            <a:schemeClr val="bg1">
              <a:lumMod val="75000"/>
            </a:schemeClr>
          </a:solidFill>
        </p:spPr>
        <p:txBody>
          <a:bodyPr anchor="ctr"/>
          <a:lstStyle/>
          <a:p>
            <a:pPr algn="ctr"/>
            <a:fld id="{F606285A-0D01-5749-9BA5-C6D470AE5FD2}" type="slidenum">
              <a:rPr lang="it-IT" sz="1200" b="1" smtClean="0">
                <a:solidFill>
                  <a:schemeClr val="tx1">
                    <a:lumMod val="50000"/>
                    <a:lumOff val="50000"/>
                  </a:schemeClr>
                </a:solidFill>
                <a:latin typeface="Arial"/>
                <a:cs typeface="Arial"/>
              </a:rPr>
              <a:pPr algn="ctr"/>
              <a:t>14</a:t>
            </a:fld>
            <a:endParaRPr lang="it-IT" sz="1200" b="1" dirty="0">
              <a:solidFill>
                <a:schemeClr val="tx1">
                  <a:lumMod val="50000"/>
                  <a:lumOff val="50000"/>
                </a:schemeClr>
              </a:solidFill>
              <a:latin typeface="Arial"/>
              <a:cs typeface="Arial"/>
            </a:endParaRPr>
          </a:p>
        </p:txBody>
      </p:sp>
      <p:sp>
        <p:nvSpPr>
          <p:cNvPr id="6" name="CasellaDiTesto 5">
            <a:extLst>
              <a:ext uri="{FF2B5EF4-FFF2-40B4-BE49-F238E27FC236}">
                <a16:creationId xmlns:a16="http://schemas.microsoft.com/office/drawing/2014/main" id="{8985E405-D677-E549-BED5-E2617C4B9E8B}"/>
              </a:ext>
            </a:extLst>
          </p:cNvPr>
          <p:cNvSpPr txBox="1"/>
          <p:nvPr/>
        </p:nvSpPr>
        <p:spPr>
          <a:xfrm>
            <a:off x="-1" y="0"/>
            <a:ext cx="12192001" cy="660144"/>
          </a:xfrm>
          <a:prstGeom prst="rect">
            <a:avLst/>
          </a:prstGeom>
          <a:solidFill>
            <a:srgbClr val="FF6400"/>
          </a:solidFill>
        </p:spPr>
        <p:txBody>
          <a:bodyPr wrap="square" lIns="288000" tIns="144000" rIns="288000" bIns="144000" rtlCol="0" anchor="t" anchorCtr="0">
            <a:spAutoFit/>
          </a:bodyPr>
          <a:lstStyle/>
          <a:p>
            <a:pPr algn="ctr">
              <a:defRPr/>
            </a:pPr>
            <a:r>
              <a:rPr lang="it-IT" sz="2400" b="1" dirty="0">
                <a:solidFill>
                  <a:schemeClr val="bg1"/>
                </a:solidFill>
                <a:latin typeface="Arial"/>
                <a:cs typeface="Arial"/>
              </a:rPr>
              <a:t>	</a:t>
            </a:r>
            <a:r>
              <a:rPr lang="it-IT" sz="2400" b="1" dirty="0" smtClean="0">
                <a:solidFill>
                  <a:schemeClr val="bg1"/>
                </a:solidFill>
                <a:latin typeface="Arial"/>
                <a:cs typeface="Arial"/>
              </a:rPr>
              <a:t>CONCLUSIONI</a:t>
            </a:r>
            <a:endParaRPr lang="it-IT" sz="2400" b="1" dirty="0">
              <a:solidFill>
                <a:schemeClr val="bg1"/>
              </a:solidFill>
              <a:latin typeface="Arial"/>
              <a:cs typeface="Arial"/>
            </a:endParaRPr>
          </a:p>
        </p:txBody>
      </p:sp>
      <p:sp>
        <p:nvSpPr>
          <p:cNvPr id="7" name="Segnaposto data 1">
            <a:extLst>
              <a:ext uri="{FF2B5EF4-FFF2-40B4-BE49-F238E27FC236}">
                <a16:creationId xmlns:a16="http://schemas.microsoft.com/office/drawing/2014/main" id="{45583957-2996-9943-B780-E3D661B687F7}"/>
              </a:ext>
            </a:extLst>
          </p:cNvPr>
          <p:cNvSpPr txBox="1">
            <a:spLocks/>
          </p:cNvSpPr>
          <p:nvPr/>
        </p:nvSpPr>
        <p:spPr>
          <a:xfrm>
            <a:off x="3609847" y="6368893"/>
            <a:ext cx="5048072" cy="331932"/>
          </a:xfrm>
          <a:prstGeom prst="rect">
            <a:avLst/>
          </a:prstGeom>
        </p:spPr>
        <p:txBody>
          <a:bodyPr bIns="0" anchor="b" anchorCtr="0"/>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2000" dirty="0" smtClean="0">
                <a:solidFill>
                  <a:schemeClr val="tx1">
                    <a:lumMod val="50000"/>
                    <a:lumOff val="50000"/>
                  </a:schemeClr>
                </a:solidFill>
                <a:latin typeface="Arial"/>
                <a:cs typeface="Arial"/>
              </a:rPr>
              <a:t>9 Ottobre 2020</a:t>
            </a:r>
            <a:endParaRPr lang="it-IT" sz="2000" dirty="0">
              <a:solidFill>
                <a:schemeClr val="tx1">
                  <a:lumMod val="50000"/>
                  <a:lumOff val="50000"/>
                </a:schemeClr>
              </a:solidFill>
              <a:latin typeface="Arial"/>
              <a:cs typeface="Arial"/>
            </a:endParaRPr>
          </a:p>
        </p:txBody>
      </p:sp>
      <p:sp>
        <p:nvSpPr>
          <p:cNvPr id="2" name="CasellaDiTesto 1"/>
          <p:cNvSpPr txBox="1"/>
          <p:nvPr/>
        </p:nvSpPr>
        <p:spPr>
          <a:xfrm>
            <a:off x="127628" y="898460"/>
            <a:ext cx="11722444" cy="4955203"/>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it-IT" sz="2300" b="1" dirty="0" smtClean="0"/>
              <a:t>Settore in crescita: </a:t>
            </a:r>
            <a:r>
              <a:rPr lang="it-IT" sz="2300" dirty="0" smtClean="0"/>
              <a:t>i prossimi dati saranno fondamentali per misurare gli effetti dell’emergenza sanitaria in particolare sull’occupazione, aumentata nel 2018 con un tasso di crescita più basso rispetto agli anni precedenti.</a:t>
            </a:r>
          </a:p>
          <a:p>
            <a:pPr marL="285750" indent="-285750">
              <a:spcAft>
                <a:spcPts val="1200"/>
              </a:spcAft>
              <a:buFont typeface="Arial" panose="020B0604020202020204" pitchFamily="34" charset="0"/>
              <a:buChar char="•"/>
            </a:pPr>
            <a:r>
              <a:rPr lang="it-IT" sz="2300" b="1" dirty="0"/>
              <a:t> Dinamicità</a:t>
            </a:r>
            <a:r>
              <a:rPr lang="it-IT" sz="2300" b="1" dirty="0" smtClean="0"/>
              <a:t>: </a:t>
            </a:r>
            <a:r>
              <a:rPr lang="it-IT" sz="2300" dirty="0" smtClean="0"/>
              <a:t>a differenza dell’analisi cross-</a:t>
            </a:r>
            <a:r>
              <a:rPr lang="it-IT" sz="2300" dirty="0" err="1" smtClean="0"/>
              <a:t>section</a:t>
            </a:r>
            <a:r>
              <a:rPr lang="it-IT" sz="2300" dirty="0" smtClean="0"/>
              <a:t> quella longitudinale consente di cogliere gli elementi strutturali più dinamici del settore non profit, sia sotto il profilo della crescita delle organizzazioni (il Sud, le fondazioni) che dell’occupazione (le coop sociali)</a:t>
            </a:r>
          </a:p>
          <a:p>
            <a:pPr marL="285750" indent="-285750">
              <a:spcAft>
                <a:spcPts val="1200"/>
              </a:spcAft>
              <a:buFont typeface="Arial" panose="020B0604020202020204" pitchFamily="34" charset="0"/>
              <a:buChar char="•"/>
            </a:pPr>
            <a:r>
              <a:rPr lang="it-IT" sz="2300" b="1" dirty="0" smtClean="0"/>
              <a:t>ETS: </a:t>
            </a:r>
            <a:r>
              <a:rPr lang="it-IT" sz="2300" dirty="0"/>
              <a:t> </a:t>
            </a:r>
            <a:r>
              <a:rPr lang="it-IT" sz="2300" dirty="0" smtClean="0"/>
              <a:t>i registri ancora in essere riconducibili agli ETS coprono circa il 25 del settore non profit</a:t>
            </a:r>
          </a:p>
          <a:p>
            <a:pPr marL="285750" indent="-285750">
              <a:spcAft>
                <a:spcPts val="1200"/>
              </a:spcAft>
              <a:buFont typeface="Arial" panose="020B0604020202020204" pitchFamily="34" charset="0"/>
              <a:buChar char="•"/>
            </a:pPr>
            <a:r>
              <a:rPr lang="it-IT" sz="2300" b="1" dirty="0" smtClean="0"/>
              <a:t>Forme organizzative degli ETS: </a:t>
            </a:r>
            <a:r>
              <a:rPr lang="it-IT" sz="2300" dirty="0" err="1" smtClean="0"/>
              <a:t>Aps</a:t>
            </a:r>
            <a:r>
              <a:rPr lang="it-IT" sz="2300" dirty="0" smtClean="0"/>
              <a:t> e </a:t>
            </a:r>
            <a:r>
              <a:rPr lang="it-IT" sz="2300" dirty="0" err="1" smtClean="0"/>
              <a:t>Odv</a:t>
            </a:r>
            <a:r>
              <a:rPr lang="it-IT" sz="2300" dirty="0" smtClean="0"/>
              <a:t> hanno mantenuto la tradizionale forma organizzativa, privilegiando alcuni settori di attività ed operando nella gran parte dei casi esclusivamente con personale volontario</a:t>
            </a:r>
          </a:p>
          <a:p>
            <a:pPr marL="285750" indent="-285750">
              <a:spcAft>
                <a:spcPts val="1200"/>
              </a:spcAft>
              <a:buFont typeface="Arial" panose="020B0604020202020204" pitchFamily="34" charset="0"/>
              <a:buChar char="•"/>
            </a:pPr>
            <a:r>
              <a:rPr lang="it-IT" sz="2300" b="1" dirty="0" smtClean="0"/>
              <a:t>Cinque per mille: </a:t>
            </a:r>
            <a:r>
              <a:rPr lang="it-IT" sz="2300" dirty="0" smtClean="0"/>
              <a:t>le preferenze dei contribuenti hanno premiato le istituzioni non profit con maggiore valenza sociale</a:t>
            </a:r>
            <a:endParaRPr lang="it-IT" sz="2300" b="1" dirty="0"/>
          </a:p>
        </p:txBody>
      </p:sp>
    </p:spTree>
    <p:extLst>
      <p:ext uri="{BB962C8B-B14F-4D97-AF65-F5344CB8AC3E}">
        <p14:creationId xmlns:p14="http://schemas.microsoft.com/office/powerpoint/2010/main" val="2544346724"/>
      </p:ext>
    </p:extLst>
  </p:cSld>
  <p:clrMapOvr>
    <a:masterClrMapping/>
  </p:clrMapOvr>
  <mc:AlternateContent xmlns:mc="http://schemas.openxmlformats.org/markup-compatibility/2006" xmlns:p14="http://schemas.microsoft.com/office/powerpoint/2010/main">
    <mc:Choice Requires="p14">
      <p:transition spd="med" p14:dur="700" advClick="0">
        <p:push/>
      </p:transition>
    </mc:Choice>
    <mc:Fallback xmlns="">
      <p:transition xmlns:p14="http://schemas.microsoft.com/office/powerpoint/2010/main" spd="med" advClick="0">
        <p:push/>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6">
            <a:extLst>
              <a:ext uri="{FF2B5EF4-FFF2-40B4-BE49-F238E27FC236}">
                <a16:creationId xmlns:a16="http://schemas.microsoft.com/office/drawing/2014/main" id="{15B396D3-6FCA-6A4C-A81C-C43639187A20}"/>
              </a:ext>
            </a:extLst>
          </p:cNvPr>
          <p:cNvSpPr txBox="1">
            <a:spLocks noChangeArrowheads="1"/>
          </p:cNvSpPr>
          <p:nvPr/>
        </p:nvSpPr>
        <p:spPr bwMode="auto">
          <a:xfrm>
            <a:off x="5369586" y="4275265"/>
            <a:ext cx="3886915" cy="65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000">
                <a:solidFill>
                  <a:schemeClr val="tx1"/>
                </a:solidFill>
                <a:latin typeface="Arial" charset="0"/>
                <a:ea typeface="ＭＳ Ｐゴシック" charset="0"/>
                <a:cs typeface="ＭＳ Ｐゴシック" charset="0"/>
              </a:defRPr>
            </a:lvl4pPr>
            <a:lvl5pPr>
              <a:defRPr sz="2000">
                <a:solidFill>
                  <a:schemeClr val="tx1"/>
                </a:solidFill>
                <a:latin typeface="Arial" charset="0"/>
                <a:ea typeface="ＭＳ Ｐゴシック" charset="0"/>
                <a:cs typeface="ＭＳ Ｐゴシック" charset="0"/>
              </a:defRPr>
            </a:lvl5pPr>
            <a:lvl6pPr eaLnBrk="0" hangingPunct="0">
              <a:defRPr sz="2000">
                <a:solidFill>
                  <a:schemeClr val="tx1"/>
                </a:solidFill>
                <a:latin typeface="Arial" charset="0"/>
                <a:ea typeface="ＭＳ Ｐゴシック" charset="0"/>
                <a:cs typeface="ＭＳ Ｐゴシック" charset="0"/>
              </a:defRPr>
            </a:lvl6pPr>
            <a:lvl7pPr eaLnBrk="0" hangingPunct="0">
              <a:defRPr sz="2000">
                <a:solidFill>
                  <a:schemeClr val="tx1"/>
                </a:solidFill>
                <a:latin typeface="Arial" charset="0"/>
                <a:ea typeface="ＭＳ Ｐゴシック" charset="0"/>
                <a:cs typeface="ＭＳ Ｐゴシック" charset="0"/>
              </a:defRPr>
            </a:lvl7pPr>
            <a:lvl8pPr eaLnBrk="0" hangingPunct="0">
              <a:defRPr sz="2000">
                <a:solidFill>
                  <a:schemeClr val="tx1"/>
                </a:solidFill>
                <a:latin typeface="Arial" charset="0"/>
                <a:ea typeface="ＭＳ Ｐゴシック" charset="0"/>
                <a:cs typeface="ＭＳ Ｐゴシック" charset="0"/>
              </a:defRPr>
            </a:lvl8pPr>
            <a:lvl9pPr eaLnBrk="0" hangingPunct="0">
              <a:defRPr sz="2000">
                <a:solidFill>
                  <a:schemeClr val="tx1"/>
                </a:solidFill>
                <a:latin typeface="Arial" charset="0"/>
                <a:ea typeface="ＭＳ Ｐゴシック" charset="0"/>
                <a:cs typeface="ＭＳ Ｐゴシック" charset="0"/>
              </a:defRPr>
            </a:lvl9pPr>
          </a:lstStyle>
          <a:p>
            <a:pPr>
              <a:defRPr/>
            </a:pPr>
            <a:r>
              <a:rPr lang="it-IT" sz="2000" b="1" dirty="0" smtClean="0">
                <a:solidFill>
                  <a:schemeClr val="bg1"/>
                </a:solidFill>
                <a:latin typeface="Arial"/>
                <a:cs typeface="Arial"/>
              </a:rPr>
              <a:t>Massimo Lori</a:t>
            </a:r>
            <a:endParaRPr lang="it-IT" sz="2000" b="1" dirty="0">
              <a:solidFill>
                <a:schemeClr val="bg1"/>
              </a:solidFill>
              <a:latin typeface="Arial"/>
              <a:cs typeface="Arial"/>
            </a:endParaRPr>
          </a:p>
          <a:p>
            <a:pPr>
              <a:spcBef>
                <a:spcPts val="800"/>
              </a:spcBef>
              <a:defRPr/>
            </a:pPr>
            <a:r>
              <a:rPr lang="it-IT" sz="1600" dirty="0" smtClean="0">
                <a:solidFill>
                  <a:schemeClr val="bg1"/>
                </a:solidFill>
                <a:latin typeface="Arial"/>
                <a:cs typeface="Arial"/>
              </a:rPr>
              <a:t>massimo.lori@istat.it</a:t>
            </a:r>
            <a:endParaRPr lang="it-IT" sz="1467" dirty="0">
              <a:solidFill>
                <a:schemeClr val="bg1"/>
              </a:solidFill>
              <a:latin typeface="Arial"/>
              <a:cs typeface="Arial"/>
            </a:endParaRPr>
          </a:p>
        </p:txBody>
      </p:sp>
      <p:sp>
        <p:nvSpPr>
          <p:cNvPr id="8" name="Segnaposto numero diapositiva 10">
            <a:extLst>
              <a:ext uri="{FF2B5EF4-FFF2-40B4-BE49-F238E27FC236}">
                <a16:creationId xmlns:a16="http://schemas.microsoft.com/office/drawing/2014/main" id="{D43C8294-AF72-3246-ACCE-0B1C84064184}"/>
              </a:ext>
            </a:extLst>
          </p:cNvPr>
          <p:cNvSpPr>
            <a:spLocks noGrp="1"/>
          </p:cNvSpPr>
          <p:nvPr>
            <p:ph type="sldNum" sz="quarter" idx="4294967295"/>
          </p:nvPr>
        </p:nvSpPr>
        <p:spPr>
          <a:xfrm>
            <a:off x="5892800" y="6045709"/>
            <a:ext cx="406400" cy="251202"/>
          </a:xfrm>
          <a:prstGeom prst="rect">
            <a:avLst/>
          </a:prstGeom>
          <a:solidFill>
            <a:schemeClr val="bg1">
              <a:lumMod val="75000"/>
            </a:schemeClr>
          </a:solidFill>
        </p:spPr>
        <p:txBody>
          <a:bodyPr anchor="ctr"/>
          <a:lstStyle/>
          <a:p>
            <a:pPr algn="ctr"/>
            <a:fld id="{F606285A-0D01-5749-9BA5-C6D470AE5FD2}" type="slidenum">
              <a:rPr lang="it-IT" sz="1200" b="1" smtClean="0">
                <a:solidFill>
                  <a:schemeClr val="tx1">
                    <a:lumMod val="50000"/>
                    <a:lumOff val="50000"/>
                  </a:schemeClr>
                </a:solidFill>
                <a:latin typeface="Arial"/>
                <a:cs typeface="Arial"/>
              </a:rPr>
              <a:pPr algn="ctr"/>
              <a:t>15</a:t>
            </a:fld>
            <a:endParaRPr lang="it-IT" sz="1200" b="1" dirty="0">
              <a:solidFill>
                <a:schemeClr val="tx1">
                  <a:lumMod val="50000"/>
                  <a:lumOff val="50000"/>
                </a:schemeClr>
              </a:solidFill>
              <a:latin typeface="Arial"/>
              <a:cs typeface="Arial"/>
            </a:endParaRPr>
          </a:p>
        </p:txBody>
      </p:sp>
      <p:sp>
        <p:nvSpPr>
          <p:cNvPr id="5" name="Segnaposto data 1">
            <a:extLst>
              <a:ext uri="{FF2B5EF4-FFF2-40B4-BE49-F238E27FC236}">
                <a16:creationId xmlns:a16="http://schemas.microsoft.com/office/drawing/2014/main" id="{45583957-2996-9943-B780-E3D661B687F7}"/>
              </a:ext>
            </a:extLst>
          </p:cNvPr>
          <p:cNvSpPr txBox="1">
            <a:spLocks/>
          </p:cNvSpPr>
          <p:nvPr/>
        </p:nvSpPr>
        <p:spPr>
          <a:xfrm>
            <a:off x="3609847" y="6368893"/>
            <a:ext cx="5048072" cy="331932"/>
          </a:xfrm>
          <a:prstGeom prst="rect">
            <a:avLst/>
          </a:prstGeom>
        </p:spPr>
        <p:txBody>
          <a:bodyPr bIns="0" anchor="b" anchorCtr="0"/>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2000" dirty="0" smtClean="0">
                <a:solidFill>
                  <a:schemeClr val="tx1">
                    <a:lumMod val="50000"/>
                    <a:lumOff val="50000"/>
                  </a:schemeClr>
                </a:solidFill>
                <a:latin typeface="Arial"/>
                <a:cs typeface="Arial"/>
              </a:rPr>
              <a:t>9 Ottobre 2020</a:t>
            </a:r>
            <a:endParaRPr lang="it-IT" sz="2000" dirty="0">
              <a:solidFill>
                <a:schemeClr val="tx1">
                  <a:lumMod val="50000"/>
                  <a:lumOff val="50000"/>
                </a:schemeClr>
              </a:solidFill>
              <a:latin typeface="Arial"/>
              <a:cs typeface="Arial"/>
            </a:endParaRPr>
          </a:p>
        </p:txBody>
      </p:sp>
    </p:spTree>
    <p:extLst>
      <p:ext uri="{BB962C8B-B14F-4D97-AF65-F5344CB8AC3E}">
        <p14:creationId xmlns:p14="http://schemas.microsoft.com/office/powerpoint/2010/main" val="1540420977"/>
      </p:ext>
    </p:extLst>
  </p:cSld>
  <p:clrMapOvr>
    <a:masterClrMapping/>
  </p:clrMapOvr>
  <mc:AlternateContent xmlns:mc="http://schemas.openxmlformats.org/markup-compatibility/2006" xmlns:p14="http://schemas.microsoft.com/office/powerpoint/2010/main">
    <mc:Choice Requires="p14">
      <p:transition spd="med" p14:dur="700" advClick="0">
        <p:push/>
      </p:transition>
    </mc:Choice>
    <mc:Fallback xmlns="">
      <p:transition xmlns:p14="http://schemas.microsoft.com/office/powerpoint/2010/main" spd="med" advClick="0">
        <p:push/>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 Box 13">
            <a:extLst>
              <a:ext uri="{FF2B5EF4-FFF2-40B4-BE49-F238E27FC236}">
                <a16:creationId xmlns:a16="http://schemas.microsoft.com/office/drawing/2014/main" id="{A9AB924B-6574-0D4C-B888-4D4BC3FDC610}"/>
              </a:ext>
            </a:extLst>
          </p:cNvPr>
          <p:cNvSpPr txBox="1">
            <a:spLocks noChangeArrowheads="1"/>
          </p:cNvSpPr>
          <p:nvPr/>
        </p:nvSpPr>
        <p:spPr bwMode="auto">
          <a:xfrm>
            <a:off x="4803820" y="1785257"/>
            <a:ext cx="6890197" cy="2652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no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000">
                <a:solidFill>
                  <a:schemeClr val="tx1"/>
                </a:solidFill>
                <a:latin typeface="Arial" charset="0"/>
                <a:ea typeface="ＭＳ Ｐゴシック" charset="0"/>
                <a:cs typeface="ＭＳ Ｐゴシック" charset="0"/>
              </a:defRPr>
            </a:lvl4pPr>
            <a:lvl5pPr>
              <a:defRPr sz="2000">
                <a:solidFill>
                  <a:schemeClr val="tx1"/>
                </a:solidFill>
                <a:latin typeface="Arial" charset="0"/>
                <a:ea typeface="ＭＳ Ｐゴシック" charset="0"/>
                <a:cs typeface="ＭＳ Ｐゴシック" charset="0"/>
              </a:defRPr>
            </a:lvl5pPr>
            <a:lvl6pPr eaLnBrk="0" hangingPunct="0">
              <a:defRPr sz="2000">
                <a:solidFill>
                  <a:schemeClr val="tx1"/>
                </a:solidFill>
                <a:latin typeface="Arial" charset="0"/>
                <a:ea typeface="ＭＳ Ｐゴシック" charset="0"/>
                <a:cs typeface="ＭＳ Ｐゴシック" charset="0"/>
              </a:defRPr>
            </a:lvl6pPr>
            <a:lvl7pPr eaLnBrk="0" hangingPunct="0">
              <a:defRPr sz="2000">
                <a:solidFill>
                  <a:schemeClr val="tx1"/>
                </a:solidFill>
                <a:latin typeface="Arial" charset="0"/>
                <a:ea typeface="ＭＳ Ｐゴシック" charset="0"/>
                <a:cs typeface="ＭＳ Ｐゴシック" charset="0"/>
              </a:defRPr>
            </a:lvl7pPr>
            <a:lvl8pPr eaLnBrk="0" hangingPunct="0">
              <a:defRPr sz="2000">
                <a:solidFill>
                  <a:schemeClr val="tx1"/>
                </a:solidFill>
                <a:latin typeface="Arial" charset="0"/>
                <a:ea typeface="ＭＳ Ｐゴシック" charset="0"/>
                <a:cs typeface="ＭＳ Ｐゴシック" charset="0"/>
              </a:defRPr>
            </a:lvl8pPr>
            <a:lvl9pPr eaLnBrk="0" hangingPunct="0">
              <a:defRPr sz="2000">
                <a:solidFill>
                  <a:schemeClr val="tx1"/>
                </a:solidFill>
                <a:latin typeface="Arial" charset="0"/>
                <a:ea typeface="ＭＳ Ｐゴシック" charset="0"/>
                <a:cs typeface="ＭＳ Ｐゴシック" charset="0"/>
              </a:defRPr>
            </a:lvl9pPr>
          </a:lstStyle>
          <a:p>
            <a:pPr>
              <a:lnSpc>
                <a:spcPts val="4080"/>
              </a:lnSpc>
              <a:defRPr/>
            </a:pPr>
            <a:r>
              <a:rPr lang="it-IT" sz="2800" b="1" dirty="0" smtClean="0">
                <a:solidFill>
                  <a:schemeClr val="bg1"/>
                </a:solidFill>
              </a:rPr>
              <a:t>Il settore non profit in Italia: </a:t>
            </a:r>
            <a:r>
              <a:rPr lang="it-IT" sz="2800" b="1" i="1" dirty="0" smtClean="0">
                <a:solidFill>
                  <a:schemeClr val="bg1"/>
                </a:solidFill>
              </a:rPr>
              <a:t>trend, forme organizzative, cinque per mille</a:t>
            </a:r>
            <a:endParaRPr lang="it-IT" sz="2800" dirty="0">
              <a:solidFill>
                <a:schemeClr val="bg1"/>
              </a:solidFill>
            </a:endParaRPr>
          </a:p>
        </p:txBody>
      </p:sp>
      <p:sp>
        <p:nvSpPr>
          <p:cNvPr id="16" name="Segnaposto data 1">
            <a:extLst>
              <a:ext uri="{FF2B5EF4-FFF2-40B4-BE49-F238E27FC236}">
                <a16:creationId xmlns:a16="http://schemas.microsoft.com/office/drawing/2014/main" id="{45583957-2996-9943-B780-E3D661B687F7}"/>
              </a:ext>
            </a:extLst>
          </p:cNvPr>
          <p:cNvSpPr txBox="1">
            <a:spLocks/>
          </p:cNvSpPr>
          <p:nvPr/>
        </p:nvSpPr>
        <p:spPr>
          <a:xfrm>
            <a:off x="3609847" y="6368893"/>
            <a:ext cx="5048072" cy="331932"/>
          </a:xfrm>
          <a:prstGeom prst="rect">
            <a:avLst/>
          </a:prstGeom>
        </p:spPr>
        <p:txBody>
          <a:bodyPr bIns="0" anchor="b" anchorCtr="0"/>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2000" dirty="0" smtClean="0">
                <a:solidFill>
                  <a:schemeClr val="tx1">
                    <a:lumMod val="50000"/>
                    <a:lumOff val="50000"/>
                  </a:schemeClr>
                </a:solidFill>
                <a:latin typeface="Arial"/>
                <a:cs typeface="Arial"/>
              </a:rPr>
              <a:t>9 Ottobre 2020</a:t>
            </a:r>
            <a:endParaRPr lang="it-IT" sz="2000" dirty="0">
              <a:solidFill>
                <a:schemeClr val="tx1">
                  <a:lumMod val="50000"/>
                  <a:lumOff val="50000"/>
                </a:schemeClr>
              </a:solidFill>
              <a:latin typeface="Arial"/>
              <a:cs typeface="Arial"/>
            </a:endParaRPr>
          </a:p>
        </p:txBody>
      </p:sp>
      <p:sp>
        <p:nvSpPr>
          <p:cNvPr id="5" name="Text Box 16">
            <a:extLst>
              <a:ext uri="{FF2B5EF4-FFF2-40B4-BE49-F238E27FC236}">
                <a16:creationId xmlns:a16="http://schemas.microsoft.com/office/drawing/2014/main" id="{EB9C99B0-8318-BA41-BB4A-226A0DD20F8D}"/>
              </a:ext>
            </a:extLst>
          </p:cNvPr>
          <p:cNvSpPr txBox="1">
            <a:spLocks noChangeArrowheads="1"/>
          </p:cNvSpPr>
          <p:nvPr/>
        </p:nvSpPr>
        <p:spPr bwMode="auto">
          <a:xfrm>
            <a:off x="4803820" y="4034126"/>
            <a:ext cx="5637833" cy="59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000">
                <a:solidFill>
                  <a:schemeClr val="tx1"/>
                </a:solidFill>
                <a:latin typeface="Arial" charset="0"/>
                <a:ea typeface="ＭＳ Ｐゴシック" charset="0"/>
                <a:cs typeface="ＭＳ Ｐゴシック" charset="0"/>
              </a:defRPr>
            </a:lvl4pPr>
            <a:lvl5pPr>
              <a:defRPr sz="2000">
                <a:solidFill>
                  <a:schemeClr val="tx1"/>
                </a:solidFill>
                <a:latin typeface="Arial" charset="0"/>
                <a:ea typeface="ＭＳ Ｐゴシック" charset="0"/>
                <a:cs typeface="ＭＳ Ｐゴシック" charset="0"/>
              </a:defRPr>
            </a:lvl5pPr>
            <a:lvl6pPr eaLnBrk="0" hangingPunct="0">
              <a:defRPr sz="2000">
                <a:solidFill>
                  <a:schemeClr val="tx1"/>
                </a:solidFill>
                <a:latin typeface="Arial" charset="0"/>
                <a:ea typeface="ＭＳ Ｐゴシック" charset="0"/>
                <a:cs typeface="ＭＳ Ｐゴシック" charset="0"/>
              </a:defRPr>
            </a:lvl6pPr>
            <a:lvl7pPr eaLnBrk="0" hangingPunct="0">
              <a:defRPr sz="2000">
                <a:solidFill>
                  <a:schemeClr val="tx1"/>
                </a:solidFill>
                <a:latin typeface="Arial" charset="0"/>
                <a:ea typeface="ＭＳ Ｐゴシック" charset="0"/>
                <a:cs typeface="ＭＳ Ｐゴシック" charset="0"/>
              </a:defRPr>
            </a:lvl7pPr>
            <a:lvl8pPr eaLnBrk="0" hangingPunct="0">
              <a:defRPr sz="2000">
                <a:solidFill>
                  <a:schemeClr val="tx1"/>
                </a:solidFill>
                <a:latin typeface="Arial" charset="0"/>
                <a:ea typeface="ＭＳ Ｐゴシック" charset="0"/>
                <a:cs typeface="ＭＳ Ｐゴシック" charset="0"/>
              </a:defRPr>
            </a:lvl8pPr>
            <a:lvl9pPr eaLnBrk="0" hangingPunct="0">
              <a:defRPr sz="2000">
                <a:solidFill>
                  <a:schemeClr val="tx1"/>
                </a:solidFill>
                <a:latin typeface="Arial" charset="0"/>
                <a:ea typeface="ＭＳ Ｐゴシック" charset="0"/>
                <a:cs typeface="ＭＳ Ｐゴシック" charset="0"/>
              </a:defRPr>
            </a:lvl9pPr>
          </a:lstStyle>
          <a:p>
            <a:pPr>
              <a:spcBef>
                <a:spcPts val="800"/>
              </a:spcBef>
              <a:defRPr/>
            </a:pPr>
            <a:r>
              <a:rPr lang="it-IT" sz="1800" b="1" dirty="0" smtClean="0">
                <a:solidFill>
                  <a:schemeClr val="bg1"/>
                </a:solidFill>
                <a:latin typeface="Arial"/>
                <a:cs typeface="Arial"/>
              </a:rPr>
              <a:t>Massimo Lori</a:t>
            </a:r>
          </a:p>
          <a:p>
            <a:pPr>
              <a:spcBef>
                <a:spcPts val="800"/>
              </a:spcBef>
              <a:defRPr/>
            </a:pPr>
            <a:r>
              <a:rPr lang="it-IT" sz="1400" dirty="0">
                <a:solidFill>
                  <a:schemeClr val="bg1"/>
                </a:solidFill>
                <a:latin typeface="Arial"/>
                <a:cs typeface="Arial"/>
              </a:rPr>
              <a:t>Istat - Responsabile Registro Statistico delle Istituzioni Non </a:t>
            </a:r>
            <a:r>
              <a:rPr lang="it-IT" sz="1400" dirty="0" smtClean="0">
                <a:solidFill>
                  <a:schemeClr val="bg1"/>
                </a:solidFill>
                <a:latin typeface="Arial"/>
                <a:cs typeface="Arial"/>
              </a:rPr>
              <a:t>Profit</a:t>
            </a:r>
            <a:endParaRPr lang="it-IT" sz="2000" b="1" dirty="0">
              <a:solidFill>
                <a:schemeClr val="bg1"/>
              </a:solidFill>
              <a:latin typeface="Arial"/>
              <a:cs typeface="Arial"/>
            </a:endParaRPr>
          </a:p>
        </p:txBody>
      </p:sp>
    </p:spTree>
    <p:extLst>
      <p:ext uri="{BB962C8B-B14F-4D97-AF65-F5344CB8AC3E}">
        <p14:creationId xmlns:p14="http://schemas.microsoft.com/office/powerpoint/2010/main" val="152812614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77EF13F-E1CA-2E47-88A4-DE45EBD224BE}"/>
              </a:ext>
            </a:extLst>
          </p:cNvPr>
          <p:cNvSpPr txBox="1">
            <a:spLocks/>
          </p:cNvSpPr>
          <p:nvPr/>
        </p:nvSpPr>
        <p:spPr>
          <a:xfrm>
            <a:off x="300038" y="1460912"/>
            <a:ext cx="10596561" cy="4034366"/>
          </a:xfrm>
          <a:prstGeom prst="rect">
            <a:avLst/>
          </a:prstGeom>
        </p:spPr>
        <p:txBody>
          <a:bodyPr lIns="0" tIns="0" rIns="0" bIns="0" numCol="1"/>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93713" indent="-485775" algn="l">
              <a:lnSpc>
                <a:spcPct val="200000"/>
              </a:lnSpc>
              <a:spcBef>
                <a:spcPts val="0"/>
              </a:spcBef>
              <a:spcAft>
                <a:spcPts val="1200"/>
              </a:spcAft>
              <a:buClr>
                <a:srgbClr val="EC6907"/>
              </a:buClr>
              <a:buSzPct val="90000"/>
              <a:buFont typeface="+mj-lt"/>
              <a:buAutoNum type="arabicPeriod"/>
              <a:defRPr/>
            </a:pPr>
            <a:r>
              <a:rPr lang="it-IT" sz="2200" dirty="0" smtClean="0">
                <a:solidFill>
                  <a:schemeClr val="tx1">
                    <a:lumMod val="65000"/>
                    <a:lumOff val="35000"/>
                  </a:schemeClr>
                </a:solidFill>
                <a:latin typeface="Arial"/>
                <a:cs typeface="Arial"/>
              </a:rPr>
              <a:t>Trend di breve periodo (2011-2018)</a:t>
            </a:r>
          </a:p>
          <a:p>
            <a:pPr marL="493713" indent="-485775" algn="l">
              <a:lnSpc>
                <a:spcPct val="200000"/>
              </a:lnSpc>
              <a:spcBef>
                <a:spcPts val="0"/>
              </a:spcBef>
              <a:spcAft>
                <a:spcPts val="1200"/>
              </a:spcAft>
              <a:buClr>
                <a:srgbClr val="EC6907"/>
              </a:buClr>
              <a:buSzPct val="90000"/>
              <a:buFont typeface="+mj-lt"/>
              <a:buAutoNum type="arabicPeriod"/>
              <a:defRPr/>
            </a:pPr>
            <a:r>
              <a:rPr lang="it-IT" sz="2200" dirty="0" smtClean="0">
                <a:solidFill>
                  <a:schemeClr val="tx1">
                    <a:lumMod val="65000"/>
                    <a:lumOff val="35000"/>
                  </a:schemeClr>
                </a:solidFill>
                <a:latin typeface="Arial"/>
                <a:cs typeface="Arial"/>
              </a:rPr>
              <a:t>Profili organizzativi interni</a:t>
            </a:r>
          </a:p>
          <a:p>
            <a:pPr marL="493713" indent="-485775" algn="l">
              <a:lnSpc>
                <a:spcPct val="200000"/>
              </a:lnSpc>
              <a:spcBef>
                <a:spcPts val="0"/>
              </a:spcBef>
              <a:spcAft>
                <a:spcPts val="1200"/>
              </a:spcAft>
              <a:buClr>
                <a:srgbClr val="EC6907"/>
              </a:buClr>
              <a:buSzPct val="90000"/>
              <a:buFont typeface="+mj-lt"/>
              <a:buAutoNum type="arabicPeriod"/>
              <a:defRPr/>
            </a:pPr>
            <a:r>
              <a:rPr lang="it-IT" sz="2200" dirty="0" smtClean="0">
                <a:solidFill>
                  <a:schemeClr val="tx1">
                    <a:lumMod val="65000"/>
                    <a:lumOff val="35000"/>
                  </a:schemeClr>
                </a:solidFill>
                <a:latin typeface="Arial"/>
                <a:cs typeface="Arial"/>
              </a:rPr>
              <a:t>Distribuzione del cinque per mille</a:t>
            </a:r>
          </a:p>
        </p:txBody>
      </p:sp>
      <p:sp>
        <p:nvSpPr>
          <p:cNvPr id="14" name="Segnaposto numero diapositiva 10">
            <a:extLst>
              <a:ext uri="{FF2B5EF4-FFF2-40B4-BE49-F238E27FC236}">
                <a16:creationId xmlns:a16="http://schemas.microsoft.com/office/drawing/2014/main" id="{8397962C-10BE-9C44-A641-ACE9812CBA69}"/>
              </a:ext>
            </a:extLst>
          </p:cNvPr>
          <p:cNvSpPr>
            <a:spLocks noGrp="1"/>
          </p:cNvSpPr>
          <p:nvPr>
            <p:ph type="sldNum" sz="quarter" idx="4294967295"/>
          </p:nvPr>
        </p:nvSpPr>
        <p:spPr>
          <a:xfrm>
            <a:off x="5892800" y="6045200"/>
            <a:ext cx="406400" cy="252413"/>
          </a:xfrm>
          <a:prstGeom prst="rect">
            <a:avLst/>
          </a:prstGeom>
          <a:solidFill>
            <a:schemeClr val="bg1">
              <a:lumMod val="75000"/>
            </a:schemeClr>
          </a:solidFill>
        </p:spPr>
        <p:txBody>
          <a:bodyPr anchor="ctr"/>
          <a:lstStyle/>
          <a:p>
            <a:pPr algn="ctr"/>
            <a:fld id="{F606285A-0D01-5749-9BA5-C6D470AE5FD2}" type="slidenum">
              <a:rPr lang="it-IT" sz="1200" b="1" smtClean="0">
                <a:solidFill>
                  <a:schemeClr val="tx1">
                    <a:lumMod val="50000"/>
                    <a:lumOff val="50000"/>
                  </a:schemeClr>
                </a:solidFill>
                <a:latin typeface="Arial"/>
                <a:cs typeface="Arial"/>
              </a:rPr>
              <a:pPr algn="ctr"/>
              <a:t>2</a:t>
            </a:fld>
            <a:endParaRPr lang="it-IT" sz="1200" b="1" dirty="0">
              <a:solidFill>
                <a:schemeClr val="tx1">
                  <a:lumMod val="50000"/>
                  <a:lumOff val="50000"/>
                </a:schemeClr>
              </a:solidFill>
              <a:latin typeface="Arial"/>
              <a:cs typeface="Arial"/>
            </a:endParaRPr>
          </a:p>
        </p:txBody>
      </p:sp>
      <p:sp>
        <p:nvSpPr>
          <p:cNvPr id="6" name="CasellaDiTesto 5">
            <a:extLst>
              <a:ext uri="{FF2B5EF4-FFF2-40B4-BE49-F238E27FC236}">
                <a16:creationId xmlns:a16="http://schemas.microsoft.com/office/drawing/2014/main" id="{8985E405-D677-E549-BED5-E2617C4B9E8B}"/>
              </a:ext>
            </a:extLst>
          </p:cNvPr>
          <p:cNvSpPr txBox="1"/>
          <p:nvPr/>
        </p:nvSpPr>
        <p:spPr>
          <a:xfrm>
            <a:off x="-1" y="0"/>
            <a:ext cx="12192001" cy="660144"/>
          </a:xfrm>
          <a:prstGeom prst="rect">
            <a:avLst/>
          </a:prstGeom>
          <a:solidFill>
            <a:srgbClr val="FF6400"/>
          </a:solidFill>
        </p:spPr>
        <p:txBody>
          <a:bodyPr wrap="square" lIns="288000" tIns="144000" rIns="288000" bIns="144000" rtlCol="0" anchor="t" anchorCtr="0">
            <a:spAutoFit/>
          </a:bodyPr>
          <a:lstStyle/>
          <a:p>
            <a:pPr>
              <a:defRPr/>
            </a:pPr>
            <a:r>
              <a:rPr lang="it-IT" sz="2400" b="1" dirty="0">
                <a:solidFill>
                  <a:schemeClr val="bg1"/>
                </a:solidFill>
                <a:latin typeface="Arial"/>
                <a:cs typeface="Arial"/>
              </a:rPr>
              <a:t>OUTLINE</a:t>
            </a:r>
          </a:p>
        </p:txBody>
      </p:sp>
      <p:sp>
        <p:nvSpPr>
          <p:cNvPr id="8" name="Segnaposto data 1">
            <a:extLst>
              <a:ext uri="{FF2B5EF4-FFF2-40B4-BE49-F238E27FC236}">
                <a16:creationId xmlns:a16="http://schemas.microsoft.com/office/drawing/2014/main" id="{45583957-2996-9943-B780-E3D661B687F7}"/>
              </a:ext>
            </a:extLst>
          </p:cNvPr>
          <p:cNvSpPr txBox="1">
            <a:spLocks/>
          </p:cNvSpPr>
          <p:nvPr/>
        </p:nvSpPr>
        <p:spPr>
          <a:xfrm>
            <a:off x="3609847" y="6368893"/>
            <a:ext cx="5048072" cy="331932"/>
          </a:xfrm>
          <a:prstGeom prst="rect">
            <a:avLst/>
          </a:prstGeom>
        </p:spPr>
        <p:txBody>
          <a:bodyPr bIns="0" anchor="b" anchorCtr="0"/>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2000" dirty="0" smtClean="0">
                <a:solidFill>
                  <a:schemeClr val="tx1">
                    <a:lumMod val="50000"/>
                    <a:lumOff val="50000"/>
                  </a:schemeClr>
                </a:solidFill>
                <a:latin typeface="Arial"/>
                <a:cs typeface="Arial"/>
              </a:rPr>
              <a:t>9 Ottobre 2020</a:t>
            </a:r>
            <a:endParaRPr lang="it-IT" sz="2000" dirty="0">
              <a:solidFill>
                <a:schemeClr val="tx1">
                  <a:lumMod val="50000"/>
                  <a:lumOff val="50000"/>
                </a:schemeClr>
              </a:solidFill>
              <a:latin typeface="Arial"/>
              <a:cs typeface="Arial"/>
            </a:endParaRPr>
          </a:p>
        </p:txBody>
      </p:sp>
    </p:spTree>
    <p:extLst>
      <p:ext uri="{BB962C8B-B14F-4D97-AF65-F5344CB8AC3E}">
        <p14:creationId xmlns:p14="http://schemas.microsoft.com/office/powerpoint/2010/main" val="3751284135"/>
      </p:ext>
    </p:extLst>
  </p:cSld>
  <p:clrMapOvr>
    <a:masterClrMapping/>
  </p:clrMapOvr>
  <mc:AlternateContent xmlns:mc="http://schemas.openxmlformats.org/markup-compatibility/2006" xmlns:p14="http://schemas.microsoft.com/office/powerpoint/2010/main">
    <mc:Choice Requires="p14">
      <p:transition spd="med" p14:dur="700" advClick="0">
        <p:push/>
      </p:transition>
    </mc:Choice>
    <mc:Fallback xmlns="">
      <p:transition xmlns:p14="http://schemas.microsoft.com/office/powerpoint/2010/main" spd="med" advClick="0">
        <p:push/>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numero diapositiva 10">
            <a:extLst>
              <a:ext uri="{FF2B5EF4-FFF2-40B4-BE49-F238E27FC236}">
                <a16:creationId xmlns:a16="http://schemas.microsoft.com/office/drawing/2014/main" id="{CC513BE5-4A4F-614B-AA7B-A3414BE1B125}"/>
              </a:ext>
            </a:extLst>
          </p:cNvPr>
          <p:cNvSpPr>
            <a:spLocks noGrp="1"/>
          </p:cNvSpPr>
          <p:nvPr>
            <p:ph type="sldNum" sz="quarter" idx="4294967295"/>
          </p:nvPr>
        </p:nvSpPr>
        <p:spPr>
          <a:xfrm>
            <a:off x="5892800" y="6045200"/>
            <a:ext cx="406400" cy="252413"/>
          </a:xfrm>
          <a:prstGeom prst="rect">
            <a:avLst/>
          </a:prstGeom>
          <a:solidFill>
            <a:schemeClr val="bg1">
              <a:lumMod val="75000"/>
            </a:schemeClr>
          </a:solidFill>
        </p:spPr>
        <p:txBody>
          <a:bodyPr anchor="ctr"/>
          <a:lstStyle/>
          <a:p>
            <a:pPr algn="ctr"/>
            <a:fld id="{F606285A-0D01-5749-9BA5-C6D470AE5FD2}" type="slidenum">
              <a:rPr lang="it-IT" sz="1200" b="1" smtClean="0">
                <a:solidFill>
                  <a:schemeClr val="tx1">
                    <a:lumMod val="50000"/>
                    <a:lumOff val="50000"/>
                  </a:schemeClr>
                </a:solidFill>
                <a:latin typeface="Arial"/>
                <a:cs typeface="Arial"/>
              </a:rPr>
              <a:pPr algn="ctr"/>
              <a:t>3</a:t>
            </a:fld>
            <a:endParaRPr lang="it-IT" sz="1200" b="1" dirty="0">
              <a:solidFill>
                <a:schemeClr val="tx1">
                  <a:lumMod val="50000"/>
                  <a:lumOff val="50000"/>
                </a:schemeClr>
              </a:solidFill>
              <a:latin typeface="Arial"/>
              <a:cs typeface="Arial"/>
            </a:endParaRPr>
          </a:p>
        </p:txBody>
      </p:sp>
      <p:sp>
        <p:nvSpPr>
          <p:cNvPr id="7" name="CasellaDiTesto 6">
            <a:extLst>
              <a:ext uri="{FF2B5EF4-FFF2-40B4-BE49-F238E27FC236}">
                <a16:creationId xmlns:a16="http://schemas.microsoft.com/office/drawing/2014/main" id="{C5B8AA86-B53A-A747-AC16-823069BE491F}"/>
              </a:ext>
            </a:extLst>
          </p:cNvPr>
          <p:cNvSpPr txBox="1"/>
          <p:nvPr/>
        </p:nvSpPr>
        <p:spPr>
          <a:xfrm>
            <a:off x="-1" y="0"/>
            <a:ext cx="12192001" cy="816597"/>
          </a:xfrm>
          <a:prstGeom prst="rect">
            <a:avLst/>
          </a:prstGeom>
          <a:solidFill>
            <a:srgbClr val="FF6400"/>
          </a:solidFill>
        </p:spPr>
        <p:txBody>
          <a:bodyPr wrap="square" lIns="288000" tIns="144000" rIns="288000" bIns="144000" rtlCol="0" anchor="t" anchorCtr="0">
            <a:spAutoFit/>
          </a:bodyPr>
          <a:lstStyle/>
          <a:p>
            <a:pPr algn="ctr">
              <a:lnSpc>
                <a:spcPts val="4080"/>
              </a:lnSpc>
              <a:defRPr/>
            </a:pPr>
            <a:r>
              <a:rPr lang="it-IT" sz="2400" b="1" dirty="0" smtClean="0">
                <a:solidFill>
                  <a:schemeClr val="bg1"/>
                </a:solidFill>
                <a:latin typeface="Arial"/>
                <a:cs typeface="Arial"/>
              </a:rPr>
              <a:t>IL SETTORE NON PROFIT IN SERIE STORICA</a:t>
            </a:r>
            <a:endParaRPr lang="it-IT" sz="2400" b="1" dirty="0">
              <a:solidFill>
                <a:schemeClr val="bg1"/>
              </a:solidFill>
              <a:latin typeface="Arial"/>
              <a:cs typeface="Arial"/>
            </a:endParaRPr>
          </a:p>
        </p:txBody>
      </p:sp>
      <p:graphicFrame>
        <p:nvGraphicFramePr>
          <p:cNvPr id="3" name="Grafico 2"/>
          <p:cNvGraphicFramePr/>
          <p:nvPr>
            <p:extLst>
              <p:ext uri="{D42A27DB-BD31-4B8C-83A1-F6EECF244321}">
                <p14:modId xmlns:p14="http://schemas.microsoft.com/office/powerpoint/2010/main" val="884214219"/>
              </p:ext>
            </p:extLst>
          </p:nvPr>
        </p:nvGraphicFramePr>
        <p:xfrm>
          <a:off x="121920" y="3092825"/>
          <a:ext cx="9008634" cy="28075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ella 8"/>
          <p:cNvGraphicFramePr>
            <a:graphicFrameLocks noGrp="1"/>
          </p:cNvGraphicFramePr>
          <p:nvPr>
            <p:extLst>
              <p:ext uri="{D42A27DB-BD31-4B8C-83A1-F6EECF244321}">
                <p14:modId xmlns:p14="http://schemas.microsoft.com/office/powerpoint/2010/main" val="464410285"/>
              </p:ext>
            </p:extLst>
          </p:nvPr>
        </p:nvGraphicFramePr>
        <p:xfrm>
          <a:off x="1" y="961402"/>
          <a:ext cx="12191999" cy="1546884"/>
        </p:xfrm>
        <a:graphic>
          <a:graphicData uri="http://schemas.openxmlformats.org/drawingml/2006/table">
            <a:tbl>
              <a:tblPr firstRow="1" bandRow="1">
                <a:tableStyleId>{2D5ABB26-0587-4C30-8999-92F81FD0307C}</a:tableStyleId>
              </a:tblPr>
              <a:tblGrid>
                <a:gridCol w="3836457">
                  <a:extLst>
                    <a:ext uri="{9D8B030D-6E8A-4147-A177-3AD203B41FA5}">
                      <a16:colId xmlns:a16="http://schemas.microsoft.com/office/drawing/2014/main" val="20000"/>
                    </a:ext>
                  </a:extLst>
                </a:gridCol>
                <a:gridCol w="1348395">
                  <a:extLst>
                    <a:ext uri="{9D8B030D-6E8A-4147-A177-3AD203B41FA5}">
                      <a16:colId xmlns:a16="http://schemas.microsoft.com/office/drawing/2014/main" val="20001"/>
                    </a:ext>
                  </a:extLst>
                </a:gridCol>
                <a:gridCol w="1364073">
                  <a:extLst>
                    <a:ext uri="{9D8B030D-6E8A-4147-A177-3AD203B41FA5}">
                      <a16:colId xmlns:a16="http://schemas.microsoft.com/office/drawing/2014/main" val="20002"/>
                    </a:ext>
                  </a:extLst>
                </a:gridCol>
                <a:gridCol w="1482306">
                  <a:extLst>
                    <a:ext uri="{9D8B030D-6E8A-4147-A177-3AD203B41FA5}">
                      <a16:colId xmlns:a16="http://schemas.microsoft.com/office/drawing/2014/main" val="20003"/>
                    </a:ext>
                  </a:extLst>
                </a:gridCol>
                <a:gridCol w="1464480">
                  <a:extLst>
                    <a:ext uri="{9D8B030D-6E8A-4147-A177-3AD203B41FA5}">
                      <a16:colId xmlns:a16="http://schemas.microsoft.com/office/drawing/2014/main" val="20004"/>
                    </a:ext>
                  </a:extLst>
                </a:gridCol>
                <a:gridCol w="1300241">
                  <a:extLst>
                    <a:ext uri="{9D8B030D-6E8A-4147-A177-3AD203B41FA5}">
                      <a16:colId xmlns:a16="http://schemas.microsoft.com/office/drawing/2014/main" val="20005"/>
                    </a:ext>
                  </a:extLst>
                </a:gridCol>
                <a:gridCol w="1396047">
                  <a:extLst>
                    <a:ext uri="{9D8B030D-6E8A-4147-A177-3AD203B41FA5}">
                      <a16:colId xmlns:a16="http://schemas.microsoft.com/office/drawing/2014/main" val="20006"/>
                    </a:ext>
                  </a:extLst>
                </a:gridCol>
              </a:tblGrid>
              <a:tr h="457216">
                <a:tc>
                  <a:txBody>
                    <a:bodyPr/>
                    <a:lstStyle/>
                    <a:p>
                      <a:pPr algn="ctr"/>
                      <a:r>
                        <a:rPr lang="it-IT" sz="1800" b="1" i="0" dirty="0" smtClean="0">
                          <a:solidFill>
                            <a:schemeClr val="bg1"/>
                          </a:solidFill>
                          <a:latin typeface="Arial"/>
                          <a:cs typeface="Arial"/>
                        </a:rPr>
                        <a:t>SETTORE</a:t>
                      </a:r>
                      <a:r>
                        <a:rPr lang="it-IT" sz="1800" b="1" i="0" baseline="0" dirty="0" smtClean="0">
                          <a:solidFill>
                            <a:schemeClr val="bg1"/>
                          </a:solidFill>
                          <a:latin typeface="Arial"/>
                          <a:cs typeface="Arial"/>
                        </a:rPr>
                        <a:t> NON PROFIT</a:t>
                      </a:r>
                      <a:endParaRPr lang="it-IT" sz="1800" b="1" i="0" dirty="0">
                        <a:solidFill>
                          <a:schemeClr val="bg1"/>
                        </a:solidFill>
                        <a:latin typeface="Arial"/>
                        <a:cs typeface="Arial"/>
                      </a:endParaRPr>
                    </a:p>
                  </a:txBody>
                  <a:tcPr marL="121927" marR="121927" marT="60956" marB="6095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1800" b="1" i="0" dirty="0" smtClean="0">
                          <a:solidFill>
                            <a:schemeClr val="bg1"/>
                          </a:solidFill>
                          <a:latin typeface="Arial"/>
                          <a:cs typeface="Arial"/>
                        </a:rPr>
                        <a:t>2001</a:t>
                      </a:r>
                      <a:endParaRPr lang="it-IT" sz="1800" b="1" i="0" dirty="0">
                        <a:solidFill>
                          <a:schemeClr val="bg1"/>
                        </a:solidFill>
                        <a:latin typeface="Arial"/>
                        <a:cs typeface="Arial"/>
                      </a:endParaRPr>
                    </a:p>
                  </a:txBody>
                  <a:tcPr marL="121927" marR="121927" marT="60956" marB="6095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it-IT" sz="1800" b="1" i="0" dirty="0" smtClean="0">
                          <a:solidFill>
                            <a:schemeClr val="bg1"/>
                          </a:solidFill>
                          <a:latin typeface="Arial"/>
                          <a:cs typeface="Arial"/>
                        </a:rPr>
                        <a:t>2011</a:t>
                      </a:r>
                      <a:endParaRPr lang="it-IT" sz="1800" b="1" dirty="0">
                        <a:solidFill>
                          <a:schemeClr val="bg1"/>
                        </a:solidFill>
                        <a:latin typeface="Arial"/>
                        <a:cs typeface="Arial"/>
                      </a:endParaRPr>
                    </a:p>
                  </a:txBody>
                  <a:tcPr marL="121927" marR="121927" marT="60956" marB="6095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it-IT" sz="1800" b="1" i="0" dirty="0" smtClean="0">
                          <a:solidFill>
                            <a:schemeClr val="bg1"/>
                          </a:solidFill>
                          <a:latin typeface="Arial"/>
                          <a:cs typeface="Arial"/>
                        </a:rPr>
                        <a:t>2015</a:t>
                      </a:r>
                      <a:endParaRPr lang="it-IT" sz="1800" b="1" dirty="0">
                        <a:solidFill>
                          <a:schemeClr val="bg1"/>
                        </a:solidFill>
                        <a:latin typeface="Arial"/>
                        <a:cs typeface="Arial"/>
                      </a:endParaRPr>
                    </a:p>
                  </a:txBody>
                  <a:tcPr marL="121927" marR="121927" marT="60956" marB="6095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it-IT" sz="1800" b="1" i="0" dirty="0" smtClean="0">
                          <a:solidFill>
                            <a:schemeClr val="bg1"/>
                          </a:solidFill>
                          <a:latin typeface="Arial"/>
                          <a:cs typeface="Arial"/>
                        </a:rPr>
                        <a:t>2016</a:t>
                      </a:r>
                      <a:endParaRPr lang="it-IT" sz="1800" b="1" dirty="0">
                        <a:solidFill>
                          <a:schemeClr val="bg1"/>
                        </a:solidFill>
                        <a:latin typeface="Arial"/>
                        <a:cs typeface="Arial"/>
                      </a:endParaRPr>
                    </a:p>
                  </a:txBody>
                  <a:tcPr marL="121927" marR="121927" marT="60956" marB="6095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it-IT" sz="1800" b="1" dirty="0" smtClean="0">
                          <a:solidFill>
                            <a:schemeClr val="bg1"/>
                          </a:solidFill>
                          <a:latin typeface="Arial"/>
                          <a:cs typeface="Arial"/>
                        </a:rPr>
                        <a:t>2017</a:t>
                      </a:r>
                      <a:endParaRPr lang="it-IT" sz="1800" b="1" dirty="0">
                        <a:solidFill>
                          <a:schemeClr val="bg1"/>
                        </a:solidFill>
                        <a:latin typeface="Arial"/>
                        <a:cs typeface="Arial"/>
                      </a:endParaRPr>
                    </a:p>
                  </a:txBody>
                  <a:tcPr marL="121927" marR="121927" marT="60956" marB="60956"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it-IT" sz="1800" b="1" dirty="0" smtClean="0">
                          <a:solidFill>
                            <a:schemeClr val="bg1"/>
                          </a:solidFill>
                          <a:latin typeface="Arial"/>
                          <a:cs typeface="Arial"/>
                        </a:rPr>
                        <a:t>2018</a:t>
                      </a:r>
                      <a:endParaRPr lang="it-IT" sz="1800" b="1" dirty="0">
                        <a:solidFill>
                          <a:schemeClr val="bg1"/>
                        </a:solidFill>
                        <a:latin typeface="Arial"/>
                        <a:cs typeface="Arial"/>
                      </a:endParaRPr>
                    </a:p>
                  </a:txBody>
                  <a:tcPr marL="121927" marR="121927" marT="60956" marB="60956"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0000"/>
                  </a:ext>
                </a:extLst>
              </a:tr>
              <a:tr h="617220">
                <a:tc>
                  <a:txBody>
                    <a:bodyPr/>
                    <a:lstStyle/>
                    <a:p>
                      <a:pPr algn="l"/>
                      <a:r>
                        <a:rPr lang="it-IT" sz="1800" dirty="0" smtClean="0">
                          <a:solidFill>
                            <a:schemeClr val="tx1">
                              <a:lumMod val="75000"/>
                              <a:lumOff val="25000"/>
                            </a:schemeClr>
                          </a:solidFill>
                          <a:latin typeface="Arial"/>
                          <a:cs typeface="Arial"/>
                        </a:rPr>
                        <a:t>Istituzioni non profit (INP)</a:t>
                      </a:r>
                      <a:endParaRPr lang="it-IT" sz="1800" dirty="0">
                        <a:solidFill>
                          <a:schemeClr val="tx1">
                            <a:lumMod val="75000"/>
                            <a:lumOff val="25000"/>
                          </a:schemeClr>
                        </a:solidFill>
                        <a:latin typeface="Arial"/>
                        <a:cs typeface="Arial"/>
                      </a:endParaRPr>
                    </a:p>
                  </a:txBody>
                  <a:tcPr marL="121927" marR="121927" marT="60956" marB="6095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1800" dirty="0" smtClean="0">
                          <a:latin typeface="Arial"/>
                          <a:cs typeface="Arial"/>
                        </a:rPr>
                        <a:t>235.232</a:t>
                      </a:r>
                      <a:endParaRPr lang="it-IT" sz="1800" dirty="0">
                        <a:latin typeface="Arial"/>
                        <a:cs typeface="Arial"/>
                      </a:endParaRPr>
                    </a:p>
                  </a:txBody>
                  <a:tcPr marL="121927" marR="121927" marT="60956" marB="6095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1800" dirty="0" smtClean="0">
                          <a:latin typeface="Arial"/>
                          <a:cs typeface="Arial"/>
                        </a:rPr>
                        <a:t>301.191</a:t>
                      </a:r>
                      <a:endParaRPr lang="it-IT" sz="1800" dirty="0">
                        <a:latin typeface="Arial"/>
                        <a:cs typeface="Arial"/>
                      </a:endParaRPr>
                    </a:p>
                  </a:txBody>
                  <a:tcPr marL="121927" marR="121927" marT="60956" marB="6095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1800" dirty="0" smtClean="0">
                          <a:latin typeface="Arial"/>
                          <a:cs typeface="Arial"/>
                        </a:rPr>
                        <a:t>336.275</a:t>
                      </a:r>
                      <a:endParaRPr lang="it-IT" sz="1800" dirty="0">
                        <a:latin typeface="Arial"/>
                        <a:cs typeface="Arial"/>
                      </a:endParaRPr>
                    </a:p>
                  </a:txBody>
                  <a:tcPr marL="121927" marR="121927" marT="60956" marB="6095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1800" dirty="0" smtClean="0">
                          <a:latin typeface="Arial"/>
                          <a:cs typeface="Arial"/>
                        </a:rPr>
                        <a:t>343.432</a:t>
                      </a:r>
                      <a:endParaRPr lang="it-IT" sz="1800" dirty="0">
                        <a:latin typeface="Arial"/>
                        <a:cs typeface="Arial"/>
                      </a:endParaRPr>
                    </a:p>
                  </a:txBody>
                  <a:tcPr marL="121927" marR="121927" marT="60956" marB="6095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1800" b="0" dirty="0" smtClean="0">
                          <a:latin typeface="Arial"/>
                          <a:cs typeface="Arial"/>
                        </a:rPr>
                        <a:t>350.492</a:t>
                      </a:r>
                      <a:endParaRPr lang="it-IT" sz="1800" b="0" dirty="0">
                        <a:latin typeface="Arial"/>
                        <a:cs typeface="Arial"/>
                      </a:endParaRPr>
                    </a:p>
                  </a:txBody>
                  <a:tcPr marL="121927" marR="121927" marT="60956" marB="60956"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179705" algn="r">
                        <a:spcBef>
                          <a:spcPts val="200"/>
                        </a:spcBef>
                        <a:spcAft>
                          <a:spcPts val="100"/>
                        </a:spcAft>
                      </a:pPr>
                      <a:r>
                        <a:rPr lang="it-IT" sz="1800" b="1" kern="1200" dirty="0">
                          <a:solidFill>
                            <a:schemeClr val="tx1"/>
                          </a:solidFill>
                          <a:latin typeface="Arial"/>
                          <a:ea typeface="+mn-ea"/>
                          <a:cs typeface="Arial"/>
                        </a:rPr>
                        <a:t>359.574</a:t>
                      </a:r>
                    </a:p>
                  </a:txBody>
                  <a:tcPr marL="68580" marR="6858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72448">
                <a:tc>
                  <a:txBody>
                    <a:bodyPr/>
                    <a:lstStyle/>
                    <a:p>
                      <a:pPr algn="l"/>
                      <a:r>
                        <a:rPr lang="it-IT" sz="1800" dirty="0" smtClean="0">
                          <a:solidFill>
                            <a:schemeClr val="tx1">
                              <a:lumMod val="75000"/>
                              <a:lumOff val="25000"/>
                            </a:schemeClr>
                          </a:solidFill>
                          <a:latin typeface="Arial"/>
                          <a:cs typeface="Arial"/>
                        </a:rPr>
                        <a:t>Dipendenti</a:t>
                      </a:r>
                      <a:endParaRPr lang="it-IT" sz="1800" dirty="0">
                        <a:latin typeface="Arial"/>
                        <a:cs typeface="Arial"/>
                      </a:endParaRPr>
                    </a:p>
                  </a:txBody>
                  <a:tcPr marL="121927" marR="121927" marT="60956" marB="6095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a:r>
                        <a:rPr lang="it-IT" sz="1800" dirty="0" smtClean="0">
                          <a:latin typeface="Arial"/>
                          <a:cs typeface="Arial"/>
                        </a:rPr>
                        <a:t>488.523</a:t>
                      </a:r>
                      <a:endParaRPr lang="it-IT" sz="1800" dirty="0">
                        <a:latin typeface="Arial"/>
                        <a:cs typeface="Arial"/>
                      </a:endParaRPr>
                    </a:p>
                  </a:txBody>
                  <a:tcPr marL="121927" marR="121927" marT="60956" marB="6095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a:r>
                        <a:rPr lang="it-IT" sz="1800" dirty="0" smtClean="0">
                          <a:latin typeface="Arial"/>
                          <a:cs typeface="Arial"/>
                        </a:rPr>
                        <a:t>680.811</a:t>
                      </a:r>
                      <a:endParaRPr lang="it-IT" sz="1800" dirty="0">
                        <a:latin typeface="Arial"/>
                        <a:cs typeface="Arial"/>
                      </a:endParaRPr>
                    </a:p>
                  </a:txBody>
                  <a:tcPr marL="121927" marR="121927" marT="60956" marB="6095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a:r>
                        <a:rPr lang="it-IT" sz="1800" dirty="0" smtClean="0">
                          <a:latin typeface="Arial"/>
                          <a:cs typeface="Arial"/>
                        </a:rPr>
                        <a:t>788.126</a:t>
                      </a:r>
                      <a:endParaRPr lang="it-IT" sz="1800" dirty="0">
                        <a:latin typeface="Arial"/>
                        <a:cs typeface="Arial"/>
                      </a:endParaRPr>
                    </a:p>
                  </a:txBody>
                  <a:tcPr marL="121927" marR="121927" marT="60956" marB="6095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a:r>
                        <a:rPr lang="it-IT" sz="1800" dirty="0" smtClean="0">
                          <a:latin typeface="Arial"/>
                          <a:cs typeface="Arial"/>
                        </a:rPr>
                        <a:t>812.706</a:t>
                      </a:r>
                      <a:endParaRPr lang="it-IT" sz="1800" dirty="0">
                        <a:latin typeface="Arial"/>
                        <a:cs typeface="Arial"/>
                      </a:endParaRPr>
                    </a:p>
                  </a:txBody>
                  <a:tcPr marL="121927" marR="121927" marT="60956" marB="6095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a:r>
                        <a:rPr lang="it-IT" sz="1800" b="0" dirty="0" smtClean="0">
                          <a:latin typeface="Arial"/>
                          <a:cs typeface="Arial"/>
                        </a:rPr>
                        <a:t>844.775</a:t>
                      </a:r>
                      <a:endParaRPr lang="it-IT" sz="1800" b="0" dirty="0">
                        <a:latin typeface="Arial"/>
                        <a:cs typeface="Arial"/>
                      </a:endParaRPr>
                    </a:p>
                  </a:txBody>
                  <a:tcPr marL="121927" marR="121927" marT="60956" marB="60956"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R="179705" algn="r">
                        <a:spcBef>
                          <a:spcPts val="200"/>
                        </a:spcBef>
                        <a:spcAft>
                          <a:spcPts val="100"/>
                        </a:spcAft>
                      </a:pPr>
                      <a:r>
                        <a:rPr lang="it-IT" sz="1800" b="1" kern="1200" dirty="0">
                          <a:solidFill>
                            <a:schemeClr val="tx1"/>
                          </a:solidFill>
                          <a:latin typeface="Arial"/>
                          <a:ea typeface="+mn-ea"/>
                          <a:cs typeface="Arial"/>
                        </a:rPr>
                        <a:t>853.476</a:t>
                      </a:r>
                    </a:p>
                  </a:txBody>
                  <a:tcPr marL="68580" marR="6858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bl>
          </a:graphicData>
        </a:graphic>
      </p:graphicFrame>
      <p:sp>
        <p:nvSpPr>
          <p:cNvPr id="13" name="Segnaposto data 1">
            <a:extLst>
              <a:ext uri="{FF2B5EF4-FFF2-40B4-BE49-F238E27FC236}">
                <a16:creationId xmlns:a16="http://schemas.microsoft.com/office/drawing/2014/main" id="{45583957-2996-9943-B780-E3D661B687F7}"/>
              </a:ext>
            </a:extLst>
          </p:cNvPr>
          <p:cNvSpPr txBox="1">
            <a:spLocks/>
          </p:cNvSpPr>
          <p:nvPr/>
        </p:nvSpPr>
        <p:spPr>
          <a:xfrm>
            <a:off x="3609847" y="6368893"/>
            <a:ext cx="5048072" cy="331932"/>
          </a:xfrm>
          <a:prstGeom prst="rect">
            <a:avLst/>
          </a:prstGeom>
        </p:spPr>
        <p:txBody>
          <a:bodyPr bIns="0" anchor="b" anchorCtr="0"/>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2000" dirty="0" smtClean="0">
                <a:solidFill>
                  <a:schemeClr val="tx1">
                    <a:lumMod val="50000"/>
                    <a:lumOff val="50000"/>
                  </a:schemeClr>
                </a:solidFill>
                <a:latin typeface="Arial"/>
                <a:cs typeface="Arial"/>
              </a:rPr>
              <a:t>9 Ottobre 2020</a:t>
            </a:r>
            <a:endParaRPr lang="it-IT" sz="2000" dirty="0">
              <a:solidFill>
                <a:schemeClr val="tx1">
                  <a:lumMod val="50000"/>
                  <a:lumOff val="50000"/>
                </a:schemeClr>
              </a:solidFill>
              <a:latin typeface="Arial"/>
              <a:cs typeface="Arial"/>
            </a:endParaRPr>
          </a:p>
        </p:txBody>
      </p:sp>
      <p:sp>
        <p:nvSpPr>
          <p:cNvPr id="2" name="CasellaDiTesto 1"/>
          <p:cNvSpPr txBox="1"/>
          <p:nvPr/>
        </p:nvSpPr>
        <p:spPr>
          <a:xfrm>
            <a:off x="8448541" y="3092825"/>
            <a:ext cx="3743459" cy="2031325"/>
          </a:xfrm>
          <a:prstGeom prst="rect">
            <a:avLst/>
          </a:prstGeom>
          <a:noFill/>
        </p:spPr>
        <p:txBody>
          <a:bodyPr wrap="square" rtlCol="0">
            <a:spAutoFit/>
          </a:bodyPr>
          <a:lstStyle/>
          <a:p>
            <a:r>
              <a:rPr lang="it-IT" dirty="0" smtClean="0"/>
              <a:t>Tra il 2015-2018 le istituzioni aumentano con un tasso  di crescita tra il 2,1%-2,6%.</a:t>
            </a:r>
          </a:p>
          <a:p>
            <a:endParaRPr lang="it-IT" dirty="0" smtClean="0"/>
          </a:p>
          <a:p>
            <a:r>
              <a:rPr lang="it-IT" dirty="0" smtClean="0"/>
              <a:t>Il tasso di crescita dei dipendenti, in precedenza superiore al 3%, scende all’1% tra il 2017 e il 2018</a:t>
            </a:r>
            <a:endParaRPr lang="it-IT" dirty="0"/>
          </a:p>
        </p:txBody>
      </p:sp>
      <p:sp>
        <p:nvSpPr>
          <p:cNvPr id="4" name="CasellaDiTesto 3"/>
          <p:cNvSpPr txBox="1"/>
          <p:nvPr/>
        </p:nvSpPr>
        <p:spPr>
          <a:xfrm>
            <a:off x="129075" y="2737500"/>
            <a:ext cx="8319466" cy="369332"/>
          </a:xfrm>
          <a:prstGeom prst="rect">
            <a:avLst/>
          </a:prstGeom>
          <a:solidFill>
            <a:schemeClr val="accent2">
              <a:lumMod val="50000"/>
            </a:schemeClr>
          </a:solidFill>
        </p:spPr>
        <p:txBody>
          <a:bodyPr wrap="square" rtlCol="0">
            <a:spAutoFit/>
          </a:bodyPr>
          <a:lstStyle/>
          <a:p>
            <a:pPr algn="ctr"/>
            <a:r>
              <a:rPr lang="it-IT" b="1" dirty="0" smtClean="0">
                <a:solidFill>
                  <a:schemeClr val="bg1"/>
                </a:solidFill>
              </a:rPr>
              <a:t>VARIAZIONI PERCENTUALI DELLE INP E DEI DIPENDENTI. ANNI 2015-2018</a:t>
            </a:r>
            <a:endParaRPr lang="it-IT" b="1" dirty="0">
              <a:solidFill>
                <a:schemeClr val="bg1"/>
              </a:solidFill>
            </a:endParaRPr>
          </a:p>
        </p:txBody>
      </p:sp>
    </p:spTree>
    <p:extLst>
      <p:ext uri="{BB962C8B-B14F-4D97-AF65-F5344CB8AC3E}">
        <p14:creationId xmlns:p14="http://schemas.microsoft.com/office/powerpoint/2010/main" val="2931422476"/>
      </p:ext>
    </p:extLst>
  </p:cSld>
  <p:clrMapOvr>
    <a:masterClrMapping/>
  </p:clrMapOvr>
  <mc:AlternateContent xmlns:mc="http://schemas.openxmlformats.org/markup-compatibility/2006" xmlns:p14="http://schemas.microsoft.com/office/powerpoint/2010/main">
    <mc:Choice Requires="p14">
      <p:transition spd="med" p14:dur="700" advClick="0">
        <p:push/>
      </p:transition>
    </mc:Choice>
    <mc:Fallback xmlns="">
      <p:transition xmlns:p14="http://schemas.microsoft.com/office/powerpoint/2010/main" spd="med" advClick="0">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egnaposto numero diapositiva 10">
            <a:extLst>
              <a:ext uri="{FF2B5EF4-FFF2-40B4-BE49-F238E27FC236}">
                <a16:creationId xmlns:a16="http://schemas.microsoft.com/office/drawing/2014/main" id="{61CF9838-B34B-E14D-B690-9FF77A80DD95}"/>
              </a:ext>
            </a:extLst>
          </p:cNvPr>
          <p:cNvSpPr>
            <a:spLocks noGrp="1"/>
          </p:cNvSpPr>
          <p:nvPr>
            <p:ph type="sldNum" sz="quarter" idx="4294967295"/>
          </p:nvPr>
        </p:nvSpPr>
        <p:spPr>
          <a:xfrm>
            <a:off x="5892800" y="6045200"/>
            <a:ext cx="406400" cy="252413"/>
          </a:xfrm>
          <a:prstGeom prst="rect">
            <a:avLst/>
          </a:prstGeom>
          <a:solidFill>
            <a:schemeClr val="bg1">
              <a:lumMod val="75000"/>
            </a:schemeClr>
          </a:solidFill>
        </p:spPr>
        <p:txBody>
          <a:bodyPr anchor="ctr"/>
          <a:lstStyle/>
          <a:p>
            <a:pPr algn="ctr"/>
            <a:fld id="{F606285A-0D01-5749-9BA5-C6D470AE5FD2}" type="slidenum">
              <a:rPr lang="it-IT" sz="1200" b="1" smtClean="0">
                <a:solidFill>
                  <a:schemeClr val="tx1">
                    <a:lumMod val="50000"/>
                    <a:lumOff val="50000"/>
                  </a:schemeClr>
                </a:solidFill>
                <a:latin typeface="Arial"/>
                <a:cs typeface="Arial"/>
              </a:rPr>
              <a:pPr algn="ctr"/>
              <a:t>4</a:t>
            </a:fld>
            <a:endParaRPr lang="it-IT" sz="1200" b="1" dirty="0">
              <a:solidFill>
                <a:schemeClr val="tx1">
                  <a:lumMod val="50000"/>
                  <a:lumOff val="50000"/>
                </a:schemeClr>
              </a:solidFill>
              <a:latin typeface="Arial"/>
              <a:cs typeface="Arial"/>
            </a:endParaRPr>
          </a:p>
        </p:txBody>
      </p:sp>
      <p:sp>
        <p:nvSpPr>
          <p:cNvPr id="6" name="CasellaDiTesto 5">
            <a:extLst>
              <a:ext uri="{FF2B5EF4-FFF2-40B4-BE49-F238E27FC236}">
                <a16:creationId xmlns:a16="http://schemas.microsoft.com/office/drawing/2014/main" id="{8D5B1CB1-F4AE-104D-855D-3A3B8E2E8890}"/>
              </a:ext>
            </a:extLst>
          </p:cNvPr>
          <p:cNvSpPr txBox="1"/>
          <p:nvPr/>
        </p:nvSpPr>
        <p:spPr>
          <a:xfrm>
            <a:off x="-1" y="0"/>
            <a:ext cx="12192001" cy="679938"/>
          </a:xfrm>
          <a:prstGeom prst="rect">
            <a:avLst/>
          </a:prstGeom>
          <a:solidFill>
            <a:srgbClr val="FF6400"/>
          </a:solidFill>
        </p:spPr>
        <p:txBody>
          <a:bodyPr wrap="square" lIns="288000" tIns="72000" rIns="288000" bIns="144000" rtlCol="0" anchor="b" anchorCtr="0">
            <a:noAutofit/>
          </a:bodyPr>
          <a:lstStyle/>
          <a:p>
            <a:pPr algn="ctr">
              <a:defRPr/>
            </a:pPr>
            <a:r>
              <a:rPr lang="it-IT" sz="2400" b="1" dirty="0" smtClean="0">
                <a:solidFill>
                  <a:schemeClr val="bg1"/>
                </a:solidFill>
                <a:latin typeface="Arial"/>
                <a:cs typeface="Arial"/>
              </a:rPr>
              <a:t>DIFFUSIONE TERRITORIALE</a:t>
            </a:r>
            <a:endParaRPr lang="it-IT" sz="2400" b="1" dirty="0">
              <a:solidFill>
                <a:schemeClr val="bg1"/>
              </a:solidFill>
              <a:latin typeface="Arial"/>
              <a:cs typeface="Arial"/>
            </a:endParaRPr>
          </a:p>
        </p:txBody>
      </p:sp>
      <p:sp>
        <p:nvSpPr>
          <p:cNvPr id="12" name="Segnaposto data 1">
            <a:extLst>
              <a:ext uri="{FF2B5EF4-FFF2-40B4-BE49-F238E27FC236}">
                <a16:creationId xmlns:a16="http://schemas.microsoft.com/office/drawing/2014/main" id="{45583957-2996-9943-B780-E3D661B687F7}"/>
              </a:ext>
            </a:extLst>
          </p:cNvPr>
          <p:cNvSpPr txBox="1">
            <a:spLocks/>
          </p:cNvSpPr>
          <p:nvPr/>
        </p:nvSpPr>
        <p:spPr>
          <a:xfrm>
            <a:off x="3609847" y="6368893"/>
            <a:ext cx="5048072" cy="331932"/>
          </a:xfrm>
          <a:prstGeom prst="rect">
            <a:avLst/>
          </a:prstGeom>
        </p:spPr>
        <p:txBody>
          <a:bodyPr bIns="0" anchor="b" anchorCtr="0"/>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2000" dirty="0" smtClean="0">
                <a:solidFill>
                  <a:schemeClr val="tx1">
                    <a:lumMod val="50000"/>
                    <a:lumOff val="50000"/>
                  </a:schemeClr>
                </a:solidFill>
                <a:latin typeface="Arial"/>
                <a:cs typeface="Arial"/>
              </a:rPr>
              <a:t>9 Ottobre 2020</a:t>
            </a:r>
            <a:endParaRPr lang="it-IT" sz="2000" dirty="0">
              <a:solidFill>
                <a:schemeClr val="tx1">
                  <a:lumMod val="50000"/>
                  <a:lumOff val="50000"/>
                </a:schemeClr>
              </a:solidFill>
              <a:latin typeface="Arial"/>
              <a:cs typeface="Arial"/>
            </a:endParaRPr>
          </a:p>
        </p:txBody>
      </p:sp>
      <p:sp>
        <p:nvSpPr>
          <p:cNvPr id="16" name="CasellaDiTesto 15"/>
          <p:cNvSpPr txBox="1"/>
          <p:nvPr/>
        </p:nvSpPr>
        <p:spPr>
          <a:xfrm>
            <a:off x="216976" y="829431"/>
            <a:ext cx="4701287" cy="338554"/>
          </a:xfrm>
          <a:prstGeom prst="rect">
            <a:avLst/>
          </a:prstGeom>
          <a:noFill/>
        </p:spPr>
        <p:txBody>
          <a:bodyPr wrap="none" rtlCol="0">
            <a:spAutoFit/>
          </a:bodyPr>
          <a:lstStyle/>
          <a:p>
            <a:r>
              <a:rPr lang="it-IT" sz="1600" b="1" dirty="0" smtClean="0">
                <a:latin typeface="Arial" panose="020B0604020202020204" pitchFamily="34" charset="0"/>
                <a:cs typeface="Arial" panose="020B0604020202020204" pitchFamily="34" charset="0"/>
              </a:rPr>
              <a:t>INP per ripartizione geografica (%)</a:t>
            </a:r>
            <a:r>
              <a:rPr lang="it-IT" sz="1600" dirty="0" smtClean="0">
                <a:latin typeface="Arial" panose="020B0604020202020204" pitchFamily="34" charset="0"/>
                <a:cs typeface="Arial" panose="020B0604020202020204" pitchFamily="34" charset="0"/>
              </a:rPr>
              <a:t> - Anno 2018</a:t>
            </a:r>
            <a:endParaRPr lang="it-IT" sz="1600" dirty="0">
              <a:latin typeface="Arial" panose="020B0604020202020204" pitchFamily="34" charset="0"/>
              <a:cs typeface="Arial" panose="020B0604020202020204" pitchFamily="34" charset="0"/>
            </a:endParaRPr>
          </a:p>
        </p:txBody>
      </p:sp>
      <p:graphicFrame>
        <p:nvGraphicFramePr>
          <p:cNvPr id="10" name="Grafico 9"/>
          <p:cNvGraphicFramePr/>
          <p:nvPr>
            <p:extLst>
              <p:ext uri="{D42A27DB-BD31-4B8C-83A1-F6EECF244321}">
                <p14:modId xmlns:p14="http://schemas.microsoft.com/office/powerpoint/2010/main" val="3941253611"/>
              </p:ext>
            </p:extLst>
          </p:nvPr>
        </p:nvGraphicFramePr>
        <p:xfrm>
          <a:off x="216976" y="1199360"/>
          <a:ext cx="5114878" cy="4845839"/>
        </p:xfrm>
        <a:graphic>
          <a:graphicData uri="http://schemas.openxmlformats.org/drawingml/2006/chart">
            <c:chart xmlns:c="http://schemas.openxmlformats.org/drawingml/2006/chart" xmlns:r="http://schemas.openxmlformats.org/officeDocument/2006/relationships" r:id="rId3"/>
          </a:graphicData>
        </a:graphic>
      </p:graphicFrame>
      <p:sp>
        <p:nvSpPr>
          <p:cNvPr id="26" name="CasellaDiTesto 25"/>
          <p:cNvSpPr txBox="1"/>
          <p:nvPr/>
        </p:nvSpPr>
        <p:spPr>
          <a:xfrm>
            <a:off x="5701553" y="818418"/>
            <a:ext cx="6847267" cy="584775"/>
          </a:xfrm>
          <a:prstGeom prst="rect">
            <a:avLst/>
          </a:prstGeom>
          <a:noFill/>
        </p:spPr>
        <p:txBody>
          <a:bodyPr wrap="square" rtlCol="0">
            <a:spAutoFit/>
          </a:bodyPr>
          <a:lstStyle/>
          <a:p>
            <a:r>
              <a:rPr lang="it-IT" sz="1600" b="1" dirty="0" smtClean="0">
                <a:latin typeface="Arial" panose="020B0604020202020204" pitchFamily="34" charset="0"/>
                <a:cs typeface="Arial" panose="020B0604020202020204" pitchFamily="34" charset="0"/>
              </a:rPr>
              <a:t>INP per ripartizione geografica </a:t>
            </a:r>
            <a:r>
              <a:rPr lang="it-IT" sz="1600" dirty="0" smtClean="0">
                <a:latin typeface="Arial" panose="020B0604020202020204" pitchFamily="34" charset="0"/>
                <a:cs typeface="Arial" panose="020B0604020202020204" pitchFamily="34" charset="0"/>
              </a:rPr>
              <a:t>– Anni  2011, 2015-2018</a:t>
            </a:r>
          </a:p>
          <a:p>
            <a:r>
              <a:rPr lang="it-IT" sz="1600" dirty="0">
                <a:latin typeface="Arial" panose="020B0604020202020204" pitchFamily="34" charset="0"/>
                <a:cs typeface="Arial" panose="020B0604020202020204" pitchFamily="34" charset="0"/>
              </a:rPr>
              <a:t>(variazioni percentuali rispetto al 2011)</a:t>
            </a:r>
          </a:p>
        </p:txBody>
      </p:sp>
      <p:graphicFrame>
        <p:nvGraphicFramePr>
          <p:cNvPr id="7" name="Grafico 6"/>
          <p:cNvGraphicFramePr/>
          <p:nvPr>
            <p:extLst>
              <p:ext uri="{D42A27DB-BD31-4B8C-83A1-F6EECF244321}">
                <p14:modId xmlns:p14="http://schemas.microsoft.com/office/powerpoint/2010/main" val="1936299828"/>
              </p:ext>
            </p:extLst>
          </p:nvPr>
        </p:nvGraphicFramePr>
        <p:xfrm>
          <a:off x="5701552" y="1403193"/>
          <a:ext cx="6306672" cy="44059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40959226"/>
      </p:ext>
    </p:extLst>
  </p:cSld>
  <p:clrMapOvr>
    <a:masterClrMapping/>
  </p:clrMapOvr>
  <mc:AlternateContent xmlns:mc="http://schemas.openxmlformats.org/markup-compatibility/2006" xmlns:p14="http://schemas.microsoft.com/office/powerpoint/2010/main">
    <mc:Choice Requires="p14">
      <p:transition spd="med" p14:dur="700" advClick="0">
        <p:push/>
      </p:transition>
    </mc:Choice>
    <mc:Fallback xmlns="">
      <p:transition xmlns:p14="http://schemas.microsoft.com/office/powerpoint/2010/main" spd="med" advClick="0">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Graphic spid="10" grpId="0">
        <p:bldAsOne/>
      </p:bldGraphic>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egnaposto numero diapositiva 10">
            <a:extLst>
              <a:ext uri="{FF2B5EF4-FFF2-40B4-BE49-F238E27FC236}">
                <a16:creationId xmlns:a16="http://schemas.microsoft.com/office/drawing/2014/main" id="{61CF9838-B34B-E14D-B690-9FF77A80DD95}"/>
              </a:ext>
            </a:extLst>
          </p:cNvPr>
          <p:cNvSpPr>
            <a:spLocks noGrp="1"/>
          </p:cNvSpPr>
          <p:nvPr>
            <p:ph type="sldNum" sz="quarter" idx="4294967295"/>
          </p:nvPr>
        </p:nvSpPr>
        <p:spPr>
          <a:xfrm>
            <a:off x="5892800" y="6045200"/>
            <a:ext cx="406400" cy="252413"/>
          </a:xfrm>
          <a:prstGeom prst="rect">
            <a:avLst/>
          </a:prstGeom>
          <a:solidFill>
            <a:schemeClr val="bg1">
              <a:lumMod val="75000"/>
            </a:schemeClr>
          </a:solidFill>
        </p:spPr>
        <p:txBody>
          <a:bodyPr anchor="ctr"/>
          <a:lstStyle/>
          <a:p>
            <a:pPr algn="ctr"/>
            <a:fld id="{F606285A-0D01-5749-9BA5-C6D470AE5FD2}" type="slidenum">
              <a:rPr lang="it-IT" sz="1200" b="1" smtClean="0">
                <a:solidFill>
                  <a:schemeClr val="tx1">
                    <a:lumMod val="50000"/>
                    <a:lumOff val="50000"/>
                  </a:schemeClr>
                </a:solidFill>
                <a:latin typeface="Arial"/>
                <a:cs typeface="Arial"/>
              </a:rPr>
              <a:pPr algn="ctr"/>
              <a:t>5</a:t>
            </a:fld>
            <a:endParaRPr lang="it-IT" sz="1200" b="1" dirty="0">
              <a:solidFill>
                <a:schemeClr val="tx1">
                  <a:lumMod val="50000"/>
                  <a:lumOff val="50000"/>
                </a:schemeClr>
              </a:solidFill>
              <a:latin typeface="Arial"/>
              <a:cs typeface="Arial"/>
            </a:endParaRPr>
          </a:p>
        </p:txBody>
      </p:sp>
      <p:sp>
        <p:nvSpPr>
          <p:cNvPr id="6" name="CasellaDiTesto 5">
            <a:extLst>
              <a:ext uri="{FF2B5EF4-FFF2-40B4-BE49-F238E27FC236}">
                <a16:creationId xmlns:a16="http://schemas.microsoft.com/office/drawing/2014/main" id="{8D5B1CB1-F4AE-104D-855D-3A3B8E2E8890}"/>
              </a:ext>
            </a:extLst>
          </p:cNvPr>
          <p:cNvSpPr txBox="1"/>
          <p:nvPr/>
        </p:nvSpPr>
        <p:spPr>
          <a:xfrm>
            <a:off x="-1" y="0"/>
            <a:ext cx="12192001" cy="750277"/>
          </a:xfrm>
          <a:prstGeom prst="rect">
            <a:avLst/>
          </a:prstGeom>
          <a:solidFill>
            <a:srgbClr val="FF6400"/>
          </a:solidFill>
        </p:spPr>
        <p:txBody>
          <a:bodyPr wrap="square" lIns="288000" tIns="72000" rIns="288000" bIns="144000" rtlCol="0" anchor="b" anchorCtr="0">
            <a:noAutofit/>
          </a:bodyPr>
          <a:lstStyle/>
          <a:p>
            <a:pPr algn="ctr">
              <a:defRPr/>
            </a:pPr>
            <a:r>
              <a:rPr lang="it-IT" sz="2400" b="1" dirty="0" smtClean="0">
                <a:solidFill>
                  <a:schemeClr val="bg1"/>
                </a:solidFill>
                <a:latin typeface="Arial"/>
                <a:cs typeface="Arial"/>
              </a:rPr>
              <a:t>ANDAMENTO DELLE FORME GIURIDICHE</a:t>
            </a:r>
            <a:endParaRPr lang="it-IT" sz="2400" b="1" dirty="0">
              <a:solidFill>
                <a:schemeClr val="bg1"/>
              </a:solidFill>
              <a:latin typeface="Arial"/>
              <a:cs typeface="Arial"/>
            </a:endParaRPr>
          </a:p>
        </p:txBody>
      </p:sp>
      <p:sp>
        <p:nvSpPr>
          <p:cNvPr id="10" name="Segnaposto data 1">
            <a:extLst>
              <a:ext uri="{FF2B5EF4-FFF2-40B4-BE49-F238E27FC236}">
                <a16:creationId xmlns:a16="http://schemas.microsoft.com/office/drawing/2014/main" id="{45583957-2996-9943-B780-E3D661B687F7}"/>
              </a:ext>
            </a:extLst>
          </p:cNvPr>
          <p:cNvSpPr txBox="1">
            <a:spLocks/>
          </p:cNvSpPr>
          <p:nvPr/>
        </p:nvSpPr>
        <p:spPr>
          <a:xfrm>
            <a:off x="3609847" y="6368893"/>
            <a:ext cx="5048072" cy="331932"/>
          </a:xfrm>
          <a:prstGeom prst="rect">
            <a:avLst/>
          </a:prstGeom>
        </p:spPr>
        <p:txBody>
          <a:bodyPr bIns="0" anchor="b" anchorCtr="0"/>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2000" dirty="0" smtClean="0">
                <a:solidFill>
                  <a:schemeClr val="tx1">
                    <a:lumMod val="50000"/>
                    <a:lumOff val="50000"/>
                  </a:schemeClr>
                </a:solidFill>
                <a:latin typeface="Arial"/>
                <a:cs typeface="Arial"/>
              </a:rPr>
              <a:t>9 Ottobre 2020</a:t>
            </a:r>
            <a:endParaRPr lang="it-IT" sz="2000" dirty="0">
              <a:solidFill>
                <a:schemeClr val="tx1">
                  <a:lumMod val="50000"/>
                  <a:lumOff val="50000"/>
                </a:schemeClr>
              </a:solidFill>
              <a:latin typeface="Arial"/>
              <a:cs typeface="Arial"/>
            </a:endParaRPr>
          </a:p>
        </p:txBody>
      </p:sp>
      <p:graphicFrame>
        <p:nvGraphicFramePr>
          <p:cNvPr id="16" name="Grafico 15"/>
          <p:cNvGraphicFramePr/>
          <p:nvPr>
            <p:extLst>
              <p:ext uri="{D42A27DB-BD31-4B8C-83A1-F6EECF244321}">
                <p14:modId xmlns:p14="http://schemas.microsoft.com/office/powerpoint/2010/main" val="1794626016"/>
              </p:ext>
            </p:extLst>
          </p:nvPr>
        </p:nvGraphicFramePr>
        <p:xfrm>
          <a:off x="140249" y="1427771"/>
          <a:ext cx="4122657" cy="4613673"/>
        </p:xfrm>
        <a:graphic>
          <a:graphicData uri="http://schemas.openxmlformats.org/drawingml/2006/chart">
            <c:chart xmlns:c="http://schemas.openxmlformats.org/drawingml/2006/chart" xmlns:r="http://schemas.openxmlformats.org/officeDocument/2006/relationships" r:id="rId3"/>
          </a:graphicData>
        </a:graphic>
      </p:graphicFrame>
      <p:sp>
        <p:nvSpPr>
          <p:cNvPr id="20" name="CasellaDiTesto 19"/>
          <p:cNvSpPr txBox="1"/>
          <p:nvPr/>
        </p:nvSpPr>
        <p:spPr>
          <a:xfrm>
            <a:off x="238344" y="883467"/>
            <a:ext cx="3986861" cy="338554"/>
          </a:xfrm>
          <a:prstGeom prst="rect">
            <a:avLst/>
          </a:prstGeom>
          <a:noFill/>
        </p:spPr>
        <p:txBody>
          <a:bodyPr wrap="none" rtlCol="0">
            <a:spAutoFit/>
          </a:bodyPr>
          <a:lstStyle/>
          <a:p>
            <a:pPr algn="ctr"/>
            <a:r>
              <a:rPr lang="it-IT" sz="1600" b="1" dirty="0" smtClean="0">
                <a:latin typeface="Arial" panose="020B0604020202020204" pitchFamily="34" charset="0"/>
                <a:cs typeface="Arial" panose="020B0604020202020204" pitchFamily="34" charset="0"/>
              </a:rPr>
              <a:t>INP per forma giuridica (%) </a:t>
            </a:r>
            <a:r>
              <a:rPr lang="it-IT" sz="1600" i="1" dirty="0" smtClean="0">
                <a:latin typeface="Arial" panose="020B0604020202020204" pitchFamily="34" charset="0"/>
                <a:cs typeface="Arial" panose="020B0604020202020204" pitchFamily="34" charset="0"/>
              </a:rPr>
              <a:t>- Anno 2018</a:t>
            </a:r>
            <a:endParaRPr lang="it-IT" sz="1600" i="1" dirty="0">
              <a:latin typeface="Arial" panose="020B0604020202020204" pitchFamily="34" charset="0"/>
              <a:cs typeface="Arial" panose="020B0604020202020204" pitchFamily="34" charset="0"/>
            </a:endParaRPr>
          </a:p>
        </p:txBody>
      </p:sp>
      <p:sp>
        <p:nvSpPr>
          <p:cNvPr id="14" name="CasellaDiTesto 13"/>
          <p:cNvSpPr txBox="1"/>
          <p:nvPr/>
        </p:nvSpPr>
        <p:spPr>
          <a:xfrm>
            <a:off x="5701553" y="850239"/>
            <a:ext cx="6490447" cy="584775"/>
          </a:xfrm>
          <a:prstGeom prst="rect">
            <a:avLst/>
          </a:prstGeom>
          <a:noFill/>
        </p:spPr>
        <p:txBody>
          <a:bodyPr wrap="square" rtlCol="0">
            <a:spAutoFit/>
          </a:bodyPr>
          <a:lstStyle/>
          <a:p>
            <a:pPr algn="ctr"/>
            <a:r>
              <a:rPr lang="it-IT" sz="1600" b="1" dirty="0" smtClean="0">
                <a:latin typeface="Arial" panose="020B0604020202020204" pitchFamily="34" charset="0"/>
                <a:cs typeface="Arial" panose="020B0604020202020204" pitchFamily="34" charset="0"/>
              </a:rPr>
              <a:t>INP per forma giuridica </a:t>
            </a:r>
            <a:r>
              <a:rPr lang="it-IT" sz="1600" dirty="0" smtClean="0">
                <a:latin typeface="Arial" panose="020B0604020202020204" pitchFamily="34" charset="0"/>
                <a:cs typeface="Arial" panose="020B0604020202020204" pitchFamily="34" charset="0"/>
              </a:rPr>
              <a:t>– Anni  2015-2018</a:t>
            </a:r>
          </a:p>
          <a:p>
            <a:pPr algn="ctr"/>
            <a:r>
              <a:rPr lang="it-IT" sz="1600" dirty="0">
                <a:latin typeface="Arial" panose="020B0604020202020204" pitchFamily="34" charset="0"/>
                <a:cs typeface="Arial" panose="020B0604020202020204" pitchFamily="34" charset="0"/>
              </a:rPr>
              <a:t>(variazioni percentuali rispetto al </a:t>
            </a:r>
            <a:r>
              <a:rPr lang="it-IT" sz="1600" dirty="0" smtClean="0">
                <a:latin typeface="Arial" panose="020B0604020202020204" pitchFamily="34" charset="0"/>
                <a:cs typeface="Arial" panose="020B0604020202020204" pitchFamily="34" charset="0"/>
              </a:rPr>
              <a:t>2015)</a:t>
            </a:r>
            <a:endParaRPr lang="it-IT" sz="1600" dirty="0">
              <a:latin typeface="Arial" panose="020B0604020202020204" pitchFamily="34" charset="0"/>
              <a:cs typeface="Arial" panose="020B0604020202020204" pitchFamily="34" charset="0"/>
            </a:endParaRPr>
          </a:p>
        </p:txBody>
      </p:sp>
      <p:graphicFrame>
        <p:nvGraphicFramePr>
          <p:cNvPr id="7" name="Grafico 6"/>
          <p:cNvGraphicFramePr/>
          <p:nvPr>
            <p:extLst>
              <p:ext uri="{D42A27DB-BD31-4B8C-83A1-F6EECF244321}">
                <p14:modId xmlns:p14="http://schemas.microsoft.com/office/powerpoint/2010/main" val="4181309369"/>
              </p:ext>
            </p:extLst>
          </p:nvPr>
        </p:nvGraphicFramePr>
        <p:xfrm>
          <a:off x="5701552" y="1356491"/>
          <a:ext cx="6266330" cy="478184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98274886"/>
      </p:ext>
    </p:extLst>
  </p:cSld>
  <p:clrMapOvr>
    <a:masterClrMapping/>
  </p:clrMapOvr>
  <mc:AlternateContent xmlns:mc="http://schemas.openxmlformats.org/markup-compatibility/2006" xmlns:p14="http://schemas.microsoft.com/office/powerpoint/2010/main">
    <mc:Choice Requires="p14">
      <p:transition spd="med" p14:dur="700" advClick="0">
        <p:push/>
      </p:transition>
    </mc:Choice>
    <mc:Fallback xmlns="">
      <p:transition xmlns:p14="http://schemas.microsoft.com/office/powerpoint/2010/main" spd="med" advClick="0">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P spid="20"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egnaposto numero diapositiva 10">
            <a:extLst>
              <a:ext uri="{FF2B5EF4-FFF2-40B4-BE49-F238E27FC236}">
                <a16:creationId xmlns:a16="http://schemas.microsoft.com/office/drawing/2014/main" id="{61CF9838-B34B-E14D-B690-9FF77A80DD95}"/>
              </a:ext>
            </a:extLst>
          </p:cNvPr>
          <p:cNvSpPr>
            <a:spLocks noGrp="1"/>
          </p:cNvSpPr>
          <p:nvPr>
            <p:ph type="sldNum" sz="quarter" idx="4294967295"/>
          </p:nvPr>
        </p:nvSpPr>
        <p:spPr>
          <a:xfrm>
            <a:off x="5892800" y="6045200"/>
            <a:ext cx="406400" cy="252413"/>
          </a:xfrm>
          <a:prstGeom prst="rect">
            <a:avLst/>
          </a:prstGeom>
          <a:solidFill>
            <a:schemeClr val="bg1">
              <a:lumMod val="75000"/>
            </a:schemeClr>
          </a:solidFill>
        </p:spPr>
        <p:txBody>
          <a:bodyPr anchor="ctr"/>
          <a:lstStyle/>
          <a:p>
            <a:pPr algn="ctr"/>
            <a:fld id="{F606285A-0D01-5749-9BA5-C6D470AE5FD2}" type="slidenum">
              <a:rPr lang="it-IT" sz="1200" b="1" smtClean="0">
                <a:solidFill>
                  <a:schemeClr val="tx1">
                    <a:lumMod val="50000"/>
                    <a:lumOff val="50000"/>
                  </a:schemeClr>
                </a:solidFill>
                <a:latin typeface="Arial"/>
                <a:cs typeface="Arial"/>
              </a:rPr>
              <a:pPr algn="ctr"/>
              <a:t>6</a:t>
            </a:fld>
            <a:endParaRPr lang="it-IT" sz="1200" b="1" dirty="0">
              <a:solidFill>
                <a:schemeClr val="tx1">
                  <a:lumMod val="50000"/>
                  <a:lumOff val="50000"/>
                </a:schemeClr>
              </a:solidFill>
              <a:latin typeface="Arial"/>
              <a:cs typeface="Arial"/>
            </a:endParaRPr>
          </a:p>
        </p:txBody>
      </p:sp>
      <p:sp>
        <p:nvSpPr>
          <p:cNvPr id="6" name="CasellaDiTesto 5">
            <a:extLst>
              <a:ext uri="{FF2B5EF4-FFF2-40B4-BE49-F238E27FC236}">
                <a16:creationId xmlns:a16="http://schemas.microsoft.com/office/drawing/2014/main" id="{8D5B1CB1-F4AE-104D-855D-3A3B8E2E8890}"/>
              </a:ext>
            </a:extLst>
          </p:cNvPr>
          <p:cNvSpPr txBox="1"/>
          <p:nvPr/>
        </p:nvSpPr>
        <p:spPr>
          <a:xfrm>
            <a:off x="-1" y="0"/>
            <a:ext cx="12192001" cy="698500"/>
          </a:xfrm>
          <a:prstGeom prst="rect">
            <a:avLst/>
          </a:prstGeom>
          <a:solidFill>
            <a:srgbClr val="FF6400"/>
          </a:solidFill>
        </p:spPr>
        <p:txBody>
          <a:bodyPr wrap="square" lIns="288000" tIns="72000" rIns="288000" bIns="144000" rtlCol="0" anchor="b" anchorCtr="0">
            <a:noAutofit/>
          </a:bodyPr>
          <a:lstStyle/>
          <a:p>
            <a:pPr algn="ctr">
              <a:defRPr/>
            </a:pPr>
            <a:r>
              <a:rPr lang="it-IT" sz="2400" b="1" dirty="0" smtClean="0">
                <a:solidFill>
                  <a:schemeClr val="bg1"/>
                </a:solidFill>
                <a:latin typeface="Arial"/>
                <a:cs typeface="Arial"/>
              </a:rPr>
              <a:t>DINAMICA SETTORIALE</a:t>
            </a:r>
            <a:endParaRPr lang="it-IT" sz="2400" b="1" dirty="0">
              <a:solidFill>
                <a:schemeClr val="bg1"/>
              </a:solidFill>
              <a:latin typeface="Arial"/>
              <a:cs typeface="Arial"/>
            </a:endParaRPr>
          </a:p>
        </p:txBody>
      </p:sp>
      <p:sp>
        <p:nvSpPr>
          <p:cNvPr id="10" name="Segnaposto data 1">
            <a:extLst>
              <a:ext uri="{FF2B5EF4-FFF2-40B4-BE49-F238E27FC236}">
                <a16:creationId xmlns:a16="http://schemas.microsoft.com/office/drawing/2014/main" id="{45583957-2996-9943-B780-E3D661B687F7}"/>
              </a:ext>
            </a:extLst>
          </p:cNvPr>
          <p:cNvSpPr txBox="1">
            <a:spLocks/>
          </p:cNvSpPr>
          <p:nvPr/>
        </p:nvSpPr>
        <p:spPr>
          <a:xfrm>
            <a:off x="3609847" y="6368893"/>
            <a:ext cx="5048072" cy="331932"/>
          </a:xfrm>
          <a:prstGeom prst="rect">
            <a:avLst/>
          </a:prstGeom>
        </p:spPr>
        <p:txBody>
          <a:bodyPr bIns="0" anchor="b" anchorCtr="0"/>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2000" dirty="0" smtClean="0">
                <a:solidFill>
                  <a:schemeClr val="tx1">
                    <a:lumMod val="50000"/>
                    <a:lumOff val="50000"/>
                  </a:schemeClr>
                </a:solidFill>
                <a:latin typeface="Arial"/>
                <a:cs typeface="Arial"/>
              </a:rPr>
              <a:t>9 Ottobre 2020</a:t>
            </a:r>
            <a:endParaRPr lang="it-IT" sz="2000" dirty="0">
              <a:solidFill>
                <a:schemeClr val="tx1">
                  <a:lumMod val="50000"/>
                  <a:lumOff val="50000"/>
                </a:schemeClr>
              </a:solidFill>
              <a:latin typeface="Arial"/>
              <a:cs typeface="Arial"/>
            </a:endParaRPr>
          </a:p>
        </p:txBody>
      </p:sp>
      <p:graphicFrame>
        <p:nvGraphicFramePr>
          <p:cNvPr id="5" name="Grafico 4"/>
          <p:cNvGraphicFramePr/>
          <p:nvPr>
            <p:extLst>
              <p:ext uri="{D42A27DB-BD31-4B8C-83A1-F6EECF244321}">
                <p14:modId xmlns:p14="http://schemas.microsoft.com/office/powerpoint/2010/main" val="3898464010"/>
              </p:ext>
            </p:extLst>
          </p:nvPr>
        </p:nvGraphicFramePr>
        <p:xfrm>
          <a:off x="6206563" y="1177059"/>
          <a:ext cx="5661672" cy="46756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fico 6"/>
          <p:cNvGraphicFramePr/>
          <p:nvPr>
            <p:extLst>
              <p:ext uri="{D42A27DB-BD31-4B8C-83A1-F6EECF244321}">
                <p14:modId xmlns:p14="http://schemas.microsoft.com/office/powerpoint/2010/main" val="4060316447"/>
              </p:ext>
            </p:extLst>
          </p:nvPr>
        </p:nvGraphicFramePr>
        <p:xfrm>
          <a:off x="-90453" y="1201231"/>
          <a:ext cx="7756698" cy="4651485"/>
        </p:xfrm>
        <a:graphic>
          <a:graphicData uri="http://schemas.openxmlformats.org/drawingml/2006/chart">
            <c:chart xmlns:c="http://schemas.openxmlformats.org/drawingml/2006/chart" xmlns:r="http://schemas.openxmlformats.org/officeDocument/2006/relationships" r:id="rId4"/>
          </a:graphicData>
        </a:graphic>
      </p:graphicFrame>
      <p:sp>
        <p:nvSpPr>
          <p:cNvPr id="8" name="CasellaDiTesto 7"/>
          <p:cNvSpPr txBox="1"/>
          <p:nvPr/>
        </p:nvSpPr>
        <p:spPr>
          <a:xfrm>
            <a:off x="1368" y="840271"/>
            <a:ext cx="6205195" cy="338554"/>
          </a:xfrm>
          <a:prstGeom prst="rect">
            <a:avLst/>
          </a:prstGeom>
          <a:noFill/>
        </p:spPr>
        <p:txBody>
          <a:bodyPr wrap="square" rtlCol="0">
            <a:spAutoFit/>
          </a:bodyPr>
          <a:lstStyle/>
          <a:p>
            <a:pPr algn="ctr"/>
            <a:r>
              <a:rPr lang="it-IT" sz="1600" b="1" dirty="0" smtClean="0">
                <a:latin typeface="Arial" panose="020B0604020202020204" pitchFamily="34" charset="0"/>
                <a:cs typeface="Arial" panose="020B0604020202020204" pitchFamily="34" charset="0"/>
              </a:rPr>
              <a:t>INP per settore di attività </a:t>
            </a:r>
            <a:r>
              <a:rPr lang="it-IT" sz="1600" dirty="0" smtClean="0">
                <a:latin typeface="Arial" panose="020B0604020202020204" pitchFamily="34" charset="0"/>
                <a:cs typeface="Arial" panose="020B0604020202020204" pitchFamily="34" charset="0"/>
              </a:rPr>
              <a:t>(</a:t>
            </a:r>
            <a:r>
              <a:rPr lang="it-IT" sz="1400" i="1" dirty="0" smtClean="0">
                <a:latin typeface="Arial" panose="020B0604020202020204" pitchFamily="34" charset="0"/>
                <a:cs typeface="Arial" panose="020B0604020202020204" pitchFamily="34" charset="0"/>
              </a:rPr>
              <a:t>%) - Anno 2018</a:t>
            </a:r>
            <a:endParaRPr lang="it-IT" sz="1400" i="1" dirty="0">
              <a:latin typeface="Arial" panose="020B0604020202020204" pitchFamily="34" charset="0"/>
              <a:cs typeface="Arial" panose="020B0604020202020204" pitchFamily="34" charset="0"/>
            </a:endParaRPr>
          </a:p>
        </p:txBody>
      </p:sp>
      <p:sp>
        <p:nvSpPr>
          <p:cNvPr id="9" name="CasellaDiTesto 8"/>
          <p:cNvSpPr txBox="1"/>
          <p:nvPr/>
        </p:nvSpPr>
        <p:spPr>
          <a:xfrm>
            <a:off x="6827313" y="851474"/>
            <a:ext cx="5364687" cy="338554"/>
          </a:xfrm>
          <a:prstGeom prst="rect">
            <a:avLst/>
          </a:prstGeom>
          <a:noFill/>
        </p:spPr>
        <p:txBody>
          <a:bodyPr wrap="square" rtlCol="0">
            <a:spAutoFit/>
          </a:bodyPr>
          <a:lstStyle/>
          <a:p>
            <a:r>
              <a:rPr lang="it-IT" sz="1600" b="1" dirty="0" smtClean="0">
                <a:latin typeface="Arial" panose="020B0604020202020204" pitchFamily="34" charset="0"/>
                <a:cs typeface="Arial" panose="020B0604020202020204" pitchFamily="34" charset="0"/>
              </a:rPr>
              <a:t>INP per settore di attività</a:t>
            </a:r>
            <a:r>
              <a:rPr lang="it-IT" sz="1600" dirty="0" smtClean="0">
                <a:latin typeface="Arial" panose="020B0604020202020204" pitchFamily="34" charset="0"/>
                <a:cs typeface="Arial" panose="020B0604020202020204" pitchFamily="34" charset="0"/>
              </a:rPr>
              <a:t> – (</a:t>
            </a:r>
            <a:r>
              <a:rPr lang="it-IT" sz="1600" i="1" dirty="0" smtClean="0">
                <a:latin typeface="Arial" panose="020B0604020202020204" pitchFamily="34" charset="0"/>
                <a:cs typeface="Arial" panose="020B0604020202020204" pitchFamily="34" charset="0"/>
              </a:rPr>
              <a:t>variazioni % 2018/2015)</a:t>
            </a:r>
            <a:endParaRPr lang="it-IT" sz="1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7163680"/>
      </p:ext>
    </p:extLst>
  </p:cSld>
  <p:clrMapOvr>
    <a:masterClrMapping/>
  </p:clrMapOvr>
  <mc:AlternateContent xmlns:mc="http://schemas.openxmlformats.org/markup-compatibility/2006" xmlns:p14="http://schemas.microsoft.com/office/powerpoint/2010/main">
    <mc:Choice Requires="p14">
      <p:transition spd="med" p14:dur="700" advClick="0">
        <p:push/>
      </p:transition>
    </mc:Choice>
    <mc:Fallback xmlns="">
      <p:transition xmlns:p14="http://schemas.microsoft.com/office/powerpoint/2010/main" spd="med" advClick="0">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7" grpId="0">
        <p:bldAsOne/>
      </p:bldGraphic>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Segnaposto numero diapositiva 10">
            <a:extLst>
              <a:ext uri="{FF2B5EF4-FFF2-40B4-BE49-F238E27FC236}">
                <a16:creationId xmlns:a16="http://schemas.microsoft.com/office/drawing/2014/main" id="{8397962C-10BE-9C44-A641-ACE9812CBA69}"/>
              </a:ext>
            </a:extLst>
          </p:cNvPr>
          <p:cNvSpPr>
            <a:spLocks noGrp="1"/>
          </p:cNvSpPr>
          <p:nvPr>
            <p:ph type="sldNum" sz="quarter" idx="4294967295"/>
          </p:nvPr>
        </p:nvSpPr>
        <p:spPr>
          <a:xfrm>
            <a:off x="5892800" y="6045200"/>
            <a:ext cx="406400" cy="252413"/>
          </a:xfrm>
          <a:prstGeom prst="rect">
            <a:avLst/>
          </a:prstGeom>
          <a:solidFill>
            <a:schemeClr val="bg1">
              <a:lumMod val="75000"/>
            </a:schemeClr>
          </a:solidFill>
        </p:spPr>
        <p:txBody>
          <a:bodyPr anchor="ctr"/>
          <a:lstStyle/>
          <a:p>
            <a:pPr algn="ctr"/>
            <a:fld id="{F606285A-0D01-5749-9BA5-C6D470AE5FD2}" type="slidenum">
              <a:rPr lang="it-IT" sz="1200" b="1" smtClean="0">
                <a:solidFill>
                  <a:schemeClr val="tx1">
                    <a:lumMod val="50000"/>
                    <a:lumOff val="50000"/>
                  </a:schemeClr>
                </a:solidFill>
                <a:latin typeface="Arial"/>
                <a:cs typeface="Arial"/>
              </a:rPr>
              <a:pPr algn="ctr"/>
              <a:t>7</a:t>
            </a:fld>
            <a:endParaRPr lang="it-IT" sz="1200" b="1" dirty="0">
              <a:solidFill>
                <a:schemeClr val="tx1">
                  <a:lumMod val="50000"/>
                  <a:lumOff val="50000"/>
                </a:schemeClr>
              </a:solidFill>
              <a:latin typeface="Arial"/>
              <a:cs typeface="Arial"/>
            </a:endParaRPr>
          </a:p>
        </p:txBody>
      </p:sp>
      <p:sp>
        <p:nvSpPr>
          <p:cNvPr id="6" name="CasellaDiTesto 5">
            <a:extLst>
              <a:ext uri="{FF2B5EF4-FFF2-40B4-BE49-F238E27FC236}">
                <a16:creationId xmlns:a16="http://schemas.microsoft.com/office/drawing/2014/main" id="{8985E405-D677-E549-BED5-E2617C4B9E8B}"/>
              </a:ext>
            </a:extLst>
          </p:cNvPr>
          <p:cNvSpPr txBox="1"/>
          <p:nvPr/>
        </p:nvSpPr>
        <p:spPr>
          <a:xfrm>
            <a:off x="-1" y="0"/>
            <a:ext cx="12192001" cy="660144"/>
          </a:xfrm>
          <a:prstGeom prst="rect">
            <a:avLst/>
          </a:prstGeom>
          <a:solidFill>
            <a:srgbClr val="FF6400"/>
          </a:solidFill>
        </p:spPr>
        <p:txBody>
          <a:bodyPr wrap="square" lIns="288000" tIns="144000" rIns="288000" bIns="144000" rtlCol="0" anchor="t" anchorCtr="0">
            <a:spAutoFit/>
          </a:bodyPr>
          <a:lstStyle/>
          <a:p>
            <a:pPr algn="ctr">
              <a:defRPr/>
            </a:pPr>
            <a:r>
              <a:rPr lang="it-IT" sz="2400" b="1" dirty="0" smtClean="0">
                <a:solidFill>
                  <a:schemeClr val="bg1"/>
                </a:solidFill>
                <a:latin typeface="Arial"/>
                <a:cs typeface="Arial"/>
              </a:rPr>
              <a:t>OCCUPAZIONE NEL SETTORE NON PROFIT</a:t>
            </a:r>
            <a:endParaRPr lang="it-IT" sz="2400" b="1" dirty="0">
              <a:solidFill>
                <a:schemeClr val="bg1"/>
              </a:solidFill>
              <a:latin typeface="Arial"/>
              <a:cs typeface="Arial"/>
            </a:endParaRPr>
          </a:p>
        </p:txBody>
      </p:sp>
      <p:sp>
        <p:nvSpPr>
          <p:cNvPr id="7" name="Segnaposto data 1">
            <a:extLst>
              <a:ext uri="{FF2B5EF4-FFF2-40B4-BE49-F238E27FC236}">
                <a16:creationId xmlns:a16="http://schemas.microsoft.com/office/drawing/2014/main" id="{45583957-2996-9943-B780-E3D661B687F7}"/>
              </a:ext>
            </a:extLst>
          </p:cNvPr>
          <p:cNvSpPr txBox="1">
            <a:spLocks/>
          </p:cNvSpPr>
          <p:nvPr/>
        </p:nvSpPr>
        <p:spPr>
          <a:xfrm>
            <a:off x="3609847" y="6368893"/>
            <a:ext cx="5048072" cy="331932"/>
          </a:xfrm>
          <a:prstGeom prst="rect">
            <a:avLst/>
          </a:prstGeom>
        </p:spPr>
        <p:txBody>
          <a:bodyPr bIns="0" anchor="b" anchorCtr="0"/>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2000" dirty="0" smtClean="0">
                <a:solidFill>
                  <a:schemeClr val="tx1">
                    <a:lumMod val="50000"/>
                    <a:lumOff val="50000"/>
                  </a:schemeClr>
                </a:solidFill>
                <a:latin typeface="Arial"/>
                <a:cs typeface="Arial"/>
              </a:rPr>
              <a:t>9 Ottobre 2020</a:t>
            </a:r>
            <a:endParaRPr lang="it-IT" sz="2000" dirty="0">
              <a:solidFill>
                <a:schemeClr val="tx1">
                  <a:lumMod val="50000"/>
                  <a:lumOff val="50000"/>
                </a:schemeClr>
              </a:solidFill>
              <a:latin typeface="Arial"/>
              <a:cs typeface="Arial"/>
            </a:endParaRPr>
          </a:p>
        </p:txBody>
      </p:sp>
      <p:graphicFrame>
        <p:nvGraphicFramePr>
          <p:cNvPr id="2" name="Grafico 1"/>
          <p:cNvGraphicFramePr/>
          <p:nvPr>
            <p:extLst>
              <p:ext uri="{D42A27DB-BD31-4B8C-83A1-F6EECF244321}">
                <p14:modId xmlns:p14="http://schemas.microsoft.com/office/powerpoint/2010/main" val="1385147137"/>
              </p:ext>
            </p:extLst>
          </p:nvPr>
        </p:nvGraphicFramePr>
        <p:xfrm>
          <a:off x="84339" y="812106"/>
          <a:ext cx="3675373" cy="48511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Grafico 4"/>
          <p:cNvGraphicFramePr/>
          <p:nvPr>
            <p:extLst>
              <p:ext uri="{D42A27DB-BD31-4B8C-83A1-F6EECF244321}">
                <p14:modId xmlns:p14="http://schemas.microsoft.com/office/powerpoint/2010/main" val="1199344153"/>
              </p:ext>
            </p:extLst>
          </p:nvPr>
        </p:nvGraphicFramePr>
        <p:xfrm>
          <a:off x="3609847" y="1205816"/>
          <a:ext cx="4603897" cy="445643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Grafico 7"/>
          <p:cNvGraphicFramePr/>
          <p:nvPr>
            <p:extLst>
              <p:ext uri="{D42A27DB-BD31-4B8C-83A1-F6EECF244321}">
                <p14:modId xmlns:p14="http://schemas.microsoft.com/office/powerpoint/2010/main" val="1672355159"/>
              </p:ext>
            </p:extLst>
          </p:nvPr>
        </p:nvGraphicFramePr>
        <p:xfrm>
          <a:off x="7569150" y="811050"/>
          <a:ext cx="4531096" cy="5045351"/>
        </p:xfrm>
        <a:graphic>
          <a:graphicData uri="http://schemas.openxmlformats.org/drawingml/2006/chart">
            <c:chart xmlns:c="http://schemas.openxmlformats.org/drawingml/2006/chart" xmlns:r="http://schemas.openxmlformats.org/officeDocument/2006/relationships" r:id="rId6"/>
          </a:graphicData>
        </a:graphic>
      </p:graphicFrame>
      <p:sp>
        <p:nvSpPr>
          <p:cNvPr id="9" name="CasellaDiTesto 19"/>
          <p:cNvSpPr txBox="1"/>
          <p:nvPr/>
        </p:nvSpPr>
        <p:spPr>
          <a:xfrm>
            <a:off x="4514478" y="811050"/>
            <a:ext cx="3163045" cy="553998"/>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it-IT" sz="1600" b="1" dirty="0" smtClean="0">
                <a:latin typeface="Arial" panose="020B0604020202020204" pitchFamily="34" charset="0"/>
                <a:cs typeface="Arial" panose="020B0604020202020204" pitchFamily="34" charset="0"/>
              </a:rPr>
              <a:t>Dipendenti per forma giuridica</a:t>
            </a:r>
          </a:p>
          <a:p>
            <a:pPr algn="ctr"/>
            <a:r>
              <a:rPr lang="it-IT" sz="1400" i="1" dirty="0" smtClean="0">
                <a:latin typeface="Arial" panose="020B0604020202020204" pitchFamily="34" charset="0"/>
                <a:cs typeface="Arial" panose="020B0604020202020204" pitchFamily="34" charset="0"/>
              </a:rPr>
              <a:t> % - Anno 2018</a:t>
            </a:r>
            <a:endParaRPr lang="it-IT"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2517550"/>
      </p:ext>
    </p:extLst>
  </p:cSld>
  <p:clrMapOvr>
    <a:masterClrMapping/>
  </p:clrMapOvr>
  <mc:AlternateContent xmlns:mc="http://schemas.openxmlformats.org/markup-compatibility/2006" xmlns:p14="http://schemas.microsoft.com/office/powerpoint/2010/main">
    <mc:Choice Requires="p14">
      <p:transition spd="med" p14:dur="700" advClick="0">
        <p:push/>
      </p:transition>
    </mc:Choice>
    <mc:Fallback xmlns="">
      <p:transition xmlns:p14="http://schemas.microsoft.com/office/powerpoint/2010/main" spd="med" advClick="0">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5" grpId="0">
        <p:bldAsOne/>
      </p:bldGraphic>
      <p:bldGraphic spid="8" grpId="0">
        <p:bldAsOne/>
      </p:bldGraphic>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Segnaposto numero diapositiva 10">
            <a:extLst>
              <a:ext uri="{FF2B5EF4-FFF2-40B4-BE49-F238E27FC236}">
                <a16:creationId xmlns:a16="http://schemas.microsoft.com/office/drawing/2014/main" id="{8397962C-10BE-9C44-A641-ACE9812CBA69}"/>
              </a:ext>
            </a:extLst>
          </p:cNvPr>
          <p:cNvSpPr>
            <a:spLocks noGrp="1"/>
          </p:cNvSpPr>
          <p:nvPr>
            <p:ph type="sldNum" sz="quarter" idx="4294967295"/>
          </p:nvPr>
        </p:nvSpPr>
        <p:spPr>
          <a:xfrm>
            <a:off x="5892800" y="6045200"/>
            <a:ext cx="406400" cy="252413"/>
          </a:xfrm>
          <a:prstGeom prst="rect">
            <a:avLst/>
          </a:prstGeom>
          <a:solidFill>
            <a:schemeClr val="bg1">
              <a:lumMod val="75000"/>
            </a:schemeClr>
          </a:solidFill>
        </p:spPr>
        <p:txBody>
          <a:bodyPr anchor="ctr"/>
          <a:lstStyle/>
          <a:p>
            <a:pPr algn="ctr"/>
            <a:fld id="{F606285A-0D01-5749-9BA5-C6D470AE5FD2}" type="slidenum">
              <a:rPr lang="it-IT" sz="1200" b="1" smtClean="0">
                <a:solidFill>
                  <a:schemeClr val="tx1">
                    <a:lumMod val="50000"/>
                    <a:lumOff val="50000"/>
                  </a:schemeClr>
                </a:solidFill>
                <a:latin typeface="Arial"/>
                <a:cs typeface="Arial"/>
              </a:rPr>
              <a:pPr algn="ctr"/>
              <a:t>8</a:t>
            </a:fld>
            <a:endParaRPr lang="it-IT" sz="1200" b="1" dirty="0">
              <a:solidFill>
                <a:schemeClr val="tx1">
                  <a:lumMod val="50000"/>
                  <a:lumOff val="50000"/>
                </a:schemeClr>
              </a:solidFill>
              <a:latin typeface="Arial"/>
              <a:cs typeface="Arial"/>
            </a:endParaRPr>
          </a:p>
        </p:txBody>
      </p:sp>
      <p:sp>
        <p:nvSpPr>
          <p:cNvPr id="6" name="CasellaDiTesto 5">
            <a:extLst>
              <a:ext uri="{FF2B5EF4-FFF2-40B4-BE49-F238E27FC236}">
                <a16:creationId xmlns:a16="http://schemas.microsoft.com/office/drawing/2014/main" id="{8985E405-D677-E549-BED5-E2617C4B9E8B}"/>
              </a:ext>
            </a:extLst>
          </p:cNvPr>
          <p:cNvSpPr txBox="1"/>
          <p:nvPr/>
        </p:nvSpPr>
        <p:spPr>
          <a:xfrm>
            <a:off x="-1" y="0"/>
            <a:ext cx="12192001" cy="660144"/>
          </a:xfrm>
          <a:prstGeom prst="rect">
            <a:avLst/>
          </a:prstGeom>
          <a:solidFill>
            <a:srgbClr val="FF6400"/>
          </a:solidFill>
        </p:spPr>
        <p:txBody>
          <a:bodyPr wrap="square" lIns="288000" tIns="144000" rIns="288000" bIns="144000" rtlCol="0" anchor="t" anchorCtr="0">
            <a:spAutoFit/>
          </a:bodyPr>
          <a:lstStyle/>
          <a:p>
            <a:pPr algn="ctr">
              <a:defRPr/>
            </a:pPr>
            <a:r>
              <a:rPr lang="it-IT" sz="2400" b="1" dirty="0" smtClean="0">
                <a:solidFill>
                  <a:schemeClr val="bg1"/>
                </a:solidFill>
                <a:latin typeface="Arial"/>
                <a:cs typeface="Arial"/>
              </a:rPr>
              <a:t>TENDENZE DELL’OCCUPAZIONE</a:t>
            </a:r>
            <a:endParaRPr lang="it-IT" sz="2400" b="1" dirty="0">
              <a:solidFill>
                <a:schemeClr val="bg1"/>
              </a:solidFill>
              <a:latin typeface="Arial"/>
              <a:cs typeface="Arial"/>
            </a:endParaRPr>
          </a:p>
        </p:txBody>
      </p:sp>
      <p:sp>
        <p:nvSpPr>
          <p:cNvPr id="7" name="Segnaposto data 1">
            <a:extLst>
              <a:ext uri="{FF2B5EF4-FFF2-40B4-BE49-F238E27FC236}">
                <a16:creationId xmlns:a16="http://schemas.microsoft.com/office/drawing/2014/main" id="{45583957-2996-9943-B780-E3D661B687F7}"/>
              </a:ext>
            </a:extLst>
          </p:cNvPr>
          <p:cNvSpPr txBox="1">
            <a:spLocks/>
          </p:cNvSpPr>
          <p:nvPr/>
        </p:nvSpPr>
        <p:spPr>
          <a:xfrm>
            <a:off x="3609847" y="6368893"/>
            <a:ext cx="5048072" cy="331932"/>
          </a:xfrm>
          <a:prstGeom prst="rect">
            <a:avLst/>
          </a:prstGeom>
        </p:spPr>
        <p:txBody>
          <a:bodyPr bIns="0" anchor="b" anchorCtr="0"/>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2000" dirty="0" smtClean="0">
                <a:solidFill>
                  <a:schemeClr val="tx1">
                    <a:lumMod val="50000"/>
                    <a:lumOff val="50000"/>
                  </a:schemeClr>
                </a:solidFill>
                <a:latin typeface="Arial"/>
                <a:cs typeface="Arial"/>
              </a:rPr>
              <a:t>9 Ottobre 2020</a:t>
            </a:r>
            <a:endParaRPr lang="it-IT" sz="2000" dirty="0">
              <a:solidFill>
                <a:schemeClr val="tx1">
                  <a:lumMod val="50000"/>
                  <a:lumOff val="50000"/>
                </a:schemeClr>
              </a:solidFill>
              <a:latin typeface="Arial"/>
              <a:cs typeface="Arial"/>
            </a:endParaRPr>
          </a:p>
        </p:txBody>
      </p:sp>
      <p:graphicFrame>
        <p:nvGraphicFramePr>
          <p:cNvPr id="12" name="Grafico 11"/>
          <p:cNvGraphicFramePr/>
          <p:nvPr>
            <p:extLst>
              <p:ext uri="{D42A27DB-BD31-4B8C-83A1-F6EECF244321}">
                <p14:modId xmlns:p14="http://schemas.microsoft.com/office/powerpoint/2010/main" val="3392537822"/>
              </p:ext>
            </p:extLst>
          </p:nvPr>
        </p:nvGraphicFramePr>
        <p:xfrm>
          <a:off x="121024" y="1332200"/>
          <a:ext cx="5494165" cy="3973896"/>
        </p:xfrm>
        <a:graphic>
          <a:graphicData uri="http://schemas.openxmlformats.org/drawingml/2006/chart">
            <c:chart xmlns:c="http://schemas.openxmlformats.org/drawingml/2006/chart" xmlns:r="http://schemas.openxmlformats.org/officeDocument/2006/relationships" r:id="rId4"/>
          </a:graphicData>
        </a:graphic>
      </p:graphicFrame>
      <p:sp>
        <p:nvSpPr>
          <p:cNvPr id="15" name="CasellaDiTesto 14"/>
          <p:cNvSpPr txBox="1"/>
          <p:nvPr/>
        </p:nvSpPr>
        <p:spPr>
          <a:xfrm>
            <a:off x="121024" y="676145"/>
            <a:ext cx="5494165" cy="584775"/>
          </a:xfrm>
          <a:prstGeom prst="rect">
            <a:avLst/>
          </a:prstGeom>
          <a:noFill/>
        </p:spPr>
        <p:txBody>
          <a:bodyPr wrap="square" rtlCol="0">
            <a:spAutoFit/>
          </a:bodyPr>
          <a:lstStyle/>
          <a:p>
            <a:r>
              <a:rPr lang="it-IT" sz="1600" b="1" dirty="0" smtClean="0">
                <a:latin typeface="Arial" panose="020B0604020202020204" pitchFamily="34" charset="0"/>
                <a:cs typeface="Arial" panose="020B0604020202020204" pitchFamily="34" charset="0"/>
              </a:rPr>
              <a:t>INP per ripartizione geografica </a:t>
            </a:r>
            <a:r>
              <a:rPr lang="it-IT" sz="1600" dirty="0" smtClean="0">
                <a:latin typeface="Arial" panose="020B0604020202020204" pitchFamily="34" charset="0"/>
                <a:cs typeface="Arial" panose="020B0604020202020204" pitchFamily="34" charset="0"/>
              </a:rPr>
              <a:t>– Anni  2011, 2015-2018</a:t>
            </a:r>
          </a:p>
          <a:p>
            <a:r>
              <a:rPr lang="it-IT" sz="1600" dirty="0">
                <a:latin typeface="Arial" panose="020B0604020202020204" pitchFamily="34" charset="0"/>
                <a:cs typeface="Arial" panose="020B0604020202020204" pitchFamily="34" charset="0"/>
              </a:rPr>
              <a:t>(variazioni percentuali rispetto al 2011)</a:t>
            </a:r>
          </a:p>
        </p:txBody>
      </p:sp>
      <p:graphicFrame>
        <p:nvGraphicFramePr>
          <p:cNvPr id="17" name="Grafico 16"/>
          <p:cNvGraphicFramePr/>
          <p:nvPr>
            <p:extLst>
              <p:ext uri="{D42A27DB-BD31-4B8C-83A1-F6EECF244321}">
                <p14:modId xmlns:p14="http://schemas.microsoft.com/office/powerpoint/2010/main" val="560859242"/>
              </p:ext>
            </p:extLst>
          </p:nvPr>
        </p:nvGraphicFramePr>
        <p:xfrm>
          <a:off x="6133883" y="1312436"/>
          <a:ext cx="5900634" cy="4064530"/>
        </p:xfrm>
        <a:graphic>
          <a:graphicData uri="http://schemas.openxmlformats.org/drawingml/2006/chart">
            <c:chart xmlns:c="http://schemas.openxmlformats.org/drawingml/2006/chart" xmlns:r="http://schemas.openxmlformats.org/officeDocument/2006/relationships" r:id="rId5"/>
          </a:graphicData>
        </a:graphic>
      </p:graphicFrame>
      <p:sp>
        <p:nvSpPr>
          <p:cNvPr id="18" name="CasellaDiTesto 17"/>
          <p:cNvSpPr txBox="1"/>
          <p:nvPr/>
        </p:nvSpPr>
        <p:spPr>
          <a:xfrm>
            <a:off x="6300631" y="656381"/>
            <a:ext cx="5891369" cy="584775"/>
          </a:xfrm>
          <a:prstGeom prst="rect">
            <a:avLst/>
          </a:prstGeom>
          <a:noFill/>
        </p:spPr>
        <p:txBody>
          <a:bodyPr wrap="square" rtlCol="0">
            <a:spAutoFit/>
          </a:bodyPr>
          <a:lstStyle/>
          <a:p>
            <a:r>
              <a:rPr lang="it-IT" sz="1600" b="1" dirty="0" smtClean="0">
                <a:latin typeface="Arial" panose="020B0604020202020204" pitchFamily="34" charset="0"/>
                <a:cs typeface="Arial" panose="020B0604020202020204" pitchFamily="34" charset="0"/>
              </a:rPr>
              <a:t>INP per forma giuridica </a:t>
            </a:r>
            <a:r>
              <a:rPr lang="it-IT" sz="1600" dirty="0" smtClean="0">
                <a:latin typeface="Arial" panose="020B0604020202020204" pitchFamily="34" charset="0"/>
                <a:cs typeface="Arial" panose="020B0604020202020204" pitchFamily="34" charset="0"/>
              </a:rPr>
              <a:t>– Anni  2011, 2015-2018</a:t>
            </a:r>
          </a:p>
          <a:p>
            <a:r>
              <a:rPr lang="it-IT" sz="1600" dirty="0">
                <a:latin typeface="Arial" panose="020B0604020202020204" pitchFamily="34" charset="0"/>
                <a:cs typeface="Arial" panose="020B0604020202020204" pitchFamily="34" charset="0"/>
              </a:rPr>
              <a:t>(variazioni percentuali rispetto al 2011)</a:t>
            </a:r>
          </a:p>
        </p:txBody>
      </p:sp>
    </p:spTree>
    <p:extLst>
      <p:ext uri="{BB962C8B-B14F-4D97-AF65-F5344CB8AC3E}">
        <p14:creationId xmlns:p14="http://schemas.microsoft.com/office/powerpoint/2010/main" val="2648156582"/>
      </p:ext>
    </p:extLst>
  </p:cSld>
  <p:clrMapOvr>
    <a:masterClrMapping/>
  </p:clrMapOvr>
  <mc:AlternateContent xmlns:mc="http://schemas.openxmlformats.org/markup-compatibility/2006" xmlns:p14="http://schemas.microsoft.com/office/powerpoint/2010/main">
    <mc:Choice Requires="p14">
      <p:transition spd="med" p14:dur="700" advClick="0">
        <p:push/>
      </p:transition>
    </mc:Choice>
    <mc:Fallback xmlns="">
      <p:transition xmlns:p14="http://schemas.microsoft.com/office/powerpoint/2010/main" spd="med" advClick="0">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theme/theme1.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23320</TotalTime>
  <Words>792</Words>
  <Application>Microsoft Office PowerPoint</Application>
  <PresentationFormat>Widescreen</PresentationFormat>
  <Paragraphs>150</Paragraphs>
  <Slides>16</Slides>
  <Notes>16</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16</vt:i4>
      </vt:variant>
    </vt:vector>
  </HeadingPairs>
  <TitlesOfParts>
    <vt:vector size="21" baseType="lpstr">
      <vt:lpstr>ＭＳ Ｐゴシック</vt:lpstr>
      <vt:lpstr>Arial</vt:lpstr>
      <vt:lpstr>Calibri</vt:lpstr>
      <vt:lpstr>Wingdings</vt:lpstr>
      <vt:lpstr>Personalizza struttura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 di Microsoft Office</dc:creator>
  <cp:lastModifiedBy>Stampa</cp:lastModifiedBy>
  <cp:revision>348</cp:revision>
  <cp:lastPrinted>2020-10-06T15:05:51Z</cp:lastPrinted>
  <dcterms:created xsi:type="dcterms:W3CDTF">2018-02-02T13:22:46Z</dcterms:created>
  <dcterms:modified xsi:type="dcterms:W3CDTF">2020-10-12T07:35:03Z</dcterms:modified>
</cp:coreProperties>
</file>