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3" r:id="rId1"/>
  </p:sldMasterIdLst>
  <p:notesMasterIdLst>
    <p:notesMasterId r:id="rId16"/>
  </p:notesMasterIdLst>
  <p:handoutMasterIdLst>
    <p:handoutMasterId r:id="rId17"/>
  </p:handoutMasterIdLst>
  <p:sldIdLst>
    <p:sldId id="334" r:id="rId2"/>
    <p:sldId id="335" r:id="rId3"/>
    <p:sldId id="510" r:id="rId4"/>
    <p:sldId id="571" r:id="rId5"/>
    <p:sldId id="579" r:id="rId6"/>
    <p:sldId id="545" r:id="rId7"/>
    <p:sldId id="563" r:id="rId8"/>
    <p:sldId id="576" r:id="rId9"/>
    <p:sldId id="577" r:id="rId10"/>
    <p:sldId id="565" r:id="rId11"/>
    <p:sldId id="585" r:id="rId12"/>
    <p:sldId id="581" r:id="rId13"/>
    <p:sldId id="582" r:id="rId14"/>
    <p:sldId id="509" r:id="rId15"/>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 userDrawn="1">
          <p15:clr>
            <a:srgbClr val="A4A3A4"/>
          </p15:clr>
        </p15:guide>
        <p15:guide id="4" orient="horz" pos="4201" userDrawn="1">
          <p15:clr>
            <a:srgbClr val="A4A3A4"/>
          </p15:clr>
        </p15:guide>
        <p15:guide id="5" pos="7469" userDrawn="1">
          <p15:clr>
            <a:srgbClr val="A4A3A4"/>
          </p15:clr>
        </p15:guide>
        <p15:guide id="6" orient="horz" pos="3634" userDrawn="1">
          <p15:clr>
            <a:srgbClr val="A4A3A4"/>
          </p15:clr>
        </p15:guide>
        <p15:guide id="7" orient="horz" pos="414" userDrawn="1">
          <p15:clr>
            <a:srgbClr val="A4A3A4"/>
          </p15:clr>
        </p15:guide>
        <p15:guide id="8" pos="506" userDrawn="1">
          <p15:clr>
            <a:srgbClr val="A4A3A4"/>
          </p15:clr>
        </p15:guide>
        <p15:guide id="10" orient="horz" pos="913" userDrawn="1">
          <p15:clr>
            <a:srgbClr val="A4A3A4"/>
          </p15:clr>
        </p15:guide>
        <p15:guide id="11" pos="5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C00"/>
    <a:srgbClr val="FF6400"/>
    <a:srgbClr val="A7D971"/>
    <a:srgbClr val="92D050"/>
    <a:srgbClr val="EC6907"/>
    <a:srgbClr val="BB0922"/>
    <a:srgbClr val="4F7921"/>
    <a:srgbClr val="80C535"/>
    <a:srgbClr val="63972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86715" autoAdjust="0"/>
  </p:normalViewPr>
  <p:slideViewPr>
    <p:cSldViewPr snapToGrid="0" snapToObjects="1" showGuides="1">
      <p:cViewPr varScale="1">
        <p:scale>
          <a:sx n="61" d="100"/>
          <a:sy n="61" d="100"/>
        </p:scale>
        <p:origin x="1224" y="66"/>
      </p:cViewPr>
      <p:guideLst>
        <p:guide orient="horz" pos="2160"/>
        <p:guide pos="3840"/>
        <p:guide pos="189"/>
        <p:guide orient="horz" pos="4201"/>
        <p:guide pos="7469"/>
        <p:guide orient="horz" pos="3634"/>
        <p:guide orient="horz" pos="414"/>
        <p:guide pos="506"/>
        <p:guide orient="horz" pos="913"/>
        <p:guide pos="50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45659" cy="496332"/>
          </a:xfrm>
          <a:prstGeom prst="rect">
            <a:avLst/>
          </a:prstGeom>
        </p:spPr>
        <p:txBody>
          <a:bodyPr vert="horz" lIns="93104" tIns="46552" rIns="93104" bIns="46552" rtlCol="0"/>
          <a:lstStyle>
            <a:lvl1pPr algn="l">
              <a:defRPr sz="1200"/>
            </a:lvl1pPr>
          </a:lstStyle>
          <a:p>
            <a:endParaRPr lang="it-IT"/>
          </a:p>
        </p:txBody>
      </p:sp>
      <p:sp>
        <p:nvSpPr>
          <p:cNvPr id="3" name="Segnaposto data 2"/>
          <p:cNvSpPr>
            <a:spLocks noGrp="1"/>
          </p:cNvSpPr>
          <p:nvPr>
            <p:ph type="dt" sz="quarter" idx="1"/>
          </p:nvPr>
        </p:nvSpPr>
        <p:spPr>
          <a:xfrm>
            <a:off x="3850443" y="2"/>
            <a:ext cx="2945659" cy="496332"/>
          </a:xfrm>
          <a:prstGeom prst="rect">
            <a:avLst/>
          </a:prstGeom>
        </p:spPr>
        <p:txBody>
          <a:bodyPr vert="horz" lIns="93104" tIns="46552" rIns="93104" bIns="46552" rtlCol="0"/>
          <a:lstStyle>
            <a:lvl1pPr algn="r">
              <a:defRPr sz="1200"/>
            </a:lvl1pPr>
          </a:lstStyle>
          <a:p>
            <a:fld id="{C5913118-4EC9-AD4C-B9DA-CA0DB6FFC859}" type="datetime1">
              <a:rPr lang="it-IT" smtClean="0"/>
              <a:pPr/>
              <a:t>07/10/2020</a:t>
            </a:fld>
            <a:endParaRPr lang="it-IT"/>
          </a:p>
        </p:txBody>
      </p:sp>
      <p:sp>
        <p:nvSpPr>
          <p:cNvPr id="4" name="Segnaposto piè di pagina 3"/>
          <p:cNvSpPr>
            <a:spLocks noGrp="1"/>
          </p:cNvSpPr>
          <p:nvPr>
            <p:ph type="ftr" sz="quarter" idx="2"/>
          </p:nvPr>
        </p:nvSpPr>
        <p:spPr>
          <a:xfrm>
            <a:off x="0" y="9428585"/>
            <a:ext cx="2945659" cy="496332"/>
          </a:xfrm>
          <a:prstGeom prst="rect">
            <a:avLst/>
          </a:prstGeom>
        </p:spPr>
        <p:txBody>
          <a:bodyPr vert="horz" lIns="93104" tIns="46552" rIns="93104" bIns="46552"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5"/>
            <a:ext cx="2945659" cy="496332"/>
          </a:xfrm>
          <a:prstGeom prst="rect">
            <a:avLst/>
          </a:prstGeom>
        </p:spPr>
        <p:txBody>
          <a:bodyPr vert="horz" lIns="93104" tIns="46552" rIns="93104" bIns="46552" rtlCol="0" anchor="b"/>
          <a:lstStyle>
            <a:lvl1pPr algn="r">
              <a:defRPr sz="1200"/>
            </a:lvl1pPr>
          </a:lstStyle>
          <a:p>
            <a:fld id="{E1E4E66C-E065-794B-B4DB-C562ECE2B615}" type="slidenum">
              <a:rPr lang="it-IT" smtClean="0"/>
              <a:pPr/>
              <a:t>‹N›</a:t>
            </a:fld>
            <a:endParaRPr lang="it-IT"/>
          </a:p>
        </p:txBody>
      </p:sp>
    </p:spTree>
    <p:extLst>
      <p:ext uri="{BB962C8B-B14F-4D97-AF65-F5344CB8AC3E}">
        <p14:creationId xmlns:p14="http://schemas.microsoft.com/office/powerpoint/2010/main" val="910345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45659" cy="498056"/>
          </a:xfrm>
          <a:prstGeom prst="rect">
            <a:avLst/>
          </a:prstGeom>
        </p:spPr>
        <p:txBody>
          <a:bodyPr vert="horz" lIns="93104" tIns="46552" rIns="93104" bIns="46552" rtlCol="0"/>
          <a:lstStyle>
            <a:lvl1pPr algn="l">
              <a:defRPr sz="1200"/>
            </a:lvl1pPr>
          </a:lstStyle>
          <a:p>
            <a:endParaRPr lang="it-IT"/>
          </a:p>
        </p:txBody>
      </p:sp>
      <p:sp>
        <p:nvSpPr>
          <p:cNvPr id="3" name="Segnaposto data 2"/>
          <p:cNvSpPr>
            <a:spLocks noGrp="1"/>
          </p:cNvSpPr>
          <p:nvPr>
            <p:ph type="dt" idx="1"/>
          </p:nvPr>
        </p:nvSpPr>
        <p:spPr>
          <a:xfrm>
            <a:off x="3850443" y="2"/>
            <a:ext cx="2945659" cy="498056"/>
          </a:xfrm>
          <a:prstGeom prst="rect">
            <a:avLst/>
          </a:prstGeom>
        </p:spPr>
        <p:txBody>
          <a:bodyPr vert="horz" lIns="93104" tIns="46552" rIns="93104" bIns="46552" rtlCol="0"/>
          <a:lstStyle>
            <a:lvl1pPr algn="r">
              <a:defRPr sz="1200"/>
            </a:lvl1pPr>
          </a:lstStyle>
          <a:p>
            <a:fld id="{B61264E2-5233-8443-8A16-23A594158BA5}" type="datetime1">
              <a:rPr lang="it-IT" smtClean="0"/>
              <a:pPr/>
              <a:t>07/10/2020</a:t>
            </a:fld>
            <a:endParaRPr lang="it-IT"/>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3104" tIns="46552" rIns="93104" bIns="46552" rtlCol="0" anchor="ctr"/>
          <a:lstStyle/>
          <a:p>
            <a:endParaRPr lang="it-IT"/>
          </a:p>
        </p:txBody>
      </p:sp>
      <p:sp>
        <p:nvSpPr>
          <p:cNvPr id="5" name="Segnaposto note 4"/>
          <p:cNvSpPr>
            <a:spLocks noGrp="1"/>
          </p:cNvSpPr>
          <p:nvPr>
            <p:ph type="body" sz="quarter" idx="3"/>
          </p:nvPr>
        </p:nvSpPr>
        <p:spPr>
          <a:xfrm>
            <a:off x="679768" y="4777195"/>
            <a:ext cx="5438140" cy="3908615"/>
          </a:xfrm>
          <a:prstGeom prst="rect">
            <a:avLst/>
          </a:prstGeom>
        </p:spPr>
        <p:txBody>
          <a:bodyPr vert="horz" lIns="93104" tIns="46552" rIns="93104" bIns="46552"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945659" cy="498055"/>
          </a:xfrm>
          <a:prstGeom prst="rect">
            <a:avLst/>
          </a:prstGeom>
        </p:spPr>
        <p:txBody>
          <a:bodyPr vert="horz" lIns="93104" tIns="46552" rIns="93104" bIns="46552"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5"/>
            <a:ext cx="2945659" cy="498055"/>
          </a:xfrm>
          <a:prstGeom prst="rect">
            <a:avLst/>
          </a:prstGeom>
        </p:spPr>
        <p:txBody>
          <a:bodyPr vert="horz" lIns="93104" tIns="46552" rIns="93104" bIns="46552" rtlCol="0" anchor="b"/>
          <a:lstStyle>
            <a:lvl1pPr algn="r">
              <a:defRPr sz="1200"/>
            </a:lvl1pPr>
          </a:lstStyle>
          <a:p>
            <a:fld id="{28A374D5-EB6D-E447-B721-9A9B1378976A}" type="slidenum">
              <a:rPr lang="it-IT" smtClean="0"/>
              <a:pPr/>
              <a:t>‹N›</a:t>
            </a:fld>
            <a:endParaRPr lang="it-IT"/>
          </a:p>
        </p:txBody>
      </p:sp>
    </p:spTree>
    <p:extLst>
      <p:ext uri="{BB962C8B-B14F-4D97-AF65-F5344CB8AC3E}">
        <p14:creationId xmlns:p14="http://schemas.microsoft.com/office/powerpoint/2010/main" val="887241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0688" y="1239838"/>
            <a:ext cx="5956300"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A374D5-EB6D-E447-B721-9A9B1378976A}" type="slidenum">
              <a:rPr lang="it-IT" smtClean="0"/>
              <a:pPr/>
              <a:t>0</a:t>
            </a:fld>
            <a:endParaRPr lang="it-IT"/>
          </a:p>
        </p:txBody>
      </p:sp>
    </p:spTree>
    <p:extLst>
      <p:ext uri="{BB962C8B-B14F-4D97-AF65-F5344CB8AC3E}">
        <p14:creationId xmlns:p14="http://schemas.microsoft.com/office/powerpoint/2010/main" val="188862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9</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846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10</a:t>
            </a:fld>
            <a:endParaRPr lang="it-IT" altLang="it-IT" sz="1200"/>
          </a:p>
        </p:txBody>
      </p:sp>
      <p:sp>
        <p:nvSpPr>
          <p:cNvPr id="16386" name="Rectangle 2">
            <a:extLst>
              <a:ext uri="{FF2B5EF4-FFF2-40B4-BE49-F238E27FC236}">
                <a16:creationId xmlns:a16="http://schemas.microsoft.com/office/drawing/2014/main" xmlns=""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a16="http://schemas.microsoft.com/office/drawing/2014/main" xmlns=""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1200" kern="1200" dirty="0" smtClean="0">
                <a:solidFill>
                  <a:schemeClr val="tx1"/>
                </a:solidFill>
                <a:effectLst/>
                <a:latin typeface="+mn-lt"/>
                <a:ea typeface="+mn-ea"/>
                <a:cs typeface="+mn-cs"/>
              </a:rPr>
              <a:t>la percentuale di famiglie e persone povere) viene calcolata sulla base di una soglia convenzionale (nota come International Standard of </a:t>
            </a:r>
            <a:r>
              <a:rPr lang="it-IT" sz="1200" kern="1200" dirty="0" err="1" smtClean="0">
                <a:solidFill>
                  <a:schemeClr val="tx1"/>
                </a:solidFill>
                <a:effectLst/>
                <a:latin typeface="+mn-lt"/>
                <a:ea typeface="+mn-ea"/>
                <a:cs typeface="+mn-cs"/>
              </a:rPr>
              <a:t>Poverty</a:t>
            </a:r>
            <a:r>
              <a:rPr lang="it-IT" sz="1200" kern="1200" dirty="0" smtClean="0">
                <a:solidFill>
                  <a:schemeClr val="tx1"/>
                </a:solidFill>
                <a:effectLst/>
                <a:latin typeface="+mn-lt"/>
                <a:ea typeface="+mn-ea"/>
                <a:cs typeface="+mn-cs"/>
              </a:rPr>
              <a:t> Line) che individua il valore di spesa per consumi al di sotto del quale una famiglia viene definita povera in termini relativi.</a:t>
            </a:r>
          </a:p>
          <a:p>
            <a:pPr eaLnBrk="1" hangingPunct="1"/>
            <a:r>
              <a:rPr lang="it-IT" sz="1200" kern="1200" dirty="0" smtClean="0">
                <a:solidFill>
                  <a:schemeClr val="tx1"/>
                </a:solidFill>
                <a:effectLst/>
                <a:latin typeface="+mn-lt"/>
                <a:ea typeface="+mn-ea"/>
                <a:cs typeface="+mn-cs"/>
              </a:rPr>
              <a:t>Le persone a rischio di povertà sono coloro vivono in famiglie con un reddito equivalente inferiore al 60 per cento del reddito equivalente mediano disponibile, dopo i trasferimenti sociali. </a:t>
            </a:r>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5708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11</a:t>
            </a:fld>
            <a:endParaRPr lang="it-IT" altLang="it-IT" sz="1200"/>
          </a:p>
        </p:txBody>
      </p:sp>
      <p:sp>
        <p:nvSpPr>
          <p:cNvPr id="16386" name="Rectangle 2">
            <a:extLst>
              <a:ext uri="{FF2B5EF4-FFF2-40B4-BE49-F238E27FC236}">
                <a16:creationId xmlns:a16="http://schemas.microsoft.com/office/drawing/2014/main" xmlns=""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a16="http://schemas.microsoft.com/office/drawing/2014/main" xmlns=""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524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12</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781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13</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74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2</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530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3</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680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4</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987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5</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889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6</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334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7</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smtClean="0">
                <a:latin typeface="Arial" panose="020B0604020202020204" pitchFamily="34" charset="0"/>
                <a:ea typeface="ＭＳ Ｐゴシック" panose="020B0600070205080204" pitchFamily="34" charset="-128"/>
              </a:rPr>
              <a:t>Il</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grafico</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presenta</a:t>
            </a:r>
            <a:r>
              <a:rPr lang="en-US" altLang="it-IT" baseline="0" dirty="0" smtClean="0">
                <a:latin typeface="Arial" panose="020B0604020202020204" pitchFamily="34" charset="0"/>
                <a:ea typeface="ＭＳ Ｐゴシック" panose="020B0600070205080204" pitchFamily="34" charset="-128"/>
              </a:rPr>
              <a:t> la </a:t>
            </a:r>
            <a:r>
              <a:rPr lang="en-US" altLang="it-IT" baseline="0" dirty="0" err="1" smtClean="0">
                <a:latin typeface="Arial" panose="020B0604020202020204" pitchFamily="34" charset="0"/>
                <a:ea typeface="ＭＳ Ｐゴシック" panose="020B0600070205080204" pitchFamily="34" charset="-128"/>
              </a:rPr>
              <a:t>correlazione</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fra</a:t>
            </a:r>
            <a:r>
              <a:rPr lang="en-US" altLang="it-IT" baseline="0" dirty="0" smtClean="0">
                <a:latin typeface="Arial" panose="020B0604020202020204" pitchFamily="34" charset="0"/>
                <a:ea typeface="ＭＳ Ｐゴシック" panose="020B0600070205080204" pitchFamily="34" charset="-128"/>
              </a:rPr>
              <a:t> le </a:t>
            </a:r>
            <a:r>
              <a:rPr lang="en-US" altLang="it-IT" baseline="0" dirty="0" err="1" smtClean="0">
                <a:latin typeface="Arial" panose="020B0604020202020204" pitchFamily="34" charset="0"/>
                <a:ea typeface="ＭＳ Ｐゴシック" panose="020B0600070205080204" pitchFamily="34" charset="-128"/>
              </a:rPr>
              <a:t>variabili</a:t>
            </a:r>
            <a:r>
              <a:rPr lang="en-US" altLang="it-IT" baseline="0" dirty="0" smtClean="0">
                <a:latin typeface="Arial" panose="020B0604020202020204" pitchFamily="34" charset="0"/>
                <a:ea typeface="ＭＳ Ｐゴシック" panose="020B0600070205080204" pitchFamily="34" charset="-128"/>
              </a:rPr>
              <a:t> considerate (</a:t>
            </a:r>
            <a:r>
              <a:rPr lang="en-US" altLang="it-IT" baseline="0" dirty="0" err="1" smtClean="0">
                <a:latin typeface="Arial" panose="020B0604020202020204" pitchFamily="34" charset="0"/>
                <a:ea typeface="ＭＳ Ｐゴシック" panose="020B0600070205080204" pitchFamily="34" charset="-128"/>
              </a:rPr>
              <a:t>prossimità</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fra</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loro</a:t>
            </a:r>
            <a:r>
              <a:rPr lang="en-US" altLang="it-IT" baseline="0" dirty="0" smtClean="0">
                <a:latin typeface="Arial" panose="020B0604020202020204" pitchFamily="34" charset="0"/>
                <a:ea typeface="ＭＳ Ｐゴシック" panose="020B0600070205080204" pitchFamily="34" charset="-128"/>
              </a:rPr>
              <a:t> ( e la </a:t>
            </a:r>
            <a:r>
              <a:rPr lang="en-US" altLang="it-IT" baseline="0" dirty="0" err="1" smtClean="0">
                <a:latin typeface="Arial" panose="020B0604020202020204" pitchFamily="34" charset="0"/>
                <a:ea typeface="ＭＳ Ｐゴシック" panose="020B0600070205080204" pitchFamily="34" charset="-128"/>
              </a:rPr>
              <a:t>correlazione</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fra</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loro</a:t>
            </a:r>
            <a:r>
              <a:rPr lang="en-US" altLang="it-IT" baseline="0" dirty="0" smtClean="0">
                <a:latin typeface="Arial" panose="020B0604020202020204" pitchFamily="34" charset="0"/>
                <a:ea typeface="ＭＳ Ｐゴシック" panose="020B0600070205080204" pitchFamily="34" charset="-128"/>
              </a:rPr>
              <a:t> e la </a:t>
            </a:r>
            <a:r>
              <a:rPr lang="en-US" altLang="it-IT" baseline="0" dirty="0" err="1" smtClean="0">
                <a:latin typeface="Arial" panose="020B0604020202020204" pitchFamily="34" charset="0"/>
                <a:ea typeface="ＭＳ Ｐゴシック" panose="020B0600070205080204" pitchFamily="34" charset="-128"/>
              </a:rPr>
              <a:t>nuova</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vomponente</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distanza</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dall’asse</a:t>
            </a:r>
            <a:r>
              <a:rPr lang="en-US" altLang="it-IT" baseline="0" dirty="0" smtClean="0">
                <a:latin typeface="Arial" panose="020B0604020202020204" pitchFamily="34" charset="0"/>
                <a:ea typeface="ＭＳ Ｐゴシック" panose="020B0600070205080204" pitchFamily="34" charset="-128"/>
              </a:rPr>
              <a:t>)</a:t>
            </a:r>
          </a:p>
          <a:p>
            <a:pPr eaLnBrk="1" hangingPunct="1"/>
            <a:endParaRPr lang="en-US" altLang="it-IT" baseline="0" dirty="0" smtClean="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Calibri" panose="020F0502020204030204" pitchFamily="34" charset="0"/>
                <a:ea typeface="Calibri" panose="020F0502020204030204" pitchFamily="34" charset="0"/>
                <a:cs typeface="Times New Roman" panose="02020603050405020304" pitchFamily="18" charset="0"/>
              </a:rPr>
              <a:t>Imprese</a:t>
            </a:r>
            <a:r>
              <a:rPr lang="it-IT" sz="1200" dirty="0" smtClean="0">
                <a:latin typeface="Calibri" panose="020F0502020204030204" pitchFamily="34" charset="0"/>
                <a:ea typeface="Calibri" panose="020F0502020204030204" pitchFamily="34" charset="0"/>
                <a:cs typeface="Times New Roman" panose="02020603050405020304" pitchFamily="18" charset="0"/>
              </a:rPr>
              <a:t> che adottano misure per migliorare il benessere lavorativo e garantire pari opportunità (es: sviluppo professionale, mantenimento di livelli occupazionali, acquisizione di personale in condizioni di disagio oltre la quota prevista dagli obblighi di legge, coinvolgimento del personale nella definizione degli obiettivi aziendali all’interno dell’impresa).</a:t>
            </a:r>
          </a:p>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9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6472" indent="-290951">
              <a:defRPr sz="2400">
                <a:solidFill>
                  <a:schemeClr val="tx1"/>
                </a:solidFill>
                <a:latin typeface="Arial" panose="020B0604020202020204" pitchFamily="34" charset="0"/>
                <a:ea typeface="ＭＳ Ｐゴシック" panose="020B0600070205080204" pitchFamily="34" charset="-128"/>
              </a:defRPr>
            </a:lvl2pPr>
            <a:lvl3pPr marL="1163803" indent="-232761">
              <a:defRPr sz="2400">
                <a:solidFill>
                  <a:schemeClr val="tx1"/>
                </a:solidFill>
                <a:latin typeface="Arial" panose="020B0604020202020204" pitchFamily="34" charset="0"/>
                <a:ea typeface="ＭＳ Ｐゴシック" panose="020B0600070205080204" pitchFamily="34" charset="-128"/>
              </a:defRPr>
            </a:lvl3pPr>
            <a:lvl4pPr marL="1629324" indent="-232761">
              <a:defRPr sz="2400">
                <a:solidFill>
                  <a:schemeClr val="tx1"/>
                </a:solidFill>
                <a:latin typeface="Arial" panose="020B0604020202020204" pitchFamily="34" charset="0"/>
                <a:ea typeface="ＭＳ Ｐゴシック" panose="020B0600070205080204" pitchFamily="34" charset="-128"/>
              </a:defRPr>
            </a:lvl4pPr>
            <a:lvl5pPr marL="2094845" indent="-232761">
              <a:defRPr sz="2400">
                <a:solidFill>
                  <a:schemeClr val="tx1"/>
                </a:solidFill>
                <a:latin typeface="Arial" panose="020B0604020202020204" pitchFamily="34" charset="0"/>
                <a:ea typeface="ＭＳ Ｐゴシック" panose="020B0600070205080204" pitchFamily="34" charset="-128"/>
              </a:defRPr>
            </a:lvl5pPr>
            <a:lvl6pPr marL="2560366"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5887"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1408"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6929" indent="-23276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8</a:t>
            </a:fld>
            <a:endParaRPr lang="it-IT" altLang="it-IT" sz="1200"/>
          </a:p>
        </p:txBody>
      </p:sp>
      <p:sp>
        <p:nvSpPr>
          <p:cNvPr id="16386" name="Rectangle 2">
            <a:extLst>
              <a:ext uri="{FF2B5EF4-FFF2-40B4-BE49-F238E27FC236}">
                <a16:creationId xmlns="" xmlns:a16="http://schemas.microsoft.com/office/drawing/2014/main" id="{79DEB6C3-F655-014A-A897-8DEB29C264D2}"/>
              </a:ext>
            </a:extLst>
          </p:cNvPr>
          <p:cNvSpPr>
            <a:spLocks noGrp="1" noRot="1" noChangeAspect="1" noChangeArrowheads="1" noTextEdit="1"/>
          </p:cNvSpPr>
          <p:nvPr>
            <p:ph type="sldImg"/>
          </p:nvPr>
        </p:nvSpPr>
        <p:spPr>
          <a:xfrm>
            <a:off x="420688" y="1239838"/>
            <a:ext cx="5956300" cy="3351212"/>
          </a:xfrm>
          <a:ln/>
        </p:spPr>
      </p:sp>
      <p:sp>
        <p:nvSpPr>
          <p:cNvPr id="16387" name="Rectangle 3">
            <a:extLst>
              <a:ext uri="{FF2B5EF4-FFF2-40B4-BE49-F238E27FC236}">
                <a16:creationId xmlns=""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050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08434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11" name="Immagine 10">
            <a:extLst>
              <a:ext uri="{FF2B5EF4-FFF2-40B4-BE49-F238E27FC236}">
                <a16:creationId xmlns="" xmlns:a16="http://schemas.microsoft.com/office/drawing/2014/main" id="{02B92774-8BD0-D54F-8472-CCF507C1FF45}"/>
              </a:ext>
            </a:extLst>
          </p:cNvPr>
          <p:cNvPicPr>
            <a:picLocks noChangeAspect="1"/>
          </p:cNvPicPr>
          <p:nvPr userDrawn="1"/>
        </p:nvPicPr>
        <p:blipFill>
          <a:blip r:embed="rId2"/>
          <a:stretch>
            <a:fillRect/>
          </a:stretch>
        </p:blipFill>
        <p:spPr>
          <a:xfrm>
            <a:off x="0" y="0"/>
            <a:ext cx="12192000" cy="5880100"/>
          </a:xfrm>
          <a:prstGeom prst="rect">
            <a:avLst/>
          </a:prstGeom>
        </p:spPr>
      </p:pic>
      <p:pic>
        <p:nvPicPr>
          <p:cNvPr id="18" name="Immagine 17">
            <a:extLst>
              <a:ext uri="{FF2B5EF4-FFF2-40B4-BE49-F238E27FC236}">
                <a16:creationId xmlns="" xmlns:a16="http://schemas.microsoft.com/office/drawing/2014/main" id="{FE6D8354-9E49-E548-B53A-521A936D8EB0}"/>
              </a:ext>
            </a:extLst>
          </p:cNvPr>
          <p:cNvPicPr>
            <a:picLocks noChangeAspect="1"/>
          </p:cNvPicPr>
          <p:nvPr userDrawn="1"/>
        </p:nvPicPr>
        <p:blipFill>
          <a:blip r:embed="rId3"/>
          <a:stretch>
            <a:fillRect/>
          </a:stretch>
        </p:blipFill>
        <p:spPr>
          <a:xfrm>
            <a:off x="0" y="5880100"/>
            <a:ext cx="12192000" cy="977900"/>
          </a:xfrm>
          <a:prstGeom prst="rect">
            <a:avLst/>
          </a:prstGeom>
        </p:spPr>
      </p:pic>
    </p:spTree>
    <p:extLst>
      <p:ext uri="{BB962C8B-B14F-4D97-AF65-F5344CB8AC3E}">
        <p14:creationId xmlns:p14="http://schemas.microsoft.com/office/powerpoint/2010/main" val="529521777"/>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17" name="Immagine 16">
            <a:extLst>
              <a:ext uri="{FF2B5EF4-FFF2-40B4-BE49-F238E27FC236}">
                <a16:creationId xmlns="" xmlns:a16="http://schemas.microsoft.com/office/drawing/2014/main" id="{D16BCD00-3CD9-F744-9E76-109B01C4B63F}"/>
              </a:ext>
            </a:extLst>
          </p:cNvPr>
          <p:cNvPicPr>
            <a:picLocks noChangeAspect="1"/>
          </p:cNvPicPr>
          <p:nvPr userDrawn="1"/>
        </p:nvPicPr>
        <p:blipFill>
          <a:blip r:embed="rId2"/>
          <a:stretch>
            <a:fillRect/>
          </a:stretch>
        </p:blipFill>
        <p:spPr>
          <a:xfrm>
            <a:off x="0" y="5880100"/>
            <a:ext cx="12192000" cy="977900"/>
          </a:xfrm>
          <a:prstGeom prst="rect">
            <a:avLst/>
          </a:prstGeom>
        </p:spPr>
      </p:pic>
    </p:spTree>
    <p:extLst>
      <p:ext uri="{BB962C8B-B14F-4D97-AF65-F5344CB8AC3E}">
        <p14:creationId xmlns:p14="http://schemas.microsoft.com/office/powerpoint/2010/main" val="330601366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pic>
        <p:nvPicPr>
          <p:cNvPr id="11" name="Immagine 10">
            <a:extLst>
              <a:ext uri="{FF2B5EF4-FFF2-40B4-BE49-F238E27FC236}">
                <a16:creationId xmlns="" xmlns:a16="http://schemas.microsoft.com/office/drawing/2014/main" id="{02B92774-8BD0-D54F-8472-CCF507C1FF45}"/>
              </a:ext>
            </a:extLst>
          </p:cNvPr>
          <p:cNvPicPr>
            <a:picLocks noChangeAspect="1"/>
          </p:cNvPicPr>
          <p:nvPr userDrawn="1"/>
        </p:nvPicPr>
        <p:blipFill>
          <a:blip r:embed="rId2"/>
          <a:stretch>
            <a:fillRect/>
          </a:stretch>
        </p:blipFill>
        <p:spPr>
          <a:xfrm>
            <a:off x="0" y="0"/>
            <a:ext cx="12192000" cy="5880100"/>
          </a:xfrm>
          <a:prstGeom prst="rect">
            <a:avLst/>
          </a:prstGeom>
        </p:spPr>
      </p:pic>
      <p:pic>
        <p:nvPicPr>
          <p:cNvPr id="5" name="Immagine 4">
            <a:extLst>
              <a:ext uri="{FF2B5EF4-FFF2-40B4-BE49-F238E27FC236}">
                <a16:creationId xmlns="" xmlns:a16="http://schemas.microsoft.com/office/drawing/2014/main" id="{01A50863-FC78-314A-9188-842F320A6C0E}"/>
              </a:ext>
            </a:extLst>
          </p:cNvPr>
          <p:cNvPicPr>
            <a:picLocks noChangeAspect="1"/>
          </p:cNvPicPr>
          <p:nvPr userDrawn="1"/>
        </p:nvPicPr>
        <p:blipFill>
          <a:blip r:embed="rId3"/>
          <a:stretch>
            <a:fillRect/>
          </a:stretch>
        </p:blipFill>
        <p:spPr>
          <a:xfrm>
            <a:off x="0" y="5880100"/>
            <a:ext cx="12192000" cy="977900"/>
          </a:xfrm>
          <a:prstGeom prst="rect">
            <a:avLst/>
          </a:prstGeom>
        </p:spPr>
      </p:pic>
    </p:spTree>
    <p:extLst>
      <p:ext uri="{BB962C8B-B14F-4D97-AF65-F5344CB8AC3E}">
        <p14:creationId xmlns:p14="http://schemas.microsoft.com/office/powerpoint/2010/main" val="1859431854"/>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82852"/>
      </p:ext>
    </p:extLst>
  </p:cSld>
  <p:clrMap bg1="lt1" tx1="dk1" bg2="lt2" tx2="dk2" accent1="accent1" accent2="accent2" accent3="accent3" accent4="accent4" accent5="accent5" accent6="accent6" hlink="hlink" folHlink="folHlink"/>
  <p:sldLayoutIdLst>
    <p:sldLayoutId id="2147483674"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toppiel@istat.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mnicosia@istat.it" TargetMode="External"/><Relationship Id="rId4" Type="http://schemas.openxmlformats.org/officeDocument/2006/relationships/hyperlink" Target="mailto:dellaqueva@istat.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81059" y="21497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50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3000"/>
            <a:ext cx="12192000" cy="635000"/>
          </a:xfrm>
          <a:prstGeom prst="rect">
            <a:avLst/>
          </a:prstGeom>
        </p:spPr>
      </p:pic>
      <p:pic>
        <p:nvPicPr>
          <p:cNvPr id="3" name="Immagine 2" descr="logo censimenti general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617" y="1799805"/>
            <a:ext cx="2948771" cy="3258390"/>
          </a:xfrm>
          <a:prstGeom prst="rect">
            <a:avLst/>
          </a:prstGeom>
        </p:spPr>
      </p:pic>
      <p:sp>
        <p:nvSpPr>
          <p:cNvPr id="4" name="Rettangolo 3"/>
          <p:cNvSpPr/>
          <p:nvPr/>
        </p:nvSpPr>
        <p:spPr>
          <a:xfrm>
            <a:off x="0" y="14"/>
            <a:ext cx="12192000" cy="799561"/>
          </a:xfrm>
          <a:prstGeom prst="rect">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1" name="Rettangolo 10"/>
          <p:cNvSpPr/>
          <p:nvPr/>
        </p:nvSpPr>
        <p:spPr>
          <a:xfrm>
            <a:off x="0" y="6086202"/>
            <a:ext cx="12192000" cy="799561"/>
          </a:xfrm>
          <a:prstGeom prst="rect">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5"/>
          <a:stretch>
            <a:fillRect/>
          </a:stretch>
        </p:blipFill>
        <p:spPr>
          <a:xfrm>
            <a:off x="7727863" y="1791004"/>
            <a:ext cx="3103144" cy="3275999"/>
          </a:xfrm>
          <a:prstGeom prst="rect">
            <a:avLst/>
          </a:prstGeom>
        </p:spPr>
      </p:pic>
    </p:spTree>
    <p:extLst>
      <p:ext uri="{BB962C8B-B14F-4D97-AF65-F5344CB8AC3E}">
        <p14:creationId xmlns:p14="http://schemas.microsoft.com/office/powerpoint/2010/main" val="3147377459"/>
      </p:ext>
    </p:extLst>
  </p:cSld>
  <p:clrMapOvr>
    <a:masterClrMapping/>
  </p:clrMapOvr>
  <mc:AlternateContent xmlns:mc="http://schemas.openxmlformats.org/markup-compatibility/2006" xmlns:p14="http://schemas.microsoft.com/office/powerpoint/2010/main">
    <mc:Choice Requires="p14">
      <p:transition p14:dur="250" advClick="0" advTm="0">
        <p:push/>
      </p:transition>
    </mc:Choice>
    <mc:Fallback xmlns="">
      <p:transition advClick="0" advTm="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path" presetSubtype="0" accel="50000" decel="50000" fill="hold" nodeType="withEffect">
                                  <p:stCondLst>
                                    <p:cond delay="0"/>
                                  </p:stCondLst>
                                  <p:childTnLst>
                                    <p:animMotion origin="layout" path="M 0.24017 0.00208 L 1.74434E-7 1.01436E-6 " pathEditMode="relative" rAng="0" ptsTypes="AA">
                                      <p:cBhvr>
                                        <p:cTn id="9" dur="1000" fill="hold"/>
                                        <p:tgtEl>
                                          <p:spTgt spid="3"/>
                                        </p:tgtEl>
                                        <p:attrNameLst>
                                          <p:attrName>ppt_x</p:attrName>
                                          <p:attrName>ppt_y</p:attrName>
                                        </p:attrNameLst>
                                      </p:cBhvr>
                                      <p:rCtr x="-12015" y="-1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1200"/>
                            </p:stCondLst>
                            <p:childTnLst>
                              <p:par>
                                <p:cTn id="17" presetID="35" presetClass="path" presetSubtype="0" accel="50000" decel="50000" fill="hold" nodeType="afterEffect">
                                  <p:stCondLst>
                                    <p:cond delay="0"/>
                                  </p:stCondLst>
                                  <p:childTnLst>
                                    <p:animMotion origin="layout" path="M 0 0  L -0.25 0  E" pathEditMode="relative" ptsTypes="">
                                      <p:cBhvr>
                                        <p:cTn id="18" dur="1000" fill="hold"/>
                                        <p:tgtEl>
                                          <p:spTgt spid="3"/>
                                        </p:tgtEl>
                                        <p:attrNameLst>
                                          <p:attrName>ppt_x</p:attrName>
                                          <p:attrName>ppt_y</p:attrName>
                                        </p:attrNameLst>
                                      </p:cBhvr>
                                    </p:animMotion>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par>
                                <p:cTn id="28" presetID="4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35" presetClass="path" presetSubtype="0" accel="50000" decel="50000" fill="hold" nodeType="withEffect">
                                  <p:stCondLst>
                                    <p:cond delay="0"/>
                                  </p:stCondLst>
                                  <p:childTnLst>
                                    <p:animMotion origin="layout" path="M 0 0  L -0.25 0  E" pathEditMode="relative" ptsTypes="">
                                      <p:cBhvr>
                                        <p:cTn id="4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 xmlns:a16="http://schemas.microsoft.com/office/drawing/2014/main" id="{0E619F9A-4AD2-4CB9-9F79-71692065EB7F}"/>
              </a:ext>
            </a:extLst>
          </p:cNvPr>
          <p:cNvGrpSpPr/>
          <p:nvPr/>
        </p:nvGrpSpPr>
        <p:grpSpPr>
          <a:xfrm>
            <a:off x="2986085" y="522488"/>
            <a:ext cx="6170793" cy="5361949"/>
            <a:chOff x="3582261" y="642959"/>
            <a:chExt cx="5660345" cy="5104494"/>
          </a:xfrm>
        </p:grpSpPr>
        <p:pic>
          <p:nvPicPr>
            <p:cNvPr id="7" name="Immagine 6">
              <a:extLst>
                <a:ext uri="{FF2B5EF4-FFF2-40B4-BE49-F238E27FC236}">
                  <a16:creationId xmlns="" xmlns:a16="http://schemas.microsoft.com/office/drawing/2014/main" id="{6FD17693-262A-40CE-8417-612C9C14386B}"/>
                </a:ext>
              </a:extLst>
            </p:cNvPr>
            <p:cNvPicPr>
              <a:picLocks noChangeAspect="1"/>
            </p:cNvPicPr>
            <p:nvPr/>
          </p:nvPicPr>
          <p:blipFill rotWithShape="1">
            <a:blip r:embed="rId3"/>
            <a:srcRect l="18773" t="2784" r="35586"/>
            <a:stretch/>
          </p:blipFill>
          <p:spPr>
            <a:xfrm>
              <a:off x="3742528" y="642959"/>
              <a:ext cx="5263064" cy="5104494"/>
            </a:xfrm>
            <a:prstGeom prst="rect">
              <a:avLst/>
            </a:prstGeom>
          </p:spPr>
        </p:pic>
        <p:sp>
          <p:nvSpPr>
            <p:cNvPr id="11" name="Ovale 10">
              <a:extLst>
                <a:ext uri="{FF2B5EF4-FFF2-40B4-BE49-F238E27FC236}">
                  <a16:creationId xmlns="" xmlns:a16="http://schemas.microsoft.com/office/drawing/2014/main" id="{AEF98E75-41E8-4C8D-8A05-663E5F8A9039}"/>
                </a:ext>
              </a:extLst>
            </p:cNvPr>
            <p:cNvSpPr/>
            <p:nvPr/>
          </p:nvSpPr>
          <p:spPr>
            <a:xfrm rot="5128243">
              <a:off x="5428878" y="-397725"/>
              <a:ext cx="2112430" cy="5515027"/>
            </a:xfrm>
            <a:prstGeom prst="ellipse">
              <a:avLst/>
            </a:prstGeom>
            <a:noFill/>
            <a:ln w="25400">
              <a:solidFill>
                <a:srgbClr val="FF6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 xmlns:a16="http://schemas.microsoft.com/office/drawing/2014/main" id="{07E86BAA-FC33-41C6-99E8-915E13292791}"/>
                </a:ext>
              </a:extLst>
            </p:cNvPr>
            <p:cNvSpPr/>
            <p:nvPr/>
          </p:nvSpPr>
          <p:spPr>
            <a:xfrm>
              <a:off x="3582261" y="3525982"/>
              <a:ext cx="4678532" cy="1961684"/>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9</a:t>
            </a:fld>
            <a:endParaRPr lang="it-IT" sz="1200" b="1" dirty="0">
              <a:solidFill>
                <a:schemeClr val="tx1">
                  <a:lumMod val="50000"/>
                  <a:lumOff val="50000"/>
                </a:schemeClr>
              </a:solidFill>
              <a:latin typeface="Arial"/>
              <a:cs typeface="Arial"/>
            </a:endParaRP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8" name="CasellaDiTesto 7">
            <a:extLst>
              <a:ext uri="{FF2B5EF4-FFF2-40B4-BE49-F238E27FC236}">
                <a16:creationId xmlns="" xmlns:a16="http://schemas.microsoft.com/office/drawing/2014/main" id="{56A49511-333B-4028-B5DE-4F5A9530A740}"/>
              </a:ext>
            </a:extLst>
          </p:cNvPr>
          <p:cNvSpPr txBox="1"/>
          <p:nvPr/>
        </p:nvSpPr>
        <p:spPr>
          <a:xfrm>
            <a:off x="38252" y="677462"/>
            <a:ext cx="3728530" cy="6078587"/>
          </a:xfrm>
          <a:prstGeom prst="rect">
            <a:avLst/>
          </a:prstGeom>
          <a:noFill/>
        </p:spPr>
        <p:txBody>
          <a:bodyPr wrap="square">
            <a:spAutoFit/>
          </a:bodyPr>
          <a:lstStyle/>
          <a:p>
            <a:r>
              <a:rPr lang="it-IT" sz="2000" b="1" dirty="0">
                <a:solidFill>
                  <a:schemeClr val="accent1">
                    <a:lumMod val="50000"/>
                  </a:schemeClr>
                </a:solidFill>
              </a:rPr>
              <a:t>Semi-asse negativo:</a:t>
            </a:r>
          </a:p>
          <a:p>
            <a:pPr marL="285750" indent="-285750">
              <a:buFont typeface="Arial" panose="020B0604020202020204" pitchFamily="34" charset="0"/>
              <a:buChar char="•"/>
            </a:pPr>
            <a:endParaRPr lang="it-IT" sz="1700" b="1" dirty="0"/>
          </a:p>
          <a:p>
            <a:r>
              <a:rPr lang="it-IT" sz="1600" b="1" dirty="0" smtClean="0"/>
              <a:t>Imprese nei settori di welfare state</a:t>
            </a:r>
            <a:r>
              <a:rPr lang="it-IT" sz="1600" dirty="0" smtClean="0"/>
              <a:t>: </a:t>
            </a:r>
            <a:endParaRPr lang="it-IT" sz="1600" dirty="0"/>
          </a:p>
          <a:p>
            <a:pPr marL="273050" lvl="1" indent="-177800">
              <a:buFont typeface="Arial" panose="020B0604020202020204" pitchFamily="34" charset="0"/>
              <a:buChar char="•"/>
            </a:pPr>
            <a:r>
              <a:rPr lang="it-IT" sz="1600" dirty="0"/>
              <a:t>Sanità </a:t>
            </a:r>
          </a:p>
          <a:p>
            <a:pPr marL="273050" lvl="1" indent="-177800">
              <a:buFont typeface="Arial" panose="020B0604020202020204" pitchFamily="34" charset="0"/>
              <a:buChar char="•"/>
            </a:pPr>
            <a:r>
              <a:rPr lang="it-IT" sz="1600" dirty="0"/>
              <a:t>Assistenza Sociale</a:t>
            </a:r>
          </a:p>
          <a:p>
            <a:pPr marL="273050" lvl="1" indent="-177800">
              <a:buFont typeface="Arial" panose="020B0604020202020204" pitchFamily="34" charset="0"/>
              <a:buChar char="•"/>
            </a:pPr>
            <a:r>
              <a:rPr lang="it-IT" sz="1600" dirty="0"/>
              <a:t>Istruzione e ricerca</a:t>
            </a:r>
          </a:p>
          <a:p>
            <a:pPr marL="273050" lvl="1" indent="-177800">
              <a:buFont typeface="Arial" panose="020B0604020202020204" pitchFamily="34" charset="0"/>
              <a:buChar char="•"/>
            </a:pPr>
            <a:r>
              <a:rPr lang="it-IT" sz="1600" dirty="0"/>
              <a:t>Arte, Sport, </a:t>
            </a:r>
            <a:r>
              <a:rPr lang="it-IT" sz="1600" dirty="0" smtClean="0"/>
              <a:t>Intrattenimento</a:t>
            </a:r>
          </a:p>
          <a:p>
            <a:pPr marL="0" lvl="1">
              <a:buFont typeface="Arial" panose="020B0604020202020204" pitchFamily="34" charset="0"/>
              <a:buChar char="•"/>
            </a:pPr>
            <a:endParaRPr lang="it-IT" sz="1600" dirty="0"/>
          </a:p>
          <a:p>
            <a:r>
              <a:rPr lang="it-IT" sz="1600" b="1" dirty="0" smtClean="0">
                <a:latin typeface="Calibri" panose="020F0502020204030204" pitchFamily="34" charset="0"/>
                <a:ea typeface="Calibri" panose="020F0502020204030204" pitchFamily="34" charset="0"/>
                <a:cs typeface="Times New Roman" panose="02020603050405020304" pitchFamily="18" charset="0"/>
              </a:rPr>
              <a:t>Imprese</a:t>
            </a:r>
            <a:r>
              <a:rPr lang="it-IT" sz="1600" dirty="0" smtClean="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che adottano misure dirette o indirette a sostegn</a:t>
            </a:r>
            <a:r>
              <a:rPr lang="it-IT" sz="1600" b="1" dirty="0">
                <a:latin typeface="Calibri" panose="020F0502020204030204" pitchFamily="34" charset="0"/>
                <a:ea typeface="Calibri" panose="020F0502020204030204" pitchFamily="34" charset="0"/>
                <a:cs typeface="Times New Roman" panose="02020603050405020304" pitchFamily="18" charset="0"/>
              </a:rPr>
              <a:t>o </a:t>
            </a:r>
            <a:r>
              <a:rPr lang="it-IT"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della genitorialità e della conciliazione </a:t>
            </a:r>
            <a:r>
              <a:rPr lang="it-IT" sz="16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lavoro-famiglia</a:t>
            </a:r>
          </a:p>
          <a:p>
            <a:endParaRPr lang="it-IT" sz="1600" b="1" dirty="0"/>
          </a:p>
          <a:p>
            <a:r>
              <a:rPr lang="it-IT" sz="1600" b="1" dirty="0"/>
              <a:t>Non profit:</a:t>
            </a:r>
          </a:p>
          <a:p>
            <a:pPr marL="273050" lvl="1" indent="-177800">
              <a:buFont typeface="Arial" panose="020B0604020202020204" pitchFamily="34" charset="0"/>
              <a:buChar char="•"/>
            </a:pPr>
            <a:r>
              <a:rPr lang="it-IT" sz="1600" dirty="0"/>
              <a:t>INP </a:t>
            </a:r>
            <a:r>
              <a:rPr lang="it-IT" sz="1600" dirty="0" smtClean="0"/>
              <a:t>di grandi (50 e </a:t>
            </a:r>
            <a:r>
              <a:rPr lang="it-IT" sz="1600" dirty="0"/>
              <a:t>più Lavoratori)</a:t>
            </a:r>
          </a:p>
          <a:p>
            <a:pPr marL="273050" lvl="1" indent="-177800">
              <a:buFont typeface="Arial" panose="020B0604020202020204" pitchFamily="34" charset="0"/>
              <a:buChar char="•"/>
            </a:pPr>
            <a:r>
              <a:rPr lang="it-IT" sz="1600" dirty="0" smtClean="0"/>
              <a:t>Istruzione </a:t>
            </a:r>
            <a:r>
              <a:rPr lang="it-IT" sz="1600" dirty="0"/>
              <a:t>e ricerca</a:t>
            </a:r>
          </a:p>
          <a:p>
            <a:pPr marL="273050" lvl="1" indent="-177800">
              <a:buFont typeface="Arial" panose="020B0604020202020204" pitchFamily="34" charset="0"/>
              <a:buChar char="•"/>
            </a:pPr>
            <a:r>
              <a:rPr lang="it-IT" sz="1600" dirty="0"/>
              <a:t>Filantropia e Cooperazione internazionale </a:t>
            </a:r>
          </a:p>
          <a:p>
            <a:pPr marL="273050" lvl="1" indent="-177800">
              <a:buFont typeface="Arial" panose="020B0604020202020204" pitchFamily="34" charset="0"/>
              <a:buChar char="•"/>
            </a:pPr>
            <a:r>
              <a:rPr lang="it-IT" sz="1600" dirty="0" smtClean="0"/>
              <a:t>Orientamento al disagio</a:t>
            </a:r>
          </a:p>
          <a:p>
            <a:pPr marL="0" lvl="1"/>
            <a:endParaRPr lang="it-IT" sz="1600" dirty="0" smtClean="0"/>
          </a:p>
          <a:p>
            <a:pPr marL="0" lvl="1"/>
            <a:r>
              <a:rPr lang="it-IT" sz="1600" b="1" dirty="0" smtClean="0"/>
              <a:t>Crescita </a:t>
            </a:r>
            <a:r>
              <a:rPr lang="it-IT" sz="1600" b="1" dirty="0"/>
              <a:t>del PIL </a:t>
            </a:r>
            <a:r>
              <a:rPr lang="it-IT" sz="1600" dirty="0"/>
              <a:t>superiore al valore nazionale</a:t>
            </a:r>
          </a:p>
          <a:p>
            <a:pPr marL="360363" lvl="1" indent="-179388">
              <a:buFont typeface="Arial" panose="020B0604020202020204" pitchFamily="34" charset="0"/>
              <a:buChar char="•"/>
            </a:pPr>
            <a:endParaRPr lang="it-IT" sz="1600" dirty="0"/>
          </a:p>
          <a:p>
            <a:pPr marL="360363" lvl="1" indent="-179388">
              <a:buFont typeface="Arial" panose="020B0604020202020204" pitchFamily="34" charset="0"/>
              <a:buChar char="•"/>
            </a:pPr>
            <a:endParaRPr lang="it-IT" sz="1600" dirty="0"/>
          </a:p>
          <a:p>
            <a:pPr marL="180975" lvl="1"/>
            <a:endParaRPr lang="it-IT" sz="1600" dirty="0"/>
          </a:p>
        </p:txBody>
      </p:sp>
      <p:sp>
        <p:nvSpPr>
          <p:cNvPr id="18" name="CasellaDiTesto 17">
            <a:extLst>
              <a:ext uri="{FF2B5EF4-FFF2-40B4-BE49-F238E27FC236}">
                <a16:creationId xmlns="" xmlns:a16="http://schemas.microsoft.com/office/drawing/2014/main" id="{711598AE-E21D-4FC3-B27C-AA42127CECAE}"/>
              </a:ext>
            </a:extLst>
          </p:cNvPr>
          <p:cNvSpPr txBox="1"/>
          <p:nvPr/>
        </p:nvSpPr>
        <p:spPr>
          <a:xfrm>
            <a:off x="7793352" y="698837"/>
            <a:ext cx="4248135" cy="5093702"/>
          </a:xfrm>
          <a:prstGeom prst="rect">
            <a:avLst/>
          </a:prstGeom>
          <a:noFill/>
        </p:spPr>
        <p:txBody>
          <a:bodyPr wrap="square">
            <a:spAutoFit/>
          </a:bodyPr>
          <a:lstStyle/>
          <a:p>
            <a:pPr algn="r"/>
            <a:r>
              <a:rPr lang="it-IT" sz="2000" b="1" dirty="0">
                <a:solidFill>
                  <a:srgbClr val="FF0000"/>
                </a:solidFill>
              </a:rPr>
              <a:t>Semi-asse positivo:</a:t>
            </a:r>
          </a:p>
          <a:p>
            <a:pPr algn="r"/>
            <a:endParaRPr lang="it-IT" b="1" dirty="0">
              <a:solidFill>
                <a:srgbClr val="FF0000"/>
              </a:solidFill>
            </a:endParaRPr>
          </a:p>
          <a:p>
            <a:pPr algn="r"/>
            <a:r>
              <a:rPr lang="it-IT" b="1" dirty="0" smtClean="0"/>
              <a:t>Pubblica Amministrazione:</a:t>
            </a:r>
          </a:p>
          <a:p>
            <a:pPr marL="742950" lvl="1" indent="-285750" algn="r">
              <a:buFont typeface="Arial" panose="020B0604020202020204" pitchFamily="34" charset="0"/>
              <a:buChar char="•"/>
            </a:pPr>
            <a:r>
              <a:rPr lang="it-IT" dirty="0" smtClean="0"/>
              <a:t>Istruzione </a:t>
            </a:r>
            <a:r>
              <a:rPr lang="it-IT" dirty="0"/>
              <a:t>e ricerca</a:t>
            </a:r>
          </a:p>
          <a:p>
            <a:pPr marL="742950" lvl="1" indent="-285750" algn="r">
              <a:buFont typeface="Arial" panose="020B0604020202020204" pitchFamily="34" charset="0"/>
              <a:buChar char="•"/>
            </a:pPr>
            <a:r>
              <a:rPr lang="it-IT" dirty="0"/>
              <a:t>Sanità </a:t>
            </a:r>
          </a:p>
          <a:p>
            <a:pPr marL="742950" lvl="1" indent="-285750" algn="r">
              <a:buFont typeface="Arial" panose="020B0604020202020204" pitchFamily="34" charset="0"/>
              <a:buChar char="•"/>
            </a:pPr>
            <a:r>
              <a:rPr lang="it-IT" dirty="0" smtClean="0"/>
              <a:t>Arte</a:t>
            </a:r>
            <a:r>
              <a:rPr lang="it-IT" dirty="0"/>
              <a:t>, Sport, </a:t>
            </a:r>
            <a:r>
              <a:rPr lang="it-IT" dirty="0" smtClean="0"/>
              <a:t>Intrattenimento</a:t>
            </a:r>
          </a:p>
          <a:p>
            <a:pPr marL="742950" lvl="1" indent="-285750" algn="r">
              <a:buFont typeface="Arial" panose="020B0604020202020204" pitchFamily="34" charset="0"/>
              <a:buChar char="•"/>
            </a:pPr>
            <a:r>
              <a:rPr lang="it-IT" dirty="0"/>
              <a:t>Assistenza Sociale</a:t>
            </a:r>
          </a:p>
          <a:p>
            <a:pPr marL="742950" lvl="1" indent="-285750" algn="r">
              <a:buFont typeface="Arial" panose="020B0604020202020204" pitchFamily="34" charset="0"/>
              <a:buChar char="•"/>
            </a:pPr>
            <a:endParaRPr lang="it-IT" dirty="0"/>
          </a:p>
          <a:p>
            <a:pPr marL="742950" lvl="1" indent="-285750" algn="r">
              <a:buFont typeface="Arial" panose="020B0604020202020204" pitchFamily="34" charset="0"/>
              <a:buChar char="•"/>
            </a:pPr>
            <a:endParaRPr lang="it-IT" b="1" dirty="0"/>
          </a:p>
          <a:p>
            <a:pPr algn="r"/>
            <a:r>
              <a:rPr lang="it-IT" b="1" dirty="0"/>
              <a:t>Non profit:</a:t>
            </a:r>
          </a:p>
          <a:p>
            <a:pPr marL="1200150" lvl="2" indent="-285750" algn="r">
              <a:buFont typeface="Arial" panose="020B0604020202020204" pitchFamily="34" charset="0"/>
              <a:buChar char="•"/>
            </a:pPr>
            <a:r>
              <a:rPr lang="it-IT" dirty="0"/>
              <a:t>Mission: </a:t>
            </a:r>
            <a:r>
              <a:rPr lang="it-IT" dirty="0">
                <a:solidFill>
                  <a:srgbClr val="F25C00"/>
                </a:solidFill>
              </a:rPr>
              <a:t>cura dei beni comuni</a:t>
            </a:r>
          </a:p>
          <a:p>
            <a:pPr marL="1200150" lvl="2" indent="-285750" algn="r">
              <a:buFont typeface="Arial" panose="020B0604020202020204" pitchFamily="34" charset="0"/>
              <a:buChar char="•"/>
            </a:pPr>
            <a:r>
              <a:rPr lang="it-IT" dirty="0"/>
              <a:t>INP </a:t>
            </a:r>
            <a:r>
              <a:rPr lang="it-IT" dirty="0" smtClean="0"/>
              <a:t>senza lavoratori retribuiti</a:t>
            </a:r>
            <a:endParaRPr lang="it-IT" dirty="0"/>
          </a:p>
          <a:p>
            <a:pPr marL="1200150" lvl="2" indent="-285750" algn="r">
              <a:buFont typeface="Arial" panose="020B0604020202020204" pitchFamily="34" charset="0"/>
              <a:buChar char="•"/>
            </a:pPr>
            <a:r>
              <a:rPr lang="it-IT" dirty="0"/>
              <a:t>Tutela dei diritti e Rappresentanza sindacale</a:t>
            </a:r>
          </a:p>
          <a:p>
            <a:pPr marL="1200150" lvl="2" indent="-285750" algn="r">
              <a:buFont typeface="Arial" panose="020B0604020202020204" pitchFamily="34" charset="0"/>
              <a:buChar char="•"/>
            </a:pPr>
            <a:endParaRPr lang="it-IT" dirty="0"/>
          </a:p>
          <a:p>
            <a:pPr algn="r"/>
            <a:r>
              <a:rPr lang="it-IT" b="1" dirty="0"/>
              <a:t>Imprese</a:t>
            </a:r>
            <a:r>
              <a:rPr lang="it-IT" dirty="0"/>
              <a:t>: </a:t>
            </a:r>
          </a:p>
          <a:p>
            <a:pPr marL="742950" lvl="1" indent="-285750" algn="r">
              <a:buFont typeface="Arial" panose="020B0604020202020204" pitchFamily="34" charset="0"/>
              <a:buChar char="•"/>
            </a:pPr>
            <a:r>
              <a:rPr lang="it-IT" dirty="0"/>
              <a:t>Iniziative per il </a:t>
            </a:r>
            <a:r>
              <a:rPr lang="it-IT" dirty="0">
                <a:solidFill>
                  <a:srgbClr val="F25C00"/>
                </a:solidFill>
              </a:rPr>
              <a:t>benessere collettivo  </a:t>
            </a:r>
          </a:p>
          <a:p>
            <a:pPr marL="1200150" lvl="2" indent="-285750" algn="r">
              <a:buFont typeface="Arial" panose="020B0604020202020204" pitchFamily="34" charset="0"/>
              <a:buChar char="•"/>
            </a:pPr>
            <a:endParaRPr lang="it-IT" sz="1700" dirty="0"/>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44756"/>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300" b="1" dirty="0">
                <a:solidFill>
                  <a:schemeClr val="bg1"/>
                </a:solidFill>
                <a:latin typeface="Arial" panose="020B0604020202020204" pitchFamily="34" charset="0"/>
                <a:cs typeface="Arial" panose="020B0604020202020204" pitchFamily="34" charset="0"/>
              </a:rPr>
              <a:t>Seconda componente: il mix pubblico-privato nell’offerta dei servizi sul territorio</a:t>
            </a:r>
          </a:p>
        </p:txBody>
      </p:sp>
    </p:spTree>
    <p:extLst>
      <p:ext uri="{BB962C8B-B14F-4D97-AF65-F5344CB8AC3E}">
        <p14:creationId xmlns:p14="http://schemas.microsoft.com/office/powerpoint/2010/main" val="173558985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xmlns=""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10</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xmlns="" id="{8985E405-D677-E549-BED5-E2617C4B9E8B}"/>
              </a:ext>
            </a:extLst>
          </p:cNvPr>
          <p:cNvSpPr txBox="1"/>
          <p:nvPr/>
        </p:nvSpPr>
        <p:spPr>
          <a:xfrm>
            <a:off x="-1" y="0"/>
            <a:ext cx="12192001" cy="629367"/>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200" b="1" dirty="0" smtClean="0">
                <a:solidFill>
                  <a:schemeClr val="bg1"/>
                </a:solidFill>
                <a:latin typeface="Arial" panose="020B0604020202020204" pitchFamily="34" charset="0"/>
                <a:cs typeface="Arial" panose="020B0604020202020204" pitchFamily="34" charset="0"/>
              </a:rPr>
              <a:t>Le Regioni delineate secondo la </a:t>
            </a:r>
            <a:r>
              <a:rPr lang="it-IT" sz="2200" b="1" dirty="0">
                <a:solidFill>
                  <a:schemeClr val="bg1"/>
                </a:solidFill>
                <a:latin typeface="Arial" panose="020B0604020202020204" pitchFamily="34" charset="0"/>
                <a:cs typeface="Arial" panose="020B0604020202020204" pitchFamily="34" charset="0"/>
              </a:rPr>
              <a:t>prima </a:t>
            </a:r>
            <a:r>
              <a:rPr lang="it-IT" sz="2200" b="1" dirty="0" smtClean="0">
                <a:solidFill>
                  <a:schemeClr val="bg1"/>
                </a:solidFill>
                <a:latin typeface="Arial" panose="020B0604020202020204" pitchFamily="34" charset="0"/>
                <a:cs typeface="Arial" panose="020B0604020202020204" pitchFamily="34" charset="0"/>
              </a:rPr>
              <a:t>componente: contesti «virtuosi</a:t>
            </a:r>
            <a:r>
              <a:rPr lang="it-IT" sz="2200" b="1" dirty="0">
                <a:solidFill>
                  <a:schemeClr val="bg1"/>
                </a:solidFill>
                <a:latin typeface="Arial" panose="020B0604020202020204" pitchFamily="34" charset="0"/>
                <a:cs typeface="Arial" panose="020B0604020202020204" pitchFamily="34" charset="0"/>
              </a:rPr>
              <a:t>» </a:t>
            </a:r>
            <a:r>
              <a:rPr lang="it-IT" sz="2200" b="1" dirty="0" smtClean="0">
                <a:solidFill>
                  <a:schemeClr val="bg1"/>
                </a:solidFill>
                <a:latin typeface="Arial" panose="020B0604020202020204" pitchFamily="34" charset="0"/>
                <a:cs typeface="Arial" panose="020B0604020202020204" pitchFamily="34" charset="0"/>
              </a:rPr>
              <a:t>vs «disagiati»</a:t>
            </a:r>
            <a:endParaRPr lang="it-IT" sz="2200" b="1" dirty="0">
              <a:solidFill>
                <a:schemeClr val="bg1"/>
              </a:solidFill>
              <a:latin typeface="Arial" panose="020B0604020202020204" pitchFamily="34" charset="0"/>
              <a:cs typeface="Arial" panose="020B0604020202020204" pitchFamily="34" charset="0"/>
            </a:endParaRPr>
          </a:p>
        </p:txBody>
      </p:sp>
      <p:sp>
        <p:nvSpPr>
          <p:cNvPr id="16" name="Segnaposto data 1">
            <a:extLst>
              <a:ext uri="{FF2B5EF4-FFF2-40B4-BE49-F238E27FC236}">
                <a16:creationId xmlns:a16="http://schemas.microsoft.com/office/drawing/2014/main" xmlns=""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15" name="Rettangolo 14"/>
          <p:cNvSpPr/>
          <p:nvPr/>
        </p:nvSpPr>
        <p:spPr>
          <a:xfrm>
            <a:off x="4894971" y="757768"/>
            <a:ext cx="6988220" cy="2939266"/>
          </a:xfrm>
          <a:prstGeom prst="rect">
            <a:avLst/>
          </a:prstGeom>
          <a:noFill/>
          <a:ln w="25400">
            <a:solidFill>
              <a:schemeClr val="accent1">
                <a:shade val="50000"/>
              </a:schemeClr>
            </a:solidFill>
            <a:prstDash val="solid"/>
          </a:ln>
        </p:spPr>
        <p:txBody>
          <a:bodyPr wrap="square">
            <a:spAutoFit/>
          </a:bodyPr>
          <a:lstStyle/>
          <a:p>
            <a:pPr algn="just">
              <a:spcAft>
                <a:spcPts val="300"/>
              </a:spcAft>
            </a:pP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Le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regioni del Sud Italia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caratterizzate dalla presenza di diverse forme di povertà: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materiale</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(persone a rischio di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povertà: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Campania 53,6%, Sicilia 51,6%, Calabria 44,5%, Basilicata 39,2%; Italia 27,3</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lavorativa</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(tasso di disoccupazione pari al 38,6% in Sicilia; 36,% in Calabria, 35,9% in Campania; in Italia 10,6%; </a:t>
            </a:r>
            <a:r>
              <a:rPr lang="it-IT" sz="1500"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Neet</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Sicilia 38,6%, Calabria 36,2% Campania 35,9%, Puglia 30,5%; Italia 23,4%),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educativa</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(giovani 18-24 che abbandonano gli studi Sardegna 23%, Sicilia 22,1%, Calabria 20,3%; Italia 14,5%).</a:t>
            </a:r>
          </a:p>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profit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impegnato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prevalentemente nell’</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assistenza sociale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(Calabria 12,6%, Sicilia 12,5%, Sardegna 11,7%; Italia 9,3% ) e nello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sviluppo economico e coesione sociale</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con l’inserimento lavorativo di soggetti svantaggiati (Sardegna 4,6%; Molise 3,1%; Calabria 3%; Italia 1,8%), orientato al disagio (Sardegna 28,2%; Italia 21,8%). </a:t>
            </a:r>
          </a:p>
          <a:p>
            <a:pPr algn="just">
              <a:spcAft>
                <a:spcPts val="300"/>
              </a:spcAft>
            </a:pP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Imprese</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che hanno adottato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iniziative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per il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benessere lavorativo</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più diffuse rispetto al dato  nazionale (Calabria 71%, Sardegna 67,2%, Sicilia 65%; Italia 64,2%).</a:t>
            </a:r>
          </a:p>
        </p:txBody>
      </p:sp>
      <p:sp>
        <p:nvSpPr>
          <p:cNvPr id="4" name="Rettangolo 3">
            <a:extLst>
              <a:ext uri="{FF2B5EF4-FFF2-40B4-BE49-F238E27FC236}">
                <a16:creationId xmlns:a16="http://schemas.microsoft.com/office/drawing/2014/main" xmlns="" id="{6765F1C2-71CA-45AB-BAA9-5585095A1878}"/>
              </a:ext>
            </a:extLst>
          </p:cNvPr>
          <p:cNvSpPr/>
          <p:nvPr/>
        </p:nvSpPr>
        <p:spPr>
          <a:xfrm>
            <a:off x="4894971" y="3803074"/>
            <a:ext cx="6956136" cy="2208297"/>
          </a:xfrm>
          <a:prstGeom prst="rect">
            <a:avLst/>
          </a:prstGeom>
          <a:noFill/>
          <a:ln w="25400">
            <a:solidFill>
              <a:schemeClr val="accent1">
                <a:shade val="50000"/>
              </a:schemeClr>
            </a:solidFill>
            <a:prstDash val="sysDash"/>
          </a:ln>
        </p:spPr>
        <p:txBody>
          <a:bodyPr wrap="square">
            <a:spAutoFit/>
          </a:bodyPr>
          <a:lstStyle/>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Le regioni del Nord Italia, caratterizzate da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servizi diffusi di cura per l’infanzia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(Trento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27,7%</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Valle d’Aosta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27,3%</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Emilia-Romagna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26,7</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Italia 13,5%) e di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assistenza agli anziani</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Alta diffusione di forme di volontariato (Trento 29,1%, Bolzano 23,8%; Veneto 17,8%; Italia 13</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Diffusione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dei servizi di assistenza sociale della PA.</a:t>
            </a:r>
          </a:p>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profit: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dedito in prevalenza alla </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valorizzazione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del patrimonio culturale e </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ambientale,</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ai bisogni di </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socializzazione</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(Friuli Venezia Giulia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73%</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Trento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69,8%</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Valle d’Aosta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68,5%</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Bolzano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66</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Italia: 65,8%)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 attività di Filantropia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 Cooperazione internazionale.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Prevalenza di INP </a:t>
            </a:r>
            <a:r>
              <a:rPr lang="it-IT" sz="1500" dirty="0" err="1"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multistakeholder</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(Lombardia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72,2%</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Veneto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69%</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Italia 65,8%). </a:t>
            </a:r>
          </a:p>
        </p:txBody>
      </p:sp>
      <p:pic>
        <p:nvPicPr>
          <p:cNvPr id="5" name="Immagine 4"/>
          <p:cNvPicPr>
            <a:picLocks noChangeAspect="1"/>
          </p:cNvPicPr>
          <p:nvPr/>
        </p:nvPicPr>
        <p:blipFill>
          <a:blip r:embed="rId3"/>
          <a:stretch>
            <a:fillRect/>
          </a:stretch>
        </p:blipFill>
        <p:spPr>
          <a:xfrm>
            <a:off x="1" y="668985"/>
            <a:ext cx="4789788" cy="5326490"/>
          </a:xfrm>
          <a:prstGeom prst="rect">
            <a:avLst/>
          </a:prstGeom>
        </p:spPr>
      </p:pic>
      <p:pic>
        <p:nvPicPr>
          <p:cNvPr id="11" name="Immagine 10"/>
          <p:cNvPicPr>
            <a:picLocks noChangeAspect="1"/>
          </p:cNvPicPr>
          <p:nvPr/>
        </p:nvPicPr>
        <p:blipFill>
          <a:blip r:embed="rId4"/>
          <a:stretch>
            <a:fillRect/>
          </a:stretch>
        </p:blipFill>
        <p:spPr>
          <a:xfrm>
            <a:off x="222529" y="4957041"/>
            <a:ext cx="1063412" cy="1138037"/>
          </a:xfrm>
          <a:prstGeom prst="rect">
            <a:avLst/>
          </a:prstGeom>
        </p:spPr>
      </p:pic>
      <p:sp>
        <p:nvSpPr>
          <p:cNvPr id="12" name="Rettangolo 11"/>
          <p:cNvSpPr/>
          <p:nvPr/>
        </p:nvSpPr>
        <p:spPr>
          <a:xfrm>
            <a:off x="1206818" y="5607631"/>
            <a:ext cx="3556597" cy="461665"/>
          </a:xfrm>
          <a:prstGeom prst="rect">
            <a:avLst/>
          </a:prstGeom>
        </p:spPr>
        <p:txBody>
          <a:bodyPr wrap="square">
            <a:spAutoFit/>
          </a:bodyPr>
          <a:lstStyle/>
          <a:p>
            <a:pPr algn="just">
              <a:spcAft>
                <a:spcPts val="300"/>
              </a:spcAft>
            </a:pPr>
            <a:r>
              <a:rPr lang="it-IT" sz="1200" dirty="0" smtClean="0">
                <a:solidFill>
                  <a:schemeClr val="tx1">
                    <a:lumMod val="65000"/>
                    <a:lumOff val="35000"/>
                  </a:schemeClr>
                </a:solidFill>
                <a:latin typeface="Calibri" panose="020F0502020204030204" pitchFamily="34" charset="0"/>
                <a:cs typeface="Times New Roman" panose="02020603050405020304" pitchFamily="18" charset="0"/>
              </a:rPr>
              <a:t>Il grafico è costruito sulla base dei punteggi che l’ACP associa alle singole regioni rispetto al primo fattore</a:t>
            </a:r>
            <a:endParaRPr lang="it-IT" sz="1200" i="1" dirty="0">
              <a:solidFill>
                <a:schemeClr val="tx1">
                  <a:lumMod val="65000"/>
                  <a:lumOff val="35000"/>
                </a:schemeClr>
              </a:solidFill>
            </a:endParaRPr>
          </a:p>
        </p:txBody>
      </p:sp>
    </p:spTree>
    <p:extLst>
      <p:ext uri="{BB962C8B-B14F-4D97-AF65-F5344CB8AC3E}">
        <p14:creationId xmlns:p14="http://schemas.microsoft.com/office/powerpoint/2010/main" val="2993591782"/>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xmlns=""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11</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xmlns=""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smtClean="0">
                <a:solidFill>
                  <a:schemeClr val="bg1"/>
                </a:solidFill>
                <a:latin typeface="Arial" panose="020B0604020202020204" pitchFamily="34" charset="0"/>
                <a:cs typeface="Arial" panose="020B0604020202020204" pitchFamily="34" charset="0"/>
              </a:rPr>
              <a:t>Le Regioni delineate </a:t>
            </a:r>
            <a:r>
              <a:rPr lang="it-IT" sz="2400" b="1" dirty="0">
                <a:solidFill>
                  <a:schemeClr val="bg1"/>
                </a:solidFill>
                <a:latin typeface="Arial" panose="020B0604020202020204" pitchFamily="34" charset="0"/>
                <a:cs typeface="Arial" panose="020B0604020202020204" pitchFamily="34" charset="0"/>
              </a:rPr>
              <a:t>secondo la </a:t>
            </a:r>
            <a:r>
              <a:rPr lang="it-IT" sz="2400" b="1" dirty="0" smtClean="0">
                <a:solidFill>
                  <a:schemeClr val="bg1"/>
                </a:solidFill>
                <a:latin typeface="Arial" panose="020B0604020202020204" pitchFamily="34" charset="0"/>
                <a:cs typeface="Arial" panose="020B0604020202020204" pitchFamily="34" charset="0"/>
              </a:rPr>
              <a:t>seconda componente </a:t>
            </a:r>
            <a:endParaRPr lang="it-IT" sz="2400" b="1" dirty="0">
              <a:solidFill>
                <a:schemeClr val="bg1"/>
              </a:solidFill>
              <a:latin typeface="Arial" panose="020B0604020202020204" pitchFamily="34" charset="0"/>
              <a:cs typeface="Arial" panose="020B0604020202020204" pitchFamily="34" charset="0"/>
            </a:endParaRPr>
          </a:p>
        </p:txBody>
      </p:sp>
      <p:sp>
        <p:nvSpPr>
          <p:cNvPr id="16" name="Segnaposto data 1">
            <a:extLst>
              <a:ext uri="{FF2B5EF4-FFF2-40B4-BE49-F238E27FC236}">
                <a16:creationId xmlns:a16="http://schemas.microsoft.com/office/drawing/2014/main" xmlns=""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pic>
        <p:nvPicPr>
          <p:cNvPr id="7" name="Immagine 6"/>
          <p:cNvPicPr>
            <a:picLocks noChangeAspect="1"/>
          </p:cNvPicPr>
          <p:nvPr/>
        </p:nvPicPr>
        <p:blipFill>
          <a:blip r:embed="rId3"/>
          <a:stretch>
            <a:fillRect/>
          </a:stretch>
        </p:blipFill>
        <p:spPr>
          <a:xfrm>
            <a:off x="100768" y="693628"/>
            <a:ext cx="4491796" cy="5357861"/>
          </a:xfrm>
          <a:prstGeom prst="rect">
            <a:avLst/>
          </a:prstGeom>
        </p:spPr>
      </p:pic>
      <p:pic>
        <p:nvPicPr>
          <p:cNvPr id="8" name="Immagine 7"/>
          <p:cNvPicPr>
            <a:picLocks noChangeAspect="1"/>
          </p:cNvPicPr>
          <p:nvPr/>
        </p:nvPicPr>
        <p:blipFill>
          <a:blip r:embed="rId4"/>
          <a:stretch>
            <a:fillRect/>
          </a:stretch>
        </p:blipFill>
        <p:spPr>
          <a:xfrm>
            <a:off x="100768" y="4854574"/>
            <a:ext cx="1270164" cy="1225203"/>
          </a:xfrm>
          <a:prstGeom prst="rect">
            <a:avLst/>
          </a:prstGeom>
        </p:spPr>
      </p:pic>
      <p:sp>
        <p:nvSpPr>
          <p:cNvPr id="10" name="Rettangolo 9">
            <a:extLst>
              <a:ext uri="{FF2B5EF4-FFF2-40B4-BE49-F238E27FC236}">
                <a16:creationId xmlns:a16="http://schemas.microsoft.com/office/drawing/2014/main" xmlns="" id="{C3C3CD57-FD38-49B2-8513-FFEA8F7ACC50}"/>
              </a:ext>
            </a:extLst>
          </p:cNvPr>
          <p:cNvSpPr/>
          <p:nvPr/>
        </p:nvSpPr>
        <p:spPr>
          <a:xfrm>
            <a:off x="3898231" y="693628"/>
            <a:ext cx="8069183" cy="2285241"/>
          </a:xfrm>
          <a:prstGeom prst="rect">
            <a:avLst/>
          </a:prstGeom>
          <a:noFill/>
          <a:ln w="25400">
            <a:solidFill>
              <a:srgbClr val="FF6400"/>
            </a:solidFill>
            <a:prstDash val="solid"/>
          </a:ln>
        </p:spPr>
        <p:txBody>
          <a:bodyPr wrap="square">
            <a:spAutoFit/>
          </a:bodyPr>
          <a:lstStyle/>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Offerta mix:</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profit e </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profit</a:t>
            </a:r>
          </a:p>
          <a:p>
            <a:pPr algn="just">
              <a:spcAft>
                <a:spcPts val="300"/>
              </a:spcAft>
            </a:pPr>
            <a:r>
              <a:rPr lang="it-IT" sz="1500" b="1" dirty="0">
                <a:solidFill>
                  <a:schemeClr val="accent1">
                    <a:lumMod val="50000"/>
                  </a:schemeClr>
                </a:solidFill>
                <a:latin typeface="Calibri" panose="020F0502020204030204" pitchFamily="34" charset="0"/>
                <a:cs typeface="Times New Roman" panose="02020603050405020304" pitchFamily="18" charset="0"/>
              </a:rPr>
              <a:t>Territori</a:t>
            </a:r>
            <a:r>
              <a:rPr lang="it-IT" sz="1500" dirty="0">
                <a:solidFill>
                  <a:schemeClr val="accent1">
                    <a:lumMod val="50000"/>
                  </a:schemeClr>
                </a:solidFill>
                <a:latin typeface="Calibri" panose="020F0502020204030204" pitchFamily="34" charset="0"/>
                <a:cs typeface="Times New Roman" panose="02020603050405020304" pitchFamily="18" charset="0"/>
              </a:rPr>
              <a:t>: Lombardia (valore più alto); Sicilia, Lazio, Veneto, Emilia-Romagna (valori medi</a:t>
            </a:r>
            <a:r>
              <a:rPr lang="it-IT" sz="1500" dirty="0" smtClean="0">
                <a:solidFill>
                  <a:schemeClr val="accent1">
                    <a:lumMod val="50000"/>
                  </a:schemeClr>
                </a:solidFill>
                <a:latin typeface="Calibri" panose="020F0502020204030204" pitchFamily="34" charset="0"/>
                <a:cs typeface="Times New Roman" panose="02020603050405020304" pitchFamily="18" charset="0"/>
              </a:rPr>
              <a:t>).</a:t>
            </a:r>
            <a:endPar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profit: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prevalente nei settori di Istruzione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 ricerca (Veneto 5%, Lombardia 4,9%, Sicilia 4,5%; Italia 3,9%), Filantropia e Cooperazione internazionale (Trento 3,4%, Lombardia 3,3%, Emilia-Romagna 2,6%, Piemonte 2,5%; Italia 2,2%) orientato a specifici disagi (Lombardia 23,7%, Lazio 25%; Italia 21,8%), di medie-grandi dimensioni (INP 10-49 Lavoratori: Lombardia 3,7%, Sicilia 3,5%; Italia 3,1</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rofit</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imprese attive nei settori di Welfare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(UL Sanità ogni 10mila ab.: Lombardia 1.063, Veneto 182,3, Italia 47,9) (UL Assistenza sociale ogni 10mila ab.: Lombardia 65,8, Veneto 11,9; Italia 3,6) e intrattenimento (UL ogni 10mila ab. Lombardia 283,6, Veneto 45,9; Italia 12,5</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ttangolo 22">
            <a:extLst>
              <a:ext uri="{FF2B5EF4-FFF2-40B4-BE49-F238E27FC236}">
                <a16:creationId xmlns:a16="http://schemas.microsoft.com/office/drawing/2014/main" xmlns="" id="{51C7D0C1-CE5F-4F3A-A37C-3E8E8A2FF0EB}"/>
              </a:ext>
            </a:extLst>
          </p:cNvPr>
          <p:cNvSpPr/>
          <p:nvPr/>
        </p:nvSpPr>
        <p:spPr>
          <a:xfrm>
            <a:off x="4592565" y="3063567"/>
            <a:ext cx="7374850" cy="3016210"/>
          </a:xfrm>
          <a:prstGeom prst="rect">
            <a:avLst/>
          </a:prstGeom>
          <a:noFill/>
          <a:ln w="25400">
            <a:solidFill>
              <a:srgbClr val="FF6400"/>
            </a:solidFill>
            <a:prstDash val="sysDash"/>
          </a:ln>
        </p:spPr>
        <p:txBody>
          <a:bodyPr wrap="square">
            <a:spAutoFit/>
          </a:bodyPr>
          <a:lstStyle/>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Offerta mix: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profit, pubblico, </a:t>
            </a: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profit</a:t>
            </a:r>
          </a:p>
          <a:p>
            <a:pPr algn="just">
              <a:spcAft>
                <a:spcPts val="300"/>
              </a:spcAft>
            </a:pPr>
            <a:r>
              <a:rPr lang="it-IT" sz="1500" b="1" dirty="0">
                <a:solidFill>
                  <a:schemeClr val="accent1">
                    <a:lumMod val="50000"/>
                  </a:schemeClr>
                </a:solidFill>
                <a:latin typeface="Calibri" panose="020F0502020204030204" pitchFamily="34" charset="0"/>
                <a:cs typeface="Times New Roman" panose="02020603050405020304" pitchFamily="18" charset="0"/>
              </a:rPr>
              <a:t>Territori</a:t>
            </a:r>
            <a:r>
              <a:rPr lang="it-IT" sz="1500" dirty="0">
                <a:solidFill>
                  <a:schemeClr val="accent1">
                    <a:lumMod val="50000"/>
                  </a:schemeClr>
                </a:solidFill>
                <a:latin typeface="Calibri" panose="020F0502020204030204" pitchFamily="34" charset="0"/>
                <a:cs typeface="Times New Roman" panose="02020603050405020304" pitchFamily="18" charset="0"/>
              </a:rPr>
              <a:t>: </a:t>
            </a:r>
            <a:r>
              <a:rPr lang="it-IT" sz="1500" dirty="0" smtClean="0">
                <a:solidFill>
                  <a:schemeClr val="accent1">
                    <a:lumMod val="50000"/>
                  </a:schemeClr>
                </a:solidFill>
                <a:latin typeface="Calibri" panose="020F0502020204030204" pitchFamily="34" charset="0"/>
                <a:cs typeface="Times New Roman" panose="02020603050405020304" pitchFamily="18" charset="0"/>
              </a:rPr>
              <a:t>Basilicata</a:t>
            </a:r>
            <a:r>
              <a:rPr lang="it-IT" sz="1500" dirty="0">
                <a:solidFill>
                  <a:schemeClr val="accent1">
                    <a:lumMod val="50000"/>
                  </a:schemeClr>
                </a:solidFill>
                <a:latin typeface="Calibri" panose="020F0502020204030204" pitchFamily="34" charset="0"/>
                <a:cs typeface="Times New Roman" panose="02020603050405020304" pitchFamily="18" charset="0"/>
              </a:rPr>
              <a:t>, </a:t>
            </a:r>
            <a:r>
              <a:rPr lang="it-IT" sz="1500" dirty="0" smtClean="0">
                <a:solidFill>
                  <a:schemeClr val="accent1">
                    <a:lumMod val="50000"/>
                  </a:schemeClr>
                </a:solidFill>
                <a:latin typeface="Calibri" panose="020F0502020204030204" pitchFamily="34" charset="0"/>
                <a:cs typeface="Times New Roman" panose="02020603050405020304" pitchFamily="18" charset="0"/>
              </a:rPr>
              <a:t>P.A. Bolzano </a:t>
            </a:r>
            <a:r>
              <a:rPr lang="it-IT" sz="1500" dirty="0">
                <a:solidFill>
                  <a:schemeClr val="accent1">
                    <a:lumMod val="50000"/>
                  </a:schemeClr>
                </a:solidFill>
                <a:latin typeface="Calibri" panose="020F0502020204030204" pitchFamily="34" charset="0"/>
                <a:cs typeface="Times New Roman" panose="02020603050405020304" pitchFamily="18" charset="0"/>
              </a:rPr>
              <a:t>e Valle d’Aosta (valori più alti</a:t>
            </a:r>
            <a:r>
              <a:rPr lang="it-IT" sz="1500" dirty="0" smtClean="0">
                <a:solidFill>
                  <a:schemeClr val="accent1">
                    <a:lumMod val="50000"/>
                  </a:schemeClr>
                </a:solidFill>
                <a:latin typeface="Calibri" panose="020F0502020204030204" pitchFamily="34" charset="0"/>
                <a:cs typeface="Times New Roman" panose="02020603050405020304" pitchFamily="18" charset="0"/>
              </a:rPr>
              <a:t>); Marche</a:t>
            </a:r>
            <a:r>
              <a:rPr lang="it-IT" sz="1500" dirty="0">
                <a:solidFill>
                  <a:schemeClr val="accent1">
                    <a:lumMod val="50000"/>
                  </a:schemeClr>
                </a:solidFill>
                <a:latin typeface="Calibri" panose="020F0502020204030204" pitchFamily="34" charset="0"/>
                <a:cs typeface="Times New Roman" panose="02020603050405020304" pitchFamily="18" charset="0"/>
              </a:rPr>
              <a:t>, Abruzzo, Molise, Friuli Venezia Giulia, Umbria (valori medi</a:t>
            </a:r>
            <a:r>
              <a:rPr lang="it-IT" sz="1500" dirty="0" smtClean="0">
                <a:solidFill>
                  <a:schemeClr val="accent1">
                    <a:lumMod val="50000"/>
                  </a:schemeClr>
                </a:solidFill>
                <a:latin typeface="Calibri" panose="020F0502020204030204" pitchFamily="34" charset="0"/>
                <a:cs typeface="Times New Roman" panose="02020603050405020304" pitchFamily="18" charset="0"/>
              </a:rPr>
              <a:t>)</a:t>
            </a:r>
            <a:endParaRPr lang="it-IT" sz="1500" dirty="0">
              <a:solidFill>
                <a:schemeClr val="accent1">
                  <a:lumMod val="50000"/>
                </a:schemeClr>
              </a:solidFill>
            </a:endParaRPr>
          </a:p>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Non profit f</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inalizzato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alla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cura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dei beni comuni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Basilicata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17,3%,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P.A. Bolzano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16,9%; Molise 16,1%, Umbria 16%; Italia 13,8%), impiega solo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volontari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INP con 0 lavoratori: Marche 88,7%, Umbria 88,1%, </a:t>
            </a:r>
            <a:r>
              <a:rPr lang="it-IT" sz="1500" dirty="0">
                <a:solidFill>
                  <a:schemeClr val="accent1">
                    <a:lumMod val="50000"/>
                  </a:schemeClr>
                </a:solidFill>
                <a:latin typeface="Calibri" panose="020F0502020204030204" pitchFamily="34" charset="0"/>
                <a:cs typeface="Times New Roman" panose="02020603050405020304" pitchFamily="18" charset="0"/>
              </a:rPr>
              <a:t>Valle d’Aosta 88,2%, Basilicata 87,5%;</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Italia 84,8</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dedito alla Tutela dei diritti e Rappresentanza di interessi (</a:t>
            </a:r>
            <a:r>
              <a:rPr lang="it-IT" sz="1500" dirty="0">
                <a:solidFill>
                  <a:schemeClr val="accent1">
                    <a:lumMod val="50000"/>
                  </a:schemeClr>
                </a:solidFill>
                <a:latin typeface="Calibri" panose="020F0502020204030204" pitchFamily="34" charset="0"/>
                <a:cs typeface="Times New Roman" panose="02020603050405020304" pitchFamily="18" charset="0"/>
              </a:rPr>
              <a:t>Molise 11,9%, Valle d’Aosta 10,2%,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Italia 8,1</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PA presente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nell’erogazione diretta di servizi di assistenza sociale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(UL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Istruzione e ricerca ogni 10mila ab.: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P.A. </a:t>
            </a:r>
            <a:r>
              <a:rPr lang="it-IT" sz="1500" dirty="0" smtClean="0">
                <a:solidFill>
                  <a:schemeClr val="accent1">
                    <a:lumMod val="50000"/>
                  </a:schemeClr>
                </a:solidFill>
                <a:latin typeface="Calibri" panose="020F0502020204030204" pitchFamily="34" charset="0"/>
                <a:cs typeface="Times New Roman" panose="02020603050405020304" pitchFamily="18" charset="0"/>
              </a:rPr>
              <a:t>Bolzano 19,1; </a:t>
            </a:r>
            <a:r>
              <a:rPr lang="it-IT" sz="1500" dirty="0">
                <a:solidFill>
                  <a:schemeClr val="accent1">
                    <a:lumMod val="50000"/>
                  </a:schemeClr>
                </a:solidFill>
                <a:latin typeface="Calibri" panose="020F0502020204030204" pitchFamily="34" charset="0"/>
                <a:cs typeface="Times New Roman" panose="02020603050405020304" pitchFamily="18" charset="0"/>
              </a:rPr>
              <a:t>Valle d’Aosta </a:t>
            </a:r>
            <a:r>
              <a:rPr lang="it-IT" sz="1500" dirty="0" smtClean="0">
                <a:solidFill>
                  <a:schemeClr val="accent1">
                    <a:lumMod val="50000"/>
                  </a:schemeClr>
                </a:solidFill>
                <a:latin typeface="Calibri" panose="020F0502020204030204" pitchFamily="34" charset="0"/>
                <a:cs typeface="Times New Roman" panose="02020603050405020304" pitchFamily="18" charset="0"/>
              </a:rPr>
              <a:t>16,6; </a:t>
            </a:r>
            <a:r>
              <a:rPr lang="it-IT" sz="1500" dirty="0">
                <a:solidFill>
                  <a:schemeClr val="accent1">
                    <a:lumMod val="50000"/>
                  </a:schemeClr>
                </a:solidFill>
                <a:latin typeface="Calibri" panose="020F0502020204030204" pitchFamily="34" charset="0"/>
                <a:cs typeface="Times New Roman" panose="02020603050405020304" pitchFamily="18" charset="0"/>
              </a:rPr>
              <a:t>Molise </a:t>
            </a:r>
            <a:r>
              <a:rPr lang="it-IT" sz="1500" dirty="0" smtClean="0">
                <a:solidFill>
                  <a:schemeClr val="accent1">
                    <a:lumMod val="50000"/>
                  </a:schemeClr>
                </a:solidFill>
                <a:latin typeface="Calibri" panose="020F0502020204030204" pitchFamily="34" charset="0"/>
                <a:cs typeface="Times New Roman" panose="02020603050405020304" pitchFamily="18" charset="0"/>
              </a:rPr>
              <a:t>13,8; </a:t>
            </a:r>
            <a:r>
              <a:rPr lang="it-IT" sz="1500" dirty="0">
                <a:solidFill>
                  <a:schemeClr val="accent1">
                    <a:lumMod val="50000"/>
                  </a:schemeClr>
                </a:solidFill>
                <a:latin typeface="Calibri" panose="020F0502020204030204" pitchFamily="34" charset="0"/>
                <a:cs typeface="Times New Roman" panose="02020603050405020304" pitchFamily="18" charset="0"/>
              </a:rPr>
              <a:t>Basilicata 12,4;</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Italia 7,7) e attività artistiche, sportive, di intrattenimento (UL ogni 10mila ab Valle d’Aosta 4, Italia 1);</a:t>
            </a:r>
          </a:p>
          <a:p>
            <a:pPr algn="just">
              <a:spcAft>
                <a:spcPts val="300"/>
              </a:spcAft>
            </a:pPr>
            <a:r>
              <a:rPr lang="it-IT" sz="15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Imprese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che adottano iniziative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per il </a:t>
            </a:r>
            <a:r>
              <a:rPr lang="it-IT" sz="15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benessere collettivo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più diffuse rispetto al dato </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nazionale (P.A. Bolzano 24,1%, </a:t>
            </a:r>
            <a:r>
              <a:rPr lang="it-IT" sz="1500" dirty="0">
                <a:solidFill>
                  <a:schemeClr val="accent1">
                    <a:lumMod val="50000"/>
                  </a:schemeClr>
                </a:solidFill>
                <a:latin typeface="Calibri" panose="020F0502020204030204" pitchFamily="34" charset="0"/>
                <a:cs typeface="Times New Roman" panose="02020603050405020304" pitchFamily="18" charset="0"/>
              </a:rPr>
              <a:t>Basilicata 22,7%, Trento 22,3%; </a:t>
            </a:r>
            <a:r>
              <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Italia 17,5</a:t>
            </a:r>
            <a:r>
              <a:rPr lang="it-IT" sz="15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sz="15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983319" y="5584115"/>
            <a:ext cx="3556597" cy="461665"/>
          </a:xfrm>
          <a:prstGeom prst="rect">
            <a:avLst/>
          </a:prstGeom>
        </p:spPr>
        <p:txBody>
          <a:bodyPr wrap="square">
            <a:spAutoFit/>
          </a:bodyPr>
          <a:lstStyle/>
          <a:p>
            <a:pPr algn="just">
              <a:spcAft>
                <a:spcPts val="300"/>
              </a:spcAft>
            </a:pPr>
            <a:r>
              <a:rPr lang="it-IT" sz="1200" dirty="0" smtClean="0">
                <a:solidFill>
                  <a:schemeClr val="tx1">
                    <a:lumMod val="65000"/>
                    <a:lumOff val="35000"/>
                  </a:schemeClr>
                </a:solidFill>
                <a:latin typeface="Calibri" panose="020F0502020204030204" pitchFamily="34" charset="0"/>
                <a:cs typeface="Times New Roman" panose="02020603050405020304" pitchFamily="18" charset="0"/>
              </a:rPr>
              <a:t>Il grafico è costruito sulla base dei punteggi che l’ACP associa alle singole regioni rispetto al secondo fattore</a:t>
            </a:r>
            <a:endParaRPr lang="it-IT" sz="1200" i="1" dirty="0">
              <a:solidFill>
                <a:schemeClr val="tx1">
                  <a:lumMod val="65000"/>
                  <a:lumOff val="35000"/>
                </a:schemeClr>
              </a:solidFill>
            </a:endParaRPr>
          </a:p>
        </p:txBody>
      </p:sp>
    </p:spTree>
    <p:extLst>
      <p:ext uri="{BB962C8B-B14F-4D97-AF65-F5344CB8AC3E}">
        <p14:creationId xmlns:p14="http://schemas.microsoft.com/office/powerpoint/2010/main" val="3384962106"/>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12</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Le regioni rispetto alla sintesi degli indicatori considerati</a:t>
            </a: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pic>
        <p:nvPicPr>
          <p:cNvPr id="4" name="Immagine 3"/>
          <p:cNvPicPr>
            <a:picLocks noChangeAspect="1"/>
          </p:cNvPicPr>
          <p:nvPr/>
        </p:nvPicPr>
        <p:blipFill>
          <a:blip r:embed="rId3"/>
          <a:stretch>
            <a:fillRect/>
          </a:stretch>
        </p:blipFill>
        <p:spPr>
          <a:xfrm>
            <a:off x="53990" y="779413"/>
            <a:ext cx="12105925" cy="5237046"/>
          </a:xfrm>
          <a:prstGeom prst="rect">
            <a:avLst/>
          </a:prstGeom>
        </p:spPr>
      </p:pic>
    </p:spTree>
    <p:extLst>
      <p:ext uri="{BB962C8B-B14F-4D97-AF65-F5344CB8AC3E}">
        <p14:creationId xmlns:p14="http://schemas.microsoft.com/office/powerpoint/2010/main" val="178519682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a:extLst>
              <a:ext uri="{FF2B5EF4-FFF2-40B4-BE49-F238E27FC236}">
                <a16:creationId xmlns="" xmlns:a16="http://schemas.microsoft.com/office/drawing/2014/main" id="{79C0166B-13F4-1F43-B616-C9C2CF9B020B}"/>
              </a:ext>
            </a:extLst>
          </p:cNvPr>
          <p:cNvSpPr txBox="1">
            <a:spLocks noChangeArrowheads="1"/>
          </p:cNvSpPr>
          <p:nvPr/>
        </p:nvSpPr>
        <p:spPr bwMode="auto">
          <a:xfrm>
            <a:off x="6332906" y="4596330"/>
            <a:ext cx="49540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000" b="1" dirty="0">
                <a:solidFill>
                  <a:schemeClr val="bg1"/>
                </a:solidFill>
                <a:latin typeface="Arial"/>
                <a:cs typeface="Arial"/>
              </a:rPr>
              <a:t>S. Stoppiello, S. Della </a:t>
            </a:r>
            <a:r>
              <a:rPr lang="it-IT" sz="2000" b="1" dirty="0" err="1">
                <a:solidFill>
                  <a:schemeClr val="bg1"/>
                </a:solidFill>
                <a:latin typeface="Arial"/>
                <a:cs typeface="Arial"/>
              </a:rPr>
              <a:t>Queva</a:t>
            </a:r>
            <a:r>
              <a:rPr lang="it-IT" sz="2000" b="1" dirty="0">
                <a:solidFill>
                  <a:schemeClr val="bg1"/>
                </a:solidFill>
                <a:latin typeface="Arial"/>
                <a:cs typeface="Arial"/>
              </a:rPr>
              <a:t>, M. Nicosia </a:t>
            </a:r>
          </a:p>
          <a:p>
            <a:pPr>
              <a:defRPr/>
            </a:pPr>
            <a:r>
              <a:rPr lang="it-IT" sz="1600" dirty="0">
                <a:solidFill>
                  <a:schemeClr val="bg1"/>
                </a:solidFill>
                <a:latin typeface="Arial"/>
                <a:cs typeface="Arial"/>
                <a:hlinkClick r:id="rId3"/>
              </a:rPr>
              <a:t>stoppiel@istat.it</a:t>
            </a:r>
            <a:r>
              <a:rPr lang="it-IT" sz="1600" dirty="0">
                <a:solidFill>
                  <a:schemeClr val="bg1"/>
                </a:solidFill>
                <a:latin typeface="Arial"/>
                <a:cs typeface="Arial"/>
              </a:rPr>
              <a:t>, </a:t>
            </a:r>
            <a:r>
              <a:rPr lang="it-IT" sz="1600" dirty="0">
                <a:solidFill>
                  <a:schemeClr val="bg1"/>
                </a:solidFill>
                <a:latin typeface="Arial"/>
                <a:cs typeface="Arial"/>
                <a:hlinkClick r:id="rId4"/>
              </a:rPr>
              <a:t>dellaqueva@istat.it</a:t>
            </a:r>
            <a:r>
              <a:rPr lang="it-IT" sz="1600" dirty="0">
                <a:solidFill>
                  <a:schemeClr val="bg1"/>
                </a:solidFill>
                <a:latin typeface="Arial"/>
                <a:cs typeface="Arial"/>
              </a:rPr>
              <a:t>, </a:t>
            </a:r>
            <a:r>
              <a:rPr lang="it-IT" sz="1600" dirty="0">
                <a:solidFill>
                  <a:schemeClr val="bg1"/>
                </a:solidFill>
                <a:latin typeface="Arial"/>
                <a:cs typeface="Arial"/>
                <a:hlinkClick r:id="rId5"/>
              </a:rPr>
              <a:t>mnicosia@istat.it</a:t>
            </a:r>
            <a:r>
              <a:rPr lang="it-IT" sz="1600" dirty="0">
                <a:solidFill>
                  <a:schemeClr val="bg1"/>
                </a:solidFill>
                <a:latin typeface="Arial"/>
                <a:cs typeface="Arial"/>
              </a:rPr>
              <a:t> </a:t>
            </a:r>
            <a:endParaRPr lang="it-IT" sz="1467" dirty="0">
              <a:solidFill>
                <a:schemeClr val="bg1"/>
              </a:solidFill>
              <a:latin typeface="Arial"/>
              <a:cs typeface="Arial"/>
            </a:endParaRPr>
          </a:p>
        </p:txBody>
      </p:sp>
      <p:sp>
        <p:nvSpPr>
          <p:cNvPr id="2" name="Rettangolo 1"/>
          <p:cNvSpPr/>
          <p:nvPr/>
        </p:nvSpPr>
        <p:spPr>
          <a:xfrm>
            <a:off x="6332906" y="3188400"/>
            <a:ext cx="1754006" cy="707886"/>
          </a:xfrm>
          <a:prstGeom prst="rect">
            <a:avLst/>
          </a:prstGeom>
        </p:spPr>
        <p:txBody>
          <a:bodyPr wrap="none">
            <a:spAutoFit/>
          </a:bodyPr>
          <a:lstStyle/>
          <a:p>
            <a:r>
              <a:rPr lang="it-IT" sz="4000" b="1" dirty="0">
                <a:solidFill>
                  <a:schemeClr val="bg1"/>
                </a:solidFill>
                <a:effectLst>
                  <a:outerShdw blurRad="38100" dist="38100" dir="2700000" algn="tl">
                    <a:srgbClr val="000000">
                      <a:alpha val="43137"/>
                    </a:srgbClr>
                  </a:outerShdw>
                </a:effectLst>
                <a:latin typeface="Arial"/>
                <a:cs typeface="Arial"/>
              </a:rPr>
              <a:t>Grazie</a:t>
            </a:r>
            <a:endParaRPr lang="it-IT" sz="4000" dirty="0">
              <a:effectLst>
                <a:outerShdw blurRad="38100" dist="38100" dir="2700000" algn="tl">
                  <a:srgbClr val="000000">
                    <a:alpha val="43137"/>
                  </a:srgbClr>
                </a:outerShdw>
              </a:effectLst>
            </a:endParaRPr>
          </a:p>
        </p:txBody>
      </p:sp>
      <p:sp>
        <p:nvSpPr>
          <p:cNvPr id="4" name="Rettangolo 3"/>
          <p:cNvSpPr/>
          <p:nvPr/>
        </p:nvSpPr>
        <p:spPr>
          <a:xfrm>
            <a:off x="561847" y="5480371"/>
            <a:ext cx="11358604" cy="341440"/>
          </a:xfrm>
          <a:prstGeom prst="rect">
            <a:avLst/>
          </a:prstGeom>
        </p:spPr>
        <p:txBody>
          <a:bodyPr wrap="square">
            <a:spAutoFit/>
          </a:bodyPr>
          <a:lstStyle/>
          <a:p>
            <a:pPr>
              <a:lnSpc>
                <a:spcPts val="2100"/>
              </a:lnSpc>
              <a:spcBef>
                <a:spcPts val="800"/>
              </a:spcBef>
              <a:spcAft>
                <a:spcPts val="600"/>
              </a:spcAft>
              <a:buClr>
                <a:srgbClr val="E0702A"/>
              </a:buClr>
            </a:pPr>
            <a:r>
              <a:rPr lang="it-IT" altLang="it-IT" sz="1600" dirty="0">
                <a:solidFill>
                  <a:schemeClr val="bg1"/>
                </a:solidFill>
                <a:latin typeface="Trebuchet MS" panose="020B0603020202020204" pitchFamily="34" charset="0"/>
              </a:rPr>
              <a:t>*Un ringraziamento speciale a M. </a:t>
            </a:r>
            <a:r>
              <a:rPr lang="it-IT" altLang="it-IT" sz="1600" dirty="0" err="1">
                <a:solidFill>
                  <a:schemeClr val="bg1"/>
                </a:solidFill>
                <a:latin typeface="Trebuchet MS" panose="020B0603020202020204" pitchFamily="34" charset="0"/>
              </a:rPr>
              <a:t>Caramaschi</a:t>
            </a:r>
            <a:r>
              <a:rPr lang="it-IT" altLang="it-IT" sz="1600" dirty="0">
                <a:solidFill>
                  <a:schemeClr val="bg1"/>
                </a:solidFill>
                <a:latin typeface="Trebuchet MS" panose="020B0603020202020204" pitchFamily="34" charset="0"/>
              </a:rPr>
              <a:t> e Chiara Orsini per le elaborazioni presentate</a:t>
            </a:r>
          </a:p>
        </p:txBody>
      </p:sp>
    </p:spTree>
    <p:extLst>
      <p:ext uri="{BB962C8B-B14F-4D97-AF65-F5344CB8AC3E}">
        <p14:creationId xmlns:p14="http://schemas.microsoft.com/office/powerpoint/2010/main" val="1607602198"/>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3">
            <a:extLst>
              <a:ext uri="{FF2B5EF4-FFF2-40B4-BE49-F238E27FC236}">
                <a16:creationId xmlns="" xmlns:a16="http://schemas.microsoft.com/office/drawing/2014/main" id="{A9AB924B-6574-0D4C-B888-4D4BC3FDC610}"/>
              </a:ext>
            </a:extLst>
          </p:cNvPr>
          <p:cNvSpPr txBox="1">
            <a:spLocks noChangeArrowheads="1"/>
          </p:cNvSpPr>
          <p:nvPr/>
        </p:nvSpPr>
        <p:spPr bwMode="auto">
          <a:xfrm>
            <a:off x="5198253" y="1903079"/>
            <a:ext cx="6204851" cy="26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nSpc>
                <a:spcPts val="4080"/>
              </a:lnSpc>
              <a:defRPr/>
            </a:pPr>
            <a:r>
              <a:rPr lang="it-IT" sz="2800" b="1" dirty="0">
                <a:solidFill>
                  <a:schemeClr val="bg1"/>
                </a:solidFill>
              </a:rPr>
              <a:t>Non profit e inclusione sociale:</a:t>
            </a:r>
          </a:p>
          <a:p>
            <a:pPr>
              <a:lnSpc>
                <a:spcPts val="4080"/>
              </a:lnSpc>
              <a:defRPr/>
            </a:pPr>
            <a:r>
              <a:rPr lang="it-IT" sz="2800" b="1" dirty="0">
                <a:solidFill>
                  <a:schemeClr val="bg1"/>
                </a:solidFill>
              </a:rPr>
              <a:t>il ruolo del settore nei diversi contesti territoriali</a:t>
            </a:r>
          </a:p>
        </p:txBody>
      </p:sp>
      <p:sp>
        <p:nvSpPr>
          <p:cNvPr id="13" name="Text Box 16">
            <a:extLst>
              <a:ext uri="{FF2B5EF4-FFF2-40B4-BE49-F238E27FC236}">
                <a16:creationId xmlns="" xmlns:a16="http://schemas.microsoft.com/office/drawing/2014/main" id="{FBAE5D11-7306-9D4A-83BC-9E6BCEE7E697}"/>
              </a:ext>
            </a:extLst>
          </p:cNvPr>
          <p:cNvSpPr txBox="1">
            <a:spLocks noChangeArrowheads="1"/>
          </p:cNvSpPr>
          <p:nvPr/>
        </p:nvSpPr>
        <p:spPr bwMode="auto">
          <a:xfrm>
            <a:off x="5156228" y="5163228"/>
            <a:ext cx="6695805"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000" b="1" dirty="0">
                <a:solidFill>
                  <a:schemeClr val="bg1"/>
                </a:solidFill>
                <a:latin typeface="Arial"/>
                <a:cs typeface="Arial"/>
              </a:rPr>
              <a:t>S. Stoppiello, S. Della </a:t>
            </a:r>
            <a:r>
              <a:rPr lang="it-IT" sz="2000" b="1" dirty="0" err="1">
                <a:solidFill>
                  <a:schemeClr val="bg1"/>
                </a:solidFill>
                <a:latin typeface="Arial"/>
                <a:cs typeface="Arial"/>
              </a:rPr>
              <a:t>Queva</a:t>
            </a:r>
            <a:r>
              <a:rPr lang="it-IT" sz="2000" b="1" dirty="0">
                <a:solidFill>
                  <a:schemeClr val="bg1"/>
                </a:solidFill>
                <a:latin typeface="Arial"/>
                <a:cs typeface="Arial"/>
              </a:rPr>
              <a:t>, M. Nicosia</a:t>
            </a:r>
          </a:p>
          <a:p>
            <a:pPr>
              <a:spcBef>
                <a:spcPts val="800"/>
              </a:spcBef>
              <a:defRPr/>
            </a:pPr>
            <a:r>
              <a:rPr lang="it-IT" sz="1600" dirty="0">
                <a:solidFill>
                  <a:schemeClr val="bg1"/>
                </a:solidFill>
                <a:latin typeface="Arial"/>
                <a:cs typeface="Arial"/>
              </a:rPr>
              <a:t>Istat – Direzione Centrale per le Statistiche Economiche</a:t>
            </a:r>
            <a:endParaRPr lang="it-IT" sz="1467" dirty="0">
              <a:solidFill>
                <a:schemeClr val="bg1"/>
              </a:solidFill>
              <a:latin typeface="Arial"/>
              <a:cs typeface="Arial"/>
            </a:endParaRPr>
          </a:p>
        </p:txBody>
      </p:sp>
      <p:sp>
        <p:nvSpPr>
          <p:cNvPr id="6" name="Segnaposto data 1">
            <a:extLst>
              <a:ext uri="{FF2B5EF4-FFF2-40B4-BE49-F238E27FC236}">
                <a16:creationId xmlns="" xmlns:a16="http://schemas.microsoft.com/office/drawing/2014/main" id="{45583957-2996-9943-B780-E3D661B687F7}"/>
              </a:ext>
            </a:extLst>
          </p:cNvPr>
          <p:cNvSpPr txBox="1">
            <a:spLocks/>
          </p:cNvSpPr>
          <p:nvPr/>
        </p:nvSpPr>
        <p:spPr>
          <a:xfrm>
            <a:off x="3569506" y="6341999"/>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a:cs typeface="Arial"/>
              </a:rPr>
              <a:t>Rimini – 9 ottobre 2020</a:t>
            </a:r>
          </a:p>
        </p:txBody>
      </p:sp>
    </p:spTree>
    <p:extLst>
      <p:ext uri="{BB962C8B-B14F-4D97-AF65-F5344CB8AC3E}">
        <p14:creationId xmlns:p14="http://schemas.microsoft.com/office/powerpoint/2010/main" val="38154599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4"/>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2</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defRPr/>
            </a:pPr>
            <a:r>
              <a:rPr lang="it-IT" sz="2400" b="1" dirty="0">
                <a:solidFill>
                  <a:schemeClr val="bg1"/>
                </a:solidFill>
                <a:latin typeface="Arial"/>
                <a:cs typeface="Arial"/>
              </a:rPr>
              <a:t>Obiettivi e fonti dei dati</a:t>
            </a:r>
          </a:p>
        </p:txBody>
      </p:sp>
      <p:sp>
        <p:nvSpPr>
          <p:cNvPr id="7" name="Rettangolo 6"/>
          <p:cNvSpPr/>
          <p:nvPr/>
        </p:nvSpPr>
        <p:spPr>
          <a:xfrm>
            <a:off x="383458" y="885850"/>
            <a:ext cx="11489455" cy="5025991"/>
          </a:xfrm>
          <a:prstGeom prst="rect">
            <a:avLst/>
          </a:prstGeom>
        </p:spPr>
        <p:txBody>
          <a:bodyPr wrap="square">
            <a:spAutoFit/>
          </a:bodyPr>
          <a:lstStyle/>
          <a:p>
            <a:pPr>
              <a:lnSpc>
                <a:spcPct val="130000"/>
              </a:lnSpc>
            </a:pPr>
            <a:r>
              <a:rPr lang="it-IT" sz="2000" b="1" dirty="0">
                <a:latin typeface="Arial" panose="020B0604020202020204" pitchFamily="34" charset="0"/>
                <a:cs typeface="Arial" panose="020B0604020202020204" pitchFamily="34" charset="0"/>
              </a:rPr>
              <a:t>Obiettivi</a:t>
            </a:r>
          </a:p>
          <a:p>
            <a:pPr>
              <a:lnSpc>
                <a:spcPct val="130000"/>
              </a:lnSpc>
            </a:pPr>
            <a:r>
              <a:rPr lang="it-IT" sz="2000" dirty="0">
                <a:solidFill>
                  <a:srgbClr val="FF0000"/>
                </a:solidFill>
                <a:latin typeface="Arial" panose="020B0604020202020204" pitchFamily="34" charset="0"/>
                <a:cs typeface="Arial" panose="020B0604020202020204" pitchFamily="34" charset="0"/>
              </a:rPr>
              <a:t>Analizzare il ruolo del settore non profit nella promozione dell’inclusione sociale nei diversi contesti territoriali regionali, che saranno letti/analizzati alla luce di una serie di indicatori di inclusione/esclusione sociale e di alcuni relativi alla presenza di servizi offerti dagli altri attori del sistema economico (istituzioni pubbliche e imprese).</a:t>
            </a:r>
          </a:p>
          <a:p>
            <a:pPr algn="just"/>
            <a:endParaRPr lang="it-IT" i="1" dirty="0">
              <a:solidFill>
                <a:srgbClr val="FF0000"/>
              </a:solidFill>
            </a:endParaRPr>
          </a:p>
          <a:p>
            <a:pPr algn="just"/>
            <a:endParaRPr lang="it-IT" sz="1700" i="1" dirty="0">
              <a:solidFill>
                <a:srgbClr val="FF0000"/>
              </a:solidFill>
              <a:latin typeface="Arial" panose="020B0604020202020204" pitchFamily="34" charset="0"/>
              <a:cs typeface="Arial" panose="020B0604020202020204" pitchFamily="34" charset="0"/>
            </a:endParaRPr>
          </a:p>
          <a:p>
            <a:pPr>
              <a:spcAft>
                <a:spcPts val="600"/>
              </a:spcAft>
              <a:buClr>
                <a:srgbClr val="EC6907"/>
              </a:buClr>
            </a:pPr>
            <a:r>
              <a:rPr lang="it-IT" b="1" dirty="0">
                <a:solidFill>
                  <a:schemeClr val="tx1">
                    <a:lumMod val="75000"/>
                    <a:lumOff val="25000"/>
                  </a:schemeClr>
                </a:solidFill>
                <a:latin typeface="Arial" panose="020B0604020202020204" pitchFamily="34" charset="0"/>
                <a:cs typeface="Arial" panose="020B0604020202020204" pitchFamily="34" charset="0"/>
              </a:rPr>
              <a:t>Fonti dati </a:t>
            </a:r>
            <a:endParaRPr lang="it-IT"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ct val="130000"/>
              </a:lnSpc>
              <a:buClr>
                <a:srgbClr val="EC6907"/>
              </a:buClr>
              <a:buFont typeface="Wingdings" panose="05000000000000000000" pitchFamily="2" charset="2"/>
              <a:buChar char="ü"/>
            </a:pPr>
            <a:r>
              <a:rPr lang="it-IT" sz="1700" dirty="0">
                <a:latin typeface="Arial" panose="020B0604020202020204" pitchFamily="34" charset="0"/>
                <a:cs typeface="Arial" panose="020B0604020202020204" pitchFamily="34" charset="0"/>
              </a:rPr>
              <a:t>Indicatori Istat inclusi nell’</a:t>
            </a:r>
            <a:r>
              <a:rPr lang="it-IT" sz="1700" i="1" dirty="0">
                <a:latin typeface="Arial" panose="020B0604020202020204" pitchFamily="34" charset="0"/>
                <a:cs typeface="Arial" panose="020B0604020202020204" pitchFamily="34" charset="0"/>
              </a:rPr>
              <a:t>Accordo di Partenariato 2014–2020</a:t>
            </a:r>
            <a:r>
              <a:rPr lang="it-IT" sz="1700" dirty="0">
                <a:latin typeface="Arial" panose="020B0604020202020204" pitchFamily="34" charset="0"/>
                <a:cs typeface="Arial" panose="020B0604020202020204" pitchFamily="34" charset="0"/>
              </a:rPr>
              <a:t> afferenti all’obiettivo tematico </a:t>
            </a:r>
            <a:r>
              <a:rPr lang="it-IT" sz="1700" i="1" dirty="0">
                <a:latin typeface="Arial" panose="020B0604020202020204" pitchFamily="34" charset="0"/>
                <a:cs typeface="Arial" panose="020B0604020202020204" pitchFamily="34" charset="0"/>
              </a:rPr>
              <a:t>“Promuovere l'inclusione sociale, combattere la povertà e ogni forma di discriminazione”</a:t>
            </a:r>
            <a:r>
              <a:rPr lang="it-IT" sz="1700" dirty="0">
                <a:latin typeface="Arial" panose="020B0604020202020204" pitchFamily="34" charset="0"/>
                <a:cs typeface="Arial" panose="020B0604020202020204" pitchFamily="34" charset="0"/>
              </a:rPr>
              <a:t> (2018)</a:t>
            </a:r>
          </a:p>
          <a:p>
            <a:pPr marL="285750" indent="-285750" algn="just">
              <a:lnSpc>
                <a:spcPct val="130000"/>
              </a:lnSpc>
              <a:buClr>
                <a:srgbClr val="EC6907"/>
              </a:buClr>
              <a:buFont typeface="Wingdings" panose="05000000000000000000" pitchFamily="2" charset="2"/>
              <a:buChar char="ü"/>
            </a:pPr>
            <a:r>
              <a:rPr lang="it-IT" sz="1700" dirty="0">
                <a:latin typeface="Arial" panose="020B0604020202020204" pitchFamily="34" charset="0"/>
                <a:cs typeface="Arial" panose="020B0604020202020204" pitchFamily="34" charset="0"/>
              </a:rPr>
              <a:t>Indicatori Istat inclusi tra gli </a:t>
            </a:r>
            <a:r>
              <a:rPr lang="it-IT" sz="1700" dirty="0" err="1">
                <a:latin typeface="Arial" panose="020B0604020202020204" pitchFamily="34" charset="0"/>
                <a:cs typeface="Arial" panose="020B0604020202020204" pitchFamily="34" charset="0"/>
              </a:rPr>
              <a:t>SDGs</a:t>
            </a:r>
            <a:r>
              <a:rPr lang="it-IT" sz="1700" dirty="0">
                <a:latin typeface="Arial" panose="020B0604020202020204" pitchFamily="34" charset="0"/>
                <a:cs typeface="Arial" panose="020B0604020202020204" pitchFamily="34" charset="0"/>
              </a:rPr>
              <a:t> nell’ambito del Goal 8 - </a:t>
            </a:r>
            <a:r>
              <a:rPr lang="it-IT" sz="1700" i="1" dirty="0">
                <a:latin typeface="Arial" panose="020B0604020202020204" pitchFamily="34" charset="0"/>
                <a:cs typeface="Arial" panose="020B0604020202020204" pitchFamily="34" charset="0"/>
              </a:rPr>
              <a:t>Lavoro dignitoso e crescita economica </a:t>
            </a:r>
            <a:r>
              <a:rPr lang="it-IT" sz="1700" dirty="0">
                <a:latin typeface="Arial" panose="020B0604020202020204" pitchFamily="34" charset="0"/>
                <a:cs typeface="Arial" panose="020B0604020202020204" pitchFamily="34" charset="0"/>
              </a:rPr>
              <a:t>(2018)</a:t>
            </a:r>
          </a:p>
          <a:p>
            <a:pPr marL="285750" indent="-285750" algn="just">
              <a:lnSpc>
                <a:spcPct val="130000"/>
              </a:lnSpc>
              <a:buClr>
                <a:srgbClr val="EC6907"/>
              </a:buClr>
              <a:buFont typeface="Wingdings" panose="05000000000000000000" pitchFamily="2" charset="2"/>
              <a:buChar char="ü"/>
            </a:pPr>
            <a:r>
              <a:rPr lang="it-IT" sz="1700" dirty="0">
                <a:latin typeface="Arial" panose="020B0604020202020204" pitchFamily="34" charset="0"/>
                <a:cs typeface="Arial" panose="020B0604020202020204" pitchFamily="34" charset="0"/>
              </a:rPr>
              <a:t>Registro statistico delle istituzioni non profit (2018) e Censimento permanente delle istituzioni non profit (2015)</a:t>
            </a:r>
          </a:p>
          <a:p>
            <a:pPr marL="285750" indent="-285750">
              <a:lnSpc>
                <a:spcPct val="130000"/>
              </a:lnSpc>
              <a:buClr>
                <a:srgbClr val="EC6907"/>
              </a:buClr>
              <a:buFont typeface="Wingdings" panose="05000000000000000000" pitchFamily="2" charset="2"/>
              <a:buChar char="ü"/>
            </a:pPr>
            <a:r>
              <a:rPr lang="it-IT" sz="1700" dirty="0">
                <a:latin typeface="Arial" panose="020B0604020202020204" pitchFamily="34" charset="0"/>
                <a:cs typeface="Arial" panose="020B0604020202020204" pitchFamily="34" charset="0"/>
              </a:rPr>
              <a:t>Censimento permanente delle istituzioni pubbliche (2017)</a:t>
            </a:r>
          </a:p>
          <a:p>
            <a:pPr marL="285750" indent="-285750">
              <a:lnSpc>
                <a:spcPct val="130000"/>
              </a:lnSpc>
              <a:buClr>
                <a:srgbClr val="EC6907"/>
              </a:buClr>
              <a:buFont typeface="Wingdings" panose="05000000000000000000" pitchFamily="2" charset="2"/>
              <a:buChar char="ü"/>
            </a:pPr>
            <a:r>
              <a:rPr lang="it-IT" sz="1700" dirty="0">
                <a:latin typeface="Arial" panose="020B0604020202020204" pitchFamily="34" charset="0"/>
                <a:cs typeface="Arial" panose="020B0604020202020204" pitchFamily="34" charset="0"/>
              </a:rPr>
              <a:t>Censimento permanente delle imprese (2017) e Archivio Statistico delle imprese attive (2017)</a:t>
            </a:r>
          </a:p>
        </p:txBody>
      </p:sp>
      <p:sp>
        <p:nvSpPr>
          <p:cNvPr id="9"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Tree>
    <p:extLst>
      <p:ext uri="{BB962C8B-B14F-4D97-AF65-F5344CB8AC3E}">
        <p14:creationId xmlns:p14="http://schemas.microsoft.com/office/powerpoint/2010/main" val="2347099335"/>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762975"/>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3</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Le dimensioni considerate nell’analisi: bisogni, domanda e offerta di servizi</a:t>
            </a: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2" name="Rettangolo 1"/>
          <p:cNvSpPr/>
          <p:nvPr/>
        </p:nvSpPr>
        <p:spPr>
          <a:xfrm>
            <a:off x="850653" y="847195"/>
            <a:ext cx="10084293" cy="4933658"/>
          </a:xfrm>
          <a:prstGeom prst="rect">
            <a:avLst/>
          </a:prstGeom>
        </p:spPr>
        <p:txBody>
          <a:bodyPr wrap="square">
            <a:spAutoFit/>
          </a:bodyPr>
          <a:lstStyle/>
          <a:p>
            <a:r>
              <a:rPr lang="it-IT" altLang="it-IT" sz="2200" dirty="0">
                <a:solidFill>
                  <a:schemeClr val="tx1">
                    <a:lumMod val="65000"/>
                    <a:lumOff val="35000"/>
                  </a:schemeClr>
                </a:solidFill>
                <a:latin typeface="Arial" panose="020B0604020202020204" pitchFamily="34" charset="0"/>
                <a:cs typeface="Arial" panose="020B0604020202020204" pitchFamily="34" charset="0"/>
              </a:rPr>
              <a:t>Indicatori considerati per descrivere i diversi contesti territoriali (regioni), in relazione a:</a:t>
            </a:r>
          </a:p>
          <a:p>
            <a:endParaRPr lang="it-IT" altLang="it-IT" sz="22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rgbClr val="FF6400"/>
              </a:buClr>
              <a:buFont typeface="Wingdings" panose="05000000000000000000" pitchFamily="2" charset="2"/>
              <a:buChar char="ü"/>
            </a:pPr>
            <a:r>
              <a:rPr lang="it-IT" altLang="it-IT" sz="2200" b="1" dirty="0" smtClean="0">
                <a:solidFill>
                  <a:schemeClr val="tx1">
                    <a:lumMod val="65000"/>
                    <a:lumOff val="35000"/>
                  </a:schemeClr>
                </a:solidFill>
                <a:latin typeface="Arial" panose="020B0604020202020204" pitchFamily="34" charset="0"/>
                <a:cs typeface="Arial" panose="020B0604020202020204" pitchFamily="34" charset="0"/>
              </a:rPr>
              <a:t>povertà</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vulnerabilità</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ed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esclusione</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a:t>
            </a:r>
            <a:r>
              <a:rPr lang="it-IT" altLang="it-IT" sz="2200" dirty="0" smtClean="0">
                <a:solidFill>
                  <a:schemeClr val="tx1">
                    <a:lumMod val="65000"/>
                    <a:lumOff val="35000"/>
                  </a:schemeClr>
                </a:solidFill>
                <a:latin typeface="Arial" panose="020B0604020202020204" pitchFamily="34" charset="0"/>
                <a:cs typeface="Arial" panose="020B0604020202020204" pitchFamily="34" charset="0"/>
              </a:rPr>
              <a:t>sociale, che identificano un </a:t>
            </a:r>
            <a:r>
              <a:rPr lang="it-IT" altLang="it-IT" sz="2200" b="1" dirty="0" smtClean="0">
                <a:solidFill>
                  <a:schemeClr val="tx1">
                    <a:lumMod val="65000"/>
                    <a:lumOff val="35000"/>
                  </a:schemeClr>
                </a:solidFill>
                <a:latin typeface="Arial" panose="020B0604020202020204" pitchFamily="34" charset="0"/>
                <a:cs typeface="Arial" panose="020B0604020202020204" pitchFamily="34" charset="0"/>
              </a:rPr>
              <a:t>disagi/bisogno sociale</a:t>
            </a:r>
            <a:r>
              <a:rPr lang="it-IT" altLang="it-IT" sz="2200" dirty="0" smtClean="0">
                <a:solidFill>
                  <a:schemeClr val="tx1">
                    <a:lumMod val="65000"/>
                    <a:lumOff val="35000"/>
                  </a:schemeClr>
                </a:solidFill>
                <a:latin typeface="Arial" panose="020B0604020202020204" pitchFamily="34" charset="0"/>
                <a:cs typeface="Arial" panose="020B0604020202020204" pitchFamily="34" charset="0"/>
              </a:rPr>
              <a:t> di tipo lavorativo, educativo, materiale</a:t>
            </a:r>
            <a:endParaRPr lang="it-IT" altLang="it-IT" sz="2200" b="1" dirty="0">
              <a:solidFill>
                <a:schemeClr val="tx1">
                  <a:lumMod val="65000"/>
                  <a:lumOff val="35000"/>
                </a:schemeClr>
              </a:solidFill>
              <a:latin typeface="Arial" panose="020B0604020202020204" pitchFamily="34" charset="0"/>
              <a:cs typeface="Arial" panose="020B0604020202020204" pitchFamily="34" charset="0"/>
            </a:endParaRPr>
          </a:p>
          <a:p>
            <a:endParaRPr lang="it-IT" altLang="it-IT" sz="22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30000"/>
              </a:lnSpc>
              <a:buClr>
                <a:srgbClr val="EE6000"/>
              </a:buClr>
              <a:buSzPct val="100000"/>
              <a:buFont typeface="Wingdings" panose="05000000000000000000" pitchFamily="2" charset="2"/>
              <a:buChar char="ü"/>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sz="2200" b="1" dirty="0" smtClean="0">
                <a:solidFill>
                  <a:schemeClr val="tx1">
                    <a:lumMod val="65000"/>
                    <a:lumOff val="35000"/>
                  </a:schemeClr>
                </a:solidFill>
                <a:latin typeface="Arial" panose="020B0604020202020204" pitchFamily="34" charset="0"/>
                <a:cs typeface="Arial" panose="020B0604020202020204" pitchFamily="34" charset="0"/>
              </a:rPr>
              <a:t>sviluppo economico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e sociale:</a:t>
            </a:r>
          </a:p>
          <a:p>
            <a:pPr marL="285750" indent="-285750">
              <a:buFont typeface="Arial" panose="020B0604020202020204" pitchFamily="34" charset="0"/>
              <a:buChar char="•"/>
            </a:pPr>
            <a:r>
              <a:rPr lang="it-IT" altLang="it-IT" sz="2200" dirty="0" smtClean="0">
                <a:solidFill>
                  <a:schemeClr val="tx1">
                    <a:lumMod val="65000"/>
                    <a:lumOff val="35000"/>
                  </a:schemeClr>
                </a:solidFill>
                <a:latin typeface="Arial" panose="020B0604020202020204" pitchFamily="34" charset="0"/>
                <a:cs typeface="Arial" panose="020B0604020202020204" pitchFamily="34" charset="0"/>
              </a:rPr>
              <a:t>servizi </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territoriali di cura socio-educativi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minori</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e </a:t>
            </a:r>
            <a:r>
              <a:rPr lang="it-IT" altLang="it-IT" sz="2200" dirty="0" err="1">
                <a:solidFill>
                  <a:schemeClr val="tx1">
                    <a:lumMod val="65000"/>
                    <a:lumOff val="35000"/>
                  </a:schemeClr>
                </a:solidFill>
                <a:latin typeface="Arial" panose="020B0604020202020204" pitchFamily="34" charset="0"/>
                <a:cs typeface="Arial" panose="020B0604020202020204" pitchFamily="34" charset="0"/>
              </a:rPr>
              <a:t>socio-assistenzaili</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anziani</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altLang="it-IT" sz="2200" dirty="0" smtClean="0">
                <a:solidFill>
                  <a:schemeClr val="tx1">
                    <a:lumMod val="65000"/>
                    <a:lumOff val="35000"/>
                  </a:schemeClr>
                </a:solidFill>
                <a:latin typeface="Arial" panose="020B0604020202020204" pitchFamily="34" charset="0"/>
                <a:cs typeface="Arial" panose="020B0604020202020204" pitchFamily="34" charset="0"/>
              </a:rPr>
              <a:t>Volontariato: da parte sia di individui sia di organizzazioni</a:t>
            </a:r>
          </a:p>
          <a:p>
            <a:pPr marL="285750" indent="-285750">
              <a:buFont typeface="Arial" panose="020B0604020202020204" pitchFamily="34" charset="0"/>
              <a:buChar char="•"/>
            </a:pPr>
            <a:r>
              <a:rPr lang="it-IT" altLang="it-IT" sz="2200" dirty="0">
                <a:solidFill>
                  <a:schemeClr val="tx1">
                    <a:lumMod val="65000"/>
                    <a:lumOff val="35000"/>
                  </a:schemeClr>
                </a:solidFill>
                <a:latin typeface="Arial" panose="020B0604020202020204" pitchFamily="34" charset="0"/>
                <a:cs typeface="Arial" panose="020B0604020202020204" pitchFamily="34" charset="0"/>
              </a:rPr>
              <a:t>Crescita del PIL</a:t>
            </a:r>
          </a:p>
          <a:p>
            <a:endParaRPr lang="it-IT" altLang="it-IT" sz="22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rgbClr val="FF6400"/>
              </a:buClr>
              <a:buFont typeface="Wingdings" panose="05000000000000000000" pitchFamily="2" charset="2"/>
              <a:buChar char="ü"/>
            </a:pPr>
            <a:r>
              <a:rPr lang="it-IT" altLang="it-IT" sz="2200" b="1" dirty="0" smtClean="0">
                <a:solidFill>
                  <a:schemeClr val="tx1">
                    <a:lumMod val="65000"/>
                    <a:lumOff val="35000"/>
                  </a:schemeClr>
                </a:solidFill>
                <a:latin typeface="Arial" panose="020B0604020202020204" pitchFamily="34" charset="0"/>
                <a:cs typeface="Arial" panose="020B0604020202020204" pitchFamily="34" charset="0"/>
              </a:rPr>
              <a:t>offerta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di servizi</a:t>
            </a:r>
            <a:r>
              <a:rPr lang="it-IT" altLang="it-IT" sz="2200" dirty="0">
                <a:solidFill>
                  <a:schemeClr val="tx1">
                    <a:lumMod val="65000"/>
                    <a:lumOff val="35000"/>
                  </a:schemeClr>
                </a:solidFill>
                <a:latin typeface="Arial" panose="020B0604020202020204" pitchFamily="34" charset="0"/>
                <a:cs typeface="Arial" panose="020B0604020202020204" pitchFamily="34" charset="0"/>
              </a:rPr>
              <a:t> da parte dei diversi </a:t>
            </a:r>
            <a:r>
              <a:rPr lang="it-IT" altLang="it-IT" sz="2200" b="1" dirty="0">
                <a:solidFill>
                  <a:schemeClr val="tx1">
                    <a:lumMod val="65000"/>
                    <a:lumOff val="35000"/>
                  </a:schemeClr>
                </a:solidFill>
                <a:latin typeface="Arial" panose="020B0604020202020204" pitchFamily="34" charset="0"/>
                <a:cs typeface="Arial" panose="020B0604020202020204" pitchFamily="34" charset="0"/>
              </a:rPr>
              <a:t>attori </a:t>
            </a:r>
            <a:r>
              <a:rPr lang="it-IT" altLang="it-IT" sz="2200" b="1" dirty="0" smtClean="0">
                <a:solidFill>
                  <a:schemeClr val="tx1">
                    <a:lumMod val="65000"/>
                    <a:lumOff val="35000"/>
                  </a:schemeClr>
                </a:solidFill>
                <a:latin typeface="Arial" panose="020B0604020202020204" pitchFamily="34" charset="0"/>
                <a:cs typeface="Arial" panose="020B0604020202020204" pitchFamily="34" charset="0"/>
              </a:rPr>
              <a:t>economici: settore non profit, istituzioni pubbliche, imprese </a:t>
            </a:r>
            <a:endParaRPr lang="it-IT" altLang="it-IT" sz="2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95048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4</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Indicatori relativi ai bisogni sociali e allo sviluppo economico e sociale</a:t>
            </a:r>
          </a:p>
        </p:txBody>
      </p:sp>
      <p:sp>
        <p:nvSpPr>
          <p:cNvPr id="18" name="Rectangle 8"/>
          <p:cNvSpPr>
            <a:spLocks noChangeArrowheads="1"/>
          </p:cNvSpPr>
          <p:nvPr/>
        </p:nvSpPr>
        <p:spPr bwMode="auto">
          <a:xfrm>
            <a:off x="452287" y="722644"/>
            <a:ext cx="11336589" cy="2949244"/>
          </a:xfrm>
          <a:prstGeom prst="rect">
            <a:avLst/>
          </a:prstGeom>
          <a:solidFill>
            <a:schemeClr val="accent2">
              <a:lumMod val="40000"/>
              <a:lumOff val="60000"/>
            </a:schemeClr>
          </a:solidFill>
          <a:ln>
            <a:noFill/>
          </a:ln>
          <a:effectLst/>
        </p:spPr>
        <p:txBody>
          <a:bodyPr lIns="0" tIns="0" rIns="0" bIns="0"/>
          <a:lstStyle/>
          <a:p>
            <a:pPr marL="285750" indent="-285750">
              <a:lnSpc>
                <a:spcPct val="120000"/>
              </a:lnSpc>
              <a:spcAft>
                <a:spcPts val="600"/>
              </a:spcAft>
              <a:buClr>
                <a:srgbClr val="EE6000"/>
              </a:buClr>
              <a:buSzPct val="100000"/>
              <a:buFont typeface="Wingdings" panose="05000000000000000000" pitchFamily="2" charset="2"/>
              <a:buChar char="ü"/>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b="1" dirty="0">
                <a:solidFill>
                  <a:schemeClr val="tx1">
                    <a:lumMod val="65000"/>
                    <a:lumOff val="35000"/>
                  </a:schemeClr>
                </a:solidFill>
                <a:latin typeface="Arial" panose="020B0604020202020204" pitchFamily="34" charset="0"/>
                <a:cs typeface="Arial" panose="020B0604020202020204" pitchFamily="34" charset="0"/>
              </a:rPr>
              <a:t>Povertà, vulnerabilità ed esclusione sociale </a:t>
            </a:r>
            <a:r>
              <a:rPr lang="it-IT" altLang="it-IT" b="1" dirty="0" smtClean="0">
                <a:solidFill>
                  <a:schemeClr val="tx1">
                    <a:lumMod val="65000"/>
                    <a:lumOff val="35000"/>
                  </a:schemeClr>
                </a:solidFill>
                <a:latin typeface="Arial" panose="020B0604020202020204" pitchFamily="34" charset="0"/>
                <a:cs typeface="Arial" panose="020B0604020202020204" pitchFamily="34" charset="0"/>
              </a:rPr>
              <a:t>(bisogni sociali)</a:t>
            </a:r>
            <a:endParaRPr lang="it-IT" altLang="it-IT"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Persone a rischio di povertà o esclusione sociale (2018)</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Indice di povertà regionale (2018)</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sz="1600" dirty="0">
                <a:solidFill>
                  <a:schemeClr val="tx1">
                    <a:lumMod val="65000"/>
                    <a:lumOff val="35000"/>
                  </a:schemeClr>
                </a:solidFill>
                <a:latin typeface="Arial" panose="020B0604020202020204" pitchFamily="34" charset="0"/>
                <a:cs typeface="Arial" panose="020B0604020202020204" pitchFamily="34" charset="0"/>
              </a:rPr>
              <a:t>Abbandono complessivo nella scuola secondaria di II grado (14-19 anni) (2017/2018)</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Giovani che abbandonano prematuramente i percorsi di istruzione e formazione professionale (18-24 anni) (2018)</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Persone di 15-29 anni che non lavorano e non studiano (</a:t>
            </a:r>
            <a:r>
              <a:rPr lang="it-IT" sz="1600" dirty="0" err="1">
                <a:solidFill>
                  <a:schemeClr val="tx1">
                    <a:lumMod val="65000"/>
                    <a:lumOff val="35000"/>
                  </a:schemeClr>
                </a:solidFill>
                <a:latin typeface="Arial" panose="020B0604020202020204" pitchFamily="34" charset="0"/>
                <a:cs typeface="Arial" panose="020B0604020202020204" pitchFamily="34" charset="0"/>
              </a:rPr>
              <a:t>Neet</a:t>
            </a:r>
            <a:r>
              <a:rPr lang="it-IT" sz="1600" dirty="0">
                <a:solidFill>
                  <a:schemeClr val="tx1">
                    <a:lumMod val="65000"/>
                    <a:lumOff val="35000"/>
                  </a:schemeClr>
                </a:solidFill>
                <a:latin typeface="Arial" panose="020B0604020202020204" pitchFamily="34" charset="0"/>
                <a:cs typeface="Arial" panose="020B0604020202020204" pitchFamily="34" charset="0"/>
              </a:rPr>
              <a:t>) (31/12/2018)</a:t>
            </a:r>
          </a:p>
          <a:p>
            <a:pPr marL="285750" lvl="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Tasso di disoccupazione (31/12/2018)</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Tasso di mancata partecipazione al lavoro (31/12/2018)</a:t>
            </a:r>
            <a:endParaRPr lang="it-IT" altLang="it-IT"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8" name="Rectangle 8"/>
          <p:cNvSpPr>
            <a:spLocks noChangeArrowheads="1"/>
          </p:cNvSpPr>
          <p:nvPr/>
        </p:nvSpPr>
        <p:spPr bwMode="auto">
          <a:xfrm>
            <a:off x="473737" y="3811974"/>
            <a:ext cx="11315139" cy="2188872"/>
          </a:xfrm>
          <a:prstGeom prst="rect">
            <a:avLst/>
          </a:prstGeom>
          <a:solidFill>
            <a:schemeClr val="accent6">
              <a:lumMod val="40000"/>
              <a:lumOff val="60000"/>
            </a:schemeClr>
          </a:solidFill>
          <a:ln>
            <a:noFill/>
          </a:ln>
          <a:effectLst/>
        </p:spPr>
        <p:txBody>
          <a:bodyPr lIns="0" tIns="0" rIns="0" bIns="0"/>
          <a:lstStyle/>
          <a:p>
            <a:pPr marL="285750" indent="-285750">
              <a:lnSpc>
                <a:spcPct val="120000"/>
              </a:lnSpc>
              <a:spcAft>
                <a:spcPts val="600"/>
              </a:spcAft>
              <a:buClr>
                <a:srgbClr val="EE6000"/>
              </a:buClr>
              <a:buSzPct val="100000"/>
              <a:buFont typeface="Wingdings" panose="05000000000000000000" pitchFamily="2" charset="2"/>
              <a:buChar char="ü"/>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b="1" dirty="0">
                <a:solidFill>
                  <a:schemeClr val="tx1">
                    <a:lumMod val="65000"/>
                    <a:lumOff val="35000"/>
                  </a:schemeClr>
                </a:solidFill>
                <a:latin typeface="Arial" panose="020B0604020202020204" pitchFamily="34" charset="0"/>
                <a:cs typeface="Arial" panose="020B0604020202020204" pitchFamily="34" charset="0"/>
              </a:rPr>
              <a:t>Sviluppo economico e sociale</a:t>
            </a:r>
            <a:endParaRPr lang="it-IT"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Bambini tra zero e fino al compimento dei 3 anni che hanno usufruito dei servizi per l'infanzia (asilo nido, </a:t>
            </a:r>
            <a:r>
              <a:rPr lang="it-IT" sz="1600" dirty="0" err="1">
                <a:solidFill>
                  <a:schemeClr val="tx1">
                    <a:lumMod val="65000"/>
                    <a:lumOff val="35000"/>
                  </a:schemeClr>
                </a:solidFill>
                <a:latin typeface="Arial" panose="020B0604020202020204" pitchFamily="34" charset="0"/>
                <a:cs typeface="Arial" panose="020B0604020202020204" pitchFamily="34" charset="0"/>
              </a:rPr>
              <a:t>micronidi</a:t>
            </a:r>
            <a:r>
              <a:rPr lang="it-IT" sz="1600" dirty="0">
                <a:solidFill>
                  <a:schemeClr val="tx1">
                    <a:lumMod val="65000"/>
                    <a:lumOff val="35000"/>
                  </a:schemeClr>
                </a:solidFill>
                <a:latin typeface="Arial" panose="020B0604020202020204" pitchFamily="34" charset="0"/>
                <a:cs typeface="Arial" panose="020B0604020202020204" pitchFamily="34" charset="0"/>
              </a:rPr>
              <a:t>, o servizi integrativi e innovativi) (2017)</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Anziani trattati in assistenza domiciliare socio-assistenziale (2017)</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sz="1600" dirty="0">
                <a:solidFill>
                  <a:schemeClr val="tx1">
                    <a:lumMod val="65000"/>
                    <a:lumOff val="35000"/>
                  </a:schemeClr>
                </a:solidFill>
                <a:latin typeface="Arial" panose="020B0604020202020204" pitchFamily="34" charset="0"/>
                <a:cs typeface="Arial" panose="020B0604020202020204" pitchFamily="34" charset="0"/>
              </a:rPr>
              <a:t>Persone di 14 anni e più che hanno svolto volontariato </a:t>
            </a:r>
            <a:r>
              <a:rPr lang="it-IT" sz="1600" dirty="0">
                <a:solidFill>
                  <a:schemeClr val="tx1">
                    <a:lumMod val="65000"/>
                    <a:lumOff val="35000"/>
                  </a:schemeClr>
                </a:solidFill>
                <a:latin typeface="Arial" panose="020B0604020202020204" pitchFamily="34" charset="0"/>
                <a:cs typeface="Arial" panose="020B0604020202020204" pitchFamily="34" charset="0"/>
              </a:rPr>
              <a:t>(2017)</a:t>
            </a:r>
          </a:p>
          <a:p>
            <a:pPr marL="285750" indent="-285750">
              <a:lnSpc>
                <a:spcPct val="150000"/>
              </a:lnSpc>
              <a:buClr>
                <a:srgbClr val="EE6000"/>
              </a:buClr>
              <a:buSzPct val="100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dirty="0">
                <a:solidFill>
                  <a:schemeClr val="tx1">
                    <a:lumMod val="65000"/>
                    <a:lumOff val="35000"/>
                  </a:schemeClr>
                </a:solidFill>
                <a:latin typeface="Arial" panose="020B0604020202020204" pitchFamily="34" charset="0"/>
                <a:cs typeface="Arial" panose="020B0604020202020204" pitchFamily="34" charset="0"/>
              </a:rPr>
              <a:t>Tasso di crescita annuo del PIL reale per abitante (31/12/2017)</a:t>
            </a:r>
            <a:endParaRPr lang="it-IT" altLang="it-IT"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622093"/>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5</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Indicatori relativi agli attori sul territorio e l’offerta di servizi</a:t>
            </a:r>
          </a:p>
        </p:txBody>
      </p:sp>
      <p:sp>
        <p:nvSpPr>
          <p:cNvPr id="21"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13" name="Rettangolo 12"/>
          <p:cNvSpPr/>
          <p:nvPr/>
        </p:nvSpPr>
        <p:spPr>
          <a:xfrm>
            <a:off x="184881" y="1394860"/>
            <a:ext cx="1762552" cy="1015663"/>
          </a:xfrm>
          <a:prstGeom prst="rect">
            <a:avLst/>
          </a:prstGeom>
        </p:spPr>
        <p:txBody>
          <a:bodyPr wrap="square">
            <a:spAutoFit/>
          </a:bodyPr>
          <a:lstStyle/>
          <a:p>
            <a:pPr algn="ctr"/>
            <a:r>
              <a:rPr lang="it-IT" sz="2000" b="1" dirty="0">
                <a:solidFill>
                  <a:srgbClr val="EC6907"/>
                </a:solidFill>
                <a:latin typeface="Arial" panose="020B0604020202020204" pitchFamily="34" charset="0"/>
                <a:cs typeface="Arial" panose="020B0604020202020204" pitchFamily="34" charset="0"/>
              </a:rPr>
              <a:t>Istituzioni non profit</a:t>
            </a:r>
          </a:p>
          <a:p>
            <a:pPr algn="ctr"/>
            <a:r>
              <a:rPr lang="it-IT" sz="2000" b="1" dirty="0">
                <a:solidFill>
                  <a:srgbClr val="EC6907"/>
                </a:solidFill>
                <a:latin typeface="Arial" panose="020B0604020202020204" pitchFamily="34" charset="0"/>
                <a:cs typeface="Arial" panose="020B0604020202020204" pitchFamily="34" charset="0"/>
              </a:rPr>
              <a:t>(2015 e 2018)</a:t>
            </a:r>
            <a:endParaRPr lang="it-IT" sz="2000" dirty="0">
              <a:solidFill>
                <a:srgbClr val="EC6907"/>
              </a:solidFill>
              <a:latin typeface="Arial" panose="020B0604020202020204" pitchFamily="34" charset="0"/>
              <a:cs typeface="Arial" panose="020B0604020202020204" pitchFamily="34" charset="0"/>
            </a:endParaRPr>
          </a:p>
        </p:txBody>
      </p:sp>
      <p:sp>
        <p:nvSpPr>
          <p:cNvPr id="2" name="Rettangolo 1"/>
          <p:cNvSpPr/>
          <p:nvPr/>
        </p:nvSpPr>
        <p:spPr>
          <a:xfrm>
            <a:off x="227015" y="4032255"/>
            <a:ext cx="1506104" cy="1015663"/>
          </a:xfrm>
          <a:prstGeom prst="rect">
            <a:avLst/>
          </a:prstGeom>
        </p:spPr>
        <p:txBody>
          <a:bodyPr wrap="square">
            <a:spAutoFit/>
          </a:bodyPr>
          <a:lstStyle/>
          <a:p>
            <a:pPr algn="ctr"/>
            <a:r>
              <a:rPr lang="it-IT" sz="2000" b="1" dirty="0">
                <a:solidFill>
                  <a:schemeClr val="accent1">
                    <a:lumMod val="75000"/>
                  </a:schemeClr>
                </a:solidFill>
                <a:latin typeface="Arial" panose="020B0604020202020204" pitchFamily="34" charset="0"/>
                <a:cs typeface="Arial" panose="020B0604020202020204" pitchFamily="34" charset="0"/>
              </a:rPr>
              <a:t>Istituzioni pubbliche</a:t>
            </a:r>
          </a:p>
          <a:p>
            <a:pPr algn="ctr"/>
            <a:r>
              <a:rPr lang="it-IT" sz="2000" b="1" dirty="0">
                <a:solidFill>
                  <a:schemeClr val="accent1">
                    <a:lumMod val="75000"/>
                  </a:schemeClr>
                </a:solidFill>
                <a:latin typeface="Arial" panose="020B0604020202020204" pitchFamily="34" charset="0"/>
                <a:cs typeface="Arial" panose="020B0604020202020204" pitchFamily="34" charset="0"/>
              </a:rPr>
              <a:t>(2017)</a:t>
            </a:r>
            <a:endParaRPr lang="it-IT" sz="2000" b="1" dirty="0">
              <a:latin typeface="Arial" panose="020B0604020202020204" pitchFamily="34" charset="0"/>
              <a:cs typeface="Arial" panose="020B0604020202020204" pitchFamily="34" charset="0"/>
            </a:endParaRPr>
          </a:p>
        </p:txBody>
      </p:sp>
      <p:sp>
        <p:nvSpPr>
          <p:cNvPr id="26" name="Rettangolo 25"/>
          <p:cNvSpPr/>
          <p:nvPr/>
        </p:nvSpPr>
        <p:spPr>
          <a:xfrm>
            <a:off x="7480578" y="967390"/>
            <a:ext cx="3848102" cy="400110"/>
          </a:xfrm>
          <a:prstGeom prst="rect">
            <a:avLst/>
          </a:prstGeom>
        </p:spPr>
        <p:txBody>
          <a:bodyPr wrap="square">
            <a:spAutoFit/>
          </a:bodyPr>
          <a:lstStyle/>
          <a:p>
            <a:pPr algn="ctr"/>
            <a:r>
              <a:rPr lang="it-IT" sz="2000" b="1" dirty="0">
                <a:solidFill>
                  <a:srgbClr val="00B0F0"/>
                </a:solidFill>
                <a:latin typeface="Arial" panose="020B0604020202020204" pitchFamily="34" charset="0"/>
                <a:cs typeface="Arial" panose="020B0604020202020204" pitchFamily="34" charset="0"/>
              </a:rPr>
              <a:t>Imprese (</a:t>
            </a:r>
            <a:r>
              <a:rPr lang="it-IT" sz="2000" b="1" dirty="0" smtClean="0">
                <a:solidFill>
                  <a:srgbClr val="00B0F0"/>
                </a:solidFill>
                <a:latin typeface="Arial" panose="020B0604020202020204" pitchFamily="34" charset="0"/>
                <a:cs typeface="Arial" panose="020B0604020202020204" pitchFamily="34" charset="0"/>
              </a:rPr>
              <a:t>2017 e 2018)</a:t>
            </a:r>
            <a:endParaRPr lang="it-IT" sz="2000" b="1" dirty="0">
              <a:solidFill>
                <a:srgbClr val="00B0F0"/>
              </a:solidFill>
              <a:latin typeface="Arial" panose="020B0604020202020204" pitchFamily="34" charset="0"/>
              <a:cs typeface="Arial" panose="020B0604020202020204" pitchFamily="34" charset="0"/>
            </a:endParaRPr>
          </a:p>
        </p:txBody>
      </p:sp>
      <p:sp>
        <p:nvSpPr>
          <p:cNvPr id="28" name="Rettangolo 27"/>
          <p:cNvSpPr/>
          <p:nvPr/>
        </p:nvSpPr>
        <p:spPr>
          <a:xfrm>
            <a:off x="6952746" y="3426231"/>
            <a:ext cx="5027087" cy="2289858"/>
          </a:xfrm>
          <a:prstGeom prst="rect">
            <a:avLst/>
          </a:prstGeom>
        </p:spPr>
        <p:txBody>
          <a:bodyPr wrap="square">
            <a:spAutoFit/>
          </a:bodyPr>
          <a:lstStyle/>
          <a:p>
            <a:pPr marL="285750" indent="-285750">
              <a:lnSpc>
                <a:spcPct val="120000"/>
              </a:lnSpc>
              <a:buClr>
                <a:srgbClr val="00B0F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it-IT" sz="1700" b="1" dirty="0">
                <a:solidFill>
                  <a:schemeClr val="tx1">
                    <a:lumMod val="65000"/>
                    <a:lumOff val="35000"/>
                  </a:schemeClr>
                </a:solidFill>
                <a:latin typeface="Arial" panose="020B0604020202020204" pitchFamily="34" charset="0"/>
                <a:cs typeface="Arial" panose="020B0604020202020204" pitchFamily="34" charset="0"/>
              </a:rPr>
              <a:t>Iniziative di responsabilità sociale d’impresa </a:t>
            </a:r>
            <a:r>
              <a:rPr lang="it-IT" sz="1700" dirty="0">
                <a:solidFill>
                  <a:schemeClr val="tx1">
                    <a:lumMod val="65000"/>
                    <a:lumOff val="35000"/>
                  </a:schemeClr>
                </a:solidFill>
                <a:latin typeface="Arial" panose="020B0604020202020204" pitchFamily="34" charset="0"/>
                <a:cs typeface="Arial" panose="020B0604020202020204" pitchFamily="34" charset="0"/>
              </a:rPr>
              <a:t>adottate nel triennio 2016-2018:</a:t>
            </a:r>
          </a:p>
          <a:p>
            <a:pPr marL="357188" indent="-171450">
              <a:lnSpc>
                <a:spcPct val="120000"/>
              </a:lnSpc>
              <a:buClr>
                <a:srgbClr val="00B0F0"/>
              </a:buClr>
              <a:buSzPct val="100000"/>
              <a:buFont typeface="Wingdings" panose="05000000000000000000" pitchFamily="2" charset="2"/>
              <a:buChar char="§"/>
              <a:tabLst>
                <a:tab pos="5429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it-IT" sz="1700" dirty="0">
                <a:solidFill>
                  <a:schemeClr val="tx1">
                    <a:lumMod val="65000"/>
                    <a:lumOff val="35000"/>
                  </a:schemeClr>
                </a:solidFill>
                <a:latin typeface="Arial" panose="020B0604020202020204" pitchFamily="34" charset="0"/>
                <a:cs typeface="Arial" panose="020B0604020202020204" pitchFamily="34" charset="0"/>
              </a:rPr>
              <a:t>per migliorare il benessere lavorativo e garantire pari opportunità</a:t>
            </a:r>
          </a:p>
          <a:p>
            <a:pPr marL="357188" indent="-171450">
              <a:lnSpc>
                <a:spcPct val="120000"/>
              </a:lnSpc>
              <a:buClr>
                <a:srgbClr val="00B0F0"/>
              </a:buClr>
              <a:buSzPct val="100000"/>
              <a:buFont typeface="Wingdings" panose="05000000000000000000" pitchFamily="2" charset="2"/>
              <a:buChar char="§"/>
              <a:tabLst>
                <a:tab pos="5429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it-IT" sz="1700" dirty="0">
                <a:solidFill>
                  <a:schemeClr val="tx1">
                    <a:lumMod val="65000"/>
                    <a:lumOff val="35000"/>
                  </a:schemeClr>
                </a:solidFill>
                <a:latin typeface="Arial" panose="020B0604020202020204" pitchFamily="34" charset="0"/>
                <a:cs typeface="Arial" panose="020B0604020202020204" pitchFamily="34" charset="0"/>
              </a:rPr>
              <a:t>a sostegno della genitorialità e della conciliazione lavoro-famiglia</a:t>
            </a:r>
          </a:p>
          <a:p>
            <a:pPr marL="357188" indent="-171450">
              <a:lnSpc>
                <a:spcPct val="120000"/>
              </a:lnSpc>
              <a:buClr>
                <a:srgbClr val="00B0F0"/>
              </a:buClr>
              <a:buSzPct val="100000"/>
              <a:buFont typeface="Wingdings" panose="05000000000000000000" pitchFamily="2" charset="2"/>
              <a:buChar char="§"/>
              <a:tabLst>
                <a:tab pos="5429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it-IT" sz="1700" dirty="0">
                <a:solidFill>
                  <a:schemeClr val="tx1">
                    <a:lumMod val="65000"/>
                    <a:lumOff val="35000"/>
                  </a:schemeClr>
                </a:solidFill>
                <a:latin typeface="Arial" panose="020B0604020202020204" pitchFamily="34" charset="0"/>
                <a:cs typeface="Arial" panose="020B0604020202020204" pitchFamily="34" charset="0"/>
              </a:rPr>
              <a:t>interesse collettivo</a:t>
            </a:r>
          </a:p>
        </p:txBody>
      </p:sp>
      <p:sp>
        <p:nvSpPr>
          <p:cNvPr id="3" name="Rettangolo 2">
            <a:extLst>
              <a:ext uri="{FF2B5EF4-FFF2-40B4-BE49-F238E27FC236}">
                <a16:creationId xmlns="" xmlns:a16="http://schemas.microsoft.com/office/drawing/2014/main" id="{FB76591E-D133-4C47-8AC2-B39686252D61}"/>
              </a:ext>
            </a:extLst>
          </p:cNvPr>
          <p:cNvSpPr/>
          <p:nvPr/>
        </p:nvSpPr>
        <p:spPr>
          <a:xfrm>
            <a:off x="1714504" y="3486905"/>
            <a:ext cx="4825831" cy="2289858"/>
          </a:xfrm>
          <a:prstGeom prst="rect">
            <a:avLst/>
          </a:prstGeom>
        </p:spPr>
        <p:txBody>
          <a:bodyPr wrap="square">
            <a:spAutoFit/>
          </a:bodyPr>
          <a:lstStyle/>
          <a:p>
            <a:pPr>
              <a:lnSpc>
                <a:spcPct val="120000"/>
              </a:lnSpc>
            </a:pPr>
            <a:r>
              <a:rPr lang="it-IT" sz="1700" b="1" kern="1200" dirty="0">
                <a:solidFill>
                  <a:schemeClr val="tx1">
                    <a:lumMod val="65000"/>
                    <a:lumOff val="35000"/>
                  </a:schemeClr>
                </a:solidFill>
                <a:latin typeface="Arial" panose="020B0604020202020204" pitchFamily="34" charset="0"/>
                <a:cs typeface="Arial" panose="020B0604020202020204" pitchFamily="34" charset="0"/>
              </a:rPr>
              <a:t>Unità locali </a:t>
            </a:r>
            <a:r>
              <a:rPr lang="it-IT" sz="1700" kern="1200" dirty="0">
                <a:solidFill>
                  <a:schemeClr val="tx1">
                    <a:lumMod val="65000"/>
                    <a:lumOff val="35000"/>
                  </a:schemeClr>
                </a:solidFill>
                <a:latin typeface="Arial" panose="020B0604020202020204" pitchFamily="34" charset="0"/>
                <a:cs typeface="Arial" panose="020B0604020202020204" pitchFamily="34" charset="0"/>
              </a:rPr>
              <a:t>attive nei seguenti settori (ATECO):</a:t>
            </a:r>
          </a:p>
          <a:p>
            <a:pPr marL="285750" indent="-285750">
              <a:lnSpc>
                <a:spcPct val="120000"/>
              </a:lnSpc>
              <a:buClr>
                <a:schemeClr val="accent1">
                  <a:lumMod val="75000"/>
                </a:schemeClr>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cs typeface="Arial" panose="020B0604020202020204" pitchFamily="34" charset="0"/>
              </a:rPr>
              <a:t>Istruzione e ricerca</a:t>
            </a:r>
          </a:p>
          <a:p>
            <a:pPr marL="285750" indent="-285750">
              <a:lnSpc>
                <a:spcPct val="120000"/>
              </a:lnSpc>
              <a:buClr>
                <a:schemeClr val="accent1">
                  <a:lumMod val="75000"/>
                </a:schemeClr>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cs typeface="Arial" panose="020B0604020202020204" pitchFamily="34" charset="0"/>
              </a:rPr>
              <a:t>Assistenza sanitaria</a:t>
            </a:r>
          </a:p>
          <a:p>
            <a:pPr marL="285750" indent="-285750">
              <a:lnSpc>
                <a:spcPct val="120000"/>
              </a:lnSpc>
              <a:buClr>
                <a:schemeClr val="accent1">
                  <a:lumMod val="75000"/>
                </a:schemeClr>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dirty="0">
                <a:solidFill>
                  <a:schemeClr val="tx1">
                    <a:lumMod val="65000"/>
                    <a:lumOff val="35000"/>
                  </a:schemeClr>
                </a:solidFill>
                <a:latin typeface="Arial" panose="020B0604020202020204" pitchFamily="34" charset="0"/>
                <a:cs typeface="Arial" panose="020B0604020202020204" pitchFamily="34" charset="0"/>
              </a:rPr>
              <a:t>Assistenza sanitaria</a:t>
            </a:r>
          </a:p>
          <a:p>
            <a:pPr marL="285750" indent="-285750">
              <a:lnSpc>
                <a:spcPct val="120000"/>
              </a:lnSpc>
              <a:buClr>
                <a:schemeClr val="accent1">
                  <a:lumMod val="75000"/>
                </a:schemeClr>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dirty="0">
                <a:solidFill>
                  <a:schemeClr val="tx1">
                    <a:lumMod val="65000"/>
                    <a:lumOff val="35000"/>
                  </a:schemeClr>
                </a:solidFill>
                <a:latin typeface="Arial" panose="020B0604020202020204" pitchFamily="34" charset="0"/>
                <a:cs typeface="Arial" panose="020B0604020202020204" pitchFamily="34" charset="0"/>
              </a:rPr>
              <a:t>Assistenza sociale residenziale e non</a:t>
            </a:r>
          </a:p>
          <a:p>
            <a:pPr marL="285750" indent="-285750">
              <a:lnSpc>
                <a:spcPct val="120000"/>
              </a:lnSpc>
              <a:buClr>
                <a:schemeClr val="accent1">
                  <a:lumMod val="75000"/>
                </a:schemeClr>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dirty="0">
                <a:solidFill>
                  <a:schemeClr val="tx1">
                    <a:lumMod val="65000"/>
                    <a:lumOff val="35000"/>
                  </a:schemeClr>
                </a:solidFill>
                <a:latin typeface="Arial" panose="020B0604020202020204" pitchFamily="34" charset="0"/>
                <a:cs typeface="Arial" panose="020B0604020202020204" pitchFamily="34" charset="0"/>
              </a:rPr>
              <a:t>Attività artistiche, sportive, di intrattenimento e divertimento</a:t>
            </a:r>
            <a:endParaRPr lang="it-IT" sz="1700" kern="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ttangolo 16">
            <a:extLst>
              <a:ext uri="{FF2B5EF4-FFF2-40B4-BE49-F238E27FC236}">
                <a16:creationId xmlns="" xmlns:a16="http://schemas.microsoft.com/office/drawing/2014/main" id="{3CC92E01-2C65-4447-9F77-8BB7881C2817}"/>
              </a:ext>
            </a:extLst>
          </p:cNvPr>
          <p:cNvSpPr/>
          <p:nvPr/>
        </p:nvSpPr>
        <p:spPr>
          <a:xfrm>
            <a:off x="6967536" y="1422904"/>
            <a:ext cx="5012297" cy="1975926"/>
          </a:xfrm>
          <a:prstGeom prst="rect">
            <a:avLst/>
          </a:prstGeom>
        </p:spPr>
        <p:txBody>
          <a:bodyPr wrap="square">
            <a:spAutoFit/>
          </a:bodyPr>
          <a:lstStyle/>
          <a:p>
            <a:pPr>
              <a:lnSpc>
                <a:spcPct val="120000"/>
              </a:lnSpc>
            </a:pPr>
            <a:r>
              <a:rPr lang="it-IT" sz="1700" b="1" kern="1200" dirty="0">
                <a:solidFill>
                  <a:schemeClr val="tx1">
                    <a:lumMod val="65000"/>
                    <a:lumOff val="35000"/>
                  </a:schemeClr>
                </a:solidFill>
                <a:latin typeface="Arial" panose="020B0604020202020204" pitchFamily="34" charset="0"/>
                <a:ea typeface="+mn-ea"/>
                <a:cs typeface="Arial" panose="020B0604020202020204" pitchFamily="34" charset="0"/>
              </a:rPr>
              <a:t>Unità locali </a:t>
            </a:r>
            <a:r>
              <a:rPr lang="it-IT" sz="1700" kern="1200" dirty="0">
                <a:solidFill>
                  <a:schemeClr val="tx1">
                    <a:lumMod val="65000"/>
                    <a:lumOff val="35000"/>
                  </a:schemeClr>
                </a:solidFill>
                <a:latin typeface="Arial" panose="020B0604020202020204" pitchFamily="34" charset="0"/>
                <a:ea typeface="+mn-ea"/>
                <a:cs typeface="Arial" panose="020B0604020202020204" pitchFamily="34" charset="0"/>
              </a:rPr>
              <a:t>attive nei seguenti settori (ATECO):</a:t>
            </a:r>
          </a:p>
          <a:p>
            <a:pPr marL="285750" indent="-285750">
              <a:lnSpc>
                <a:spcPct val="120000"/>
              </a:lnSpc>
              <a:buClr>
                <a:srgbClr val="00B0F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ea typeface="+mn-ea"/>
                <a:cs typeface="Arial" panose="020B0604020202020204" pitchFamily="34" charset="0"/>
              </a:rPr>
              <a:t>Istruzione e ricerca</a:t>
            </a:r>
          </a:p>
          <a:p>
            <a:pPr marL="285750" indent="-285750">
              <a:lnSpc>
                <a:spcPct val="120000"/>
              </a:lnSpc>
              <a:buClr>
                <a:srgbClr val="00B0F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ea typeface="+mn-ea"/>
                <a:cs typeface="Arial" panose="020B0604020202020204" pitchFamily="34" charset="0"/>
              </a:rPr>
              <a:t>Assistenza sanitaria</a:t>
            </a:r>
          </a:p>
          <a:p>
            <a:pPr marL="285750" indent="-285750">
              <a:lnSpc>
                <a:spcPct val="120000"/>
              </a:lnSpc>
              <a:buClr>
                <a:srgbClr val="00B0F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ea typeface="+mn-ea"/>
                <a:cs typeface="Arial" panose="020B0604020202020204" pitchFamily="34" charset="0"/>
              </a:rPr>
              <a:t>Assistenza sociale residenziale e non</a:t>
            </a:r>
          </a:p>
          <a:p>
            <a:pPr marL="285750" indent="-285750">
              <a:lnSpc>
                <a:spcPct val="120000"/>
              </a:lnSpc>
              <a:buClr>
                <a:srgbClr val="00B0F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kern="1200" dirty="0">
                <a:solidFill>
                  <a:schemeClr val="tx1">
                    <a:lumMod val="65000"/>
                    <a:lumOff val="35000"/>
                  </a:schemeClr>
                </a:solidFill>
                <a:latin typeface="Arial" panose="020B0604020202020204" pitchFamily="34" charset="0"/>
                <a:ea typeface="+mn-ea"/>
                <a:cs typeface="Arial" panose="020B0604020202020204" pitchFamily="34" charset="0"/>
              </a:rPr>
              <a:t>Attività artistiche, sportive, di intrattenimento e divertimento</a:t>
            </a:r>
          </a:p>
        </p:txBody>
      </p:sp>
      <p:sp>
        <p:nvSpPr>
          <p:cNvPr id="32" name="Rettangolo 31">
            <a:extLst>
              <a:ext uri="{FF2B5EF4-FFF2-40B4-BE49-F238E27FC236}">
                <a16:creationId xmlns="" xmlns:a16="http://schemas.microsoft.com/office/drawing/2014/main" id="{DD3F52D2-595F-45BF-A47C-D77AB1F748F1}"/>
              </a:ext>
            </a:extLst>
          </p:cNvPr>
          <p:cNvSpPr/>
          <p:nvPr/>
        </p:nvSpPr>
        <p:spPr>
          <a:xfrm>
            <a:off x="1947433" y="976331"/>
            <a:ext cx="4583666" cy="1975926"/>
          </a:xfrm>
          <a:prstGeom prst="rect">
            <a:avLst/>
          </a:prstGeom>
        </p:spPr>
        <p:txBody>
          <a:bodyPr wrap="square">
            <a:spAutoFit/>
          </a:bodyPr>
          <a:lstStyle/>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dirty="0">
                <a:solidFill>
                  <a:schemeClr val="tx1">
                    <a:lumMod val="65000"/>
                    <a:lumOff val="35000"/>
                  </a:schemeClr>
                </a:solidFill>
                <a:latin typeface="Arial" panose="020B0604020202020204" pitchFamily="34" charset="0"/>
                <a:cs typeface="Arial" panose="020B0604020202020204" pitchFamily="34" charset="0"/>
              </a:rPr>
              <a:t>Settore di attività</a:t>
            </a:r>
          </a:p>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dirty="0">
                <a:solidFill>
                  <a:schemeClr val="tx1">
                    <a:lumMod val="65000"/>
                    <a:lumOff val="35000"/>
                  </a:schemeClr>
                </a:solidFill>
                <a:latin typeface="Arial" panose="020B0604020202020204" pitchFamily="34" charset="0"/>
                <a:cs typeface="Arial" panose="020B0604020202020204" pitchFamily="34" charset="0"/>
              </a:rPr>
              <a:t>Dimensioni: classe di lavoratori retribuiti</a:t>
            </a:r>
          </a:p>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it-IT" altLang="it-IT" sz="10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dirty="0">
                <a:solidFill>
                  <a:schemeClr val="tx1">
                    <a:lumMod val="65000"/>
                    <a:lumOff val="35000"/>
                  </a:schemeClr>
                </a:solidFill>
                <a:latin typeface="Arial" panose="020B0604020202020204" pitchFamily="34" charset="0"/>
                <a:cs typeface="Arial" panose="020B0604020202020204" pitchFamily="34" charset="0"/>
              </a:rPr>
              <a:t>Orientamento al disagio</a:t>
            </a:r>
          </a:p>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dirty="0">
                <a:solidFill>
                  <a:schemeClr val="tx1">
                    <a:lumMod val="65000"/>
                    <a:lumOff val="35000"/>
                  </a:schemeClr>
                </a:solidFill>
                <a:latin typeface="Arial" panose="020B0604020202020204" pitchFamily="34" charset="0"/>
                <a:cs typeface="Arial" panose="020B0604020202020204" pitchFamily="34" charset="0"/>
              </a:rPr>
              <a:t>Mission: cura dei beni comuni </a:t>
            </a:r>
          </a:p>
          <a:p>
            <a:pPr marL="285750" indent="-285750">
              <a:lnSpc>
                <a:spcPct val="120000"/>
              </a:lnSpc>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altLang="it-IT" dirty="0">
                <a:solidFill>
                  <a:schemeClr val="tx1">
                    <a:lumMod val="65000"/>
                    <a:lumOff val="35000"/>
                  </a:schemeClr>
                </a:solidFill>
                <a:latin typeface="Arial" panose="020B0604020202020204" pitchFamily="34" charset="0"/>
                <a:cs typeface="Arial" panose="020B0604020202020204" pitchFamily="34" charset="0"/>
              </a:rPr>
              <a:t>Relazioni </a:t>
            </a:r>
            <a:r>
              <a:rPr lang="it-IT" altLang="it-IT" dirty="0" err="1">
                <a:solidFill>
                  <a:schemeClr val="tx1">
                    <a:lumMod val="65000"/>
                    <a:lumOff val="35000"/>
                  </a:schemeClr>
                </a:solidFill>
                <a:latin typeface="Arial" panose="020B0604020202020204" pitchFamily="34" charset="0"/>
                <a:cs typeface="Arial" panose="020B0604020202020204" pitchFamily="34" charset="0"/>
              </a:rPr>
              <a:t>multistakeholder</a:t>
            </a:r>
            <a:endParaRPr lang="it-IT" altLang="it-IT"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ttangolo arrotondato 4"/>
          <p:cNvSpPr/>
          <p:nvPr/>
        </p:nvSpPr>
        <p:spPr>
          <a:xfrm>
            <a:off x="184386" y="840538"/>
            <a:ext cx="6346714" cy="2216988"/>
          </a:xfrm>
          <a:prstGeom prst="roundRect">
            <a:avLst/>
          </a:prstGeom>
          <a:noFill/>
          <a:ln>
            <a:solidFill>
              <a:srgbClr val="FF6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184881" y="3369975"/>
            <a:ext cx="6346219" cy="2385374"/>
          </a:xfrm>
          <a:prstGeom prst="roundRect">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6829425" y="840537"/>
            <a:ext cx="5150408" cy="4961280"/>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1719641"/>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6</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Analisi in Componenti Principali: le componenti individuate</a:t>
            </a: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8" name="Rettangolo 7"/>
          <p:cNvSpPr/>
          <p:nvPr/>
        </p:nvSpPr>
        <p:spPr>
          <a:xfrm>
            <a:off x="528635" y="2354669"/>
            <a:ext cx="11229978" cy="1554272"/>
          </a:xfrm>
          <a:prstGeom prst="rect">
            <a:avLst/>
          </a:prstGeom>
        </p:spPr>
        <p:txBody>
          <a:bodyPr wrap="square">
            <a:spAutoFit/>
          </a:bodyPr>
          <a:lstStyle/>
          <a:p>
            <a:pPr marL="285750" indent="-285750" algn="just">
              <a:spcAft>
                <a:spcPts val="600"/>
              </a:spcAft>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b="1" i="1" dirty="0">
                <a:solidFill>
                  <a:srgbClr val="FF0000"/>
                </a:solidFill>
                <a:latin typeface="Arial" panose="020B0604020202020204" pitchFamily="34" charset="0"/>
                <a:cs typeface="Arial" panose="020B0604020202020204" pitchFamily="34" charset="0"/>
              </a:rPr>
              <a:t>Prima Componente: identifica la dimensione lungo la quale si collocano contesti «virtuosi» vs contesti «disagiati»</a:t>
            </a:r>
          </a:p>
          <a:p>
            <a:pPr marL="271463" algn="just">
              <a:spcAft>
                <a:spcPts val="600"/>
              </a:spcAft>
              <a:buClr>
                <a:srgbClr val="EE6000"/>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dirty="0">
                <a:solidFill>
                  <a:schemeClr val="tx1">
                    <a:lumMod val="65000"/>
                    <a:lumOff val="35000"/>
                  </a:schemeClr>
                </a:solidFill>
                <a:latin typeface="Arial" panose="020B0604020202020204" pitchFamily="34" charset="0"/>
                <a:cs typeface="Arial" panose="020B0604020202020204" pitchFamily="34" charset="0"/>
              </a:rPr>
              <a:t>Delinea una dimensione lungo la quale si può leggere lo sviluppo sociale ed economico </a:t>
            </a:r>
            <a:r>
              <a:rPr lang="it-IT" sz="1700" dirty="0" smtClean="0">
                <a:solidFill>
                  <a:schemeClr val="tx1">
                    <a:lumMod val="65000"/>
                    <a:lumOff val="35000"/>
                  </a:schemeClr>
                </a:solidFill>
                <a:latin typeface="Arial" panose="020B0604020202020204" pitchFamily="34" charset="0"/>
                <a:cs typeface="Arial" panose="020B0604020202020204" pitchFamily="34" charset="0"/>
              </a:rPr>
              <a:t>dei </a:t>
            </a:r>
            <a:r>
              <a:rPr lang="it-IT" sz="1700" dirty="0">
                <a:solidFill>
                  <a:schemeClr val="tx1">
                    <a:lumMod val="65000"/>
                    <a:lumOff val="35000"/>
                  </a:schemeClr>
                </a:solidFill>
                <a:latin typeface="Arial" panose="020B0604020202020204" pitchFamily="34" charset="0"/>
                <a:cs typeface="Arial" panose="020B0604020202020204" pitchFamily="34" charset="0"/>
              </a:rPr>
              <a:t>contesti considerati</a:t>
            </a:r>
            <a:r>
              <a:rPr lang="it-IT" sz="1700" dirty="0" smtClean="0">
                <a:solidFill>
                  <a:schemeClr val="tx1">
                    <a:lumMod val="65000"/>
                    <a:lumOff val="35000"/>
                  </a:schemeClr>
                </a:solidFill>
                <a:latin typeface="Arial" panose="020B0604020202020204" pitchFamily="34" charset="0"/>
                <a:cs typeface="Arial" panose="020B0604020202020204" pitchFamily="34" charset="0"/>
              </a:rPr>
              <a:t>, quindi il livello di inclusione sociale, </a:t>
            </a:r>
            <a:r>
              <a:rPr lang="it-IT" sz="1700" dirty="0">
                <a:solidFill>
                  <a:schemeClr val="tx1">
                    <a:lumMod val="65000"/>
                    <a:lumOff val="35000"/>
                  </a:schemeClr>
                </a:solidFill>
                <a:latin typeface="Arial" panose="020B0604020202020204" pitchFamily="34" charset="0"/>
                <a:cs typeface="Arial" panose="020B0604020202020204" pitchFamily="34" charset="0"/>
              </a:rPr>
              <a:t>dove </a:t>
            </a:r>
            <a:r>
              <a:rPr lang="it-IT" sz="1700" dirty="0" smtClean="0">
                <a:solidFill>
                  <a:schemeClr val="tx1">
                    <a:lumMod val="65000"/>
                    <a:lumOff val="35000"/>
                  </a:schemeClr>
                </a:solidFill>
                <a:latin typeface="Arial" panose="020B0604020202020204" pitchFamily="34" charset="0"/>
                <a:cs typeface="Arial" panose="020B0604020202020204" pitchFamily="34" charset="0"/>
              </a:rPr>
              <a:t>l’elemento </a:t>
            </a:r>
            <a:r>
              <a:rPr lang="it-IT" sz="1700" dirty="0">
                <a:solidFill>
                  <a:schemeClr val="tx1">
                    <a:lumMod val="65000"/>
                    <a:lumOff val="35000"/>
                  </a:schemeClr>
                </a:solidFill>
                <a:latin typeface="Arial" panose="020B0604020202020204" pitchFamily="34" charset="0"/>
                <a:cs typeface="Arial" panose="020B0604020202020204" pitchFamily="34" charset="0"/>
              </a:rPr>
              <a:t>interessante è la presenza prevalente del non profit «di sostegno e supporto» nei contesti più </a:t>
            </a:r>
            <a:r>
              <a:rPr lang="it-IT" sz="1700" dirty="0" smtClean="0">
                <a:solidFill>
                  <a:schemeClr val="tx1">
                    <a:lumMod val="65000"/>
                    <a:lumOff val="35000"/>
                  </a:schemeClr>
                </a:solidFill>
                <a:latin typeface="Arial" panose="020B0604020202020204" pitchFamily="34" charset="0"/>
                <a:cs typeface="Arial" panose="020B0604020202020204" pitchFamily="34" charset="0"/>
              </a:rPr>
              <a:t>disagiati.</a:t>
            </a:r>
            <a:endParaRPr lang="it-IT" sz="1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 xmlns:a16="http://schemas.microsoft.com/office/drawing/2014/main" id="{871F29D6-0CB1-4310-B930-E66192D361B3}"/>
              </a:ext>
            </a:extLst>
          </p:cNvPr>
          <p:cNvSpPr/>
          <p:nvPr/>
        </p:nvSpPr>
        <p:spPr>
          <a:xfrm>
            <a:off x="614363" y="802253"/>
            <a:ext cx="11144250" cy="1348061"/>
          </a:xfrm>
          <a:prstGeom prst="rect">
            <a:avLst/>
          </a:prstGeom>
        </p:spPr>
        <p:txBody>
          <a:bodyPr wrap="square">
            <a:spAutoFit/>
          </a:bodyPr>
          <a:lstStyle/>
          <a:p>
            <a:pPr algn="just">
              <a:lnSpc>
                <a:spcPct val="120000"/>
              </a:lnSpc>
            </a:pPr>
            <a:r>
              <a:rPr lang="it-IT" sz="1700" dirty="0">
                <a:solidFill>
                  <a:schemeClr val="tx1">
                    <a:lumMod val="65000"/>
                    <a:lumOff val="35000"/>
                  </a:schemeClr>
                </a:solidFill>
                <a:latin typeface="Arial" panose="020B0604020202020204" pitchFamily="34" charset="0"/>
                <a:cs typeface="Arial" panose="020B0604020202020204" pitchFamily="34" charset="0"/>
              </a:rPr>
              <a:t>La tecnica di Analisi in Componenti Principali ha consentito di sintetizzare l’informazione raccolta con le 37 variabili </a:t>
            </a:r>
            <a:r>
              <a:rPr lang="it-IT" sz="1700" dirty="0" smtClean="0">
                <a:solidFill>
                  <a:schemeClr val="tx1">
                    <a:lumMod val="65000"/>
                    <a:lumOff val="35000"/>
                  </a:schemeClr>
                </a:solidFill>
                <a:latin typeface="Arial" panose="020B0604020202020204" pitchFamily="34" charset="0"/>
                <a:cs typeface="Arial" panose="020B0604020202020204" pitchFamily="34" charset="0"/>
              </a:rPr>
              <a:t>selezionate, </a:t>
            </a:r>
            <a:r>
              <a:rPr lang="it-IT" sz="1700" dirty="0">
                <a:solidFill>
                  <a:schemeClr val="tx1">
                    <a:lumMod val="65000"/>
                    <a:lumOff val="35000"/>
                  </a:schemeClr>
                </a:solidFill>
                <a:latin typeface="Arial" panose="020B0604020202020204" pitchFamily="34" charset="0"/>
                <a:cs typeface="Arial" panose="020B0604020202020204" pitchFamily="34" charset="0"/>
              </a:rPr>
              <a:t>realizzando </a:t>
            </a:r>
            <a:r>
              <a:rPr lang="it-IT" sz="1700" dirty="0" smtClean="0">
                <a:solidFill>
                  <a:schemeClr val="tx1">
                    <a:lumMod val="65000"/>
                    <a:lumOff val="35000"/>
                  </a:schemeClr>
                </a:solidFill>
                <a:latin typeface="Arial" panose="020B0604020202020204" pitchFamily="34" charset="0"/>
                <a:cs typeface="Arial" panose="020B0604020202020204" pitchFamily="34" charset="0"/>
              </a:rPr>
              <a:t>una </a:t>
            </a:r>
            <a:r>
              <a:rPr lang="it-IT" sz="1700" dirty="0">
                <a:solidFill>
                  <a:schemeClr val="tx1">
                    <a:lumMod val="65000"/>
                    <a:lumOff val="35000"/>
                  </a:schemeClr>
                </a:solidFill>
                <a:latin typeface="Arial" panose="020B0604020202020204" pitchFamily="34" charset="0"/>
                <a:cs typeface="Arial" panose="020B0604020202020204" pitchFamily="34" charset="0"/>
              </a:rPr>
              <a:t>combinazione lineare delle variabili originarie </a:t>
            </a:r>
            <a:r>
              <a:rPr lang="it-IT" sz="1700" dirty="0" smtClean="0">
                <a:solidFill>
                  <a:schemeClr val="tx1">
                    <a:lumMod val="65000"/>
                    <a:lumOff val="35000"/>
                  </a:schemeClr>
                </a:solidFill>
                <a:latin typeface="Arial" panose="020B0604020202020204" pitchFamily="34" charset="0"/>
                <a:cs typeface="Arial" panose="020B0604020202020204" pitchFamily="34" charset="0"/>
              </a:rPr>
              <a:t>(fra loro correlate) al fine di ottenere </a:t>
            </a:r>
            <a:r>
              <a:rPr lang="it-IT" sz="1700" dirty="0">
                <a:solidFill>
                  <a:schemeClr val="tx1">
                    <a:lumMod val="65000"/>
                    <a:lumOff val="35000"/>
                  </a:schemeClr>
                </a:solidFill>
                <a:latin typeface="Arial" panose="020B0604020202020204" pitchFamily="34" charset="0"/>
                <a:cs typeface="Arial" panose="020B0604020202020204" pitchFamily="34" charset="0"/>
              </a:rPr>
              <a:t>delle nuove </a:t>
            </a:r>
            <a:r>
              <a:rPr lang="it-IT" sz="1700" dirty="0" smtClean="0">
                <a:solidFill>
                  <a:schemeClr val="tx1">
                    <a:lumMod val="65000"/>
                    <a:lumOff val="35000"/>
                  </a:schemeClr>
                </a:solidFill>
                <a:latin typeface="Arial" panose="020B0604020202020204" pitchFamily="34" charset="0"/>
                <a:cs typeface="Arial" panose="020B0604020202020204" pitchFamily="34" charset="0"/>
              </a:rPr>
              <a:t>variabili, sintesi delle prime, che consentono </a:t>
            </a:r>
            <a:r>
              <a:rPr lang="it-IT" sz="1700" dirty="0">
                <a:solidFill>
                  <a:schemeClr val="tx1">
                    <a:lumMod val="65000"/>
                    <a:lumOff val="35000"/>
                  </a:schemeClr>
                </a:solidFill>
                <a:latin typeface="Arial" panose="020B0604020202020204" pitchFamily="34" charset="0"/>
                <a:cs typeface="Arial" panose="020B0604020202020204" pitchFamily="34" charset="0"/>
              </a:rPr>
              <a:t>una specifica interpretazione dei dati</a:t>
            </a:r>
            <a:r>
              <a:rPr lang="it-IT" sz="1700" dirty="0" smtClean="0">
                <a:solidFill>
                  <a:schemeClr val="tx1">
                    <a:lumMod val="65000"/>
                    <a:lumOff val="35000"/>
                  </a:schemeClr>
                </a:solidFill>
                <a:latin typeface="Arial" panose="020B0604020202020204" pitchFamily="34" charset="0"/>
                <a:cs typeface="Arial" panose="020B0604020202020204" pitchFamily="34" charset="0"/>
              </a:rPr>
              <a:t>. Le</a:t>
            </a:r>
            <a:r>
              <a:rPr lang="it-IT" sz="1700" b="1" dirty="0" smtClean="0">
                <a:solidFill>
                  <a:schemeClr val="tx1">
                    <a:lumMod val="65000"/>
                    <a:lumOff val="35000"/>
                  </a:schemeClr>
                </a:solidFill>
                <a:latin typeface="Arial" panose="020B0604020202020204" pitchFamily="34" charset="0"/>
                <a:cs typeface="Arial" panose="020B0604020202020204" pitchFamily="34" charset="0"/>
              </a:rPr>
              <a:t> </a:t>
            </a:r>
            <a:r>
              <a:rPr lang="it-IT" sz="1700" b="1" dirty="0">
                <a:solidFill>
                  <a:schemeClr val="tx1">
                    <a:lumMod val="65000"/>
                    <a:lumOff val="35000"/>
                  </a:schemeClr>
                </a:solidFill>
                <a:latin typeface="Arial" panose="020B0604020202020204" pitchFamily="34" charset="0"/>
                <a:cs typeface="Arial" panose="020B0604020202020204" pitchFamily="34" charset="0"/>
              </a:rPr>
              <a:t>prime due </a:t>
            </a:r>
            <a:r>
              <a:rPr lang="it-IT" sz="1700" b="1" dirty="0" smtClean="0">
                <a:solidFill>
                  <a:schemeClr val="tx1">
                    <a:lumMod val="65000"/>
                    <a:lumOff val="35000"/>
                  </a:schemeClr>
                </a:solidFill>
                <a:latin typeface="Arial" panose="020B0604020202020204" pitchFamily="34" charset="0"/>
                <a:cs typeface="Arial" panose="020B0604020202020204" pitchFamily="34" charset="0"/>
              </a:rPr>
              <a:t>componenti individuate </a:t>
            </a:r>
            <a:r>
              <a:rPr lang="it-IT" sz="1700" dirty="0" smtClean="0">
                <a:solidFill>
                  <a:schemeClr val="tx1">
                    <a:lumMod val="65000"/>
                    <a:lumOff val="35000"/>
                  </a:schemeClr>
                </a:solidFill>
                <a:latin typeface="Arial" panose="020B0604020202020204" pitchFamily="34" charset="0"/>
                <a:cs typeface="Arial" panose="020B0604020202020204" pitchFamily="34" charset="0"/>
              </a:rPr>
              <a:t>spiegano </a:t>
            </a:r>
            <a:r>
              <a:rPr lang="it-IT" sz="1700" dirty="0">
                <a:solidFill>
                  <a:schemeClr val="tx1">
                    <a:lumMod val="65000"/>
                    <a:lumOff val="35000"/>
                  </a:schemeClr>
                </a:solidFill>
                <a:latin typeface="Arial" panose="020B0604020202020204" pitchFamily="34" charset="0"/>
                <a:cs typeface="Arial" panose="020B0604020202020204" pitchFamily="34" charset="0"/>
              </a:rPr>
              <a:t>il </a:t>
            </a:r>
            <a:r>
              <a:rPr lang="it-IT" sz="1700" b="1" dirty="0">
                <a:solidFill>
                  <a:schemeClr val="tx1">
                    <a:lumMod val="65000"/>
                    <a:lumOff val="35000"/>
                  </a:schemeClr>
                </a:solidFill>
                <a:latin typeface="Arial" panose="020B0604020202020204" pitchFamily="34" charset="0"/>
                <a:cs typeface="Arial" panose="020B0604020202020204" pitchFamily="34" charset="0"/>
              </a:rPr>
              <a:t>54% della varianza totale</a:t>
            </a:r>
            <a:r>
              <a:rPr lang="it-IT" sz="17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9" name="Rettangolo 8">
            <a:extLst>
              <a:ext uri="{FF2B5EF4-FFF2-40B4-BE49-F238E27FC236}">
                <a16:creationId xmlns="" xmlns:a16="http://schemas.microsoft.com/office/drawing/2014/main" id="{786CBD0C-8A37-45BE-84BC-A42F1F2F315F}"/>
              </a:ext>
            </a:extLst>
          </p:cNvPr>
          <p:cNvSpPr/>
          <p:nvPr/>
        </p:nvSpPr>
        <p:spPr>
          <a:xfrm>
            <a:off x="528634" y="4144298"/>
            <a:ext cx="11229979" cy="1831271"/>
          </a:xfrm>
          <a:prstGeom prst="rect">
            <a:avLst/>
          </a:prstGeom>
        </p:spPr>
        <p:txBody>
          <a:bodyPr wrap="square">
            <a:spAutoFit/>
          </a:bodyPr>
          <a:lstStyle/>
          <a:p>
            <a:pPr marL="285750" indent="-285750">
              <a:spcAft>
                <a:spcPts val="600"/>
              </a:spcAft>
              <a:buClr>
                <a:srgbClr val="EE6000"/>
              </a:buClr>
              <a:buSzPct val="100000"/>
              <a:buFont typeface="Wingdings" panose="05000000000000000000"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b="1" i="1" dirty="0">
                <a:solidFill>
                  <a:srgbClr val="FF0000"/>
                </a:solidFill>
                <a:latin typeface="Arial" panose="020B0604020202020204" pitchFamily="34" charset="0"/>
                <a:cs typeface="Arial" panose="020B0604020202020204" pitchFamily="34" charset="0"/>
              </a:rPr>
              <a:t>Seconda Componente: identifica la dimensione lungo la quale si definisce il mix pubblico-privato nell’offerta dei servizi sul territorio</a:t>
            </a:r>
          </a:p>
          <a:p>
            <a:pPr marL="271463" algn="just">
              <a:spcAft>
                <a:spcPts val="600"/>
              </a:spcAft>
              <a:buClr>
                <a:srgbClr val="EE6000"/>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700" dirty="0">
                <a:solidFill>
                  <a:schemeClr val="tx1">
                    <a:lumMod val="65000"/>
                    <a:lumOff val="35000"/>
                  </a:schemeClr>
                </a:solidFill>
                <a:latin typeface="Arial" panose="020B0604020202020204" pitchFamily="34" charset="0"/>
                <a:cs typeface="Arial" panose="020B0604020202020204" pitchFamily="34" charset="0"/>
              </a:rPr>
              <a:t>Delinea una dimensione lungo la quale si collocano, nella produzione servizi di welfare e nelle attività artistiche, sportive, di intrattenimento e divertimento, si collocano da un lato il settore pubblico dall’altro le imprese, orientate queste ultime anche a nuove forme di responsabilità sociale. In entrambi i contesti si rileva la presenza del settore non profit caratterizzato da alcuni elementi peculiari.</a:t>
            </a:r>
          </a:p>
        </p:txBody>
      </p:sp>
    </p:spTree>
    <p:extLst>
      <p:ext uri="{BB962C8B-B14F-4D97-AF65-F5344CB8AC3E}">
        <p14:creationId xmlns:p14="http://schemas.microsoft.com/office/powerpoint/2010/main" val="337823171"/>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a:extLst>
              <a:ext uri="{FF2B5EF4-FFF2-40B4-BE49-F238E27FC236}">
                <a16:creationId xmlns="" xmlns:a16="http://schemas.microsoft.com/office/drawing/2014/main" id="{8BF43AD9-83D9-4B2D-861B-0431DE7964CA}"/>
              </a:ext>
            </a:extLst>
          </p:cNvPr>
          <p:cNvGrpSpPr/>
          <p:nvPr/>
        </p:nvGrpSpPr>
        <p:grpSpPr>
          <a:xfrm>
            <a:off x="366379" y="684366"/>
            <a:ext cx="5933003" cy="5382271"/>
            <a:chOff x="4239371" y="1081335"/>
            <a:chExt cx="5732699" cy="5139569"/>
          </a:xfrm>
        </p:grpSpPr>
        <p:pic>
          <p:nvPicPr>
            <p:cNvPr id="29" name="Immagine 28">
              <a:extLst>
                <a:ext uri="{FF2B5EF4-FFF2-40B4-BE49-F238E27FC236}">
                  <a16:creationId xmlns="" xmlns:a16="http://schemas.microsoft.com/office/drawing/2014/main" id="{AEF32728-BEB3-46F7-8238-E1FED88484B5}"/>
                </a:ext>
              </a:extLst>
            </p:cNvPr>
            <p:cNvPicPr>
              <a:picLocks noChangeAspect="1"/>
            </p:cNvPicPr>
            <p:nvPr/>
          </p:nvPicPr>
          <p:blipFill rotWithShape="1">
            <a:blip r:embed="rId3"/>
            <a:srcRect l="21830" t="7127" r="31715"/>
            <a:stretch/>
          </p:blipFill>
          <p:spPr>
            <a:xfrm>
              <a:off x="4239371" y="1081335"/>
              <a:ext cx="5646199" cy="5139569"/>
            </a:xfrm>
            <a:prstGeom prst="rect">
              <a:avLst/>
            </a:prstGeom>
          </p:spPr>
        </p:pic>
        <p:sp>
          <p:nvSpPr>
            <p:cNvPr id="25" name="Ovale 24">
              <a:extLst>
                <a:ext uri="{FF2B5EF4-FFF2-40B4-BE49-F238E27FC236}">
                  <a16:creationId xmlns="" xmlns:a16="http://schemas.microsoft.com/office/drawing/2014/main" id="{16A89648-FFA8-45A1-99C8-882C997A9C48}"/>
                </a:ext>
              </a:extLst>
            </p:cNvPr>
            <p:cNvSpPr/>
            <p:nvPr/>
          </p:nvSpPr>
          <p:spPr>
            <a:xfrm>
              <a:off x="7885817" y="2396971"/>
              <a:ext cx="2086253" cy="2192784"/>
            </a:xfrm>
            <a:prstGeom prst="ellipse">
              <a:avLst/>
            </a:prstGeom>
            <a:noFill/>
            <a:ln w="25400">
              <a:solidFill>
                <a:srgbClr val="FF6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7</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0" y="9832"/>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Prima componente:</a:t>
            </a:r>
            <a:r>
              <a:rPr lang="it-IT" sz="2400" b="1" i="1" dirty="0">
                <a:solidFill>
                  <a:schemeClr val="bg1"/>
                </a:solidFill>
                <a:latin typeface="Arial" panose="020B0604020202020204" pitchFamily="34" charset="0"/>
                <a:cs typeface="Arial" panose="020B0604020202020204" pitchFamily="34" charset="0"/>
              </a:rPr>
              <a:t> </a:t>
            </a:r>
            <a:r>
              <a:rPr lang="it-IT" sz="2400" b="1" i="1" dirty="0" smtClean="0">
                <a:solidFill>
                  <a:schemeClr val="bg1"/>
                </a:solidFill>
                <a:latin typeface="Arial" panose="020B0604020202020204" pitchFamily="34" charset="0"/>
                <a:cs typeface="Arial" panose="020B0604020202020204" pitchFamily="34" charset="0"/>
              </a:rPr>
              <a:t>l’inclusione sociale e il ruolo della comunità		 (1)</a:t>
            </a:r>
            <a:endParaRPr lang="it-IT" sz="2400" b="1" i="1" dirty="0">
              <a:solidFill>
                <a:schemeClr val="bg1"/>
              </a:solidFill>
              <a:latin typeface="Arial" panose="020B0604020202020204" pitchFamily="34" charset="0"/>
              <a:cs typeface="Arial" panose="020B0604020202020204" pitchFamily="34" charset="0"/>
            </a:endParaRP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11" name="Rettangolo 10"/>
          <p:cNvSpPr/>
          <p:nvPr/>
        </p:nvSpPr>
        <p:spPr>
          <a:xfrm>
            <a:off x="6565693" y="1167226"/>
            <a:ext cx="5579874" cy="4947508"/>
          </a:xfrm>
          <a:prstGeom prst="rect">
            <a:avLst/>
          </a:prstGeom>
        </p:spPr>
        <p:txBody>
          <a:bodyPr wrap="square">
            <a:spAutoFit/>
          </a:bodyPr>
          <a:lstStyle/>
          <a:p>
            <a:pPr>
              <a:spcAft>
                <a:spcPts val="600"/>
              </a:spcAft>
              <a:buClr>
                <a:srgbClr val="EE6000"/>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i="1" dirty="0" smtClean="0"/>
              <a:t>L’</a:t>
            </a:r>
            <a:r>
              <a:rPr lang="it-IT" sz="1600" b="1" i="1" dirty="0" smtClean="0"/>
              <a:t>esclusione </a:t>
            </a:r>
            <a:r>
              <a:rPr lang="it-IT" sz="1600" b="1" i="1" dirty="0"/>
              <a:t>sociale </a:t>
            </a:r>
            <a:r>
              <a:rPr lang="it-IT" sz="1600" dirty="0"/>
              <a:t>nelle sue principali declinazioni:</a:t>
            </a:r>
          </a:p>
          <a:p>
            <a:pPr marL="285750" indent="-285750">
              <a:spcAft>
                <a:spcPts val="300"/>
              </a:spcAft>
              <a:buClr>
                <a:srgbClr val="EE6000"/>
              </a:buClr>
              <a:buSzPct val="100000"/>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b="1" dirty="0">
                <a:solidFill>
                  <a:srgbClr val="F25C00"/>
                </a:solidFill>
              </a:rPr>
              <a:t>lavorativa</a:t>
            </a:r>
            <a:r>
              <a:rPr lang="it-IT" sz="1600" dirty="0" smtClean="0"/>
              <a:t>: % di giovani che </a:t>
            </a:r>
            <a:r>
              <a:rPr lang="it-IT" sz="1600" dirty="0"/>
              <a:t>non lavorano e non studiano; tasso di mancata partecipazione al </a:t>
            </a:r>
            <a:r>
              <a:rPr lang="it-IT" sz="1600" dirty="0" smtClean="0"/>
              <a:t>lavoro;  </a:t>
            </a:r>
            <a:r>
              <a:rPr lang="it-IT" sz="1600" dirty="0"/>
              <a:t>tasso di </a:t>
            </a:r>
            <a:r>
              <a:rPr lang="it-IT" sz="1600" dirty="0" smtClean="0"/>
              <a:t>disoccupazione;</a:t>
            </a:r>
            <a:endParaRPr lang="it-IT" sz="1600" dirty="0"/>
          </a:p>
          <a:p>
            <a:pPr marL="285750" indent="-285750">
              <a:spcAft>
                <a:spcPts val="300"/>
              </a:spcAft>
              <a:buClr>
                <a:srgbClr val="EE6000"/>
              </a:buClr>
              <a:buSzPct val="100000"/>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b="1" dirty="0">
                <a:solidFill>
                  <a:srgbClr val="F25C00"/>
                </a:solidFill>
              </a:rPr>
              <a:t>economica</a:t>
            </a:r>
            <a:r>
              <a:rPr lang="it-IT" sz="1600" dirty="0" smtClean="0"/>
              <a:t>: </a:t>
            </a:r>
            <a:r>
              <a:rPr lang="it-IT" sz="1600" dirty="0"/>
              <a:t>persone a rischio di povertà o esclusione </a:t>
            </a:r>
            <a:r>
              <a:rPr lang="it-IT" sz="1600" dirty="0" smtClean="0"/>
              <a:t>sociale; </a:t>
            </a:r>
            <a:r>
              <a:rPr lang="it-IT" sz="1600" dirty="0"/>
              <a:t>indice di povertà </a:t>
            </a:r>
            <a:r>
              <a:rPr lang="it-IT" sz="1600" dirty="0" smtClean="0"/>
              <a:t>regionale; </a:t>
            </a:r>
            <a:endParaRPr lang="it-IT" sz="1600" dirty="0"/>
          </a:p>
          <a:p>
            <a:pPr marL="285750" indent="-285750">
              <a:spcAft>
                <a:spcPts val="300"/>
              </a:spcAft>
              <a:buClr>
                <a:srgbClr val="EE6000"/>
              </a:buClr>
              <a:buSzPct val="100000"/>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1600" b="1" dirty="0">
                <a:solidFill>
                  <a:srgbClr val="F25C00"/>
                </a:solidFill>
              </a:rPr>
              <a:t>educativa</a:t>
            </a:r>
            <a:r>
              <a:rPr lang="it-IT" sz="1600" dirty="0" smtClean="0"/>
              <a:t>: % </a:t>
            </a:r>
            <a:r>
              <a:rPr lang="it-IT" sz="1600" dirty="0"/>
              <a:t>di giovani </a:t>
            </a:r>
            <a:r>
              <a:rPr lang="it-IT" sz="1600" dirty="0" smtClean="0"/>
              <a:t>che abbandonano gli studi.</a:t>
            </a:r>
          </a:p>
          <a:p>
            <a:pPr marL="285750" indent="-285750">
              <a:spcAft>
                <a:spcPts val="300"/>
              </a:spcAft>
              <a:buClr>
                <a:srgbClr val="EE6000"/>
              </a:buClr>
              <a:buSzPct val="100000"/>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it-IT" sz="1600" dirty="0">
              <a:solidFill>
                <a:schemeClr val="tx1">
                  <a:lumMod val="65000"/>
                  <a:lumOff val="35000"/>
                </a:schemeClr>
              </a:solidFill>
              <a:cs typeface="Arial" panose="020B0604020202020204" pitchFamily="34" charset="0"/>
            </a:endParaRPr>
          </a:p>
          <a:p>
            <a:pPr>
              <a:spcAft>
                <a:spcPts val="300"/>
              </a:spcAft>
            </a:pPr>
            <a:r>
              <a:rPr lang="it-IT" sz="1600" b="1" dirty="0">
                <a:ea typeface="Calibri" panose="020F0502020204030204" pitchFamily="34" charset="0"/>
                <a:cs typeface="Times New Roman" panose="02020603050405020304" pitchFamily="18" charset="0"/>
              </a:rPr>
              <a:t>Non profit </a:t>
            </a:r>
            <a:r>
              <a:rPr lang="it-IT" sz="1600" dirty="0">
                <a:ea typeface="Calibri" panose="020F0502020204030204" pitchFamily="34" charset="0"/>
                <a:cs typeface="Times New Roman" panose="02020603050405020304" pitchFamily="18" charset="0"/>
              </a:rPr>
              <a:t>a sostegno dei bisogni della collettività e di categorie sociali vulnerabili, con la prevalenza di INP: </a:t>
            </a:r>
          </a:p>
          <a:p>
            <a:pPr marL="285750" indent="-285750">
              <a:spcAft>
                <a:spcPts val="300"/>
              </a:spcAft>
              <a:buClr>
                <a:srgbClr val="FF6400"/>
              </a:buClr>
              <a:buFont typeface="Arial" panose="020B0604020202020204" pitchFamily="34" charset="0"/>
              <a:buChar char="•"/>
            </a:pPr>
            <a:r>
              <a:rPr lang="it-IT" sz="1600" dirty="0">
                <a:ea typeface="Calibri" panose="020F0502020204030204" pitchFamily="34" charset="0"/>
                <a:cs typeface="Times New Roman" panose="02020603050405020304" pitchFamily="18" charset="0"/>
              </a:rPr>
              <a:t>attive nei settori </a:t>
            </a:r>
            <a:r>
              <a:rPr lang="it-IT" sz="1600" dirty="0">
                <a:solidFill>
                  <a:srgbClr val="F25C00"/>
                </a:solidFill>
                <a:ea typeface="Calibri" panose="020F0502020204030204" pitchFamily="34" charset="0"/>
                <a:cs typeface="Times New Roman" panose="02020603050405020304" pitchFamily="18" charset="0"/>
              </a:rPr>
              <a:t>di assistenza sociale e protezione civile; sviluppo economico e coesione sociale; tutela dei diritti e rappresentanza di interessi</a:t>
            </a:r>
            <a:r>
              <a:rPr lang="it-IT" sz="1600" dirty="0">
                <a:ea typeface="Calibri" panose="020F0502020204030204" pitchFamily="34" charset="0"/>
                <a:cs typeface="Times New Roman" panose="02020603050405020304" pitchFamily="18" charset="0"/>
              </a:rPr>
              <a:t>; </a:t>
            </a:r>
          </a:p>
          <a:p>
            <a:pPr marL="269875" indent="-179388">
              <a:spcAft>
                <a:spcPts val="300"/>
              </a:spcAft>
              <a:buClr>
                <a:srgbClr val="FF6400"/>
              </a:buClr>
              <a:buFont typeface="Arial" panose="020B0604020202020204" pitchFamily="34" charset="0"/>
              <a:buChar char="•"/>
            </a:pPr>
            <a:r>
              <a:rPr lang="it-IT" sz="1600" dirty="0">
                <a:ea typeface="Calibri" panose="020F0502020204030204" pitchFamily="34" charset="0"/>
                <a:cs typeface="Times New Roman" panose="02020603050405020304" pitchFamily="18" charset="0"/>
              </a:rPr>
              <a:t>di dimensioni medio-piccole;</a:t>
            </a:r>
          </a:p>
          <a:p>
            <a:pPr marL="269875" indent="-179388">
              <a:spcAft>
                <a:spcPts val="300"/>
              </a:spcAft>
              <a:buClr>
                <a:srgbClr val="FF6400"/>
              </a:buClr>
              <a:buFont typeface="Arial" panose="020B0604020202020204" pitchFamily="34" charset="0"/>
              <a:buChar char="•"/>
            </a:pPr>
            <a:r>
              <a:rPr lang="it-IT" sz="1600" dirty="0">
                <a:ea typeface="Calibri" panose="020F0502020204030204" pitchFamily="34" charset="0"/>
                <a:cs typeface="Times New Roman" panose="02020603050405020304" pitchFamily="18" charset="0"/>
              </a:rPr>
              <a:t>orientate a persone con specifici disagi. </a:t>
            </a:r>
          </a:p>
          <a:p>
            <a:pPr marL="269875" indent="-179388">
              <a:spcAft>
                <a:spcPts val="300"/>
              </a:spcAft>
              <a:buClr>
                <a:srgbClr val="FF6400"/>
              </a:buClr>
              <a:buFont typeface="Arial" panose="020B0604020202020204" pitchFamily="34" charset="0"/>
              <a:buChar char="•"/>
            </a:pPr>
            <a:endParaRPr lang="it-IT" sz="1600" dirty="0">
              <a:ea typeface="Calibri" panose="020F0502020204030204" pitchFamily="34" charset="0"/>
              <a:cs typeface="Times New Roman" panose="02020603050405020304" pitchFamily="18" charset="0"/>
            </a:endParaRPr>
          </a:p>
          <a:p>
            <a:pPr>
              <a:spcAft>
                <a:spcPts val="300"/>
              </a:spcAft>
            </a:pPr>
            <a:r>
              <a:rPr lang="it-IT" sz="1600" b="1" dirty="0">
                <a:ea typeface="Calibri" panose="020F0502020204030204" pitchFamily="34" charset="0"/>
                <a:cs typeface="Times New Roman" panose="02020603050405020304" pitchFamily="18" charset="0"/>
              </a:rPr>
              <a:t>Imprese</a:t>
            </a:r>
            <a:r>
              <a:rPr lang="it-IT" sz="1600" dirty="0">
                <a:ea typeface="Calibri" panose="020F0502020204030204" pitchFamily="34" charset="0"/>
                <a:cs typeface="Times New Roman" panose="02020603050405020304" pitchFamily="18" charset="0"/>
              </a:rPr>
              <a:t> che adottano misure per migliorare il benessere lavorativo e garantire pari </a:t>
            </a:r>
            <a:r>
              <a:rPr lang="it-IT" sz="1600" dirty="0" smtClean="0">
                <a:ea typeface="Calibri" panose="020F0502020204030204" pitchFamily="34" charset="0"/>
                <a:cs typeface="Times New Roman" panose="02020603050405020304" pitchFamily="18" charset="0"/>
              </a:rPr>
              <a:t>opportunità</a:t>
            </a:r>
            <a:endParaRPr lang="it-IT" sz="1600" dirty="0">
              <a:ea typeface="Calibri" panose="020F0502020204030204" pitchFamily="34" charset="0"/>
              <a:cs typeface="Times New Roman" panose="02020603050405020304" pitchFamily="18" charset="0"/>
            </a:endParaRPr>
          </a:p>
        </p:txBody>
      </p:sp>
      <p:sp>
        <p:nvSpPr>
          <p:cNvPr id="2" name="Rettangolo 1"/>
          <p:cNvSpPr/>
          <p:nvPr/>
        </p:nvSpPr>
        <p:spPr>
          <a:xfrm>
            <a:off x="6096000" y="744045"/>
            <a:ext cx="2153988" cy="400110"/>
          </a:xfrm>
          <a:prstGeom prst="rect">
            <a:avLst/>
          </a:prstGeom>
        </p:spPr>
        <p:txBody>
          <a:bodyPr wrap="none">
            <a:spAutoFit/>
          </a:bodyPr>
          <a:lstStyle/>
          <a:p>
            <a:pPr>
              <a:spcAft>
                <a:spcPts val="600"/>
              </a:spcAft>
              <a:buClr>
                <a:srgbClr val="EE6000"/>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it-IT" sz="2000" b="1" dirty="0">
                <a:solidFill>
                  <a:srgbClr val="F25C00"/>
                </a:solidFill>
              </a:rPr>
              <a:t>Semi-asse </a:t>
            </a:r>
            <a:r>
              <a:rPr lang="it-IT" sz="2000" b="1" dirty="0">
                <a:solidFill>
                  <a:srgbClr val="FF6400"/>
                </a:solidFill>
              </a:rPr>
              <a:t>positivo</a:t>
            </a:r>
          </a:p>
        </p:txBody>
      </p:sp>
      <p:sp>
        <p:nvSpPr>
          <p:cNvPr id="3" name="CasellaDiTesto 2"/>
          <p:cNvSpPr txBox="1"/>
          <p:nvPr/>
        </p:nvSpPr>
        <p:spPr>
          <a:xfrm>
            <a:off x="4589522" y="3637464"/>
            <a:ext cx="778892" cy="246221"/>
          </a:xfrm>
          <a:prstGeom prst="rect">
            <a:avLst/>
          </a:prstGeom>
          <a:noFill/>
        </p:spPr>
        <p:txBody>
          <a:bodyPr wrap="square" rtlCol="0">
            <a:spAutoFit/>
          </a:bodyPr>
          <a:lstStyle/>
          <a:p>
            <a:r>
              <a:rPr lang="it-IT" sz="1000" dirty="0" err="1" smtClean="0">
                <a:latin typeface="Arial Narrow" panose="020B0606020202030204" pitchFamily="34" charset="0"/>
              </a:rPr>
              <a:t>Imp_benlav</a:t>
            </a:r>
            <a:endParaRPr lang="it-IT" sz="1000" dirty="0">
              <a:latin typeface="Arial Narrow" panose="020B0606020202030204" pitchFamily="34" charset="0"/>
            </a:endParaRPr>
          </a:p>
        </p:txBody>
      </p:sp>
      <p:cxnSp>
        <p:nvCxnSpPr>
          <p:cNvPr id="5" name="Connettore 2 4"/>
          <p:cNvCxnSpPr>
            <a:endCxn id="3" idx="1"/>
          </p:cNvCxnSpPr>
          <p:nvPr/>
        </p:nvCxnSpPr>
        <p:spPr>
          <a:xfrm>
            <a:off x="3331762" y="3321100"/>
            <a:ext cx="1257760" cy="4394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24877"/>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a:extLst>
              <a:ext uri="{FF2B5EF4-FFF2-40B4-BE49-F238E27FC236}">
                <a16:creationId xmlns="" xmlns:a16="http://schemas.microsoft.com/office/drawing/2014/main" id="{8BF43AD9-83D9-4B2D-861B-0431DE7964CA}"/>
              </a:ext>
            </a:extLst>
          </p:cNvPr>
          <p:cNvGrpSpPr/>
          <p:nvPr/>
        </p:nvGrpSpPr>
        <p:grpSpPr>
          <a:xfrm>
            <a:off x="6086270" y="714346"/>
            <a:ext cx="6012854" cy="5382271"/>
            <a:chOff x="6277296" y="1081335"/>
            <a:chExt cx="5809860" cy="5139569"/>
          </a:xfrm>
        </p:grpSpPr>
        <p:pic>
          <p:nvPicPr>
            <p:cNvPr id="29" name="Immagine 28">
              <a:extLst>
                <a:ext uri="{FF2B5EF4-FFF2-40B4-BE49-F238E27FC236}">
                  <a16:creationId xmlns="" xmlns:a16="http://schemas.microsoft.com/office/drawing/2014/main" id="{AEF32728-BEB3-46F7-8238-E1FED88484B5}"/>
                </a:ext>
              </a:extLst>
            </p:cNvPr>
            <p:cNvPicPr>
              <a:picLocks noChangeAspect="1"/>
            </p:cNvPicPr>
            <p:nvPr/>
          </p:nvPicPr>
          <p:blipFill rotWithShape="1">
            <a:blip r:embed="rId3"/>
            <a:srcRect l="21830" t="7127" r="31715"/>
            <a:stretch/>
          </p:blipFill>
          <p:spPr>
            <a:xfrm>
              <a:off x="6440957" y="1081335"/>
              <a:ext cx="5646199" cy="5139569"/>
            </a:xfrm>
            <a:prstGeom prst="rect">
              <a:avLst/>
            </a:prstGeom>
          </p:spPr>
        </p:pic>
        <p:sp>
          <p:nvSpPr>
            <p:cNvPr id="17" name="Ovale 16">
              <a:extLst>
                <a:ext uri="{FF2B5EF4-FFF2-40B4-BE49-F238E27FC236}">
                  <a16:creationId xmlns="" xmlns:a16="http://schemas.microsoft.com/office/drawing/2014/main" id="{92396379-E90F-4B55-9D18-FE726BF0BEE7}"/>
                </a:ext>
              </a:extLst>
            </p:cNvPr>
            <p:cNvSpPr/>
            <p:nvPr/>
          </p:nvSpPr>
          <p:spPr>
            <a:xfrm>
              <a:off x="6277296" y="2219417"/>
              <a:ext cx="2780881" cy="3315932"/>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4" name="Segnaposto numero diapositiva 10">
            <a:extLst>
              <a:ext uri="{FF2B5EF4-FFF2-40B4-BE49-F238E27FC236}">
                <a16:creationId xmlns="" xmlns:a16="http://schemas.microsoft.com/office/drawing/2014/main" id="{8397962C-10BE-9C44-A641-ACE9812CBA69}"/>
              </a:ext>
            </a:extLst>
          </p:cNvPr>
          <p:cNvSpPr>
            <a:spLocks noGrp="1"/>
          </p:cNvSpPr>
          <p:nvPr>
            <p:ph type="sldNum" sz="quarter" idx="4294967295"/>
          </p:nvPr>
        </p:nvSpPr>
        <p:spPr>
          <a:xfrm>
            <a:off x="5892800" y="6045216"/>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8</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 xmlns:a16="http://schemas.microsoft.com/office/drawing/2014/main" id="{8985E405-D677-E549-BED5-E2617C4B9E8B}"/>
              </a:ext>
            </a:extLst>
          </p:cNvPr>
          <p:cNvSpPr txBox="1"/>
          <p:nvPr/>
        </p:nvSpPr>
        <p:spPr>
          <a:xfrm>
            <a:off x="0" y="9832"/>
            <a:ext cx="12192001" cy="660144"/>
          </a:xfrm>
          <a:prstGeom prst="rect">
            <a:avLst/>
          </a:prstGeom>
          <a:solidFill>
            <a:srgbClr val="FF6400"/>
          </a:solidFill>
        </p:spPr>
        <p:txBody>
          <a:bodyPr wrap="square" lIns="288000" tIns="144000" rIns="288000" bIns="144000" rtlCol="0" anchor="t" anchorCtr="0">
            <a:spAutoFit/>
          </a:bodyPr>
          <a:lstStyle/>
          <a:p>
            <a:pPr marL="266700" indent="-266700">
              <a:tabLst>
                <a:tab pos="266700" algn="l"/>
              </a:tabLst>
            </a:pPr>
            <a:r>
              <a:rPr lang="it-IT" sz="2400" b="1" dirty="0">
                <a:solidFill>
                  <a:schemeClr val="bg1"/>
                </a:solidFill>
                <a:latin typeface="Arial" panose="020B0604020202020204" pitchFamily="34" charset="0"/>
                <a:cs typeface="Arial" panose="020B0604020202020204" pitchFamily="34" charset="0"/>
              </a:rPr>
              <a:t>Prima componente: </a:t>
            </a:r>
            <a:r>
              <a:rPr lang="it-IT" sz="2400" b="1" i="1" dirty="0" smtClean="0">
                <a:solidFill>
                  <a:schemeClr val="bg1"/>
                </a:solidFill>
                <a:latin typeface="Arial" panose="020B0604020202020204" pitchFamily="34" charset="0"/>
                <a:cs typeface="Arial" panose="020B0604020202020204" pitchFamily="34" charset="0"/>
              </a:rPr>
              <a:t>l’inclusione sociale e il ruolo della comunità</a:t>
            </a:r>
            <a:r>
              <a:rPr lang="it-IT" sz="2400" b="1" i="1" dirty="0">
                <a:solidFill>
                  <a:schemeClr val="bg1"/>
                </a:solidFill>
                <a:latin typeface="Arial" panose="020B0604020202020204" pitchFamily="34" charset="0"/>
                <a:cs typeface="Arial" panose="020B0604020202020204" pitchFamily="34" charset="0"/>
              </a:rPr>
              <a:t>		 </a:t>
            </a:r>
            <a:r>
              <a:rPr lang="it-IT" sz="2400" b="1" i="1" dirty="0" smtClean="0">
                <a:solidFill>
                  <a:schemeClr val="bg1"/>
                </a:solidFill>
                <a:latin typeface="Arial" panose="020B0604020202020204" pitchFamily="34" charset="0"/>
                <a:cs typeface="Arial" panose="020B0604020202020204" pitchFamily="34" charset="0"/>
              </a:rPr>
              <a:t>(2)</a:t>
            </a:r>
            <a:endParaRPr lang="it-IT" sz="2400" b="1" i="1" dirty="0">
              <a:solidFill>
                <a:schemeClr val="bg1"/>
              </a:solidFill>
              <a:latin typeface="Arial" panose="020B0604020202020204" pitchFamily="34" charset="0"/>
              <a:cs typeface="Arial" panose="020B0604020202020204" pitchFamily="34" charset="0"/>
            </a:endParaRPr>
          </a:p>
        </p:txBody>
      </p:sp>
      <p:sp>
        <p:nvSpPr>
          <p:cNvPr id="16" name="Segnaposto data 1">
            <a:extLst>
              <a:ext uri="{FF2B5EF4-FFF2-40B4-BE49-F238E27FC236}">
                <a16:creationId xmlns="" xmlns:a16="http://schemas.microsoft.com/office/drawing/2014/main" id="{45583957-2996-9943-B780-E3D661B687F7}"/>
              </a:ext>
            </a:extLst>
          </p:cNvPr>
          <p:cNvSpPr txBox="1">
            <a:spLocks/>
          </p:cNvSpPr>
          <p:nvPr/>
        </p:nvSpPr>
        <p:spPr>
          <a:xfrm>
            <a:off x="3331762" y="6341999"/>
            <a:ext cx="554706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dirty="0">
                <a:solidFill>
                  <a:schemeClr val="tx1">
                    <a:lumMod val="50000"/>
                    <a:lumOff val="50000"/>
                  </a:schemeClr>
                </a:solidFill>
                <a:latin typeface="Arial" panose="020B0604020202020204" pitchFamily="34" charset="0"/>
                <a:cs typeface="Arial" panose="020B0604020202020204" pitchFamily="34" charset="0"/>
              </a:rPr>
              <a:t>S. Stoppiello, S. Della </a:t>
            </a:r>
            <a:r>
              <a:rPr lang="it-IT" sz="1600" dirty="0" err="1">
                <a:solidFill>
                  <a:schemeClr val="tx1">
                    <a:lumMod val="50000"/>
                    <a:lumOff val="50000"/>
                  </a:schemeClr>
                </a:solidFill>
                <a:latin typeface="Arial" panose="020B0604020202020204" pitchFamily="34" charset="0"/>
                <a:cs typeface="Arial" panose="020B0604020202020204" pitchFamily="34" charset="0"/>
              </a:rPr>
              <a:t>Queva</a:t>
            </a:r>
            <a:r>
              <a:rPr lang="it-IT" sz="1600" dirty="0">
                <a:solidFill>
                  <a:schemeClr val="tx1">
                    <a:lumMod val="50000"/>
                    <a:lumOff val="50000"/>
                  </a:schemeClr>
                </a:solidFill>
                <a:latin typeface="Arial" panose="020B0604020202020204" pitchFamily="34" charset="0"/>
                <a:cs typeface="Arial" panose="020B0604020202020204" pitchFamily="34" charset="0"/>
              </a:rPr>
              <a:t>, M. Nicosia </a:t>
            </a:r>
            <a:r>
              <a:rPr lang="it-IT" sz="1600" dirty="0">
                <a:solidFill>
                  <a:schemeClr val="tx1">
                    <a:lumMod val="50000"/>
                    <a:lumOff val="50000"/>
                  </a:schemeClr>
                </a:solidFill>
                <a:latin typeface="Arial"/>
                <a:cs typeface="Arial"/>
              </a:rPr>
              <a:t>– 9 ottobre 2020</a:t>
            </a:r>
          </a:p>
        </p:txBody>
      </p:sp>
      <p:sp>
        <p:nvSpPr>
          <p:cNvPr id="38" name="CasellaDiTesto 37">
            <a:extLst>
              <a:ext uri="{FF2B5EF4-FFF2-40B4-BE49-F238E27FC236}">
                <a16:creationId xmlns="" xmlns:a16="http://schemas.microsoft.com/office/drawing/2014/main" id="{3D93FAE1-8008-4DC2-9901-5DDCFB9C4078}"/>
              </a:ext>
            </a:extLst>
          </p:cNvPr>
          <p:cNvSpPr txBox="1"/>
          <p:nvPr/>
        </p:nvSpPr>
        <p:spPr>
          <a:xfrm>
            <a:off x="204668" y="1185607"/>
            <a:ext cx="5812485" cy="4816703"/>
          </a:xfrm>
          <a:prstGeom prst="rect">
            <a:avLst/>
          </a:prstGeom>
          <a:noFill/>
        </p:spPr>
        <p:txBody>
          <a:bodyPr wrap="square">
            <a:spAutoFit/>
          </a:bodyPr>
          <a:lstStyle/>
          <a:p>
            <a:r>
              <a:rPr lang="it-IT" sz="1700" b="1" dirty="0" smtClean="0">
                <a:solidFill>
                  <a:schemeClr val="accent1">
                    <a:lumMod val="75000"/>
                  </a:schemeClr>
                </a:solidFill>
              </a:rPr>
              <a:t>Servizi di cura per minori e anziani</a:t>
            </a:r>
            <a:endParaRPr lang="it-IT" sz="1700" b="1" dirty="0">
              <a:solidFill>
                <a:schemeClr val="accent1">
                  <a:lumMod val="75000"/>
                </a:schemeClr>
              </a:solidFill>
            </a:endParaRPr>
          </a:p>
          <a:p>
            <a:pPr marL="285750" indent="-188913">
              <a:buClr>
                <a:schemeClr val="tx2">
                  <a:lumMod val="75000"/>
                </a:schemeClr>
              </a:buClr>
              <a:buFont typeface="Arial" panose="020B0604020202020204" pitchFamily="34" charset="0"/>
              <a:buChar char="•"/>
            </a:pPr>
            <a:r>
              <a:rPr lang="it-IT" sz="1600" dirty="0"/>
              <a:t>bambini (0-3 anni) che usufruiscono di servizi per l'infanzia</a:t>
            </a:r>
          </a:p>
          <a:p>
            <a:pPr marL="285750" indent="-188913">
              <a:buClr>
                <a:schemeClr val="tx2">
                  <a:lumMod val="75000"/>
                </a:schemeClr>
              </a:buClr>
              <a:buFont typeface="Arial" panose="020B0604020202020204" pitchFamily="34" charset="0"/>
              <a:buChar char="•"/>
            </a:pPr>
            <a:r>
              <a:rPr lang="it-IT" sz="1600" dirty="0"/>
              <a:t>a</a:t>
            </a:r>
            <a:r>
              <a:rPr lang="it-IT" sz="1600" dirty="0" smtClean="0"/>
              <a:t>nziani </a:t>
            </a:r>
            <a:r>
              <a:rPr lang="it-IT" sz="1600" dirty="0"/>
              <a:t>assistiti a domicilio e non </a:t>
            </a:r>
            <a:endParaRPr lang="it-IT" sz="1600" dirty="0" smtClean="0"/>
          </a:p>
          <a:p>
            <a:pPr marL="285750" indent="-285750">
              <a:buFont typeface="Arial" panose="020B0604020202020204" pitchFamily="34" charset="0"/>
              <a:buChar char="•"/>
            </a:pPr>
            <a:endParaRPr lang="it-IT" sz="1600" dirty="0"/>
          </a:p>
          <a:p>
            <a:r>
              <a:rPr lang="it-IT" sz="1600" dirty="0" smtClean="0">
                <a:solidFill>
                  <a:schemeClr val="bg2">
                    <a:lumMod val="25000"/>
                  </a:schemeClr>
                </a:solidFill>
              </a:rPr>
              <a:t>Forte presenza del </a:t>
            </a:r>
            <a:r>
              <a:rPr lang="it-IT" sz="1600" b="1" dirty="0">
                <a:solidFill>
                  <a:schemeClr val="accent1">
                    <a:lumMod val="75000"/>
                  </a:schemeClr>
                </a:solidFill>
              </a:rPr>
              <a:t>v</a:t>
            </a:r>
            <a:r>
              <a:rPr lang="it-IT" sz="1600" b="1" dirty="0" smtClean="0">
                <a:solidFill>
                  <a:schemeClr val="accent1">
                    <a:lumMod val="75000"/>
                  </a:schemeClr>
                </a:solidFill>
              </a:rPr>
              <a:t>olontariato: </a:t>
            </a:r>
          </a:p>
          <a:p>
            <a:pPr marL="285750" indent="-190500">
              <a:buClr>
                <a:schemeClr val="tx2">
                  <a:lumMod val="75000"/>
                </a:schemeClr>
              </a:buClr>
              <a:buFont typeface="Arial" panose="020B0604020202020204" pitchFamily="34" charset="0"/>
              <a:buChar char="•"/>
            </a:pPr>
            <a:r>
              <a:rPr lang="it-IT" sz="1600" dirty="0" smtClean="0"/>
              <a:t>% </a:t>
            </a:r>
            <a:r>
              <a:rPr lang="it-IT" sz="1600" dirty="0"/>
              <a:t>di persone di 14 anni e più che hanno svolto </a:t>
            </a:r>
            <a:r>
              <a:rPr lang="it-IT" sz="1600" dirty="0" smtClean="0"/>
              <a:t>volontariato</a:t>
            </a:r>
            <a:r>
              <a:rPr lang="it-IT" sz="1600" b="1" dirty="0">
                <a:solidFill>
                  <a:schemeClr val="accent1">
                    <a:lumMod val="75000"/>
                  </a:schemeClr>
                </a:solidFill>
              </a:rPr>
              <a:t>;</a:t>
            </a:r>
            <a:endParaRPr lang="it-IT" sz="1600" b="1" dirty="0" smtClean="0">
              <a:solidFill>
                <a:schemeClr val="accent1">
                  <a:lumMod val="75000"/>
                </a:schemeClr>
              </a:solidFill>
            </a:endParaRPr>
          </a:p>
          <a:p>
            <a:pPr marL="285750" indent="-190500">
              <a:buClr>
                <a:schemeClr val="tx2">
                  <a:lumMod val="75000"/>
                </a:schemeClr>
              </a:buClr>
              <a:buFont typeface="Arial" panose="020B0604020202020204" pitchFamily="34" charset="0"/>
              <a:buChar char="•"/>
            </a:pPr>
            <a:r>
              <a:rPr lang="it-IT" sz="1600" dirty="0" smtClean="0"/>
              <a:t>% </a:t>
            </a:r>
            <a:r>
              <a:rPr lang="it-IT" sz="1600" dirty="0"/>
              <a:t>di istituzioni non profit che operano </a:t>
            </a:r>
            <a:r>
              <a:rPr lang="it-IT" sz="1600" dirty="0" smtClean="0"/>
              <a:t>con volontari.</a:t>
            </a:r>
            <a:endParaRPr lang="it-IT" sz="1600" b="1" dirty="0">
              <a:solidFill>
                <a:schemeClr val="accent1">
                  <a:lumMod val="75000"/>
                </a:schemeClr>
              </a:solidFill>
            </a:endParaRPr>
          </a:p>
          <a:p>
            <a:endParaRPr lang="it-IT" sz="1600" b="1" dirty="0"/>
          </a:p>
          <a:p>
            <a:r>
              <a:rPr lang="it-IT" sz="1700" b="1" dirty="0">
                <a:solidFill>
                  <a:schemeClr val="accent1">
                    <a:lumMod val="75000"/>
                  </a:schemeClr>
                </a:solidFill>
              </a:rPr>
              <a:t>Non profit</a:t>
            </a:r>
          </a:p>
          <a:p>
            <a:pPr marL="273050" lvl="1" indent="-176213">
              <a:buClr>
                <a:schemeClr val="tx2">
                  <a:lumMod val="75000"/>
                </a:schemeClr>
              </a:buClr>
              <a:buFont typeface="Arial" panose="020B0604020202020204" pitchFamily="34" charset="0"/>
              <a:buChar char="•"/>
            </a:pPr>
            <a:r>
              <a:rPr lang="it-IT" sz="1600" dirty="0"/>
              <a:t>attivo nei settori </a:t>
            </a:r>
            <a:r>
              <a:rPr lang="it-IT" sz="1600" dirty="0" smtClean="0"/>
              <a:t>di </a:t>
            </a:r>
            <a:r>
              <a:rPr lang="it-IT" sz="1600" dirty="0" smtClean="0">
                <a:solidFill>
                  <a:schemeClr val="accent1">
                    <a:lumMod val="75000"/>
                  </a:schemeClr>
                </a:solidFill>
              </a:rPr>
              <a:t>Cultura</a:t>
            </a:r>
            <a:r>
              <a:rPr lang="it-IT" sz="1600" dirty="0">
                <a:solidFill>
                  <a:schemeClr val="accent1">
                    <a:lumMod val="75000"/>
                  </a:schemeClr>
                </a:solidFill>
              </a:rPr>
              <a:t>, Sport e Ricreazione, </a:t>
            </a:r>
            <a:r>
              <a:rPr lang="it-IT" sz="1600" dirty="0" smtClean="0">
                <a:solidFill>
                  <a:schemeClr val="accent1">
                    <a:lumMod val="75000"/>
                  </a:schemeClr>
                </a:solidFill>
              </a:rPr>
              <a:t>Ambiente; di Filantropia </a:t>
            </a:r>
            <a:r>
              <a:rPr lang="it-IT" sz="1600" dirty="0">
                <a:solidFill>
                  <a:schemeClr val="accent1">
                    <a:lumMod val="75000"/>
                  </a:schemeClr>
                </a:solidFill>
              </a:rPr>
              <a:t>e Cooperazione </a:t>
            </a:r>
            <a:r>
              <a:rPr lang="it-IT" sz="1600" dirty="0" smtClean="0">
                <a:solidFill>
                  <a:schemeClr val="accent1">
                    <a:lumMod val="75000"/>
                  </a:schemeClr>
                </a:solidFill>
              </a:rPr>
              <a:t>internazionale</a:t>
            </a:r>
            <a:r>
              <a:rPr lang="it-IT" sz="1600" dirty="0" smtClean="0"/>
              <a:t>; </a:t>
            </a:r>
          </a:p>
          <a:p>
            <a:pPr marL="273050" lvl="1" indent="-176213">
              <a:buClr>
                <a:schemeClr val="tx2">
                  <a:lumMod val="75000"/>
                </a:schemeClr>
              </a:buClr>
              <a:buFont typeface="Arial" panose="020B0604020202020204" pitchFamily="34" charset="0"/>
              <a:buChar char="•"/>
            </a:pPr>
            <a:r>
              <a:rPr lang="it-IT" sz="1600" dirty="0" smtClean="0"/>
              <a:t>istituzioni dimensioni </a:t>
            </a:r>
            <a:r>
              <a:rPr lang="it-IT" sz="1600" dirty="0">
                <a:solidFill>
                  <a:schemeClr val="accent1">
                    <a:lumMod val="75000"/>
                  </a:schemeClr>
                </a:solidFill>
              </a:rPr>
              <a:t>medio grandi </a:t>
            </a:r>
            <a:r>
              <a:rPr lang="it-IT" sz="1600" dirty="0" smtClean="0"/>
              <a:t>(50 </a:t>
            </a:r>
            <a:r>
              <a:rPr lang="it-IT" sz="1600" dirty="0"/>
              <a:t>e più lavoratori)</a:t>
            </a:r>
          </a:p>
          <a:p>
            <a:pPr marL="273050" lvl="1" indent="-176213">
              <a:buClr>
                <a:schemeClr val="tx2">
                  <a:lumMod val="75000"/>
                </a:schemeClr>
              </a:buClr>
              <a:buFont typeface="Arial" panose="020B0604020202020204" pitchFamily="34" charset="0"/>
              <a:buChar char="•"/>
            </a:pPr>
            <a:r>
              <a:rPr lang="it-IT" sz="1600" dirty="0" err="1" smtClean="0">
                <a:solidFill>
                  <a:schemeClr val="accent1">
                    <a:lumMod val="75000"/>
                  </a:schemeClr>
                </a:solidFill>
              </a:rPr>
              <a:t>multistakeholder</a:t>
            </a:r>
            <a:r>
              <a:rPr lang="it-IT" sz="1600" dirty="0" smtClean="0"/>
              <a:t>: dotate </a:t>
            </a:r>
            <a:r>
              <a:rPr lang="it-IT" sz="1600" dirty="0"/>
              <a:t>di una fitta </a:t>
            </a:r>
            <a:r>
              <a:rPr lang="it-IT" sz="1600" b="1" dirty="0"/>
              <a:t>rete di relazioni </a:t>
            </a:r>
            <a:r>
              <a:rPr lang="it-IT" sz="1600" dirty="0"/>
              <a:t>sul territorio con soggetti pubblici e privati e con i </a:t>
            </a:r>
            <a:r>
              <a:rPr lang="it-IT" sz="1600" dirty="0" smtClean="0"/>
              <a:t>propri stakeholder interni (</a:t>
            </a:r>
            <a:r>
              <a:rPr lang="it-IT" sz="1600" dirty="0"/>
              <a:t>lavoratori, volontari, soci, </a:t>
            </a:r>
            <a:r>
              <a:rPr lang="it-IT" sz="1600" dirty="0" smtClean="0"/>
              <a:t>destinatari/utenti)</a:t>
            </a:r>
            <a:endParaRPr lang="it-IT" sz="1600" dirty="0"/>
          </a:p>
          <a:p>
            <a:pPr marL="442913" lvl="1" indent="-257175">
              <a:buFont typeface="Arial" panose="020B0604020202020204" pitchFamily="34" charset="0"/>
              <a:buChar char="•"/>
            </a:pPr>
            <a:endParaRPr lang="it-IT" sz="1600" dirty="0" smtClean="0"/>
          </a:p>
          <a:p>
            <a:r>
              <a:rPr lang="it-IT" sz="1700" b="1" dirty="0" smtClean="0">
                <a:solidFill>
                  <a:schemeClr val="accent1">
                    <a:lumMod val="75000"/>
                  </a:schemeClr>
                </a:solidFill>
              </a:rPr>
              <a:t>Pubblica Amministrazione</a:t>
            </a:r>
            <a:r>
              <a:rPr lang="it-IT" sz="1600" dirty="0" smtClean="0"/>
              <a:t> presente nell’erogazione diretta di </a:t>
            </a:r>
            <a:r>
              <a:rPr lang="it-IT" sz="1600" b="1" dirty="0"/>
              <a:t>servizi pubblici </a:t>
            </a:r>
            <a:r>
              <a:rPr lang="it-IT" sz="1600" dirty="0"/>
              <a:t>di assistenza sociale (residenziale e non) e di attività artistiche, sportive, di intrattenimento e divertimento. </a:t>
            </a:r>
            <a:endParaRPr lang="it-IT" sz="1700" dirty="0"/>
          </a:p>
        </p:txBody>
      </p:sp>
      <p:sp>
        <p:nvSpPr>
          <p:cNvPr id="2" name="Rettangolo 1"/>
          <p:cNvSpPr/>
          <p:nvPr/>
        </p:nvSpPr>
        <p:spPr>
          <a:xfrm>
            <a:off x="204668" y="695652"/>
            <a:ext cx="2293128" cy="400110"/>
          </a:xfrm>
          <a:prstGeom prst="rect">
            <a:avLst/>
          </a:prstGeom>
        </p:spPr>
        <p:txBody>
          <a:bodyPr wrap="none">
            <a:spAutoFit/>
          </a:bodyPr>
          <a:lstStyle/>
          <a:p>
            <a:r>
              <a:rPr lang="it-IT" sz="2000" b="1" dirty="0">
                <a:solidFill>
                  <a:schemeClr val="accent1">
                    <a:lumMod val="75000"/>
                  </a:schemeClr>
                </a:solidFill>
              </a:rPr>
              <a:t>Semi-asse </a:t>
            </a:r>
            <a:r>
              <a:rPr lang="it-IT" sz="2000" b="1" dirty="0" smtClean="0">
                <a:solidFill>
                  <a:schemeClr val="accent1">
                    <a:lumMod val="75000"/>
                  </a:schemeClr>
                </a:solidFill>
              </a:rPr>
              <a:t>negativo</a:t>
            </a:r>
            <a:endParaRPr lang="it-IT" dirty="0">
              <a:solidFill>
                <a:schemeClr val="accent1">
                  <a:lumMod val="75000"/>
                </a:schemeClr>
              </a:solidFill>
            </a:endParaRPr>
          </a:p>
        </p:txBody>
      </p:sp>
    </p:spTree>
    <p:extLst>
      <p:ext uri="{BB962C8B-B14F-4D97-AF65-F5344CB8AC3E}">
        <p14:creationId xmlns:p14="http://schemas.microsoft.com/office/powerpoint/2010/main" val="3453983721"/>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11601</TotalTime>
  <Words>2342</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ＭＳ Ｐゴシック</vt:lpstr>
      <vt:lpstr>Arial</vt:lpstr>
      <vt:lpstr>Arial Narrow</vt:lpstr>
      <vt:lpstr>Calibri</vt:lpstr>
      <vt:lpstr>Times New Roman</vt:lpstr>
      <vt:lpstr>Trebuchet MS</vt:lpstr>
      <vt:lpstr>Wingdings</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Windows</cp:lastModifiedBy>
  <cp:revision>722</cp:revision>
  <cp:lastPrinted>2020-10-02T15:09:08Z</cp:lastPrinted>
  <dcterms:created xsi:type="dcterms:W3CDTF">2018-02-02T13:22:46Z</dcterms:created>
  <dcterms:modified xsi:type="dcterms:W3CDTF">2020-10-07T15:58:57Z</dcterms:modified>
</cp:coreProperties>
</file>