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58" r:id="rId5"/>
    <p:sldId id="262" r:id="rId6"/>
    <p:sldId id="263" r:id="rId7"/>
    <p:sldId id="264" r:id="rId8"/>
    <p:sldId id="266" r:id="rId9"/>
    <p:sldId id="268" r:id="rId10"/>
    <p:sldId id="265" r:id="rId11"/>
    <p:sldId id="267" r:id="rId12"/>
    <p:sldId id="269" r:id="rId13"/>
    <p:sldId id="261" r:id="rId14"/>
    <p:sldId id="270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21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01C9-D16B-451E-9929-106765D6CFEF}" type="datetimeFigureOut">
              <a:rPr lang="it-IT" smtClean="0"/>
              <a:t>18/06/2021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5460-F1F7-44BD-9407-CAC2BA99EA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79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01C9-D16B-451E-9929-106765D6CFEF}" type="datetimeFigureOut">
              <a:rPr lang="it-IT" smtClean="0"/>
              <a:t>18/06/2021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5460-F1F7-44BD-9407-CAC2BA99EA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7578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01C9-D16B-451E-9929-106765D6CFEF}" type="datetimeFigureOut">
              <a:rPr lang="it-IT" smtClean="0"/>
              <a:t>18/06/2021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5460-F1F7-44BD-9407-CAC2BA99EA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373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01C9-D16B-451E-9929-106765D6CFEF}" type="datetimeFigureOut">
              <a:rPr lang="it-IT" smtClean="0"/>
              <a:t>18/06/2021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5460-F1F7-44BD-9407-CAC2BA99EA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1327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01C9-D16B-451E-9929-106765D6CFEF}" type="datetimeFigureOut">
              <a:rPr lang="it-IT" smtClean="0"/>
              <a:t>18/06/2021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5460-F1F7-44BD-9407-CAC2BA99EA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8420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01C9-D16B-451E-9929-106765D6CFEF}" type="datetimeFigureOut">
              <a:rPr lang="it-IT" smtClean="0"/>
              <a:t>18/06/2021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5460-F1F7-44BD-9407-CAC2BA99EA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442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01C9-D16B-451E-9929-106765D6CFEF}" type="datetimeFigureOut">
              <a:rPr lang="it-IT" smtClean="0"/>
              <a:t>18/06/2021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5460-F1F7-44BD-9407-CAC2BA99EA53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796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01C9-D16B-451E-9929-106765D6CFEF}" type="datetimeFigureOut">
              <a:rPr lang="it-IT" smtClean="0"/>
              <a:t>18/06/2021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5460-F1F7-44BD-9407-CAC2BA99EA53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0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01C9-D16B-451E-9929-106765D6CFEF}" type="datetimeFigureOut">
              <a:rPr lang="it-IT" smtClean="0"/>
              <a:t>18/06/2021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5460-F1F7-44BD-9407-CAC2BA99EA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2592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01C9-D16B-451E-9929-106765D6CFEF}" type="datetimeFigureOut">
              <a:rPr lang="it-IT" smtClean="0"/>
              <a:t>18/06/2021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5460-F1F7-44BD-9407-CAC2BA99EA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913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01C9-D16B-451E-9929-106765D6CFEF}" type="datetimeFigureOut">
              <a:rPr lang="it-IT" smtClean="0"/>
              <a:t>18/06/2021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5460-F1F7-44BD-9407-CAC2BA99EA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012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0E001C9-D16B-451E-9929-106765D6CFEF}" type="datetimeFigureOut">
              <a:rPr lang="it-IT" smtClean="0"/>
              <a:t>18/06/2021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C5460-F1F7-44BD-9407-CAC2BA99EA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451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 smtClean="0"/>
              <a:t>PNRR e POVERTA’</a:t>
            </a:r>
            <a:endParaRPr lang="it-IT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Forum Nazionale Terzo Settore</a:t>
            </a:r>
          </a:p>
          <a:p>
            <a:r>
              <a:rPr lang="it-IT" dirty="0" smtClean="0"/>
              <a:t>Consulta Welfare</a:t>
            </a:r>
          </a:p>
          <a:p>
            <a:r>
              <a:rPr lang="it-IT" dirty="0" err="1" smtClean="0"/>
              <a:t>Webinar</a:t>
            </a:r>
            <a:r>
              <a:rPr lang="it-IT" dirty="0" smtClean="0"/>
              <a:t> 17/06/2021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951" y="442719"/>
            <a:ext cx="4422502" cy="1891200"/>
          </a:xfrm>
          <a:prstGeom prst="rect">
            <a:avLst/>
          </a:prstGeom>
        </p:spPr>
      </p:pic>
      <p:pic>
        <p:nvPicPr>
          <p:cNvPr id="5" name="Immagine 4" descr="baseline per slid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229"/>
            <a:ext cx="12192000" cy="4381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00" y="360000"/>
            <a:ext cx="2384328" cy="46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13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Governance (3)</a:t>
            </a:r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8644" y="1484555"/>
            <a:ext cx="10478556" cy="507269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162" y="0"/>
            <a:ext cx="1403838" cy="600325"/>
          </a:xfrm>
          <a:prstGeom prst="rect">
            <a:avLst/>
          </a:prstGeom>
        </p:spPr>
      </p:pic>
      <p:pic>
        <p:nvPicPr>
          <p:cNvPr id="6" name="Immagine 5" descr="baseline per slid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9850"/>
            <a:ext cx="12192000" cy="43815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098" y="156111"/>
            <a:ext cx="2384328" cy="46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636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Governance (4)</a:t>
            </a:r>
            <a:endParaRPr lang="it-IT" b="1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3195" y="1198793"/>
            <a:ext cx="9913878" cy="558390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162" y="0"/>
            <a:ext cx="1403838" cy="600325"/>
          </a:xfrm>
          <a:prstGeom prst="rect">
            <a:avLst/>
          </a:prstGeom>
        </p:spPr>
      </p:pic>
      <p:pic>
        <p:nvPicPr>
          <p:cNvPr id="6" name="Immagine 5" descr="baseline per slid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9850"/>
            <a:ext cx="12192000" cy="4381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098" y="156111"/>
            <a:ext cx="2384328" cy="46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22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Governance (5)</a:t>
            </a:r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8348" y="1319975"/>
            <a:ext cx="9565029" cy="538741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162" y="0"/>
            <a:ext cx="1403838" cy="600325"/>
          </a:xfrm>
          <a:prstGeom prst="rect">
            <a:avLst/>
          </a:prstGeom>
        </p:spPr>
      </p:pic>
      <p:pic>
        <p:nvPicPr>
          <p:cNvPr id="6" name="Immagine 5" descr="baseline per slid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9850"/>
            <a:ext cx="12192000" cy="43815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098" y="156111"/>
            <a:ext cx="2384328" cy="46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191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57767"/>
            <a:ext cx="10515600" cy="1325562"/>
          </a:xfrm>
        </p:spPr>
        <p:txBody>
          <a:bodyPr/>
          <a:lstStyle/>
          <a:p>
            <a:r>
              <a:rPr lang="it-IT" b="1" dirty="0" smtClean="0"/>
              <a:t>Ruolo del Terzo Settore (1)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1148" y="1264555"/>
            <a:ext cx="9773322" cy="5464884"/>
          </a:xfrm>
        </p:spPr>
        <p:txBody>
          <a:bodyPr>
            <a:normAutofit/>
          </a:bodyPr>
          <a:lstStyle/>
          <a:p>
            <a:r>
              <a:rPr lang="it-IT" sz="2400" dirty="0" smtClean="0"/>
              <a:t>In </a:t>
            </a:r>
            <a:r>
              <a:rPr lang="it-IT" sz="2400" b="1" dirty="0" smtClean="0"/>
              <a:t>tutte le misure descritte gli ETS possono avere un ruolo</a:t>
            </a:r>
            <a:r>
              <a:rPr lang="it-IT" sz="2400" dirty="0" smtClean="0"/>
              <a:t>, indipendentemente se espressamente previsto o meno</a:t>
            </a:r>
          </a:p>
          <a:p>
            <a:r>
              <a:rPr lang="it-IT" sz="2400" dirty="0" smtClean="0"/>
              <a:t>In particolare:</a:t>
            </a:r>
          </a:p>
          <a:p>
            <a:pPr lvl="1"/>
            <a:r>
              <a:rPr lang="it-IT" sz="2000" dirty="0" smtClean="0"/>
              <a:t>Investimento 1.3 </a:t>
            </a:r>
            <a:r>
              <a:rPr lang="it-IT" sz="2000" b="1" dirty="0" smtClean="0"/>
              <a:t>Stazioni di posta</a:t>
            </a:r>
            <a:r>
              <a:rPr lang="it-IT" sz="2000" dirty="0" smtClean="0"/>
              <a:t>: è espressamente previsto il coinvolgimento delle </a:t>
            </a:r>
            <a:r>
              <a:rPr lang="it-IT" sz="2000" dirty="0"/>
              <a:t>associazioni di </a:t>
            </a:r>
            <a:r>
              <a:rPr lang="it-IT" sz="2000" dirty="0" smtClean="0"/>
              <a:t>volontariato </a:t>
            </a:r>
            <a:r>
              <a:rPr lang="it-IT" sz="2000" dirty="0"/>
              <a:t>specializzate nei servizi </a:t>
            </a:r>
            <a:r>
              <a:rPr lang="it-IT" sz="2000" dirty="0" smtClean="0"/>
              <a:t>sociali</a:t>
            </a:r>
          </a:p>
          <a:p>
            <a:pPr lvl="1"/>
            <a:r>
              <a:rPr lang="it-IT" sz="2000" dirty="0" smtClean="0"/>
              <a:t>Investimento 2.1 </a:t>
            </a:r>
            <a:r>
              <a:rPr lang="it-IT" sz="2000" b="1" dirty="0" smtClean="0"/>
              <a:t>Rigenerazione urbana</a:t>
            </a:r>
            <a:r>
              <a:rPr lang="it-IT" sz="2000" dirty="0" smtClean="0"/>
              <a:t>: è l’SDGs maggiormente perseguito dagli ETS; l’obiettivo di </a:t>
            </a:r>
            <a:r>
              <a:rPr lang="it-IT" sz="2000" dirty="0"/>
              <a:t>ridurre le situazioni di emarginazione e degrado sociale </a:t>
            </a:r>
            <a:r>
              <a:rPr lang="it-IT" sz="2000" dirty="0" smtClean="0"/>
              <a:t>non può prescindere dal coinvolgimento degli ETS</a:t>
            </a:r>
          </a:p>
          <a:p>
            <a:pPr lvl="1"/>
            <a:r>
              <a:rPr lang="it-IT" sz="2000" dirty="0" smtClean="0"/>
              <a:t>Investimento 2.3 </a:t>
            </a:r>
            <a:r>
              <a:rPr lang="it-IT" sz="2000" b="1" dirty="0" smtClean="0"/>
              <a:t>qualità dell’abitare</a:t>
            </a:r>
            <a:r>
              <a:rPr lang="it-IT" sz="2000" dirty="0" smtClean="0"/>
              <a:t>: diversi ETS sono coinvolti nell’</a:t>
            </a:r>
            <a:r>
              <a:rPr lang="it-IT" sz="2000" dirty="0" err="1" smtClean="0"/>
              <a:t>housing</a:t>
            </a:r>
            <a:r>
              <a:rPr lang="it-IT" sz="2000" dirty="0" smtClean="0"/>
              <a:t> sociale, nella la riqualificazione </a:t>
            </a:r>
            <a:r>
              <a:rPr lang="it-IT" sz="2000" dirty="0"/>
              <a:t>delle aree </a:t>
            </a:r>
            <a:r>
              <a:rPr lang="it-IT" sz="2000" dirty="0" smtClean="0"/>
              <a:t>degradate attraverso l'innovazione </a:t>
            </a:r>
            <a:r>
              <a:rPr lang="it-IT" sz="2000" dirty="0"/>
              <a:t>verde e sulla sostenibilità</a:t>
            </a:r>
          </a:p>
          <a:p>
            <a:pPr lvl="1"/>
            <a:r>
              <a:rPr lang="it-IT" sz="2000" dirty="0" smtClean="0"/>
              <a:t>Investimento 3 </a:t>
            </a:r>
            <a:r>
              <a:rPr lang="it-IT" sz="2000" b="1" dirty="0"/>
              <a:t>potenziamento dei servizi socioeducativi </a:t>
            </a:r>
            <a:r>
              <a:rPr lang="it-IT" sz="2000" dirty="0"/>
              <a:t>a favore dei </a:t>
            </a:r>
            <a:r>
              <a:rPr lang="it-IT" sz="2000" dirty="0" smtClean="0"/>
              <a:t>minori: la misura prevede il sostegno diretto degli ETS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162" y="0"/>
            <a:ext cx="1403838" cy="600325"/>
          </a:xfrm>
          <a:prstGeom prst="rect">
            <a:avLst/>
          </a:prstGeom>
        </p:spPr>
      </p:pic>
      <p:pic>
        <p:nvPicPr>
          <p:cNvPr id="5" name="Immagine 4" descr="baseline per slid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9850"/>
            <a:ext cx="12192000" cy="4381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098" y="156111"/>
            <a:ext cx="2384328" cy="46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512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Ruolo del Terzo Settore (2)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44937" y="2070847"/>
            <a:ext cx="9773322" cy="4787153"/>
          </a:xfrm>
        </p:spPr>
        <p:txBody>
          <a:bodyPr>
            <a:normAutofit/>
          </a:bodyPr>
          <a:lstStyle/>
          <a:p>
            <a:r>
              <a:rPr lang="it-IT" sz="2800" b="1" dirty="0" smtClean="0"/>
              <a:t>Governance e modalità di rapporto con la PPAA</a:t>
            </a:r>
          </a:p>
          <a:p>
            <a:pPr lvl="1"/>
            <a:r>
              <a:rPr lang="it-IT" sz="2400" dirty="0" smtClean="0"/>
              <a:t>Tavolo permanente per il partenariato economico, sociale e territoriale (consultivo)</a:t>
            </a:r>
          </a:p>
          <a:p>
            <a:pPr lvl="1"/>
            <a:r>
              <a:rPr lang="it-IT" sz="2400" dirty="0" smtClean="0"/>
              <a:t>Unità di razionalizzazione (Riceve e considera ipotesi e proposte normativa formulate da soggetti pubblici e privati).</a:t>
            </a:r>
          </a:p>
          <a:p>
            <a:pPr lvl="1"/>
            <a:r>
              <a:rPr lang="it-IT" sz="2400" dirty="0" smtClean="0"/>
              <a:t>Coprogrammazione e coprogettazione specie con Regioni e EELL (art 55 D </a:t>
            </a:r>
            <a:r>
              <a:rPr lang="it-IT" sz="2400" dirty="0" err="1" smtClean="0"/>
              <a:t>Lgs</a:t>
            </a:r>
            <a:r>
              <a:rPr lang="it-IT" sz="2400" dirty="0" smtClean="0"/>
              <a:t> 117/17)</a:t>
            </a:r>
            <a:endParaRPr lang="it-IT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162" y="0"/>
            <a:ext cx="1403838" cy="600325"/>
          </a:xfrm>
          <a:prstGeom prst="rect">
            <a:avLst/>
          </a:prstGeom>
        </p:spPr>
      </p:pic>
      <p:pic>
        <p:nvPicPr>
          <p:cNvPr id="5" name="Immagine 4" descr="baseline per slid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9850"/>
            <a:ext cx="12192000" cy="4381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098" y="156111"/>
            <a:ext cx="2384328" cy="46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792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/>
              <a:t>PNRR: La missione 5: inclusione sociale   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Alcune misure sono tese ad affrontare le principali vulnerabilità sociali in materia di :</a:t>
            </a:r>
          </a:p>
          <a:p>
            <a:pPr lvl="1"/>
            <a:r>
              <a:rPr lang="it-IT" dirty="0" smtClean="0"/>
              <a:t>Povertà materiale</a:t>
            </a:r>
          </a:p>
          <a:p>
            <a:pPr lvl="1"/>
            <a:r>
              <a:rPr lang="it-IT" dirty="0" smtClean="0"/>
              <a:t>Disagio abitativo</a:t>
            </a:r>
          </a:p>
          <a:p>
            <a:r>
              <a:rPr lang="it-IT" dirty="0" smtClean="0"/>
              <a:t>Attraverso:</a:t>
            </a:r>
          </a:p>
          <a:p>
            <a:pPr lvl="1"/>
            <a:r>
              <a:rPr lang="it-IT" dirty="0" smtClean="0"/>
              <a:t>Rafforzamento dei servizi sociali </a:t>
            </a:r>
          </a:p>
          <a:p>
            <a:pPr lvl="1"/>
            <a:r>
              <a:rPr lang="it-IT" dirty="0" smtClean="0"/>
              <a:t>Adozione di servizi innovativi di presa in carico</a:t>
            </a:r>
          </a:p>
          <a:p>
            <a:pPr lvl="1"/>
            <a:r>
              <a:rPr lang="it-IT" dirty="0" err="1" smtClean="0"/>
              <a:t>Housing</a:t>
            </a:r>
            <a:r>
              <a:rPr lang="it-IT" dirty="0" smtClean="0"/>
              <a:t> sociale, sia temporaneo che definitivo</a:t>
            </a:r>
            <a:endParaRPr lang="it-IT" dirty="0"/>
          </a:p>
          <a:p>
            <a:pPr lvl="2"/>
            <a:endParaRPr lang="it-IT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162" y="0"/>
            <a:ext cx="1403838" cy="600325"/>
          </a:xfrm>
          <a:prstGeom prst="rect">
            <a:avLst/>
          </a:prstGeom>
        </p:spPr>
      </p:pic>
      <p:pic>
        <p:nvPicPr>
          <p:cNvPr id="5" name="Immagine 4" descr="baseline per slid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9850"/>
            <a:ext cx="12192000" cy="4381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098" y="156111"/>
            <a:ext cx="2384328" cy="46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91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Le misure specifiche 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37391" y="1633369"/>
            <a:ext cx="9480868" cy="4563035"/>
          </a:xfrm>
        </p:spPr>
        <p:txBody>
          <a:bodyPr>
            <a:normAutofit fontScale="92500"/>
          </a:bodyPr>
          <a:lstStyle/>
          <a:p>
            <a:r>
              <a:rPr lang="it-IT" b="1" dirty="0" smtClean="0"/>
              <a:t>M5C2.1 Servizio sociali, disabilità e marginalità sociale</a:t>
            </a:r>
          </a:p>
          <a:p>
            <a:pPr lvl="1"/>
            <a:r>
              <a:rPr lang="it-IT" dirty="0" smtClean="0"/>
              <a:t>Investimento 1.3: </a:t>
            </a:r>
            <a:r>
              <a:rPr lang="it-IT" dirty="0" err="1" smtClean="0"/>
              <a:t>Housing</a:t>
            </a:r>
            <a:r>
              <a:rPr lang="it-IT" dirty="0" smtClean="0"/>
              <a:t> temporaneo e stazioni di posta (0, 45 </a:t>
            </a:r>
            <a:r>
              <a:rPr lang="it-IT" dirty="0" err="1" smtClean="0"/>
              <a:t>mld</a:t>
            </a:r>
            <a:r>
              <a:rPr lang="it-IT" dirty="0" smtClean="0"/>
              <a:t>€)</a:t>
            </a:r>
          </a:p>
          <a:p>
            <a:pPr lvl="1"/>
            <a:endParaRPr lang="it-IT" dirty="0" smtClean="0"/>
          </a:p>
          <a:p>
            <a:r>
              <a:rPr lang="it-IT" b="1" dirty="0"/>
              <a:t>M5C2.2 </a:t>
            </a:r>
            <a:r>
              <a:rPr lang="it-IT" b="1" dirty="0" smtClean="0"/>
              <a:t>Rigenerazione urbana e </a:t>
            </a:r>
            <a:r>
              <a:rPr lang="it-IT" b="1" dirty="0" err="1" smtClean="0"/>
              <a:t>housing</a:t>
            </a:r>
            <a:r>
              <a:rPr lang="it-IT" b="1" dirty="0" smtClean="0"/>
              <a:t> sociale</a:t>
            </a:r>
          </a:p>
          <a:p>
            <a:pPr lvl="1"/>
            <a:r>
              <a:rPr lang="it-IT" dirty="0" smtClean="0"/>
              <a:t>Investimento 2.1 investimenti in progetti di rigenerazione urbana, volti a ridurre situazioni di emarginazione e degrado sociale  (3,30 </a:t>
            </a:r>
            <a:r>
              <a:rPr lang="it-IT" dirty="0" err="1" smtClean="0"/>
              <a:t>mld</a:t>
            </a:r>
            <a:r>
              <a:rPr lang="it-IT" dirty="0" smtClean="0"/>
              <a:t>€)</a:t>
            </a:r>
          </a:p>
          <a:p>
            <a:pPr lvl="1"/>
            <a:r>
              <a:rPr lang="it-IT" dirty="0" smtClean="0"/>
              <a:t>Investimento 2.3 Programma innovativo della qualità dell’abitare (2,80 </a:t>
            </a:r>
            <a:r>
              <a:rPr lang="it-IT" dirty="0" err="1" smtClean="0"/>
              <a:t>mld</a:t>
            </a:r>
            <a:r>
              <a:rPr lang="it-IT" dirty="0" smtClean="0"/>
              <a:t>€)</a:t>
            </a:r>
          </a:p>
          <a:p>
            <a:pPr lvl="1"/>
            <a:endParaRPr lang="it-IT" dirty="0" smtClean="0"/>
          </a:p>
          <a:p>
            <a:r>
              <a:rPr lang="it-IT" b="1" dirty="0" smtClean="0"/>
              <a:t>M5C3: Interventi speciali per la coesione territoriale</a:t>
            </a:r>
          </a:p>
          <a:p>
            <a:pPr lvl="1"/>
            <a:r>
              <a:rPr lang="it-IT" dirty="0" smtClean="0"/>
              <a:t>Investimento 3: Interventi socio educativi strutturati per combattere la povertà educativa nel Mezzogiorno a sostegno del Terzo settore (0,22 </a:t>
            </a:r>
            <a:r>
              <a:rPr lang="it-IT" dirty="0" err="1" smtClean="0"/>
              <a:t>mld</a:t>
            </a:r>
            <a:r>
              <a:rPr lang="it-IT" dirty="0" smtClean="0"/>
              <a:t>€)</a:t>
            </a:r>
          </a:p>
          <a:p>
            <a:pPr lvl="1"/>
            <a:endParaRPr lang="it-IT" dirty="0"/>
          </a:p>
          <a:p>
            <a:pPr lvl="2"/>
            <a:endParaRPr lang="it-IT" dirty="0" smtClean="0"/>
          </a:p>
          <a:p>
            <a:pPr lvl="2"/>
            <a:endParaRPr lang="it-IT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162" y="0"/>
            <a:ext cx="1403838" cy="600325"/>
          </a:xfrm>
          <a:prstGeom prst="rect">
            <a:avLst/>
          </a:prstGeom>
        </p:spPr>
      </p:pic>
      <p:pic>
        <p:nvPicPr>
          <p:cNvPr id="5" name="Immagine 4" descr="baseline per slid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9850"/>
            <a:ext cx="12192000" cy="4381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098" y="161490"/>
            <a:ext cx="2384328" cy="46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12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2925" y="333654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Investimento </a:t>
            </a:r>
            <a:r>
              <a:rPr lang="it-IT" b="1" dirty="0"/>
              <a:t>1.3: </a:t>
            </a:r>
            <a:r>
              <a:rPr lang="it-IT" b="1" dirty="0" err="1"/>
              <a:t>Housing</a:t>
            </a:r>
            <a:r>
              <a:rPr lang="it-IT" b="1" dirty="0"/>
              <a:t> temporaneo e stazioni di posta (0,45 </a:t>
            </a:r>
            <a:r>
              <a:rPr lang="it-IT" b="1" dirty="0" err="1"/>
              <a:t>Mld</a:t>
            </a:r>
            <a:r>
              <a:rPr lang="it-IT" b="1" dirty="0"/>
              <a:t>)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95375" y="1384264"/>
            <a:ext cx="11091826" cy="5265867"/>
          </a:xfrm>
        </p:spPr>
        <p:txBody>
          <a:bodyPr>
            <a:normAutofit fontScale="92500" lnSpcReduction="20000"/>
          </a:bodyPr>
          <a:lstStyle/>
          <a:p>
            <a:r>
              <a:rPr lang="it-IT" b="1" dirty="0" smtClean="0"/>
              <a:t>Obiettivo </a:t>
            </a:r>
          </a:p>
          <a:p>
            <a:pPr lvl="1"/>
            <a:r>
              <a:rPr lang="it-IT" dirty="0" smtClean="0"/>
              <a:t>aiutare </a:t>
            </a:r>
            <a:r>
              <a:rPr lang="it-IT" dirty="0"/>
              <a:t>le persone senza dimora ad accedere ad una sistemazione temporanea, in appartamenti per piccoli gruppi o famiglie, </a:t>
            </a:r>
            <a:endParaRPr lang="it-IT" dirty="0" smtClean="0"/>
          </a:p>
          <a:p>
            <a:pPr lvl="1"/>
            <a:r>
              <a:rPr lang="it-IT" dirty="0" smtClean="0"/>
              <a:t>offrendo </a:t>
            </a:r>
            <a:r>
              <a:rPr lang="it-IT" dirty="0"/>
              <a:t>servizi integrati volti a promuovere l'autonomia e l'integrazione sociale. </a:t>
            </a:r>
            <a:endParaRPr lang="it-IT" dirty="0" smtClean="0"/>
          </a:p>
          <a:p>
            <a:r>
              <a:rPr lang="it-IT" b="1" dirty="0" smtClean="0"/>
              <a:t>Modalità: due </a:t>
            </a:r>
            <a:r>
              <a:rPr lang="it-IT" b="1" dirty="0"/>
              <a:t>categorie di interventi</a:t>
            </a:r>
            <a:r>
              <a:rPr lang="it-IT" dirty="0"/>
              <a:t>: </a:t>
            </a:r>
            <a:endParaRPr lang="it-IT" dirty="0" smtClean="0"/>
          </a:p>
          <a:p>
            <a:pPr lvl="1"/>
            <a:r>
              <a:rPr lang="it-IT" b="1" dirty="0" err="1" smtClean="0"/>
              <a:t>Housing</a:t>
            </a:r>
            <a:r>
              <a:rPr lang="it-IT" b="1" dirty="0" smtClean="0"/>
              <a:t> temporaneo</a:t>
            </a:r>
            <a:r>
              <a:rPr lang="it-IT" dirty="0" smtClean="0"/>
              <a:t> </a:t>
            </a:r>
          </a:p>
          <a:p>
            <a:pPr lvl="2"/>
            <a:r>
              <a:rPr lang="it-IT" dirty="0" smtClean="0"/>
              <a:t>Comuni</a:t>
            </a:r>
            <a:r>
              <a:rPr lang="it-IT" dirty="0"/>
              <a:t>, singoli o in associazione, </a:t>
            </a:r>
            <a:r>
              <a:rPr lang="it-IT" dirty="0" smtClean="0"/>
              <a:t>mettono </a:t>
            </a:r>
            <a:r>
              <a:rPr lang="it-IT" dirty="0"/>
              <a:t>a disposizione appartamenti per singoli, piccoli gruppi o famiglie fino a 24 mesi </a:t>
            </a:r>
            <a:endParaRPr lang="it-IT" dirty="0" smtClean="0"/>
          </a:p>
          <a:p>
            <a:pPr lvl="2"/>
            <a:r>
              <a:rPr lang="it-IT" dirty="0" smtClean="0"/>
              <a:t>Attivano progetti </a:t>
            </a:r>
            <a:r>
              <a:rPr lang="it-IT" dirty="0"/>
              <a:t>personalizzati per singola persona/famiglia al fine di attuare programmi di sviluppo della crescita personale e aiutarli a raggiungere un maggiore grado di autonomia; </a:t>
            </a:r>
            <a:endParaRPr lang="it-IT" dirty="0" smtClean="0"/>
          </a:p>
          <a:p>
            <a:pPr lvl="1"/>
            <a:r>
              <a:rPr lang="it-IT" b="1" dirty="0" smtClean="0"/>
              <a:t>Stazioni </a:t>
            </a:r>
            <a:r>
              <a:rPr lang="it-IT" b="1" dirty="0"/>
              <a:t>di </a:t>
            </a:r>
            <a:r>
              <a:rPr lang="it-IT" b="1" dirty="0" smtClean="0"/>
              <a:t>posta</a:t>
            </a:r>
            <a:r>
              <a:rPr lang="it-IT" b="1" dirty="0"/>
              <a:t>:</a:t>
            </a:r>
            <a:r>
              <a:rPr lang="it-IT" b="1" dirty="0" smtClean="0"/>
              <a:t> </a:t>
            </a:r>
            <a:r>
              <a:rPr lang="it-IT" dirty="0" smtClean="0"/>
              <a:t>centri </a:t>
            </a:r>
            <a:r>
              <a:rPr lang="it-IT" dirty="0"/>
              <a:t>che offriranno</a:t>
            </a:r>
            <a:r>
              <a:rPr lang="it-IT" dirty="0" smtClean="0"/>
              <a:t>,</a:t>
            </a:r>
          </a:p>
          <a:p>
            <a:pPr lvl="2"/>
            <a:r>
              <a:rPr lang="it-IT" dirty="0" smtClean="0"/>
              <a:t>accoglienza </a:t>
            </a:r>
            <a:r>
              <a:rPr lang="it-IT" dirty="0"/>
              <a:t>notturna limitata, </a:t>
            </a:r>
            <a:endParaRPr lang="it-IT" dirty="0" smtClean="0"/>
          </a:p>
          <a:p>
            <a:pPr lvl="2"/>
            <a:r>
              <a:rPr lang="it-IT" dirty="0" smtClean="0"/>
              <a:t>ulteriori </a:t>
            </a:r>
            <a:r>
              <a:rPr lang="it-IT" dirty="0"/>
              <a:t>servizi quali servizi sanitari, ristorazione, orientamento al lavoro, distribuzione di beni alimentarli ecc. </a:t>
            </a:r>
            <a:endParaRPr lang="it-IT" dirty="0" smtClean="0"/>
          </a:p>
          <a:p>
            <a:pPr lvl="2"/>
            <a:r>
              <a:rPr lang="it-IT" dirty="0" smtClean="0"/>
              <a:t>Nelle </a:t>
            </a:r>
            <a:r>
              <a:rPr lang="it-IT" dirty="0"/>
              <a:t>attività saranno coinvolte le associazioni di volontariato, specializzate nei servizi sociali, attraverso una stretta collaborazione con le </a:t>
            </a:r>
            <a:r>
              <a:rPr lang="it-IT" dirty="0" smtClean="0"/>
              <a:t>PPAA. </a:t>
            </a:r>
          </a:p>
          <a:p>
            <a:pPr lvl="2"/>
            <a:r>
              <a:rPr lang="it-IT" dirty="0" smtClean="0"/>
              <a:t>azioni </a:t>
            </a:r>
            <a:r>
              <a:rPr lang="it-IT" dirty="0"/>
              <a:t>incentrate sull'inserimento lavorativo, con il supporto anche dei Centri per l'Impiego, con lo scopo di raggiungere una più ampia inclusione sociale.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162" y="0"/>
            <a:ext cx="1403838" cy="600325"/>
          </a:xfrm>
          <a:prstGeom prst="rect">
            <a:avLst/>
          </a:prstGeom>
        </p:spPr>
      </p:pic>
      <p:pic>
        <p:nvPicPr>
          <p:cNvPr id="5" name="Immagine 4" descr="baseline per slid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9850"/>
            <a:ext cx="12192000" cy="4381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098" y="156111"/>
            <a:ext cx="2384328" cy="46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64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84961" y="600325"/>
            <a:ext cx="9828212" cy="1280890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Investimento 2.1: Investimenti in progetti di rigenerazione urbana, volti a ridurre situazioni di emarginazione e degrado sociale (3,30 </a:t>
            </a:r>
            <a:r>
              <a:rPr lang="it-IT" b="1" dirty="0" err="1"/>
              <a:t>Mld</a:t>
            </a:r>
            <a:r>
              <a:rPr lang="it-IT" b="1" dirty="0"/>
              <a:t>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76400" y="2250552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 smtClean="0"/>
              <a:t>Obiettivo</a:t>
            </a:r>
          </a:p>
          <a:p>
            <a:pPr lvl="1"/>
            <a:r>
              <a:rPr lang="it-IT" dirty="0" smtClean="0"/>
              <a:t>fornire </a:t>
            </a:r>
            <a:r>
              <a:rPr lang="it-IT" dirty="0"/>
              <a:t>ai Comuni (con popolazione superiore ai 15.000 abitanti) contributi per investimenti nella rigenerazione urbana, </a:t>
            </a:r>
            <a:endParaRPr lang="it-IT" dirty="0" smtClean="0"/>
          </a:p>
          <a:p>
            <a:pPr lvl="1"/>
            <a:r>
              <a:rPr lang="it-IT" dirty="0" smtClean="0"/>
              <a:t>ridurre </a:t>
            </a:r>
            <a:r>
              <a:rPr lang="it-IT" dirty="0"/>
              <a:t>le situazioni di emarginazione e degrado sociale </a:t>
            </a:r>
            <a:endParaRPr lang="it-IT" dirty="0" smtClean="0"/>
          </a:p>
          <a:p>
            <a:pPr lvl="1"/>
            <a:r>
              <a:rPr lang="it-IT" dirty="0" smtClean="0"/>
              <a:t>migliorare </a:t>
            </a:r>
            <a:r>
              <a:rPr lang="it-IT" dirty="0"/>
              <a:t>la qualità del decoro urbano oltre che del contesto sociale e ambientale. </a:t>
            </a:r>
            <a:endParaRPr lang="it-IT" dirty="0" smtClean="0"/>
          </a:p>
          <a:p>
            <a:r>
              <a:rPr lang="it-IT" b="1" dirty="0" smtClean="0"/>
              <a:t>Modalità</a:t>
            </a:r>
            <a:r>
              <a:rPr lang="it-IT" dirty="0" smtClean="0"/>
              <a:t>: diverse </a:t>
            </a:r>
            <a:r>
              <a:rPr lang="it-IT" dirty="0"/>
              <a:t>tipologie di azione, quali: </a:t>
            </a:r>
            <a:endParaRPr lang="it-IT" dirty="0" smtClean="0"/>
          </a:p>
          <a:p>
            <a:pPr lvl="1"/>
            <a:r>
              <a:rPr lang="it-IT" b="1" dirty="0" smtClean="0"/>
              <a:t>manutenzione </a:t>
            </a:r>
            <a:r>
              <a:rPr lang="it-IT" b="1" dirty="0"/>
              <a:t>per il riutilizzo e la </a:t>
            </a:r>
            <a:r>
              <a:rPr lang="it-IT" b="1" dirty="0" err="1"/>
              <a:t>rifunzionalizzazione</a:t>
            </a:r>
            <a:r>
              <a:rPr lang="it-IT" b="1" dirty="0"/>
              <a:t> di aree pubbliche e strutture edilizie pubbliche </a:t>
            </a:r>
            <a:r>
              <a:rPr lang="it-IT" dirty="0"/>
              <a:t>esistenti a fini di pubblico interesse, </a:t>
            </a:r>
            <a:endParaRPr lang="it-IT" dirty="0" smtClean="0"/>
          </a:p>
          <a:p>
            <a:pPr lvl="1"/>
            <a:r>
              <a:rPr lang="it-IT" b="1" dirty="0" smtClean="0"/>
              <a:t>miglioramento </a:t>
            </a:r>
            <a:r>
              <a:rPr lang="it-IT" b="1" dirty="0"/>
              <a:t>della qualità del decoro urbano e del tessuto sociale e ambientale</a:t>
            </a:r>
            <a:r>
              <a:rPr lang="it-IT" dirty="0"/>
              <a:t>, anche attraverso la ristrutturazione edilizia di edifici pubblici, con particolare riferimento allo sviluppo di servizi sociali e culturali, educativi e didattici, o alla promozione di attività culturali e sportive; </a:t>
            </a:r>
            <a:endParaRPr lang="it-IT" dirty="0" smtClean="0"/>
          </a:p>
          <a:p>
            <a:pPr lvl="1"/>
            <a:r>
              <a:rPr lang="it-IT" dirty="0" smtClean="0"/>
              <a:t>interventi </a:t>
            </a:r>
            <a:r>
              <a:rPr lang="it-IT" dirty="0"/>
              <a:t>per la </a:t>
            </a:r>
            <a:r>
              <a:rPr lang="it-IT" b="1" dirty="0"/>
              <a:t>mobilità sostenibile</a:t>
            </a:r>
            <a:r>
              <a:rPr lang="it-IT" dirty="0"/>
              <a:t>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162" y="0"/>
            <a:ext cx="1403838" cy="600325"/>
          </a:xfrm>
          <a:prstGeom prst="rect">
            <a:avLst/>
          </a:prstGeom>
        </p:spPr>
      </p:pic>
      <p:pic>
        <p:nvPicPr>
          <p:cNvPr id="5" name="Immagine 4" descr="baseline per slid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9850"/>
            <a:ext cx="12192000" cy="4381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098" y="156111"/>
            <a:ext cx="2384328" cy="46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656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Investimento 2.3: Programma innovativo della qualità dell’abitare (2,80 </a:t>
            </a:r>
            <a:r>
              <a:rPr lang="it-IT" b="1" dirty="0" err="1"/>
              <a:t>Mld</a:t>
            </a:r>
            <a:r>
              <a:rPr lang="it-IT" b="1" dirty="0"/>
              <a:t>)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6527" y="2133600"/>
            <a:ext cx="10343477" cy="4557656"/>
          </a:xfrm>
        </p:spPr>
        <p:txBody>
          <a:bodyPr>
            <a:normAutofit fontScale="92500" lnSpcReduction="20000"/>
          </a:bodyPr>
          <a:lstStyle/>
          <a:p>
            <a:r>
              <a:rPr lang="it-IT" b="1" dirty="0" smtClean="0"/>
              <a:t>Obiettivo</a:t>
            </a:r>
          </a:p>
          <a:p>
            <a:pPr lvl="1"/>
            <a:r>
              <a:rPr lang="it-IT" dirty="0" smtClean="0"/>
              <a:t>realizzazione </a:t>
            </a:r>
            <a:r>
              <a:rPr lang="it-IT" dirty="0"/>
              <a:t>di </a:t>
            </a:r>
            <a:r>
              <a:rPr lang="it-IT" b="1" dirty="0"/>
              <a:t>nuove strutture di edilizia residenziale pubblica</a:t>
            </a:r>
            <a:r>
              <a:rPr lang="it-IT" dirty="0"/>
              <a:t>, per ridurre le difficoltà abitative, con particolare riferimento al patrimonio pubblico esistente, </a:t>
            </a:r>
            <a:endParaRPr lang="it-IT" dirty="0" smtClean="0"/>
          </a:p>
          <a:p>
            <a:pPr lvl="1"/>
            <a:r>
              <a:rPr lang="it-IT" dirty="0" smtClean="0"/>
              <a:t>alla </a:t>
            </a:r>
            <a:r>
              <a:rPr lang="it-IT" b="1" dirty="0"/>
              <a:t>riqualificazione delle aree degradate</a:t>
            </a:r>
            <a:r>
              <a:rPr lang="it-IT" dirty="0"/>
              <a:t>, puntando principalmente sull'innovazione verde e sulla sostenibilità. </a:t>
            </a:r>
            <a:endParaRPr lang="it-IT" dirty="0" smtClean="0"/>
          </a:p>
          <a:p>
            <a:r>
              <a:rPr lang="it-IT" b="1" dirty="0" smtClean="0"/>
              <a:t>Modalità: </a:t>
            </a:r>
            <a:r>
              <a:rPr lang="it-IT" dirty="0" smtClean="0"/>
              <a:t>due </a:t>
            </a:r>
            <a:r>
              <a:rPr lang="it-IT" dirty="0"/>
              <a:t>linee di interventi, da realizzare senza consumo di nuovo suolo: </a:t>
            </a:r>
            <a:endParaRPr lang="it-IT" dirty="0" smtClean="0"/>
          </a:p>
          <a:p>
            <a:pPr lvl="1"/>
            <a:r>
              <a:rPr lang="it-IT" dirty="0" smtClean="0"/>
              <a:t>riqualificazione </a:t>
            </a:r>
            <a:r>
              <a:rPr lang="it-IT" dirty="0"/>
              <a:t>e aumento dell'</a:t>
            </a:r>
            <a:r>
              <a:rPr lang="it-IT" b="1" dirty="0" err="1"/>
              <a:t>housing</a:t>
            </a:r>
            <a:r>
              <a:rPr lang="it-IT" b="1" dirty="0"/>
              <a:t> sociale</a:t>
            </a:r>
            <a:r>
              <a:rPr lang="it-IT" dirty="0"/>
              <a:t>, ristrutturazione e rigenerazione della qualità urbana, miglioramento dell'accessibilità e della sicurezza, mitigazione della carenza abitativa e aumento della qualità ambientale, utilizzo di modelli e strumenti innovativi per la gestione, l'inclusione e il benessere urbano; </a:t>
            </a:r>
            <a:endParaRPr lang="it-IT" dirty="0" smtClean="0"/>
          </a:p>
          <a:p>
            <a:pPr lvl="1"/>
            <a:r>
              <a:rPr lang="it-IT" b="1" dirty="0" smtClean="0"/>
              <a:t>interventi </a:t>
            </a:r>
            <a:r>
              <a:rPr lang="it-IT" b="1" dirty="0"/>
              <a:t>sull’edilizia residenziale pubblica </a:t>
            </a:r>
            <a:r>
              <a:rPr lang="it-IT" dirty="0"/>
              <a:t>ad alto impatto strategico sul territorio nazionale. La selezione delle proposte di finanziamento avverrà attraverso indicatori volti a valutare l’impatto ambientale, sociale, culturale, urbano-territoriale, economico-finanziario e tecnologico-processuale dei progetti.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162" y="0"/>
            <a:ext cx="1403838" cy="600325"/>
          </a:xfrm>
          <a:prstGeom prst="rect">
            <a:avLst/>
          </a:prstGeom>
        </p:spPr>
      </p:pic>
      <p:pic>
        <p:nvPicPr>
          <p:cNvPr id="5" name="Immagine 4" descr="baseline per slid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229"/>
            <a:ext cx="12192000" cy="4381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098" y="156111"/>
            <a:ext cx="2384328" cy="46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17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7894" y="847616"/>
            <a:ext cx="10946802" cy="1325563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Investimento 3: Interventi socio-educativi strutturati per combattere la povertà educativa nel Mezzogiorno a sostegno del Terzo Settore (0,22 </a:t>
            </a:r>
            <a:r>
              <a:rPr lang="it-IT" b="1" dirty="0" err="1"/>
              <a:t>Mld</a:t>
            </a:r>
            <a:r>
              <a:rPr lang="it-IT" b="1" dirty="0"/>
              <a:t>)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198" y="2420470"/>
            <a:ext cx="11140441" cy="4238513"/>
          </a:xfrm>
        </p:spPr>
        <p:txBody>
          <a:bodyPr>
            <a:normAutofit/>
          </a:bodyPr>
          <a:lstStyle/>
          <a:p>
            <a:r>
              <a:rPr lang="it-IT" sz="2000" b="1" dirty="0" smtClean="0"/>
              <a:t>Obiettivo</a:t>
            </a:r>
          </a:p>
          <a:p>
            <a:pPr lvl="1"/>
            <a:r>
              <a:rPr lang="it-IT" sz="1800" dirty="0" smtClean="0"/>
              <a:t>contrastare </a:t>
            </a:r>
            <a:r>
              <a:rPr lang="it-IT" sz="1800" dirty="0"/>
              <a:t>la povertà educativa delle Regioni del Sud </a:t>
            </a:r>
            <a:endParaRPr lang="it-IT" sz="1800" dirty="0" smtClean="0"/>
          </a:p>
          <a:p>
            <a:r>
              <a:rPr lang="it-IT" sz="2000" b="1" dirty="0" smtClean="0"/>
              <a:t>Modalità</a:t>
            </a:r>
          </a:p>
          <a:p>
            <a:pPr lvl="1"/>
            <a:r>
              <a:rPr lang="it-IT" sz="1800" b="1" dirty="0" smtClean="0"/>
              <a:t>potenziamento </a:t>
            </a:r>
            <a:r>
              <a:rPr lang="it-IT" sz="1800" b="1" dirty="0"/>
              <a:t>dei servizi socioeducativi a favore dei minori</a:t>
            </a:r>
            <a:r>
              <a:rPr lang="it-IT" sz="1800" dirty="0"/>
              <a:t>, finanziando iniziative del Terzo Settore, con specifico riferimento ai servizi assistenziali nella fascia 0-6 anni e a quelli di contrasto alla dispersione scolastica e di miglioramento dell’offerta educativa nella fascia 5-10 e 11-17. </a:t>
            </a:r>
            <a:endParaRPr lang="it-IT" sz="1800" dirty="0" smtClean="0"/>
          </a:p>
          <a:p>
            <a:pPr lvl="1"/>
            <a:r>
              <a:rPr lang="it-IT" sz="1800" dirty="0" smtClean="0"/>
              <a:t>La </a:t>
            </a:r>
            <a:r>
              <a:rPr lang="it-IT" sz="1800" dirty="0"/>
              <a:t>misura intende attivare specifiche progettualità condotte da enti del Terzo Settore (fino a 2.000) finalizzate a coinvolgere fino a 50.000 minori che versano in situazione di disagio o a rischio devianza.</a:t>
            </a:r>
          </a:p>
        </p:txBody>
      </p:sp>
      <p:pic>
        <p:nvPicPr>
          <p:cNvPr id="4" name="Immagine 3" descr="baseline per slid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9850"/>
            <a:ext cx="12192000" cy="43815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098" y="156111"/>
            <a:ext cx="2384328" cy="46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162" y="0"/>
            <a:ext cx="1403838" cy="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38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44285" y="69195"/>
            <a:ext cx="8911687" cy="1280890"/>
          </a:xfrm>
        </p:spPr>
        <p:txBody>
          <a:bodyPr/>
          <a:lstStyle/>
          <a:p>
            <a:r>
              <a:rPr lang="it-IT" b="1" dirty="0" smtClean="0"/>
              <a:t>Governance (1)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87967" y="1350085"/>
            <a:ext cx="9773322" cy="5464884"/>
          </a:xfrm>
        </p:spPr>
        <p:txBody>
          <a:bodyPr>
            <a:normAutofit/>
          </a:bodyPr>
          <a:lstStyle/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604" y="943770"/>
            <a:ext cx="9646047" cy="543304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162" y="0"/>
            <a:ext cx="1403838" cy="600325"/>
          </a:xfrm>
          <a:prstGeom prst="rect">
            <a:avLst/>
          </a:prstGeom>
        </p:spPr>
      </p:pic>
      <p:pic>
        <p:nvPicPr>
          <p:cNvPr id="7" name="Immagine 6" descr="baseline per slid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9850"/>
            <a:ext cx="12192000" cy="4381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098" y="156111"/>
            <a:ext cx="2384328" cy="46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443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Governance (2)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87967" y="1350085"/>
            <a:ext cx="9773322" cy="5464884"/>
          </a:xfrm>
        </p:spPr>
        <p:txBody>
          <a:bodyPr>
            <a:normAutofit/>
          </a:bodyPr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224" y="1398494"/>
            <a:ext cx="10133599" cy="477101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162" y="0"/>
            <a:ext cx="1403838" cy="600325"/>
          </a:xfrm>
          <a:prstGeom prst="rect">
            <a:avLst/>
          </a:prstGeom>
        </p:spPr>
      </p:pic>
      <p:pic>
        <p:nvPicPr>
          <p:cNvPr id="6" name="Immagine 5" descr="baseline per slid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9850"/>
            <a:ext cx="12192000" cy="43815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098" y="161490"/>
            <a:ext cx="2384328" cy="46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686188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944</Words>
  <Application>Microsoft Office PowerPoint</Application>
  <PresentationFormat>Widescreen</PresentationFormat>
  <Paragraphs>75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Calibri</vt:lpstr>
      <vt:lpstr>Calibri Light</vt:lpstr>
      <vt:lpstr>Wingdings 2</vt:lpstr>
      <vt:lpstr>HDOfficeLightV0</vt:lpstr>
      <vt:lpstr>PNRR e POVERTA’</vt:lpstr>
      <vt:lpstr>PNRR: La missione 5: inclusione sociale   </vt:lpstr>
      <vt:lpstr>Le misure specifiche </vt:lpstr>
      <vt:lpstr>Investimento 1.3: Housing temporaneo e stazioni di posta (0,45 Mld)  </vt:lpstr>
      <vt:lpstr>Investimento 2.1: Investimenti in progetti di rigenerazione urbana, volti a ridurre situazioni di emarginazione e degrado sociale (3,30 Mld)</vt:lpstr>
      <vt:lpstr>Investimento 2.3: Programma innovativo della qualità dell’abitare (2,80 Mld) </vt:lpstr>
      <vt:lpstr>Investimento 3: Interventi socio-educativi strutturati per combattere la povertà educativa nel Mezzogiorno a sostegno del Terzo Settore (0,22 Mld) </vt:lpstr>
      <vt:lpstr>Governance (1)</vt:lpstr>
      <vt:lpstr>Governance (2)</vt:lpstr>
      <vt:lpstr>Governance (3)</vt:lpstr>
      <vt:lpstr>Governance (4)</vt:lpstr>
      <vt:lpstr>Governance (5)</vt:lpstr>
      <vt:lpstr>Ruolo del Terzo Settore (1)</vt:lpstr>
      <vt:lpstr>Ruolo del Terzo Settore (2)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PNRR e POVERTA’</dc:title>
  <dc:creator>a</dc:creator>
  <cp:lastModifiedBy>a</cp:lastModifiedBy>
  <cp:revision>26</cp:revision>
  <dcterms:created xsi:type="dcterms:W3CDTF">2021-06-04T12:04:30Z</dcterms:created>
  <dcterms:modified xsi:type="dcterms:W3CDTF">2021-06-18T06:21:40Z</dcterms:modified>
</cp:coreProperties>
</file>