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8" r:id="rId2"/>
    <p:sldId id="275" r:id="rId3"/>
    <p:sldId id="277" r:id="rId4"/>
    <p:sldId id="278" r:id="rId5"/>
    <p:sldId id="295" r:id="rId6"/>
    <p:sldId id="279" r:id="rId7"/>
    <p:sldId id="281" r:id="rId8"/>
    <p:sldId id="276" r:id="rId9"/>
    <p:sldId id="280" r:id="rId10"/>
    <p:sldId id="269" r:id="rId11"/>
    <p:sldId id="267" r:id="rId12"/>
    <p:sldId id="271" r:id="rId13"/>
    <p:sldId id="296" r:id="rId14"/>
    <p:sldId id="259" r:id="rId15"/>
    <p:sldId id="297" r:id="rId16"/>
    <p:sldId id="287" r:id="rId17"/>
    <p:sldId id="288" r:id="rId18"/>
    <p:sldId id="265" r:id="rId19"/>
    <p:sldId id="268" r:id="rId20"/>
    <p:sldId id="284" r:id="rId21"/>
    <p:sldId id="270" r:id="rId22"/>
    <p:sldId id="285" r:id="rId23"/>
    <p:sldId id="298" r:id="rId24"/>
    <p:sldId id="282" r:id="rId25"/>
    <p:sldId id="286" r:id="rId26"/>
    <p:sldId id="291" r:id="rId27"/>
    <p:sldId id="290" r:id="rId28"/>
    <p:sldId id="292" r:id="rId29"/>
    <p:sldId id="272" r:id="rId30"/>
    <p:sldId id="266" r:id="rId31"/>
    <p:sldId id="274" r:id="rId32"/>
    <p:sldId id="273" r:id="rId33"/>
    <p:sldId id="264" r:id="rId34"/>
    <p:sldId id="293" r:id="rId35"/>
    <p:sldId id="299" r:id="rId36"/>
    <p:sldId id="294" r:id="rId37"/>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iblio" initials="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5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autoAdjust="0"/>
  </p:normalViewPr>
  <p:slideViewPr>
    <p:cSldViewPr snapToGrid="0">
      <p:cViewPr varScale="1">
        <p:scale>
          <a:sx n="66" d="100"/>
          <a:sy n="66" d="100"/>
        </p:scale>
        <p:origin x="679" y="2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Foglio_di_lavoro_di_Microsoft_Excel.xlsx"/></Relationships>
</file>

<file path=ppt/charts/_rels/chart2.xml.rels><?xml version="1.0" encoding="UTF-8" standalone="yes"?>
<Relationships xmlns="http://schemas.openxmlformats.org/package/2006/relationships"><Relationship Id="rId1" Type="http://schemas.openxmlformats.org/officeDocument/2006/relationships/package" Target="../embeddings/Foglio_di_lavoro_di_Microsoft_Excel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7"/>
    </mc:Choice>
    <mc:Fallback>
      <c:style val="7"/>
    </mc:Fallback>
  </mc:AlternateContent>
  <c:chart>
    <c:title>
      <c:overlay val="0"/>
    </c:title>
    <c:autoTitleDeleted val="0"/>
    <c:plotArea>
      <c:layout/>
      <c:lineChart>
        <c:grouping val="standard"/>
        <c:varyColors val="0"/>
        <c:ser>
          <c:idx val="0"/>
          <c:order val="0"/>
          <c:tx>
            <c:strRef>
              <c:f>Foglio1!$C$17</c:f>
              <c:strCache>
                <c:ptCount val="1"/>
                <c:pt idx="0">
                  <c:v>Spesa OOP/Spesa Totale%</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Foglio1!$G$16:$M$16</c:f>
              <c:numCache>
                <c:formatCode>General</c:formatCode>
                <c:ptCount val="7"/>
                <c:pt idx="0">
                  <c:v>2012</c:v>
                </c:pt>
                <c:pt idx="1">
                  <c:v>2013</c:v>
                </c:pt>
                <c:pt idx="2">
                  <c:v>2014</c:v>
                </c:pt>
                <c:pt idx="3">
                  <c:v>2015</c:v>
                </c:pt>
                <c:pt idx="4">
                  <c:v>2016</c:v>
                </c:pt>
                <c:pt idx="5">
                  <c:v>2017</c:v>
                </c:pt>
                <c:pt idx="6">
                  <c:v>2018</c:v>
                </c:pt>
              </c:numCache>
            </c:numRef>
          </c:cat>
          <c:val>
            <c:numRef>
              <c:f>Foglio1!$G$17:$M$17</c:f>
              <c:numCache>
                <c:formatCode>General</c:formatCode>
                <c:ptCount val="7"/>
                <c:pt idx="0">
                  <c:v>22.1</c:v>
                </c:pt>
                <c:pt idx="1">
                  <c:v>22.2</c:v>
                </c:pt>
                <c:pt idx="2">
                  <c:v>22.5</c:v>
                </c:pt>
                <c:pt idx="3">
                  <c:v>23.5</c:v>
                </c:pt>
                <c:pt idx="4">
                  <c:v>23.3</c:v>
                </c:pt>
                <c:pt idx="5">
                  <c:v>23.8</c:v>
                </c:pt>
                <c:pt idx="6">
                  <c:v>23.5</c:v>
                </c:pt>
              </c:numCache>
            </c:numRef>
          </c:val>
          <c:smooth val="0"/>
          <c:extLst>
            <c:ext xmlns:c16="http://schemas.microsoft.com/office/drawing/2014/chart" uri="{C3380CC4-5D6E-409C-BE32-E72D297353CC}">
              <c16:uniqueId val="{00000000-AEB5-4780-B6D7-0A2C58E4EFD0}"/>
            </c:ext>
          </c:extLst>
        </c:ser>
        <c:dLbls>
          <c:showLegendKey val="0"/>
          <c:showVal val="1"/>
          <c:showCatName val="0"/>
          <c:showSerName val="0"/>
          <c:showPercent val="0"/>
          <c:showBubbleSize val="0"/>
        </c:dLbls>
        <c:smooth val="0"/>
        <c:axId val="8205440"/>
        <c:axId val="8206976"/>
      </c:lineChart>
      <c:catAx>
        <c:axId val="8205440"/>
        <c:scaling>
          <c:orientation val="minMax"/>
        </c:scaling>
        <c:delete val="0"/>
        <c:axPos val="b"/>
        <c:numFmt formatCode="General" sourceLinked="1"/>
        <c:majorTickMark val="none"/>
        <c:minorTickMark val="none"/>
        <c:tickLblPos val="nextTo"/>
        <c:crossAx val="8206976"/>
        <c:crosses val="autoZero"/>
        <c:auto val="1"/>
        <c:lblAlgn val="ctr"/>
        <c:lblOffset val="100"/>
        <c:noMultiLvlLbl val="0"/>
      </c:catAx>
      <c:valAx>
        <c:axId val="8206976"/>
        <c:scaling>
          <c:orientation val="minMax"/>
        </c:scaling>
        <c:delete val="1"/>
        <c:axPos val="l"/>
        <c:numFmt formatCode="General" sourceLinked="1"/>
        <c:majorTickMark val="out"/>
        <c:minorTickMark val="none"/>
        <c:tickLblPos val="nextTo"/>
        <c:crossAx val="820544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16"/>
    </mc:Choice>
    <mc:Fallback>
      <c:style val="16"/>
    </mc:Fallback>
  </mc:AlternateContent>
  <c:chart>
    <c:title>
      <c:tx>
        <c:rich>
          <a:bodyPr/>
          <a:lstStyle/>
          <a:p>
            <a:pPr>
              <a:defRPr/>
            </a:pPr>
            <a:r>
              <a:rPr lang="en-US"/>
              <a:t> medici/1000ab</a:t>
            </a:r>
          </a:p>
        </c:rich>
      </c:tx>
      <c:overlay val="0"/>
    </c:title>
    <c:autoTitleDeleted val="0"/>
    <c:plotArea>
      <c:layout/>
      <c:lineChart>
        <c:grouping val="standard"/>
        <c:varyColors val="0"/>
        <c:ser>
          <c:idx val="0"/>
          <c:order val="0"/>
          <c:tx>
            <c:strRef>
              <c:f>Foglio1!$E$24</c:f>
              <c:strCache>
                <c:ptCount val="1"/>
                <c:pt idx="0">
                  <c:v>% medici/1000ab</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Foglio1!$F$23:$K$23</c:f>
              <c:numCache>
                <c:formatCode>General</c:formatCode>
                <c:ptCount val="6"/>
                <c:pt idx="0">
                  <c:v>2013</c:v>
                </c:pt>
                <c:pt idx="1">
                  <c:v>2014</c:v>
                </c:pt>
                <c:pt idx="2">
                  <c:v>2015</c:v>
                </c:pt>
                <c:pt idx="3">
                  <c:v>2016</c:v>
                </c:pt>
                <c:pt idx="4">
                  <c:v>2017</c:v>
                </c:pt>
                <c:pt idx="5">
                  <c:v>2018</c:v>
                </c:pt>
              </c:numCache>
            </c:numRef>
          </c:cat>
          <c:val>
            <c:numRef>
              <c:f>Foglio1!$F$24:$K$24</c:f>
              <c:numCache>
                <c:formatCode>General</c:formatCode>
                <c:ptCount val="6"/>
                <c:pt idx="0">
                  <c:v>3.9</c:v>
                </c:pt>
                <c:pt idx="1">
                  <c:v>3.88</c:v>
                </c:pt>
                <c:pt idx="2">
                  <c:v>3.84</c:v>
                </c:pt>
                <c:pt idx="3">
                  <c:v>3.95</c:v>
                </c:pt>
                <c:pt idx="4">
                  <c:v>3.99</c:v>
                </c:pt>
                <c:pt idx="5">
                  <c:v>3.98</c:v>
                </c:pt>
              </c:numCache>
            </c:numRef>
          </c:val>
          <c:smooth val="0"/>
          <c:extLst>
            <c:ext xmlns:c16="http://schemas.microsoft.com/office/drawing/2014/chart" uri="{C3380CC4-5D6E-409C-BE32-E72D297353CC}">
              <c16:uniqueId val="{00000000-1BA0-4D95-890D-DBCC4CAFB010}"/>
            </c:ext>
          </c:extLst>
        </c:ser>
        <c:dLbls>
          <c:showLegendKey val="0"/>
          <c:showVal val="1"/>
          <c:showCatName val="0"/>
          <c:showSerName val="0"/>
          <c:showPercent val="0"/>
          <c:showBubbleSize val="0"/>
        </c:dLbls>
        <c:smooth val="0"/>
        <c:axId val="8248320"/>
        <c:axId val="75129600"/>
      </c:lineChart>
      <c:catAx>
        <c:axId val="8248320"/>
        <c:scaling>
          <c:orientation val="minMax"/>
        </c:scaling>
        <c:delete val="0"/>
        <c:axPos val="b"/>
        <c:numFmt formatCode="General" sourceLinked="1"/>
        <c:majorTickMark val="none"/>
        <c:minorTickMark val="none"/>
        <c:tickLblPos val="nextTo"/>
        <c:crossAx val="75129600"/>
        <c:crosses val="autoZero"/>
        <c:auto val="1"/>
        <c:lblAlgn val="ctr"/>
        <c:lblOffset val="100"/>
        <c:noMultiLvlLbl val="0"/>
      </c:catAx>
      <c:valAx>
        <c:axId val="75129600"/>
        <c:scaling>
          <c:orientation val="minMax"/>
        </c:scaling>
        <c:delete val="1"/>
        <c:axPos val="l"/>
        <c:numFmt formatCode="General" sourceLinked="1"/>
        <c:majorTickMark val="out"/>
        <c:minorTickMark val="none"/>
        <c:tickLblPos val="nextTo"/>
        <c:crossAx val="8248320"/>
        <c:crosses val="autoZero"/>
        <c:crossBetween val="between"/>
      </c:valAx>
    </c:plotArea>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21-06-29T11:13:11.324" idx="1">
    <p:pos x="7439" y="1156"/>
    <p:text>Le regioni possono aderire in toto o in parte, con due possibili modalità, in relazione allo stato di avanzamento dei propri FSE: a) adesione integrale all' infrastruttura nazionale per regioni in regime di sussidiarietà( Regione c.d. gestita) b) adesione all'infrastruttura nazionale per l'interoperabilità (regione c.d. autonoma) richiedendo eventualmente di potersi avvalere anche solo di una parte dei servizi resi disponibili per le regioni nel regime a. (ABRUZZO, CALABRIA, CAMPANIA, SICILIA)</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6A5B5E-6824-4738-9E72-7FC7AD35129E}" type="doc">
      <dgm:prSet loTypeId="urn:microsoft.com/office/officeart/2005/8/layout/arrow3" loCatId="relationship" qsTypeId="urn:microsoft.com/office/officeart/2005/8/quickstyle/simple1" qsCatId="simple" csTypeId="urn:microsoft.com/office/officeart/2005/8/colors/accent1_2" csCatId="accent1" phldr="0"/>
      <dgm:spPr/>
      <dgm:t>
        <a:bodyPr/>
        <a:lstStyle/>
        <a:p>
          <a:endParaRPr lang="it-IT"/>
        </a:p>
      </dgm:t>
    </dgm:pt>
    <dgm:pt modelId="{DD79A118-5547-4382-9C3F-F1F191AF1529}">
      <dgm:prSet phldrT="[Testo]" phldr="1"/>
      <dgm:spPr/>
      <dgm:t>
        <a:bodyPr/>
        <a:lstStyle/>
        <a:p>
          <a:endParaRPr lang="it-IT"/>
        </a:p>
      </dgm:t>
    </dgm:pt>
    <dgm:pt modelId="{6365D0F0-7E9A-4F9F-B911-A63CE752A2C4}" type="parTrans" cxnId="{7CC300B0-301F-4357-BC70-835A1FC47720}">
      <dgm:prSet/>
      <dgm:spPr/>
      <dgm:t>
        <a:bodyPr/>
        <a:lstStyle/>
        <a:p>
          <a:endParaRPr lang="it-IT"/>
        </a:p>
      </dgm:t>
    </dgm:pt>
    <dgm:pt modelId="{9C029E4C-FBB0-4F24-B4EC-CE535849C63A}" type="sibTrans" cxnId="{7CC300B0-301F-4357-BC70-835A1FC47720}">
      <dgm:prSet/>
      <dgm:spPr/>
      <dgm:t>
        <a:bodyPr/>
        <a:lstStyle/>
        <a:p>
          <a:endParaRPr lang="it-IT"/>
        </a:p>
      </dgm:t>
    </dgm:pt>
    <dgm:pt modelId="{DEEBE376-852E-46D4-964A-55D12BCA2585}">
      <dgm:prSet phldrT="[Testo]" phldr="1"/>
      <dgm:spPr/>
      <dgm:t>
        <a:bodyPr/>
        <a:lstStyle/>
        <a:p>
          <a:endParaRPr lang="it-IT"/>
        </a:p>
      </dgm:t>
    </dgm:pt>
    <dgm:pt modelId="{3C8819C7-EBD6-4478-958F-F7AA960874E4}" type="parTrans" cxnId="{15F48121-99E6-4D6A-845A-A703378880A8}">
      <dgm:prSet/>
      <dgm:spPr/>
      <dgm:t>
        <a:bodyPr/>
        <a:lstStyle/>
        <a:p>
          <a:endParaRPr lang="it-IT"/>
        </a:p>
      </dgm:t>
    </dgm:pt>
    <dgm:pt modelId="{D25D263A-B689-4AB3-929B-A42B2D8D5810}" type="sibTrans" cxnId="{15F48121-99E6-4D6A-845A-A703378880A8}">
      <dgm:prSet/>
      <dgm:spPr/>
      <dgm:t>
        <a:bodyPr/>
        <a:lstStyle/>
        <a:p>
          <a:endParaRPr lang="it-IT"/>
        </a:p>
      </dgm:t>
    </dgm:pt>
    <dgm:pt modelId="{3205D924-2731-4BF9-A22D-23706FD7E4ED}" type="pres">
      <dgm:prSet presAssocID="{D46A5B5E-6824-4738-9E72-7FC7AD35129E}" presName="compositeShape" presStyleCnt="0">
        <dgm:presLayoutVars>
          <dgm:chMax val="2"/>
          <dgm:dir/>
          <dgm:resizeHandles val="exact"/>
        </dgm:presLayoutVars>
      </dgm:prSet>
      <dgm:spPr/>
      <dgm:t>
        <a:bodyPr/>
        <a:lstStyle/>
        <a:p>
          <a:endParaRPr lang="it-IT"/>
        </a:p>
      </dgm:t>
    </dgm:pt>
    <dgm:pt modelId="{0EDABBC2-3689-4904-B202-07F6AE1D587B}" type="pres">
      <dgm:prSet presAssocID="{D46A5B5E-6824-4738-9E72-7FC7AD35129E}" presName="divider" presStyleLbl="fgShp" presStyleIdx="0" presStyleCnt="1"/>
      <dgm:spPr/>
    </dgm:pt>
    <dgm:pt modelId="{6F47E0EE-6AEB-4566-8279-64C9368AFA2B}" type="pres">
      <dgm:prSet presAssocID="{DD79A118-5547-4382-9C3F-F1F191AF1529}" presName="downArrow" presStyleLbl="node1" presStyleIdx="0" presStyleCnt="2"/>
      <dgm:spPr/>
    </dgm:pt>
    <dgm:pt modelId="{B83D50B1-E411-4143-914D-B2194FE865E2}" type="pres">
      <dgm:prSet presAssocID="{DD79A118-5547-4382-9C3F-F1F191AF1529}" presName="downArrowText" presStyleLbl="revTx" presStyleIdx="0" presStyleCnt="2">
        <dgm:presLayoutVars>
          <dgm:bulletEnabled val="1"/>
        </dgm:presLayoutVars>
      </dgm:prSet>
      <dgm:spPr/>
      <dgm:t>
        <a:bodyPr/>
        <a:lstStyle/>
        <a:p>
          <a:endParaRPr lang="it-IT"/>
        </a:p>
      </dgm:t>
    </dgm:pt>
    <dgm:pt modelId="{F64F2365-B3AE-4992-92A9-0A06212CBEFC}" type="pres">
      <dgm:prSet presAssocID="{DEEBE376-852E-46D4-964A-55D12BCA2585}" presName="upArrow" presStyleLbl="node1" presStyleIdx="1" presStyleCnt="2"/>
      <dgm:spPr/>
    </dgm:pt>
    <dgm:pt modelId="{404BF8D7-8BC2-415E-8780-46FE45978ABB}" type="pres">
      <dgm:prSet presAssocID="{DEEBE376-852E-46D4-964A-55D12BCA2585}" presName="upArrowText" presStyleLbl="revTx" presStyleIdx="1" presStyleCnt="2">
        <dgm:presLayoutVars>
          <dgm:bulletEnabled val="1"/>
        </dgm:presLayoutVars>
      </dgm:prSet>
      <dgm:spPr/>
      <dgm:t>
        <a:bodyPr/>
        <a:lstStyle/>
        <a:p>
          <a:endParaRPr lang="it-IT"/>
        </a:p>
      </dgm:t>
    </dgm:pt>
  </dgm:ptLst>
  <dgm:cxnLst>
    <dgm:cxn modelId="{A181728F-BF6E-45F5-97EE-F0FAAD9AFCE6}" type="presOf" srcId="{DD79A118-5547-4382-9C3F-F1F191AF1529}" destId="{B83D50B1-E411-4143-914D-B2194FE865E2}" srcOrd="0" destOrd="0" presId="urn:microsoft.com/office/officeart/2005/8/layout/arrow3"/>
    <dgm:cxn modelId="{9C988798-F749-475A-BA49-05276EA27177}" type="presOf" srcId="{D46A5B5E-6824-4738-9E72-7FC7AD35129E}" destId="{3205D924-2731-4BF9-A22D-23706FD7E4ED}" srcOrd="0" destOrd="0" presId="urn:microsoft.com/office/officeart/2005/8/layout/arrow3"/>
    <dgm:cxn modelId="{D5A62AE5-8B8B-49B2-96B3-DB4D4FFCE557}" type="presOf" srcId="{DEEBE376-852E-46D4-964A-55D12BCA2585}" destId="{404BF8D7-8BC2-415E-8780-46FE45978ABB}" srcOrd="0" destOrd="0" presId="urn:microsoft.com/office/officeart/2005/8/layout/arrow3"/>
    <dgm:cxn modelId="{7CC300B0-301F-4357-BC70-835A1FC47720}" srcId="{D46A5B5E-6824-4738-9E72-7FC7AD35129E}" destId="{DD79A118-5547-4382-9C3F-F1F191AF1529}" srcOrd="0" destOrd="0" parTransId="{6365D0F0-7E9A-4F9F-B911-A63CE752A2C4}" sibTransId="{9C029E4C-FBB0-4F24-B4EC-CE535849C63A}"/>
    <dgm:cxn modelId="{15F48121-99E6-4D6A-845A-A703378880A8}" srcId="{D46A5B5E-6824-4738-9E72-7FC7AD35129E}" destId="{DEEBE376-852E-46D4-964A-55D12BCA2585}" srcOrd="1" destOrd="0" parTransId="{3C8819C7-EBD6-4478-958F-F7AA960874E4}" sibTransId="{D25D263A-B689-4AB3-929B-A42B2D8D5810}"/>
    <dgm:cxn modelId="{08059EA1-BE08-4A92-8F27-43833C00695B}" type="presParOf" srcId="{3205D924-2731-4BF9-A22D-23706FD7E4ED}" destId="{0EDABBC2-3689-4904-B202-07F6AE1D587B}" srcOrd="0" destOrd="0" presId="urn:microsoft.com/office/officeart/2005/8/layout/arrow3"/>
    <dgm:cxn modelId="{BE298757-3F48-4D0B-95DA-7D58E530008C}" type="presParOf" srcId="{3205D924-2731-4BF9-A22D-23706FD7E4ED}" destId="{6F47E0EE-6AEB-4566-8279-64C9368AFA2B}" srcOrd="1" destOrd="0" presId="urn:microsoft.com/office/officeart/2005/8/layout/arrow3"/>
    <dgm:cxn modelId="{77E75CCB-CD59-4EB8-8A3D-CB2197BF9A4B}" type="presParOf" srcId="{3205D924-2731-4BF9-A22D-23706FD7E4ED}" destId="{B83D50B1-E411-4143-914D-B2194FE865E2}" srcOrd="2" destOrd="0" presId="urn:microsoft.com/office/officeart/2005/8/layout/arrow3"/>
    <dgm:cxn modelId="{0FCC1327-4ABA-4402-B0F5-FF72C055D8B9}" type="presParOf" srcId="{3205D924-2731-4BF9-A22D-23706FD7E4ED}" destId="{F64F2365-B3AE-4992-92A9-0A06212CBEFC}" srcOrd="3" destOrd="0" presId="urn:microsoft.com/office/officeart/2005/8/layout/arrow3"/>
    <dgm:cxn modelId="{ED40E7CD-3809-415E-A873-5C1D2ACF9789}" type="presParOf" srcId="{3205D924-2731-4BF9-A22D-23706FD7E4ED}" destId="{404BF8D7-8BC2-415E-8780-46FE45978ABB}" srcOrd="4" destOrd="0" presId="urn:microsoft.com/office/officeart/2005/8/layout/arrow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ABBC2-3689-4904-B202-07F6AE1D587B}">
      <dsp:nvSpPr>
        <dsp:cNvPr id="0" name=""/>
        <dsp:cNvSpPr/>
      </dsp:nvSpPr>
      <dsp:spPr>
        <a:xfrm rot="21300000">
          <a:off x="11231" y="1380449"/>
          <a:ext cx="2845985" cy="381986"/>
        </a:xfrm>
        <a:prstGeom prst="mathMinus">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47E0EE-6AEB-4566-8279-64C9368AFA2B}">
      <dsp:nvSpPr>
        <dsp:cNvPr id="0" name=""/>
        <dsp:cNvSpPr/>
      </dsp:nvSpPr>
      <dsp:spPr>
        <a:xfrm>
          <a:off x="344213" y="157144"/>
          <a:ext cx="860534" cy="1257154"/>
        </a:xfrm>
        <a:prstGeom prst="down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3D50B1-E411-4143-914D-B2194FE865E2}">
      <dsp:nvSpPr>
        <dsp:cNvPr id="0" name=""/>
        <dsp:cNvSpPr/>
      </dsp:nvSpPr>
      <dsp:spPr>
        <a:xfrm>
          <a:off x="1520277" y="0"/>
          <a:ext cx="917903" cy="1320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it-IT" sz="1800" kern="1200"/>
        </a:p>
      </dsp:txBody>
      <dsp:txXfrm>
        <a:off x="1520277" y="0"/>
        <a:ext cx="917903" cy="1320011"/>
      </dsp:txXfrm>
    </dsp:sp>
    <dsp:sp modelId="{F64F2365-B3AE-4992-92A9-0A06212CBEFC}">
      <dsp:nvSpPr>
        <dsp:cNvPr id="0" name=""/>
        <dsp:cNvSpPr/>
      </dsp:nvSpPr>
      <dsp:spPr>
        <a:xfrm>
          <a:off x="1663699" y="1728586"/>
          <a:ext cx="860534" cy="1257154"/>
        </a:xfrm>
        <a:prstGeom prst="up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4BF8D7-8BC2-415E-8780-46FE45978ABB}">
      <dsp:nvSpPr>
        <dsp:cNvPr id="0" name=""/>
        <dsp:cNvSpPr/>
      </dsp:nvSpPr>
      <dsp:spPr>
        <a:xfrm>
          <a:off x="430267" y="1822873"/>
          <a:ext cx="917903" cy="1320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it-IT" sz="1800" kern="1200"/>
        </a:p>
      </dsp:txBody>
      <dsp:txXfrm>
        <a:off x="430267" y="1822873"/>
        <a:ext cx="917903" cy="1320011"/>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E327161-2861-42DF-AA0C-CEFCD20CA48E}" type="datetimeFigureOut">
              <a:rPr lang="it-IT" smtClean="0"/>
              <a:t>05/07/2021</a:t>
            </a:fld>
            <a:endParaRPr lang="it-IT"/>
          </a:p>
        </p:txBody>
      </p:sp>
      <p:sp>
        <p:nvSpPr>
          <p:cNvPr id="4" name="Segnaposto piè di pagina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1B7D9248-FBD7-4B1B-A913-FB678776B058}" type="slidenum">
              <a:rPr lang="it-IT" smtClean="0"/>
              <a:t>‹N›</a:t>
            </a:fld>
            <a:endParaRPr lang="it-IT"/>
          </a:p>
        </p:txBody>
      </p:sp>
    </p:spTree>
    <p:extLst>
      <p:ext uri="{BB962C8B-B14F-4D97-AF65-F5344CB8AC3E}">
        <p14:creationId xmlns:p14="http://schemas.microsoft.com/office/powerpoint/2010/main" val="5389553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4" y="1"/>
            <a:ext cx="2945659" cy="498055"/>
          </a:xfrm>
          <a:prstGeom prst="rect">
            <a:avLst/>
          </a:prstGeom>
        </p:spPr>
        <p:txBody>
          <a:bodyPr vert="horz" lIns="91440" tIns="45720" rIns="91440" bIns="45720" rtlCol="0"/>
          <a:lstStyle>
            <a:lvl1pPr algn="r">
              <a:defRPr sz="1200"/>
            </a:lvl1pPr>
          </a:lstStyle>
          <a:p>
            <a:fld id="{326F4457-6760-4574-B2F4-B8B3D96F7748}" type="datetimeFigureOut">
              <a:rPr lang="it-IT" smtClean="0"/>
              <a:t>05/07/2021</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1" y="9428584"/>
            <a:ext cx="2945659" cy="498054"/>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4" y="9428584"/>
            <a:ext cx="2945659" cy="498054"/>
          </a:xfrm>
          <a:prstGeom prst="rect">
            <a:avLst/>
          </a:prstGeom>
        </p:spPr>
        <p:txBody>
          <a:bodyPr vert="horz" lIns="91440" tIns="45720" rIns="91440" bIns="45720" rtlCol="0" anchor="b"/>
          <a:lstStyle>
            <a:lvl1pPr algn="r">
              <a:defRPr sz="1200"/>
            </a:lvl1pPr>
          </a:lstStyle>
          <a:p>
            <a:fld id="{BB0DC43B-83A5-4114-A921-E8CE1EAC3C6C}" type="slidenum">
              <a:rPr lang="it-IT" smtClean="0"/>
              <a:t>‹N›</a:t>
            </a:fld>
            <a:endParaRPr lang="it-IT"/>
          </a:p>
        </p:txBody>
      </p:sp>
    </p:spTree>
    <p:extLst>
      <p:ext uri="{BB962C8B-B14F-4D97-AF65-F5344CB8AC3E}">
        <p14:creationId xmlns:p14="http://schemas.microsoft.com/office/powerpoint/2010/main" val="41544869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B0DC43B-83A5-4114-A921-E8CE1EAC3C6C}" type="slidenum">
              <a:rPr lang="it-IT" smtClean="0"/>
              <a:t>6</a:t>
            </a:fld>
            <a:endParaRPr lang="it-IT"/>
          </a:p>
        </p:txBody>
      </p:sp>
    </p:spTree>
    <p:extLst>
      <p:ext uri="{BB962C8B-B14F-4D97-AF65-F5344CB8AC3E}">
        <p14:creationId xmlns:p14="http://schemas.microsoft.com/office/powerpoint/2010/main" val="2672463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B0DC43B-83A5-4114-A921-E8CE1EAC3C6C}" type="slidenum">
              <a:rPr lang="it-IT" smtClean="0"/>
              <a:t>25</a:t>
            </a:fld>
            <a:endParaRPr lang="it-IT"/>
          </a:p>
        </p:txBody>
      </p:sp>
    </p:spTree>
    <p:extLst>
      <p:ext uri="{BB962C8B-B14F-4D97-AF65-F5344CB8AC3E}">
        <p14:creationId xmlns:p14="http://schemas.microsoft.com/office/powerpoint/2010/main" val="1977737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9B3C1395-4168-484D-9367-198140CD6838}" type="datetimeFigureOut">
              <a:rPr lang="it-IT" smtClean="0"/>
              <a:t>05/07/2021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54CDDE5-BD3E-484B-B2FA-29917A5477B7}" type="slidenum">
              <a:rPr lang="it-IT" smtClean="0"/>
              <a:t>‹N›</a:t>
            </a:fld>
            <a:endParaRPr lang="it-IT"/>
          </a:p>
        </p:txBody>
      </p:sp>
    </p:spTree>
    <p:extLst>
      <p:ext uri="{BB962C8B-B14F-4D97-AF65-F5344CB8AC3E}">
        <p14:creationId xmlns:p14="http://schemas.microsoft.com/office/powerpoint/2010/main" val="1694102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B3C1395-4168-484D-9367-198140CD6838}" type="datetimeFigureOut">
              <a:rPr lang="it-IT" smtClean="0"/>
              <a:t>05/07/2021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54CDDE5-BD3E-484B-B2FA-29917A5477B7}" type="slidenum">
              <a:rPr lang="it-IT" smtClean="0"/>
              <a:t>‹N›</a:t>
            </a:fld>
            <a:endParaRPr lang="it-IT"/>
          </a:p>
        </p:txBody>
      </p:sp>
    </p:spTree>
    <p:extLst>
      <p:ext uri="{BB962C8B-B14F-4D97-AF65-F5344CB8AC3E}">
        <p14:creationId xmlns:p14="http://schemas.microsoft.com/office/powerpoint/2010/main" val="1859195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B3C1395-4168-484D-9367-198140CD6838}" type="datetimeFigureOut">
              <a:rPr lang="it-IT" smtClean="0"/>
              <a:t>05/07/2021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54CDDE5-BD3E-484B-B2FA-29917A5477B7}" type="slidenum">
              <a:rPr lang="it-IT" smtClean="0"/>
              <a:t>‹N›</a:t>
            </a:fld>
            <a:endParaRPr lang="it-IT"/>
          </a:p>
        </p:txBody>
      </p:sp>
    </p:spTree>
    <p:extLst>
      <p:ext uri="{BB962C8B-B14F-4D97-AF65-F5344CB8AC3E}">
        <p14:creationId xmlns:p14="http://schemas.microsoft.com/office/powerpoint/2010/main" val="3036814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B3C1395-4168-484D-9367-198140CD6838}" type="datetimeFigureOut">
              <a:rPr lang="it-IT" smtClean="0"/>
              <a:t>05/07/2021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54CDDE5-BD3E-484B-B2FA-29917A5477B7}" type="slidenum">
              <a:rPr lang="it-IT" smtClean="0"/>
              <a:t>‹N›</a:t>
            </a:fld>
            <a:endParaRPr lang="it-IT"/>
          </a:p>
        </p:txBody>
      </p:sp>
    </p:spTree>
    <p:extLst>
      <p:ext uri="{BB962C8B-B14F-4D97-AF65-F5344CB8AC3E}">
        <p14:creationId xmlns:p14="http://schemas.microsoft.com/office/powerpoint/2010/main" val="3552776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9B3C1395-4168-484D-9367-198140CD6838}" type="datetimeFigureOut">
              <a:rPr lang="it-IT" smtClean="0"/>
              <a:t>05/07/2021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54CDDE5-BD3E-484B-B2FA-29917A5477B7}" type="slidenum">
              <a:rPr lang="it-IT" smtClean="0"/>
              <a:t>‹N›</a:t>
            </a:fld>
            <a:endParaRPr lang="it-IT"/>
          </a:p>
        </p:txBody>
      </p:sp>
    </p:spTree>
    <p:extLst>
      <p:ext uri="{BB962C8B-B14F-4D97-AF65-F5344CB8AC3E}">
        <p14:creationId xmlns:p14="http://schemas.microsoft.com/office/powerpoint/2010/main" val="1592083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9B3C1395-4168-484D-9367-198140CD6838}" type="datetimeFigureOut">
              <a:rPr lang="it-IT" smtClean="0"/>
              <a:t>05/07/2021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54CDDE5-BD3E-484B-B2FA-29917A5477B7}" type="slidenum">
              <a:rPr lang="it-IT" smtClean="0"/>
              <a:t>‹N›</a:t>
            </a:fld>
            <a:endParaRPr lang="it-IT"/>
          </a:p>
        </p:txBody>
      </p:sp>
    </p:spTree>
    <p:extLst>
      <p:ext uri="{BB962C8B-B14F-4D97-AF65-F5344CB8AC3E}">
        <p14:creationId xmlns:p14="http://schemas.microsoft.com/office/powerpoint/2010/main" val="1932279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9B3C1395-4168-484D-9367-198140CD6838}" type="datetimeFigureOut">
              <a:rPr lang="it-IT" smtClean="0"/>
              <a:t>05/07/2021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54CDDE5-BD3E-484B-B2FA-29917A5477B7}" type="slidenum">
              <a:rPr lang="it-IT" smtClean="0"/>
              <a:t>‹N›</a:t>
            </a:fld>
            <a:endParaRPr lang="it-IT"/>
          </a:p>
        </p:txBody>
      </p:sp>
    </p:spTree>
    <p:extLst>
      <p:ext uri="{BB962C8B-B14F-4D97-AF65-F5344CB8AC3E}">
        <p14:creationId xmlns:p14="http://schemas.microsoft.com/office/powerpoint/2010/main" val="2176424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9B3C1395-4168-484D-9367-198140CD6838}" type="datetimeFigureOut">
              <a:rPr lang="it-IT" smtClean="0"/>
              <a:t>05/07/2021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54CDDE5-BD3E-484B-B2FA-29917A5477B7}" type="slidenum">
              <a:rPr lang="it-IT" smtClean="0"/>
              <a:t>‹N›</a:t>
            </a:fld>
            <a:endParaRPr lang="it-IT"/>
          </a:p>
        </p:txBody>
      </p:sp>
    </p:spTree>
    <p:extLst>
      <p:ext uri="{BB962C8B-B14F-4D97-AF65-F5344CB8AC3E}">
        <p14:creationId xmlns:p14="http://schemas.microsoft.com/office/powerpoint/2010/main" val="1042803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B3C1395-4168-484D-9367-198140CD6838}" type="datetimeFigureOut">
              <a:rPr lang="it-IT" smtClean="0"/>
              <a:t>05/07/2021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54CDDE5-BD3E-484B-B2FA-29917A5477B7}" type="slidenum">
              <a:rPr lang="it-IT" smtClean="0"/>
              <a:t>‹N›</a:t>
            </a:fld>
            <a:endParaRPr lang="it-IT"/>
          </a:p>
        </p:txBody>
      </p:sp>
    </p:spTree>
    <p:extLst>
      <p:ext uri="{BB962C8B-B14F-4D97-AF65-F5344CB8AC3E}">
        <p14:creationId xmlns:p14="http://schemas.microsoft.com/office/powerpoint/2010/main" val="4183868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9B3C1395-4168-484D-9367-198140CD6838}" type="datetimeFigureOut">
              <a:rPr lang="it-IT" smtClean="0"/>
              <a:t>05/07/2021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54CDDE5-BD3E-484B-B2FA-29917A5477B7}" type="slidenum">
              <a:rPr lang="it-IT" smtClean="0"/>
              <a:t>‹N›</a:t>
            </a:fld>
            <a:endParaRPr lang="it-IT"/>
          </a:p>
        </p:txBody>
      </p:sp>
    </p:spTree>
    <p:extLst>
      <p:ext uri="{BB962C8B-B14F-4D97-AF65-F5344CB8AC3E}">
        <p14:creationId xmlns:p14="http://schemas.microsoft.com/office/powerpoint/2010/main" val="3033961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9B3C1395-4168-484D-9367-198140CD6838}" type="datetimeFigureOut">
              <a:rPr lang="it-IT" smtClean="0"/>
              <a:t>05/07/2021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54CDDE5-BD3E-484B-B2FA-29917A5477B7}" type="slidenum">
              <a:rPr lang="it-IT" smtClean="0"/>
              <a:t>‹N›</a:t>
            </a:fld>
            <a:endParaRPr lang="it-IT"/>
          </a:p>
        </p:txBody>
      </p:sp>
    </p:spTree>
    <p:extLst>
      <p:ext uri="{BB962C8B-B14F-4D97-AF65-F5344CB8AC3E}">
        <p14:creationId xmlns:p14="http://schemas.microsoft.com/office/powerpoint/2010/main" val="1023564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C1395-4168-484D-9367-198140CD6838}" type="datetimeFigureOut">
              <a:rPr lang="it-IT" smtClean="0"/>
              <a:t>05/07/2021</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4CDDE5-BD3E-484B-B2FA-29917A5477B7}" type="slidenum">
              <a:rPr lang="it-IT" smtClean="0"/>
              <a:t>‹N›</a:t>
            </a:fld>
            <a:endParaRPr lang="it-IT"/>
          </a:p>
        </p:txBody>
      </p:sp>
    </p:spTree>
    <p:extLst>
      <p:ext uri="{BB962C8B-B14F-4D97-AF65-F5344CB8AC3E}">
        <p14:creationId xmlns:p14="http://schemas.microsoft.com/office/powerpoint/2010/main" val="1603899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emf"/><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1.png"/><Relationship Id="rId9" Type="http://schemas.microsoft.com/office/2007/relationships/diagramDrawing" Target="../diagrams/drawing1.xml"/></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image" Target="../media/image24.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730898"/>
            <a:ext cx="9144000" cy="1698102"/>
          </a:xfrm>
        </p:spPr>
        <p:txBody>
          <a:bodyPr anchor="ctr">
            <a:normAutofit fontScale="90000"/>
          </a:bodyPr>
          <a:lstStyle/>
          <a:p>
            <a:pPr>
              <a:lnSpc>
                <a:spcPct val="100000"/>
              </a:lnSpc>
            </a:pPr>
            <a:r>
              <a:rPr lang="it-IT" sz="3600" b="1" dirty="0">
                <a:solidFill>
                  <a:schemeClr val="accent4"/>
                </a:solidFill>
                <a:latin typeface="Overpass Black" panose="020B0604020202020204" charset="0"/>
                <a:cs typeface="Arial"/>
                <a:sym typeface="Montserrat"/>
              </a:rPr>
              <a:t>PNRR e Salute </a:t>
            </a:r>
            <a:r>
              <a:rPr lang="it-IT" sz="3600" b="1" dirty="0">
                <a:solidFill>
                  <a:schemeClr val="accent5">
                    <a:lumMod val="75000"/>
                  </a:schemeClr>
                </a:solidFill>
                <a:latin typeface="Overpass Black" panose="020B0604020202020204" charset="0"/>
                <a:cs typeface="Arial"/>
                <a:sym typeface="Montserrat"/>
              </a:rPr>
              <a:t>– Verso un cambio di approccio che riporti al centro la persona e il territorio</a:t>
            </a:r>
            <a:endParaRPr lang="it-IT" sz="3600" dirty="0">
              <a:solidFill>
                <a:schemeClr val="accent5">
                  <a:lumMod val="75000"/>
                </a:schemeClr>
              </a:solidFill>
              <a:latin typeface="Overpass Black" panose="020B0604020202020204" charset="0"/>
              <a:cs typeface="Trebuchet MS"/>
            </a:endParaRPr>
          </a:p>
        </p:txBody>
      </p:sp>
      <p:sp>
        <p:nvSpPr>
          <p:cNvPr id="3" name="Sottotitolo 2"/>
          <p:cNvSpPr>
            <a:spLocks noGrp="1"/>
          </p:cNvSpPr>
          <p:nvPr>
            <p:ph type="subTitle" idx="1"/>
          </p:nvPr>
        </p:nvSpPr>
        <p:spPr>
          <a:xfrm>
            <a:off x="796030" y="4230919"/>
            <a:ext cx="3127899" cy="1617832"/>
          </a:xfrm>
        </p:spPr>
        <p:txBody>
          <a:bodyPr>
            <a:normAutofit fontScale="85000" lnSpcReduction="20000"/>
          </a:bodyPr>
          <a:lstStyle/>
          <a:p>
            <a:endParaRPr lang="it-IT" dirty="0">
              <a:solidFill>
                <a:srgbClr val="FF0000"/>
              </a:solidFill>
            </a:endParaRPr>
          </a:p>
          <a:p>
            <a:endParaRPr lang="it-IT" dirty="0">
              <a:solidFill>
                <a:srgbClr val="FF0000"/>
              </a:solidFill>
            </a:endParaRPr>
          </a:p>
          <a:p>
            <a:pPr algn="l">
              <a:spcBef>
                <a:spcPts val="0"/>
              </a:spcBef>
            </a:pPr>
            <a:r>
              <a:rPr lang="it-IT" dirty="0"/>
              <a:t>Paolo Bandiera</a:t>
            </a:r>
          </a:p>
          <a:p>
            <a:pPr algn="l">
              <a:spcBef>
                <a:spcPts val="0"/>
              </a:spcBef>
            </a:pPr>
            <a:endParaRPr lang="it-IT" dirty="0"/>
          </a:p>
          <a:p>
            <a:pPr algn="l">
              <a:spcBef>
                <a:spcPts val="0"/>
              </a:spcBef>
            </a:pPr>
            <a:r>
              <a:rPr lang="it-IT" b="1" dirty="0"/>
              <a:t>Direttore Affari Generali e Relazioni Istituzionali AISM</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60000" y="360000"/>
            <a:ext cx="2384328" cy="46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descr="baseline per slid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19850"/>
            <a:ext cx="12192000" cy="438150"/>
          </a:xfrm>
          <a:prstGeom prst="rect">
            <a:avLst/>
          </a:prstGeom>
        </p:spPr>
      </p:pic>
    </p:spTree>
    <p:extLst>
      <p:ext uri="{BB962C8B-B14F-4D97-AF65-F5344CB8AC3E}">
        <p14:creationId xmlns:p14="http://schemas.microsoft.com/office/powerpoint/2010/main" val="2169996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60000" y="360000"/>
            <a:ext cx="2384328" cy="46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descr="baseline per slid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19850"/>
            <a:ext cx="12192000" cy="438150"/>
          </a:xfrm>
          <a:prstGeom prst="rect">
            <a:avLst/>
          </a:prstGeom>
        </p:spPr>
      </p:pic>
      <p:sp>
        <p:nvSpPr>
          <p:cNvPr id="9" name="Google Shape;1471;p40">
            <a:extLst>
              <a:ext uri="{FF2B5EF4-FFF2-40B4-BE49-F238E27FC236}">
                <a16:creationId xmlns:a16="http://schemas.microsoft.com/office/drawing/2014/main" id="{F1EEA422-2B9D-429B-A179-DA269F926EF2}"/>
              </a:ext>
            </a:extLst>
          </p:cNvPr>
          <p:cNvSpPr txBox="1">
            <a:spLocks/>
          </p:cNvSpPr>
          <p:nvPr/>
        </p:nvSpPr>
        <p:spPr>
          <a:xfrm>
            <a:off x="155575" y="200036"/>
            <a:ext cx="9808436" cy="763600"/>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2800" dirty="0" smtClean="0">
                <a:solidFill>
                  <a:schemeClr val="accent1">
                    <a:lumMod val="75000"/>
                  </a:schemeClr>
                </a:solidFill>
                <a:latin typeface="Overpass SemiBold"/>
                <a:sym typeface="Overpass SemiBold"/>
              </a:rPr>
              <a:t>RAPPORTI PNRR </a:t>
            </a:r>
            <a:r>
              <a:rPr lang="en" sz="2800" dirty="0">
                <a:solidFill>
                  <a:schemeClr val="accent1">
                    <a:lumMod val="75000"/>
                  </a:schemeClr>
                </a:solidFill>
              </a:rPr>
              <a:t>“</a:t>
            </a:r>
            <a:r>
              <a:rPr lang="en" sz="2800" dirty="0"/>
              <a:t> </a:t>
            </a:r>
            <a:r>
              <a:rPr lang="it-IT" sz="2800" dirty="0" smtClean="0">
                <a:solidFill>
                  <a:schemeClr val="accent1">
                    <a:lumMod val="75000"/>
                  </a:schemeClr>
                </a:solidFill>
                <a:latin typeface="Overpass SemiBold"/>
                <a:sym typeface="Overpass SemiBold"/>
              </a:rPr>
              <a:t>SALUTE</a:t>
            </a:r>
            <a:r>
              <a:rPr lang="en" sz="2800" dirty="0" smtClean="0">
                <a:solidFill>
                  <a:schemeClr val="accent1">
                    <a:lumMod val="75000"/>
                  </a:schemeClr>
                </a:solidFill>
              </a:rPr>
              <a:t>”</a:t>
            </a:r>
            <a:r>
              <a:rPr lang="it-IT" sz="2800" dirty="0">
                <a:solidFill>
                  <a:schemeClr val="accent1">
                    <a:lumMod val="75000"/>
                  </a:schemeClr>
                </a:solidFill>
                <a:latin typeface="Overpass SemiBold"/>
                <a:sym typeface="Overpass SemiBold"/>
              </a:rPr>
              <a:t> </a:t>
            </a:r>
            <a:r>
              <a:rPr lang="it-IT" sz="2800" dirty="0" smtClean="0">
                <a:solidFill>
                  <a:schemeClr val="accent1">
                    <a:lumMod val="75000"/>
                  </a:schemeClr>
                </a:solidFill>
                <a:latin typeface="Overpass SemiBold"/>
                <a:sym typeface="Overpass SemiBold"/>
              </a:rPr>
              <a:t>E PROGRAMMAZIONE</a:t>
            </a:r>
          </a:p>
          <a:p>
            <a:pPr algn="l"/>
            <a:endParaRPr lang="it-IT" sz="2800" dirty="0">
              <a:solidFill>
                <a:schemeClr val="accent1">
                  <a:lumMod val="75000"/>
                </a:schemeClr>
              </a:solidFill>
              <a:latin typeface="Overpass SemiBold"/>
              <a:sym typeface="Overpass SemiBold"/>
            </a:endParaRPr>
          </a:p>
        </p:txBody>
      </p:sp>
      <p:sp>
        <p:nvSpPr>
          <p:cNvPr id="2" name="AutoShape 2" descr="PNRR : il testo trasmesso dal Governo al Parlament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4234" y="1838824"/>
            <a:ext cx="2213610" cy="2902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Rettangolo 35"/>
          <p:cNvSpPr/>
          <p:nvPr/>
        </p:nvSpPr>
        <p:spPr>
          <a:xfrm>
            <a:off x="6179430" y="1276910"/>
            <a:ext cx="4804457" cy="369332"/>
          </a:xfrm>
          <a:prstGeom prst="rect">
            <a:avLst/>
          </a:prstGeom>
        </p:spPr>
        <p:txBody>
          <a:bodyPr wrap="none">
            <a:spAutoFit/>
          </a:bodyPr>
          <a:lstStyle/>
          <a:p>
            <a:pPr algn="ctr"/>
            <a:r>
              <a:rPr lang="it-IT" b="1" dirty="0" smtClean="0">
                <a:solidFill>
                  <a:schemeClr val="accent1">
                    <a:lumMod val="75000"/>
                  </a:schemeClr>
                </a:solidFill>
              </a:rPr>
              <a:t>Linee Programmatiche</a:t>
            </a:r>
            <a:r>
              <a:rPr lang="it-IT" dirty="0"/>
              <a:t> </a:t>
            </a:r>
            <a:r>
              <a:rPr lang="it-IT" b="1" dirty="0" smtClean="0">
                <a:solidFill>
                  <a:schemeClr val="accent1">
                    <a:lumMod val="75000"/>
                  </a:schemeClr>
                </a:solidFill>
              </a:rPr>
              <a:t>da integrare/armonizzare</a:t>
            </a:r>
            <a:endParaRPr lang="it-IT" b="1" dirty="0">
              <a:solidFill>
                <a:schemeClr val="accent1">
                  <a:lumMod val="75000"/>
                </a:schemeClr>
              </a:solidFill>
            </a:endParaRPr>
          </a:p>
        </p:txBody>
      </p:sp>
      <p:sp>
        <p:nvSpPr>
          <p:cNvPr id="3" name="Rettangolo 2"/>
          <p:cNvSpPr/>
          <p:nvPr/>
        </p:nvSpPr>
        <p:spPr>
          <a:xfrm>
            <a:off x="4838974" y="1900328"/>
            <a:ext cx="6779229" cy="4524315"/>
          </a:xfrm>
          <a:prstGeom prst="rect">
            <a:avLst/>
          </a:prstGeom>
        </p:spPr>
        <p:txBody>
          <a:bodyPr wrap="square">
            <a:spAutoFit/>
          </a:bodyPr>
          <a:lstStyle/>
          <a:p>
            <a:pPr marL="285750" indent="-285750">
              <a:buFont typeface="Arial" panose="020B0604020202020204" pitchFamily="34" charset="0"/>
              <a:buChar char="•"/>
            </a:pPr>
            <a:r>
              <a:rPr lang="it-IT" dirty="0" smtClean="0"/>
              <a:t>Piano </a:t>
            </a:r>
            <a:r>
              <a:rPr lang="it-IT" dirty="0"/>
              <a:t>Sanitario Nazionale (fermo </a:t>
            </a:r>
            <a:r>
              <a:rPr lang="it-IT" dirty="0" smtClean="0"/>
              <a:t>al </a:t>
            </a:r>
            <a:r>
              <a:rPr lang="it-IT" dirty="0"/>
              <a:t>triennio 2006-2008) </a:t>
            </a:r>
            <a:endParaRPr lang="it-IT" dirty="0" smtClean="0"/>
          </a:p>
          <a:p>
            <a:pPr marL="285750" indent="-285750">
              <a:buFont typeface="Arial" panose="020B0604020202020204" pitchFamily="34" charset="0"/>
              <a:buChar char="•"/>
            </a:pPr>
            <a:r>
              <a:rPr lang="it-IT" dirty="0"/>
              <a:t>Programmazione Sanitaria </a:t>
            </a:r>
            <a:r>
              <a:rPr lang="it-IT" dirty="0" smtClean="0"/>
              <a:t>Regionale</a:t>
            </a:r>
            <a:r>
              <a:rPr lang="it-IT" dirty="0"/>
              <a:t>;</a:t>
            </a:r>
          </a:p>
          <a:p>
            <a:pPr marL="285750" indent="-285750">
              <a:buFont typeface="Arial" panose="020B0604020202020204" pitchFamily="34" charset="0"/>
              <a:buChar char="•"/>
            </a:pPr>
            <a:r>
              <a:rPr lang="it-IT" dirty="0" smtClean="0"/>
              <a:t>Patto </a:t>
            </a:r>
            <a:r>
              <a:rPr lang="it-IT" dirty="0"/>
              <a:t>per la Salute 2019-2021;</a:t>
            </a:r>
          </a:p>
          <a:p>
            <a:pPr marL="285750" indent="-285750">
              <a:buFont typeface="Arial" panose="020B0604020202020204" pitchFamily="34" charset="0"/>
              <a:buChar char="•"/>
            </a:pPr>
            <a:r>
              <a:rPr lang="it-IT" dirty="0" smtClean="0"/>
              <a:t>Nuovo </a:t>
            </a:r>
            <a:r>
              <a:rPr lang="it-IT" dirty="0"/>
              <a:t>Sistema Informativo Sanitario (NSIS</a:t>
            </a:r>
            <a:r>
              <a:rPr lang="it-IT" dirty="0" smtClean="0"/>
              <a:t>);</a:t>
            </a:r>
            <a:endParaRPr lang="it-IT" dirty="0"/>
          </a:p>
          <a:p>
            <a:pPr marL="285750" indent="-285750">
              <a:buFont typeface="Arial" panose="020B0604020202020204" pitchFamily="34" charset="0"/>
              <a:buChar char="•"/>
            </a:pPr>
            <a:r>
              <a:rPr lang="it-IT" dirty="0" smtClean="0"/>
              <a:t>Piano </a:t>
            </a:r>
            <a:r>
              <a:rPr lang="it-IT" dirty="0"/>
              <a:t>Nazionale della </a:t>
            </a:r>
            <a:r>
              <a:rPr lang="it-IT" dirty="0" smtClean="0"/>
              <a:t>Cronicità;</a:t>
            </a:r>
            <a:endParaRPr lang="it-IT" dirty="0"/>
          </a:p>
          <a:p>
            <a:pPr marL="285750" indent="-285750">
              <a:buFont typeface="Arial" panose="020B0604020202020204" pitchFamily="34" charset="0"/>
              <a:buChar char="•"/>
            </a:pPr>
            <a:r>
              <a:rPr lang="it-IT" dirty="0" smtClean="0"/>
              <a:t>Decreto LEA (DPCM </a:t>
            </a:r>
            <a:r>
              <a:rPr lang="it-IT" dirty="0"/>
              <a:t>12 gennaio </a:t>
            </a:r>
            <a:r>
              <a:rPr lang="it-IT" dirty="0" smtClean="0"/>
              <a:t>2017);</a:t>
            </a:r>
            <a:endParaRPr lang="it-IT" dirty="0"/>
          </a:p>
          <a:p>
            <a:pPr marL="285750" indent="-285750">
              <a:buFont typeface="Arial" panose="020B0604020202020204" pitchFamily="34" charset="0"/>
              <a:buChar char="•"/>
            </a:pPr>
            <a:r>
              <a:rPr lang="it-IT" dirty="0" smtClean="0"/>
              <a:t>Piano </a:t>
            </a:r>
            <a:r>
              <a:rPr lang="it-IT" dirty="0"/>
              <a:t>Nazionale </a:t>
            </a:r>
            <a:r>
              <a:rPr lang="it-IT" dirty="0" smtClean="0"/>
              <a:t>Prevenzione 2020-2025;</a:t>
            </a:r>
            <a:endParaRPr lang="it-IT" dirty="0"/>
          </a:p>
          <a:p>
            <a:pPr marL="285750" indent="-285750">
              <a:buFont typeface="Arial" panose="020B0604020202020204" pitchFamily="34" charset="0"/>
              <a:buChar char="•"/>
            </a:pPr>
            <a:r>
              <a:rPr lang="it-IT" dirty="0" smtClean="0"/>
              <a:t>Programma </a:t>
            </a:r>
            <a:r>
              <a:rPr lang="it-IT" dirty="0"/>
              <a:t>Nazionale Esiti (</a:t>
            </a:r>
            <a:r>
              <a:rPr lang="it-IT" dirty="0" smtClean="0"/>
              <a:t>PNE);</a:t>
            </a:r>
            <a:endParaRPr lang="it-IT" dirty="0"/>
          </a:p>
          <a:p>
            <a:pPr marL="285750" indent="-285750">
              <a:buFont typeface="Arial" panose="020B0604020202020204" pitchFamily="34" charset="0"/>
              <a:buChar char="•"/>
            </a:pPr>
            <a:r>
              <a:rPr lang="it-IT" dirty="0" smtClean="0"/>
              <a:t>Linee Guida Nazionali Telemedicina;</a:t>
            </a:r>
          </a:p>
          <a:p>
            <a:pPr marL="285750" indent="-285750">
              <a:buFont typeface="Arial" panose="020B0604020202020204" pitchFamily="34" charset="0"/>
              <a:buChar char="•"/>
            </a:pPr>
            <a:r>
              <a:rPr lang="it-IT" dirty="0" smtClean="0"/>
              <a:t>Programma Nazionale Ricerca Sanitaria;</a:t>
            </a:r>
          </a:p>
          <a:p>
            <a:pPr marL="285750" indent="-285750">
              <a:buFont typeface="Arial" panose="020B0604020202020204" pitchFamily="34" charset="0"/>
              <a:buChar char="•"/>
            </a:pPr>
            <a:r>
              <a:rPr lang="it-IT" b="1" dirty="0" smtClean="0"/>
              <a:t>…</a:t>
            </a:r>
          </a:p>
          <a:p>
            <a:pPr marL="285750" indent="-285750">
              <a:buFont typeface="Arial" panose="020B0604020202020204" pitchFamily="34" charset="0"/>
              <a:buChar char="•"/>
            </a:pPr>
            <a:endParaRPr lang="it-IT" b="1" dirty="0"/>
          </a:p>
          <a:p>
            <a:pPr marL="285750" indent="-285750">
              <a:buFont typeface="Arial" panose="020B0604020202020204" pitchFamily="34" charset="0"/>
              <a:buChar char="•"/>
            </a:pPr>
            <a:r>
              <a:rPr lang="it-IT" b="1" dirty="0" smtClean="0"/>
              <a:t>Altre linee Programmatiche di interesse (</a:t>
            </a:r>
            <a:r>
              <a:rPr lang="it-IT" dirty="0"/>
              <a:t>Strategia per la crescita digitale;</a:t>
            </a:r>
          </a:p>
          <a:p>
            <a:pPr marL="285750" indent="-285750">
              <a:buFont typeface="Arial" panose="020B0604020202020204" pitchFamily="34" charset="0"/>
              <a:buChar char="•"/>
            </a:pPr>
            <a:r>
              <a:rPr lang="it-IT" dirty="0"/>
              <a:t>Piano triennale per l’informatica nella </a:t>
            </a:r>
            <a:r>
              <a:rPr lang="it-IT" dirty="0" smtClean="0"/>
              <a:t>PA; Piano Nazionale Sociale 18-20, Piano Nazionale per la non autosufficienza 19-21, …)</a:t>
            </a:r>
            <a:endParaRPr lang="it-IT" b="1" dirty="0"/>
          </a:p>
        </p:txBody>
      </p:sp>
    </p:spTree>
    <p:extLst>
      <p:ext uri="{BB962C8B-B14F-4D97-AF65-F5344CB8AC3E}">
        <p14:creationId xmlns:p14="http://schemas.microsoft.com/office/powerpoint/2010/main" val="1685577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60000" y="360000"/>
            <a:ext cx="2384328" cy="46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descr="baseline per slid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19850"/>
            <a:ext cx="12192000" cy="438150"/>
          </a:xfrm>
          <a:prstGeom prst="rect">
            <a:avLst/>
          </a:prstGeom>
        </p:spPr>
      </p:pic>
      <p:sp>
        <p:nvSpPr>
          <p:cNvPr id="9" name="Google Shape;1471;p40">
            <a:extLst>
              <a:ext uri="{FF2B5EF4-FFF2-40B4-BE49-F238E27FC236}">
                <a16:creationId xmlns:a16="http://schemas.microsoft.com/office/drawing/2014/main" id="{F1EEA422-2B9D-429B-A179-DA269F926EF2}"/>
              </a:ext>
            </a:extLst>
          </p:cNvPr>
          <p:cNvSpPr txBox="1">
            <a:spLocks/>
          </p:cNvSpPr>
          <p:nvPr/>
        </p:nvSpPr>
        <p:spPr>
          <a:xfrm>
            <a:off x="447672" y="365718"/>
            <a:ext cx="8546059" cy="763600"/>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3600" dirty="0">
                <a:solidFill>
                  <a:schemeClr val="accent1">
                    <a:lumMod val="75000"/>
                  </a:schemeClr>
                </a:solidFill>
                <a:latin typeface="Overpass SemiBold"/>
                <a:sym typeface="Overpass SemiBold"/>
              </a:rPr>
              <a:t>MISSIONE 6: SALUTE</a:t>
            </a:r>
          </a:p>
        </p:txBody>
      </p:sp>
      <p:pic>
        <p:nvPicPr>
          <p:cNvPr id="1026" name="Picture 2" descr="Next Generation Italia, il Piano per disegnare il futuro del Paese -  Ministero dell&amp;#39;Economia e delle Finanze">
            <a:extLst>
              <a:ext uri="{FF2B5EF4-FFF2-40B4-BE49-F238E27FC236}">
                <a16:creationId xmlns:a16="http://schemas.microsoft.com/office/drawing/2014/main" id="{2FE7A6FE-A7F2-443F-8A4D-20BFEA5A8A5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506" y="2675138"/>
            <a:ext cx="3769310" cy="1507724"/>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oogle Shape;2980;p66">
            <a:extLst>
              <a:ext uri="{FF2B5EF4-FFF2-40B4-BE49-F238E27FC236}">
                <a16:creationId xmlns:a16="http://schemas.microsoft.com/office/drawing/2014/main" id="{F3987199-A388-4A46-9202-E9A7E2BAC761}"/>
              </a:ext>
            </a:extLst>
          </p:cNvPr>
          <p:cNvGrpSpPr/>
          <p:nvPr/>
        </p:nvGrpSpPr>
        <p:grpSpPr>
          <a:xfrm>
            <a:off x="5054454" y="833437"/>
            <a:ext cx="2440903" cy="4400849"/>
            <a:chOff x="991475" y="307619"/>
            <a:chExt cx="2440903" cy="4400849"/>
          </a:xfrm>
        </p:grpSpPr>
        <p:sp>
          <p:nvSpPr>
            <p:cNvPr id="7" name="Google Shape;2981;p66">
              <a:extLst>
                <a:ext uri="{FF2B5EF4-FFF2-40B4-BE49-F238E27FC236}">
                  <a16:creationId xmlns:a16="http://schemas.microsoft.com/office/drawing/2014/main" id="{DA950150-105F-4D84-8B86-FFE9A3C42086}"/>
                </a:ext>
              </a:extLst>
            </p:cNvPr>
            <p:cNvSpPr/>
            <p:nvPr/>
          </p:nvSpPr>
          <p:spPr>
            <a:xfrm flipH="1">
              <a:off x="1389910" y="2113695"/>
              <a:ext cx="802279" cy="535497"/>
            </a:xfrm>
            <a:custGeom>
              <a:avLst/>
              <a:gdLst/>
              <a:ahLst/>
              <a:cxnLst/>
              <a:rect l="l" t="t" r="r" b="b"/>
              <a:pathLst>
                <a:path w="7885" h="5263" extrusionOk="0">
                  <a:moveTo>
                    <a:pt x="6688" y="0"/>
                  </a:moveTo>
                  <a:cubicBezTo>
                    <a:pt x="6313" y="0"/>
                    <a:pt x="5948" y="195"/>
                    <a:pt x="5752" y="539"/>
                  </a:cubicBezTo>
                  <a:lnTo>
                    <a:pt x="4224" y="3030"/>
                  </a:lnTo>
                  <a:lnTo>
                    <a:pt x="267" y="1677"/>
                  </a:lnTo>
                  <a:lnTo>
                    <a:pt x="1" y="2794"/>
                  </a:lnTo>
                  <a:cubicBezTo>
                    <a:pt x="1" y="2794"/>
                    <a:pt x="2815" y="5263"/>
                    <a:pt x="4589" y="5263"/>
                  </a:cubicBezTo>
                  <a:cubicBezTo>
                    <a:pt x="4698" y="5263"/>
                    <a:pt x="4802" y="5254"/>
                    <a:pt x="4901" y="5234"/>
                  </a:cubicBezTo>
                  <a:cubicBezTo>
                    <a:pt x="6101" y="4988"/>
                    <a:pt x="7095" y="2702"/>
                    <a:pt x="7648" y="1441"/>
                  </a:cubicBezTo>
                  <a:cubicBezTo>
                    <a:pt x="7884" y="908"/>
                    <a:pt x="7669" y="293"/>
                    <a:pt x="7156" y="27"/>
                  </a:cubicBezTo>
                  <a:lnTo>
                    <a:pt x="7156" y="27"/>
                  </a:lnTo>
                  <a:lnTo>
                    <a:pt x="7197" y="129"/>
                  </a:lnTo>
                  <a:cubicBezTo>
                    <a:pt x="7036" y="42"/>
                    <a:pt x="6861" y="0"/>
                    <a:pt x="6688" y="0"/>
                  </a:cubicBezTo>
                  <a:close/>
                </a:path>
              </a:pathLst>
            </a:custGeom>
            <a:solidFill>
              <a:srgbClr val="FFB1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2982;p66">
              <a:extLst>
                <a:ext uri="{FF2B5EF4-FFF2-40B4-BE49-F238E27FC236}">
                  <a16:creationId xmlns:a16="http://schemas.microsoft.com/office/drawing/2014/main" id="{67D6E100-710C-4CD9-A85E-94269D579AFB}"/>
                </a:ext>
              </a:extLst>
            </p:cNvPr>
            <p:cNvSpPr/>
            <p:nvPr/>
          </p:nvSpPr>
          <p:spPr>
            <a:xfrm flipH="1">
              <a:off x="2059611" y="1747148"/>
              <a:ext cx="319284" cy="631140"/>
            </a:xfrm>
            <a:custGeom>
              <a:avLst/>
              <a:gdLst/>
              <a:ahLst/>
              <a:cxnLst/>
              <a:rect l="l" t="t" r="r" b="b"/>
              <a:pathLst>
                <a:path w="3138" h="6203" extrusionOk="0">
                  <a:moveTo>
                    <a:pt x="831" y="0"/>
                  </a:moveTo>
                  <a:lnTo>
                    <a:pt x="1" y="328"/>
                  </a:lnTo>
                  <a:lnTo>
                    <a:pt x="2307" y="6202"/>
                  </a:lnTo>
                  <a:lnTo>
                    <a:pt x="3138" y="5874"/>
                  </a:lnTo>
                  <a:lnTo>
                    <a:pt x="831" y="0"/>
                  </a:lnTo>
                  <a:close/>
                </a:path>
              </a:pathLst>
            </a:custGeom>
            <a:solidFill>
              <a:srgbClr val="8FCEF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2983;p66">
              <a:extLst>
                <a:ext uri="{FF2B5EF4-FFF2-40B4-BE49-F238E27FC236}">
                  <a16:creationId xmlns:a16="http://schemas.microsoft.com/office/drawing/2014/main" id="{BEB6DAF5-E902-4699-8F56-5AE47F73DD4C}"/>
                </a:ext>
              </a:extLst>
            </p:cNvPr>
            <p:cNvSpPr/>
            <p:nvPr/>
          </p:nvSpPr>
          <p:spPr>
            <a:xfrm flipH="1">
              <a:off x="1860389" y="1888171"/>
              <a:ext cx="484013" cy="928344"/>
            </a:xfrm>
            <a:custGeom>
              <a:avLst/>
              <a:gdLst/>
              <a:ahLst/>
              <a:cxnLst/>
              <a:rect l="l" t="t" r="r" b="b"/>
              <a:pathLst>
                <a:path w="4757" h="9124" extrusionOk="0">
                  <a:moveTo>
                    <a:pt x="1085" y="1"/>
                  </a:moveTo>
                  <a:cubicBezTo>
                    <a:pt x="1017" y="1"/>
                    <a:pt x="948" y="13"/>
                    <a:pt x="882" y="39"/>
                  </a:cubicBezTo>
                  <a:lnTo>
                    <a:pt x="441" y="213"/>
                  </a:lnTo>
                  <a:cubicBezTo>
                    <a:pt x="144" y="336"/>
                    <a:pt x="0" y="665"/>
                    <a:pt x="113" y="962"/>
                  </a:cubicBezTo>
                  <a:lnTo>
                    <a:pt x="3137" y="8763"/>
                  </a:lnTo>
                  <a:cubicBezTo>
                    <a:pt x="3223" y="8982"/>
                    <a:pt x="3441" y="9124"/>
                    <a:pt x="3671" y="9124"/>
                  </a:cubicBezTo>
                  <a:cubicBezTo>
                    <a:pt x="3742" y="9124"/>
                    <a:pt x="3815" y="9110"/>
                    <a:pt x="3885" y="9081"/>
                  </a:cubicBezTo>
                  <a:lnTo>
                    <a:pt x="4316" y="8907"/>
                  </a:lnTo>
                  <a:cubicBezTo>
                    <a:pt x="4613" y="8794"/>
                    <a:pt x="4757" y="8466"/>
                    <a:pt x="4644" y="8169"/>
                  </a:cubicBezTo>
                  <a:lnTo>
                    <a:pt x="1620" y="367"/>
                  </a:lnTo>
                  <a:cubicBezTo>
                    <a:pt x="1533" y="139"/>
                    <a:pt x="1313" y="1"/>
                    <a:pt x="1085" y="1"/>
                  </a:cubicBezTo>
                  <a:close/>
                </a:path>
              </a:pathLst>
            </a:custGeom>
            <a:solidFill>
              <a:srgbClr val="1226D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984;p66">
              <a:extLst>
                <a:ext uri="{FF2B5EF4-FFF2-40B4-BE49-F238E27FC236}">
                  <a16:creationId xmlns:a16="http://schemas.microsoft.com/office/drawing/2014/main" id="{44F55439-D697-4A08-9D45-A70B0C6C8746}"/>
                </a:ext>
              </a:extLst>
            </p:cNvPr>
            <p:cNvSpPr/>
            <p:nvPr/>
          </p:nvSpPr>
          <p:spPr>
            <a:xfrm flipH="1">
              <a:off x="2254660" y="1644892"/>
              <a:ext cx="194032" cy="164933"/>
            </a:xfrm>
            <a:custGeom>
              <a:avLst/>
              <a:gdLst/>
              <a:ahLst/>
              <a:cxnLst/>
              <a:rect l="l" t="t" r="r" b="b"/>
              <a:pathLst>
                <a:path w="1907" h="1621" extrusionOk="0">
                  <a:moveTo>
                    <a:pt x="1507" y="1"/>
                  </a:moveTo>
                  <a:lnTo>
                    <a:pt x="0" y="595"/>
                  </a:lnTo>
                  <a:lnTo>
                    <a:pt x="400" y="1620"/>
                  </a:lnTo>
                  <a:lnTo>
                    <a:pt x="1907" y="1026"/>
                  </a:lnTo>
                  <a:lnTo>
                    <a:pt x="1507" y="1"/>
                  </a:lnTo>
                  <a:close/>
                </a:path>
              </a:pathLst>
            </a:custGeom>
            <a:solidFill>
              <a:srgbClr val="1226D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2985;p66">
              <a:extLst>
                <a:ext uri="{FF2B5EF4-FFF2-40B4-BE49-F238E27FC236}">
                  <a16:creationId xmlns:a16="http://schemas.microsoft.com/office/drawing/2014/main" id="{1C6FC8ED-312B-46F0-B623-75854D8060A8}"/>
                </a:ext>
              </a:extLst>
            </p:cNvPr>
            <p:cNvSpPr/>
            <p:nvPr/>
          </p:nvSpPr>
          <p:spPr>
            <a:xfrm flipH="1">
              <a:off x="1817544" y="307619"/>
              <a:ext cx="1614835" cy="1460687"/>
            </a:xfrm>
            <a:custGeom>
              <a:avLst/>
              <a:gdLst/>
              <a:ahLst/>
              <a:cxnLst/>
              <a:rect l="l" t="t" r="r" b="b"/>
              <a:pathLst>
                <a:path w="15871" h="14356" extrusionOk="0">
                  <a:moveTo>
                    <a:pt x="7756" y="1651"/>
                  </a:moveTo>
                  <a:cubicBezTo>
                    <a:pt x="7781" y="1651"/>
                    <a:pt x="7807" y="1651"/>
                    <a:pt x="7833" y="1652"/>
                  </a:cubicBezTo>
                  <a:cubicBezTo>
                    <a:pt x="10068" y="1693"/>
                    <a:pt x="12057" y="3077"/>
                    <a:pt x="12877" y="5158"/>
                  </a:cubicBezTo>
                  <a:cubicBezTo>
                    <a:pt x="13994" y="7987"/>
                    <a:pt x="12600" y="11196"/>
                    <a:pt x="9760" y="12323"/>
                  </a:cubicBezTo>
                  <a:cubicBezTo>
                    <a:pt x="9105" y="12578"/>
                    <a:pt x="8422" y="12702"/>
                    <a:pt x="7745" y="12702"/>
                  </a:cubicBezTo>
                  <a:cubicBezTo>
                    <a:pt x="6270" y="12702"/>
                    <a:pt x="4824" y="12114"/>
                    <a:pt x="3763" y="11011"/>
                  </a:cubicBezTo>
                  <a:cubicBezTo>
                    <a:pt x="2215" y="9412"/>
                    <a:pt x="1785" y="7023"/>
                    <a:pt x="2666" y="4973"/>
                  </a:cubicBezTo>
                  <a:cubicBezTo>
                    <a:pt x="3548" y="2947"/>
                    <a:pt x="5551" y="1651"/>
                    <a:pt x="7756" y="1651"/>
                  </a:cubicBezTo>
                  <a:close/>
                  <a:moveTo>
                    <a:pt x="7737" y="0"/>
                  </a:moveTo>
                  <a:cubicBezTo>
                    <a:pt x="4886" y="0"/>
                    <a:pt x="2301" y="1701"/>
                    <a:pt x="1159" y="4317"/>
                  </a:cubicBezTo>
                  <a:cubicBezTo>
                    <a:pt x="1" y="6982"/>
                    <a:pt x="565" y="10078"/>
                    <a:pt x="2574" y="12159"/>
                  </a:cubicBezTo>
                  <a:cubicBezTo>
                    <a:pt x="3957" y="13592"/>
                    <a:pt x="5836" y="14356"/>
                    <a:pt x="7748" y="14356"/>
                  </a:cubicBezTo>
                  <a:cubicBezTo>
                    <a:pt x="8628" y="14356"/>
                    <a:pt x="9516" y="14194"/>
                    <a:pt x="10365" y="13861"/>
                  </a:cubicBezTo>
                  <a:cubicBezTo>
                    <a:pt x="14056" y="12406"/>
                    <a:pt x="15870" y="8233"/>
                    <a:pt x="14414" y="4543"/>
                  </a:cubicBezTo>
                  <a:cubicBezTo>
                    <a:pt x="13348" y="1847"/>
                    <a:pt x="10765" y="53"/>
                    <a:pt x="7864" y="1"/>
                  </a:cubicBezTo>
                  <a:cubicBezTo>
                    <a:pt x="7821" y="1"/>
                    <a:pt x="7779" y="0"/>
                    <a:pt x="7737" y="0"/>
                  </a:cubicBezTo>
                  <a:close/>
                </a:path>
              </a:pathLst>
            </a:custGeom>
            <a:solidFill>
              <a:srgbClr val="0E1D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986;p66">
              <a:extLst>
                <a:ext uri="{FF2B5EF4-FFF2-40B4-BE49-F238E27FC236}">
                  <a16:creationId xmlns:a16="http://schemas.microsoft.com/office/drawing/2014/main" id="{3F4DCAC3-AD16-4699-85E0-8690D09665FF}"/>
                </a:ext>
              </a:extLst>
            </p:cNvPr>
            <p:cNvSpPr/>
            <p:nvPr/>
          </p:nvSpPr>
          <p:spPr>
            <a:xfrm flipH="1">
              <a:off x="2042916" y="475605"/>
              <a:ext cx="1204792" cy="1124513"/>
            </a:xfrm>
            <a:custGeom>
              <a:avLst/>
              <a:gdLst/>
              <a:ahLst/>
              <a:cxnLst/>
              <a:rect l="l" t="t" r="r" b="b"/>
              <a:pathLst>
                <a:path w="11841" h="11052" extrusionOk="0">
                  <a:moveTo>
                    <a:pt x="5918" y="1"/>
                  </a:moveTo>
                  <a:cubicBezTo>
                    <a:pt x="3224" y="1"/>
                    <a:pt x="871" y="1960"/>
                    <a:pt x="462" y="4706"/>
                  </a:cubicBezTo>
                  <a:cubicBezTo>
                    <a:pt x="0" y="7720"/>
                    <a:pt x="2081" y="10529"/>
                    <a:pt x="5095" y="10990"/>
                  </a:cubicBezTo>
                  <a:cubicBezTo>
                    <a:pt x="5373" y="11032"/>
                    <a:pt x="5648" y="11052"/>
                    <a:pt x="5920" y="11052"/>
                  </a:cubicBezTo>
                  <a:cubicBezTo>
                    <a:pt x="8615" y="11052"/>
                    <a:pt x="10970" y="9084"/>
                    <a:pt x="11380" y="6346"/>
                  </a:cubicBezTo>
                  <a:cubicBezTo>
                    <a:pt x="11841" y="3332"/>
                    <a:pt x="9760" y="513"/>
                    <a:pt x="6746" y="62"/>
                  </a:cubicBezTo>
                  <a:cubicBezTo>
                    <a:pt x="6467" y="21"/>
                    <a:pt x="6191" y="1"/>
                    <a:pt x="5918" y="1"/>
                  </a:cubicBezTo>
                  <a:close/>
                </a:path>
              </a:pathLst>
            </a:custGeom>
            <a:solidFill>
              <a:srgbClr val="8FCEF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987;p66">
              <a:extLst>
                <a:ext uri="{FF2B5EF4-FFF2-40B4-BE49-F238E27FC236}">
                  <a16:creationId xmlns:a16="http://schemas.microsoft.com/office/drawing/2014/main" id="{B5482867-6C30-4F75-BA08-91FD9A3D7EC7}"/>
                </a:ext>
              </a:extLst>
            </p:cNvPr>
            <p:cNvSpPr/>
            <p:nvPr/>
          </p:nvSpPr>
          <p:spPr>
            <a:xfrm flipH="1">
              <a:off x="1103089" y="2086884"/>
              <a:ext cx="563376" cy="961005"/>
            </a:xfrm>
            <a:custGeom>
              <a:avLst/>
              <a:gdLst/>
              <a:ahLst/>
              <a:cxnLst/>
              <a:rect l="l" t="t" r="r" b="b"/>
              <a:pathLst>
                <a:path w="5537" h="9445" extrusionOk="0">
                  <a:moveTo>
                    <a:pt x="2412" y="1"/>
                  </a:moveTo>
                  <a:cubicBezTo>
                    <a:pt x="1857" y="1"/>
                    <a:pt x="1549" y="280"/>
                    <a:pt x="1549" y="280"/>
                  </a:cubicBezTo>
                  <a:cubicBezTo>
                    <a:pt x="1549" y="280"/>
                    <a:pt x="185" y="547"/>
                    <a:pt x="113" y="3519"/>
                  </a:cubicBezTo>
                  <a:cubicBezTo>
                    <a:pt x="52" y="5765"/>
                    <a:pt x="1" y="9445"/>
                    <a:pt x="1" y="9445"/>
                  </a:cubicBezTo>
                  <a:lnTo>
                    <a:pt x="4891" y="9445"/>
                  </a:lnTo>
                  <a:cubicBezTo>
                    <a:pt x="4891" y="9445"/>
                    <a:pt x="5536" y="1982"/>
                    <a:pt x="4152" y="793"/>
                  </a:cubicBezTo>
                  <a:cubicBezTo>
                    <a:pt x="3439" y="174"/>
                    <a:pt x="2849" y="1"/>
                    <a:pt x="2412" y="1"/>
                  </a:cubicBezTo>
                  <a:close/>
                </a:path>
              </a:pathLst>
            </a:custGeom>
            <a:solidFill>
              <a:srgbClr val="FDE57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988;p66">
              <a:extLst>
                <a:ext uri="{FF2B5EF4-FFF2-40B4-BE49-F238E27FC236}">
                  <a16:creationId xmlns:a16="http://schemas.microsoft.com/office/drawing/2014/main" id="{F3F50FA0-0B9F-4F9B-BC3A-526224B36098}"/>
                </a:ext>
              </a:extLst>
            </p:cNvPr>
            <p:cNvSpPr/>
            <p:nvPr/>
          </p:nvSpPr>
          <p:spPr>
            <a:xfrm flipH="1">
              <a:off x="1363868" y="1749183"/>
              <a:ext cx="303615" cy="402717"/>
            </a:xfrm>
            <a:custGeom>
              <a:avLst/>
              <a:gdLst/>
              <a:ahLst/>
              <a:cxnLst/>
              <a:rect l="l" t="t" r="r" b="b"/>
              <a:pathLst>
                <a:path w="2984" h="3958" extrusionOk="0">
                  <a:moveTo>
                    <a:pt x="298" y="1"/>
                  </a:moveTo>
                  <a:cubicBezTo>
                    <a:pt x="298" y="1"/>
                    <a:pt x="0" y="2051"/>
                    <a:pt x="339" y="2533"/>
                  </a:cubicBezTo>
                  <a:cubicBezTo>
                    <a:pt x="677" y="3025"/>
                    <a:pt x="1518" y="3066"/>
                    <a:pt x="1518" y="3066"/>
                  </a:cubicBezTo>
                  <a:lnTo>
                    <a:pt x="1559" y="3958"/>
                  </a:lnTo>
                  <a:lnTo>
                    <a:pt x="2748" y="3548"/>
                  </a:lnTo>
                  <a:lnTo>
                    <a:pt x="2789" y="2533"/>
                  </a:lnTo>
                  <a:lnTo>
                    <a:pt x="2984" y="73"/>
                  </a:lnTo>
                  <a:lnTo>
                    <a:pt x="298" y="1"/>
                  </a:lnTo>
                  <a:close/>
                </a:path>
              </a:pathLst>
            </a:custGeom>
            <a:solidFill>
              <a:srgbClr val="FF959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989;p66">
              <a:extLst>
                <a:ext uri="{FF2B5EF4-FFF2-40B4-BE49-F238E27FC236}">
                  <a16:creationId xmlns:a16="http://schemas.microsoft.com/office/drawing/2014/main" id="{62E75CE5-3AD7-4C64-9D92-2C360B96AB18}"/>
                </a:ext>
              </a:extLst>
            </p:cNvPr>
            <p:cNvSpPr/>
            <p:nvPr/>
          </p:nvSpPr>
          <p:spPr>
            <a:xfrm flipH="1">
              <a:off x="1276263" y="1660764"/>
              <a:ext cx="417266" cy="331595"/>
            </a:xfrm>
            <a:custGeom>
              <a:avLst/>
              <a:gdLst/>
              <a:ahLst/>
              <a:cxnLst/>
              <a:rect l="l" t="t" r="r" b="b"/>
              <a:pathLst>
                <a:path w="4101" h="3259" extrusionOk="0">
                  <a:moveTo>
                    <a:pt x="1771" y="0"/>
                  </a:moveTo>
                  <a:cubicBezTo>
                    <a:pt x="1023" y="0"/>
                    <a:pt x="215" y="60"/>
                    <a:pt x="215" y="60"/>
                  </a:cubicBezTo>
                  <a:cubicBezTo>
                    <a:pt x="215" y="60"/>
                    <a:pt x="0" y="439"/>
                    <a:pt x="564" y="870"/>
                  </a:cubicBezTo>
                  <a:lnTo>
                    <a:pt x="2061" y="911"/>
                  </a:lnTo>
                  <a:cubicBezTo>
                    <a:pt x="1938" y="1249"/>
                    <a:pt x="1938" y="1618"/>
                    <a:pt x="2081" y="1956"/>
                  </a:cubicBezTo>
                  <a:cubicBezTo>
                    <a:pt x="2163" y="2120"/>
                    <a:pt x="2286" y="2264"/>
                    <a:pt x="2440" y="2377"/>
                  </a:cubicBezTo>
                  <a:cubicBezTo>
                    <a:pt x="2440" y="2377"/>
                    <a:pt x="2519" y="1905"/>
                    <a:pt x="2801" y="1905"/>
                  </a:cubicBezTo>
                  <a:cubicBezTo>
                    <a:pt x="2807" y="1905"/>
                    <a:pt x="2813" y="1905"/>
                    <a:pt x="2819" y="1905"/>
                  </a:cubicBezTo>
                  <a:cubicBezTo>
                    <a:pt x="3014" y="1926"/>
                    <a:pt x="3096" y="2295"/>
                    <a:pt x="2973" y="2592"/>
                  </a:cubicBezTo>
                  <a:cubicBezTo>
                    <a:pt x="2935" y="2743"/>
                    <a:pt x="2802" y="2851"/>
                    <a:pt x="2653" y="2851"/>
                  </a:cubicBezTo>
                  <a:cubicBezTo>
                    <a:pt x="2640" y="2851"/>
                    <a:pt x="2627" y="2850"/>
                    <a:pt x="2614" y="2848"/>
                  </a:cubicBezTo>
                  <a:lnTo>
                    <a:pt x="2614" y="2848"/>
                  </a:lnTo>
                  <a:lnTo>
                    <a:pt x="3055" y="3258"/>
                  </a:lnTo>
                  <a:cubicBezTo>
                    <a:pt x="3055" y="3258"/>
                    <a:pt x="4101" y="1331"/>
                    <a:pt x="3424" y="849"/>
                  </a:cubicBezTo>
                  <a:cubicBezTo>
                    <a:pt x="3404" y="531"/>
                    <a:pt x="3219" y="244"/>
                    <a:pt x="2922" y="111"/>
                  </a:cubicBezTo>
                  <a:cubicBezTo>
                    <a:pt x="2727" y="26"/>
                    <a:pt x="2261" y="0"/>
                    <a:pt x="1771" y="0"/>
                  </a:cubicBezTo>
                  <a:close/>
                </a:path>
              </a:pathLst>
            </a:custGeom>
            <a:solidFill>
              <a:srgbClr val="00171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990;p66">
              <a:extLst>
                <a:ext uri="{FF2B5EF4-FFF2-40B4-BE49-F238E27FC236}">
                  <a16:creationId xmlns:a16="http://schemas.microsoft.com/office/drawing/2014/main" id="{30126614-2973-4634-BB02-14CFCD12EBB6}"/>
                </a:ext>
              </a:extLst>
            </p:cNvPr>
            <p:cNvSpPr/>
            <p:nvPr/>
          </p:nvSpPr>
          <p:spPr>
            <a:xfrm flipH="1">
              <a:off x="1448320" y="1995362"/>
              <a:ext cx="64813" cy="85570"/>
            </a:xfrm>
            <a:custGeom>
              <a:avLst/>
              <a:gdLst/>
              <a:ahLst/>
              <a:cxnLst/>
              <a:rect l="l" t="t" r="r" b="b"/>
              <a:pathLst>
                <a:path w="637" h="841" extrusionOk="0">
                  <a:moveTo>
                    <a:pt x="626" y="0"/>
                  </a:moveTo>
                  <a:cubicBezTo>
                    <a:pt x="575" y="308"/>
                    <a:pt x="1" y="472"/>
                    <a:pt x="1" y="472"/>
                  </a:cubicBezTo>
                  <a:lnTo>
                    <a:pt x="21" y="841"/>
                  </a:lnTo>
                  <a:cubicBezTo>
                    <a:pt x="636" y="697"/>
                    <a:pt x="626" y="1"/>
                    <a:pt x="626" y="0"/>
                  </a:cubicBezTo>
                  <a:close/>
                </a:path>
              </a:pathLst>
            </a:custGeom>
            <a:solidFill>
              <a:srgbClr val="D85E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2991;p66">
              <a:extLst>
                <a:ext uri="{FF2B5EF4-FFF2-40B4-BE49-F238E27FC236}">
                  <a16:creationId xmlns:a16="http://schemas.microsoft.com/office/drawing/2014/main" id="{CC83B738-6620-4C0B-B696-BCDC3C27376C}"/>
                </a:ext>
              </a:extLst>
            </p:cNvPr>
            <p:cNvSpPr/>
            <p:nvPr/>
          </p:nvSpPr>
          <p:spPr>
            <a:xfrm flipH="1">
              <a:off x="1356543" y="2049594"/>
              <a:ext cx="165950" cy="107547"/>
            </a:xfrm>
            <a:custGeom>
              <a:avLst/>
              <a:gdLst/>
              <a:ahLst/>
              <a:cxnLst/>
              <a:rect l="l" t="t" r="r" b="b"/>
              <a:pathLst>
                <a:path w="1631" h="1057" extrusionOk="0">
                  <a:moveTo>
                    <a:pt x="1374" y="0"/>
                  </a:moveTo>
                  <a:lnTo>
                    <a:pt x="287" y="667"/>
                  </a:lnTo>
                  <a:lnTo>
                    <a:pt x="123" y="410"/>
                  </a:lnTo>
                  <a:lnTo>
                    <a:pt x="0" y="585"/>
                  </a:lnTo>
                  <a:lnTo>
                    <a:pt x="0" y="933"/>
                  </a:lnTo>
                  <a:lnTo>
                    <a:pt x="277" y="800"/>
                  </a:lnTo>
                  <a:lnTo>
                    <a:pt x="790" y="1056"/>
                  </a:lnTo>
                  <a:lnTo>
                    <a:pt x="1630" y="298"/>
                  </a:lnTo>
                  <a:lnTo>
                    <a:pt x="1374" y="0"/>
                  </a:lnTo>
                  <a:close/>
                </a:path>
              </a:pathLst>
            </a:custGeom>
            <a:solidFill>
              <a:srgbClr val="FFB1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992;p66">
              <a:extLst>
                <a:ext uri="{FF2B5EF4-FFF2-40B4-BE49-F238E27FC236}">
                  <a16:creationId xmlns:a16="http://schemas.microsoft.com/office/drawing/2014/main" id="{DF58C7EF-B710-4890-8ABA-429D2C2E11CA}"/>
                </a:ext>
              </a:extLst>
            </p:cNvPr>
            <p:cNvSpPr/>
            <p:nvPr/>
          </p:nvSpPr>
          <p:spPr>
            <a:xfrm flipH="1">
              <a:off x="1002969" y="3047791"/>
              <a:ext cx="663495" cy="1467708"/>
            </a:xfrm>
            <a:custGeom>
              <a:avLst/>
              <a:gdLst/>
              <a:ahLst/>
              <a:cxnLst/>
              <a:rect l="l" t="t" r="r" b="b"/>
              <a:pathLst>
                <a:path w="6521" h="14425" extrusionOk="0">
                  <a:moveTo>
                    <a:pt x="1" y="1"/>
                  </a:moveTo>
                  <a:lnTo>
                    <a:pt x="1128" y="14425"/>
                  </a:lnTo>
                  <a:lnTo>
                    <a:pt x="2912" y="14425"/>
                  </a:lnTo>
                  <a:lnTo>
                    <a:pt x="2912" y="6223"/>
                  </a:lnTo>
                  <a:lnTo>
                    <a:pt x="4593" y="14425"/>
                  </a:lnTo>
                  <a:lnTo>
                    <a:pt x="6521" y="14425"/>
                  </a:lnTo>
                  <a:lnTo>
                    <a:pt x="5495" y="6193"/>
                  </a:lnTo>
                  <a:lnTo>
                    <a:pt x="4891" y="1"/>
                  </a:lnTo>
                  <a:close/>
                </a:path>
              </a:pathLst>
            </a:custGeom>
            <a:solidFill>
              <a:srgbClr val="2329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993;p66">
              <a:extLst>
                <a:ext uri="{FF2B5EF4-FFF2-40B4-BE49-F238E27FC236}">
                  <a16:creationId xmlns:a16="http://schemas.microsoft.com/office/drawing/2014/main" id="{710AD079-C034-476D-AD4D-D36278ADD9A2}"/>
                </a:ext>
              </a:extLst>
            </p:cNvPr>
            <p:cNvSpPr/>
            <p:nvPr/>
          </p:nvSpPr>
          <p:spPr>
            <a:xfrm flipH="1">
              <a:off x="1023832" y="4449724"/>
              <a:ext cx="137766" cy="80381"/>
            </a:xfrm>
            <a:custGeom>
              <a:avLst/>
              <a:gdLst/>
              <a:ahLst/>
              <a:cxnLst/>
              <a:rect l="l" t="t" r="r" b="b"/>
              <a:pathLst>
                <a:path w="1354" h="790" extrusionOk="0">
                  <a:moveTo>
                    <a:pt x="0" y="0"/>
                  </a:moveTo>
                  <a:lnTo>
                    <a:pt x="185" y="789"/>
                  </a:lnTo>
                  <a:lnTo>
                    <a:pt x="1354" y="789"/>
                  </a:lnTo>
                  <a:lnTo>
                    <a:pt x="1241" y="0"/>
                  </a:lnTo>
                  <a:close/>
                </a:path>
              </a:pathLst>
            </a:custGeom>
            <a:solidFill>
              <a:srgbClr val="2329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994;p66">
              <a:extLst>
                <a:ext uri="{FF2B5EF4-FFF2-40B4-BE49-F238E27FC236}">
                  <a16:creationId xmlns:a16="http://schemas.microsoft.com/office/drawing/2014/main" id="{F30DD1C1-19E9-4EC5-996F-1B4AE5D80B9C}"/>
                </a:ext>
              </a:extLst>
            </p:cNvPr>
            <p:cNvSpPr/>
            <p:nvPr/>
          </p:nvSpPr>
          <p:spPr>
            <a:xfrm flipH="1">
              <a:off x="991475" y="4530003"/>
              <a:ext cx="343296" cy="178465"/>
            </a:xfrm>
            <a:custGeom>
              <a:avLst/>
              <a:gdLst/>
              <a:ahLst/>
              <a:cxnLst/>
              <a:rect l="l" t="t" r="r" b="b"/>
              <a:pathLst>
                <a:path w="3374" h="1754" extrusionOk="0">
                  <a:moveTo>
                    <a:pt x="1887" y="0"/>
                  </a:moveTo>
                  <a:lnTo>
                    <a:pt x="1805" y="103"/>
                  </a:lnTo>
                  <a:cubicBezTo>
                    <a:pt x="1805" y="103"/>
                    <a:pt x="923" y="995"/>
                    <a:pt x="195" y="1190"/>
                  </a:cubicBezTo>
                  <a:lnTo>
                    <a:pt x="1" y="1753"/>
                  </a:lnTo>
                  <a:lnTo>
                    <a:pt x="1887" y="1753"/>
                  </a:lnTo>
                  <a:lnTo>
                    <a:pt x="2379" y="1651"/>
                  </a:lnTo>
                  <a:lnTo>
                    <a:pt x="2522" y="1753"/>
                  </a:lnTo>
                  <a:lnTo>
                    <a:pt x="3250" y="1753"/>
                  </a:lnTo>
                  <a:cubicBezTo>
                    <a:pt x="3250" y="1753"/>
                    <a:pt x="3373" y="513"/>
                    <a:pt x="3056" y="0"/>
                  </a:cubicBezTo>
                  <a:close/>
                </a:path>
              </a:pathLst>
            </a:custGeom>
            <a:solidFill>
              <a:srgbClr val="2329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995;p66">
              <a:extLst>
                <a:ext uri="{FF2B5EF4-FFF2-40B4-BE49-F238E27FC236}">
                  <a16:creationId xmlns:a16="http://schemas.microsoft.com/office/drawing/2014/main" id="{7718D261-EF7B-438C-9475-FEF1C5306985}"/>
                </a:ext>
              </a:extLst>
            </p:cNvPr>
            <p:cNvSpPr/>
            <p:nvPr/>
          </p:nvSpPr>
          <p:spPr>
            <a:xfrm flipH="1">
              <a:off x="1397242" y="4448605"/>
              <a:ext cx="120062" cy="81500"/>
            </a:xfrm>
            <a:custGeom>
              <a:avLst/>
              <a:gdLst/>
              <a:ahLst/>
              <a:cxnLst/>
              <a:rect l="l" t="t" r="r" b="b"/>
              <a:pathLst>
                <a:path w="1180" h="801" extrusionOk="0">
                  <a:moveTo>
                    <a:pt x="1" y="1"/>
                  </a:moveTo>
                  <a:lnTo>
                    <a:pt x="1" y="800"/>
                  </a:lnTo>
                  <a:lnTo>
                    <a:pt x="1180" y="800"/>
                  </a:lnTo>
                  <a:lnTo>
                    <a:pt x="1180" y="1"/>
                  </a:lnTo>
                  <a:close/>
                </a:path>
              </a:pathLst>
            </a:custGeom>
            <a:solidFill>
              <a:srgbClr val="2329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996;p66">
              <a:extLst>
                <a:ext uri="{FF2B5EF4-FFF2-40B4-BE49-F238E27FC236}">
                  <a16:creationId xmlns:a16="http://schemas.microsoft.com/office/drawing/2014/main" id="{86DE7859-BA89-4601-B6EF-06024BEAA42B}"/>
                </a:ext>
              </a:extLst>
            </p:cNvPr>
            <p:cNvSpPr/>
            <p:nvPr/>
          </p:nvSpPr>
          <p:spPr>
            <a:xfrm flipH="1">
              <a:off x="1364885" y="4530003"/>
              <a:ext cx="343296" cy="178465"/>
            </a:xfrm>
            <a:custGeom>
              <a:avLst/>
              <a:gdLst/>
              <a:ahLst/>
              <a:cxnLst/>
              <a:rect l="l" t="t" r="r" b="b"/>
              <a:pathLst>
                <a:path w="3374" h="1754" extrusionOk="0">
                  <a:moveTo>
                    <a:pt x="1877" y="0"/>
                  </a:moveTo>
                  <a:lnTo>
                    <a:pt x="1795" y="103"/>
                  </a:lnTo>
                  <a:cubicBezTo>
                    <a:pt x="1795" y="103"/>
                    <a:pt x="923" y="995"/>
                    <a:pt x="195" y="1190"/>
                  </a:cubicBezTo>
                  <a:lnTo>
                    <a:pt x="1" y="1753"/>
                  </a:lnTo>
                  <a:lnTo>
                    <a:pt x="1887" y="1753"/>
                  </a:lnTo>
                  <a:lnTo>
                    <a:pt x="2379" y="1651"/>
                  </a:lnTo>
                  <a:lnTo>
                    <a:pt x="2522" y="1753"/>
                  </a:lnTo>
                  <a:lnTo>
                    <a:pt x="3250" y="1753"/>
                  </a:lnTo>
                  <a:cubicBezTo>
                    <a:pt x="3250" y="1753"/>
                    <a:pt x="3373" y="513"/>
                    <a:pt x="3056" y="0"/>
                  </a:cubicBezTo>
                  <a:close/>
                </a:path>
              </a:pathLst>
            </a:custGeom>
            <a:solidFill>
              <a:srgbClr val="2329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997;p66">
              <a:extLst>
                <a:ext uri="{FF2B5EF4-FFF2-40B4-BE49-F238E27FC236}">
                  <a16:creationId xmlns:a16="http://schemas.microsoft.com/office/drawing/2014/main" id="{37DED666-D184-45AF-B465-81E535602411}"/>
                </a:ext>
              </a:extLst>
            </p:cNvPr>
            <p:cNvSpPr/>
            <p:nvPr/>
          </p:nvSpPr>
          <p:spPr>
            <a:xfrm flipH="1">
              <a:off x="1181329" y="2151596"/>
              <a:ext cx="840841" cy="569176"/>
            </a:xfrm>
            <a:custGeom>
              <a:avLst/>
              <a:gdLst/>
              <a:ahLst/>
              <a:cxnLst/>
              <a:rect l="l" t="t" r="r" b="b"/>
              <a:pathLst>
                <a:path w="8264" h="5594" extrusionOk="0">
                  <a:moveTo>
                    <a:pt x="7070" y="1"/>
                  </a:moveTo>
                  <a:cubicBezTo>
                    <a:pt x="6609" y="1"/>
                    <a:pt x="6180" y="296"/>
                    <a:pt x="6029" y="751"/>
                  </a:cubicBezTo>
                  <a:lnTo>
                    <a:pt x="5106" y="3581"/>
                  </a:lnTo>
                  <a:lnTo>
                    <a:pt x="103" y="2955"/>
                  </a:lnTo>
                  <a:lnTo>
                    <a:pt x="1" y="4462"/>
                  </a:lnTo>
                  <a:cubicBezTo>
                    <a:pt x="1" y="4462"/>
                    <a:pt x="3056" y="5593"/>
                    <a:pt x="5033" y="5593"/>
                  </a:cubicBezTo>
                  <a:cubicBezTo>
                    <a:pt x="5445" y="5593"/>
                    <a:pt x="5810" y="5544"/>
                    <a:pt x="6090" y="5426"/>
                  </a:cubicBezTo>
                  <a:cubicBezTo>
                    <a:pt x="7218" y="4944"/>
                    <a:pt x="7854" y="2668"/>
                    <a:pt x="8141" y="1325"/>
                  </a:cubicBezTo>
                  <a:cubicBezTo>
                    <a:pt x="8264" y="761"/>
                    <a:pt x="7925" y="198"/>
                    <a:pt x="7372" y="44"/>
                  </a:cubicBezTo>
                  <a:cubicBezTo>
                    <a:pt x="7271" y="15"/>
                    <a:pt x="7170" y="1"/>
                    <a:pt x="7070" y="1"/>
                  </a:cubicBezTo>
                  <a:close/>
                </a:path>
              </a:pathLst>
            </a:custGeom>
            <a:solidFill>
              <a:srgbClr val="FFB1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6" name="Google Shape;2998;p66">
              <a:extLst>
                <a:ext uri="{FF2B5EF4-FFF2-40B4-BE49-F238E27FC236}">
                  <a16:creationId xmlns:a16="http://schemas.microsoft.com/office/drawing/2014/main" id="{4F538AD7-A73B-4432-8810-D7FE002B6F8A}"/>
                </a:ext>
              </a:extLst>
            </p:cNvPr>
            <p:cNvSpPr/>
            <p:nvPr/>
          </p:nvSpPr>
          <p:spPr>
            <a:xfrm flipH="1">
              <a:off x="2008433" y="2402099"/>
              <a:ext cx="196271" cy="203597"/>
            </a:xfrm>
            <a:custGeom>
              <a:avLst/>
              <a:gdLst/>
              <a:ahLst/>
              <a:cxnLst/>
              <a:rect l="l" t="t" r="r" b="b"/>
              <a:pathLst>
                <a:path w="1929" h="2001" extrusionOk="0">
                  <a:moveTo>
                    <a:pt x="781" y="1"/>
                  </a:moveTo>
                  <a:cubicBezTo>
                    <a:pt x="728" y="1"/>
                    <a:pt x="687" y="7"/>
                    <a:pt x="667" y="22"/>
                  </a:cubicBezTo>
                  <a:cubicBezTo>
                    <a:pt x="585" y="83"/>
                    <a:pt x="698" y="268"/>
                    <a:pt x="852" y="288"/>
                  </a:cubicBezTo>
                  <a:cubicBezTo>
                    <a:pt x="964" y="309"/>
                    <a:pt x="1067" y="350"/>
                    <a:pt x="1159" y="401"/>
                  </a:cubicBezTo>
                  <a:cubicBezTo>
                    <a:pt x="1159" y="401"/>
                    <a:pt x="541" y="232"/>
                    <a:pt x="259" y="232"/>
                  </a:cubicBezTo>
                  <a:cubicBezTo>
                    <a:pt x="200" y="232"/>
                    <a:pt x="155" y="240"/>
                    <a:pt x="134" y="257"/>
                  </a:cubicBezTo>
                  <a:cubicBezTo>
                    <a:pt x="1" y="350"/>
                    <a:pt x="83" y="575"/>
                    <a:pt x="298" y="626"/>
                  </a:cubicBezTo>
                  <a:cubicBezTo>
                    <a:pt x="298" y="626"/>
                    <a:pt x="73" y="647"/>
                    <a:pt x="73" y="852"/>
                  </a:cubicBezTo>
                  <a:cubicBezTo>
                    <a:pt x="62" y="1047"/>
                    <a:pt x="319" y="1108"/>
                    <a:pt x="319" y="1108"/>
                  </a:cubicBezTo>
                  <a:cubicBezTo>
                    <a:pt x="257" y="1242"/>
                    <a:pt x="308" y="1395"/>
                    <a:pt x="421" y="1488"/>
                  </a:cubicBezTo>
                  <a:cubicBezTo>
                    <a:pt x="442" y="1631"/>
                    <a:pt x="534" y="1754"/>
                    <a:pt x="667" y="1805"/>
                  </a:cubicBezTo>
                  <a:cubicBezTo>
                    <a:pt x="1036" y="1887"/>
                    <a:pt x="1416" y="1959"/>
                    <a:pt x="1795" y="2000"/>
                  </a:cubicBezTo>
                  <a:lnTo>
                    <a:pt x="1928" y="503"/>
                  </a:lnTo>
                  <a:cubicBezTo>
                    <a:pt x="1928" y="503"/>
                    <a:pt x="1549" y="165"/>
                    <a:pt x="1303" y="93"/>
                  </a:cubicBezTo>
                  <a:cubicBezTo>
                    <a:pt x="1133" y="42"/>
                    <a:pt x="916" y="1"/>
                    <a:pt x="781" y="1"/>
                  </a:cubicBezTo>
                  <a:close/>
                </a:path>
              </a:pathLst>
            </a:custGeom>
            <a:solidFill>
              <a:srgbClr val="FF959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999;p66">
              <a:extLst>
                <a:ext uri="{FF2B5EF4-FFF2-40B4-BE49-F238E27FC236}">
                  <a16:creationId xmlns:a16="http://schemas.microsoft.com/office/drawing/2014/main" id="{90A2FD77-E4B0-47C0-A8DA-E0CC759F67ED}"/>
                </a:ext>
              </a:extLst>
            </p:cNvPr>
            <p:cNvSpPr/>
            <p:nvPr/>
          </p:nvSpPr>
          <p:spPr>
            <a:xfrm flipH="1">
              <a:off x="2112826" y="2240524"/>
              <a:ext cx="139801" cy="179788"/>
            </a:xfrm>
            <a:custGeom>
              <a:avLst/>
              <a:gdLst/>
              <a:ahLst/>
              <a:cxnLst/>
              <a:rect l="l" t="t" r="r" b="b"/>
              <a:pathLst>
                <a:path w="1374" h="1767" extrusionOk="0">
                  <a:moveTo>
                    <a:pt x="321" y="0"/>
                  </a:moveTo>
                  <a:cubicBezTo>
                    <a:pt x="237" y="0"/>
                    <a:pt x="153" y="43"/>
                    <a:pt x="113" y="123"/>
                  </a:cubicBezTo>
                  <a:cubicBezTo>
                    <a:pt x="82" y="246"/>
                    <a:pt x="93" y="379"/>
                    <a:pt x="144" y="492"/>
                  </a:cubicBezTo>
                  <a:cubicBezTo>
                    <a:pt x="144" y="492"/>
                    <a:pt x="0" y="605"/>
                    <a:pt x="113" y="841"/>
                  </a:cubicBezTo>
                  <a:cubicBezTo>
                    <a:pt x="82" y="913"/>
                    <a:pt x="93" y="1015"/>
                    <a:pt x="144" y="1087"/>
                  </a:cubicBezTo>
                  <a:cubicBezTo>
                    <a:pt x="144" y="1087"/>
                    <a:pt x="21" y="1353"/>
                    <a:pt x="349" y="1579"/>
                  </a:cubicBezTo>
                  <a:cubicBezTo>
                    <a:pt x="540" y="1697"/>
                    <a:pt x="755" y="1767"/>
                    <a:pt x="973" y="1767"/>
                  </a:cubicBezTo>
                  <a:cubicBezTo>
                    <a:pt x="1000" y="1767"/>
                    <a:pt x="1028" y="1766"/>
                    <a:pt x="1056" y="1763"/>
                  </a:cubicBezTo>
                  <a:lnTo>
                    <a:pt x="943" y="1446"/>
                  </a:lnTo>
                  <a:cubicBezTo>
                    <a:pt x="1087" y="1446"/>
                    <a:pt x="1230" y="1364"/>
                    <a:pt x="1179" y="1251"/>
                  </a:cubicBezTo>
                  <a:cubicBezTo>
                    <a:pt x="1138" y="1148"/>
                    <a:pt x="882" y="1128"/>
                    <a:pt x="882" y="1128"/>
                  </a:cubicBezTo>
                  <a:lnTo>
                    <a:pt x="882" y="1128"/>
                  </a:lnTo>
                  <a:cubicBezTo>
                    <a:pt x="882" y="1128"/>
                    <a:pt x="901" y="1129"/>
                    <a:pt x="931" y="1129"/>
                  </a:cubicBezTo>
                  <a:cubicBezTo>
                    <a:pt x="1019" y="1129"/>
                    <a:pt x="1200" y="1118"/>
                    <a:pt x="1230" y="1025"/>
                  </a:cubicBezTo>
                  <a:cubicBezTo>
                    <a:pt x="1251" y="954"/>
                    <a:pt x="1220" y="882"/>
                    <a:pt x="1159" y="841"/>
                  </a:cubicBezTo>
                  <a:cubicBezTo>
                    <a:pt x="1292" y="841"/>
                    <a:pt x="1374" y="687"/>
                    <a:pt x="1200" y="595"/>
                  </a:cubicBezTo>
                  <a:cubicBezTo>
                    <a:pt x="1086" y="531"/>
                    <a:pt x="845" y="521"/>
                    <a:pt x="707" y="521"/>
                  </a:cubicBezTo>
                  <a:cubicBezTo>
                    <a:pt x="646" y="521"/>
                    <a:pt x="605" y="523"/>
                    <a:pt x="605" y="523"/>
                  </a:cubicBezTo>
                  <a:lnTo>
                    <a:pt x="574" y="451"/>
                  </a:lnTo>
                  <a:cubicBezTo>
                    <a:pt x="605" y="448"/>
                    <a:pt x="635" y="447"/>
                    <a:pt x="665" y="447"/>
                  </a:cubicBezTo>
                  <a:cubicBezTo>
                    <a:pt x="748" y="447"/>
                    <a:pt x="830" y="457"/>
                    <a:pt x="913" y="472"/>
                  </a:cubicBezTo>
                  <a:cubicBezTo>
                    <a:pt x="927" y="473"/>
                    <a:pt x="942" y="474"/>
                    <a:pt x="957" y="474"/>
                  </a:cubicBezTo>
                  <a:cubicBezTo>
                    <a:pt x="1133" y="474"/>
                    <a:pt x="1325" y="364"/>
                    <a:pt x="1107" y="185"/>
                  </a:cubicBezTo>
                  <a:cubicBezTo>
                    <a:pt x="918" y="27"/>
                    <a:pt x="595" y="9"/>
                    <a:pt x="457" y="9"/>
                  </a:cubicBezTo>
                  <a:cubicBezTo>
                    <a:pt x="415" y="9"/>
                    <a:pt x="390" y="10"/>
                    <a:pt x="390" y="10"/>
                  </a:cubicBezTo>
                  <a:cubicBezTo>
                    <a:pt x="368" y="4"/>
                    <a:pt x="344" y="0"/>
                    <a:pt x="321" y="0"/>
                  </a:cubicBezTo>
                  <a:close/>
                </a:path>
              </a:pathLst>
            </a:custGeom>
            <a:solidFill>
              <a:srgbClr val="D85E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28" name="Connettore diritto 58">
            <a:extLst>
              <a:ext uri="{FF2B5EF4-FFF2-40B4-BE49-F238E27FC236}">
                <a16:creationId xmlns:a16="http://schemas.microsoft.com/office/drawing/2014/main" id="{0B4D34DA-43A6-49B4-B74E-19968E0A6F49}"/>
              </a:ext>
            </a:extLst>
          </p:cNvPr>
          <p:cNvCxnSpPr/>
          <p:nvPr/>
        </p:nvCxnSpPr>
        <p:spPr>
          <a:xfrm>
            <a:off x="7310687" y="1233886"/>
            <a:ext cx="601800" cy="1215067"/>
          </a:xfrm>
          <a:prstGeom prst="line">
            <a:avLst/>
          </a:prstGeom>
        </p:spPr>
        <p:style>
          <a:lnRef idx="3">
            <a:schemeClr val="dk1"/>
          </a:lnRef>
          <a:fillRef idx="0">
            <a:schemeClr val="dk1"/>
          </a:fillRef>
          <a:effectRef idx="2">
            <a:schemeClr val="dk1"/>
          </a:effectRef>
          <a:fontRef idx="minor">
            <a:schemeClr val="tx1"/>
          </a:fontRef>
        </p:style>
      </p:cxnSp>
      <p:cxnSp>
        <p:nvCxnSpPr>
          <p:cNvPr id="29" name="Connettore diritto 60">
            <a:extLst>
              <a:ext uri="{FF2B5EF4-FFF2-40B4-BE49-F238E27FC236}">
                <a16:creationId xmlns:a16="http://schemas.microsoft.com/office/drawing/2014/main" id="{2683AE8A-E410-4282-931E-EAF94D4F0938}"/>
              </a:ext>
            </a:extLst>
          </p:cNvPr>
          <p:cNvCxnSpPr/>
          <p:nvPr/>
        </p:nvCxnSpPr>
        <p:spPr>
          <a:xfrm>
            <a:off x="6687940" y="2298961"/>
            <a:ext cx="807418" cy="354796"/>
          </a:xfrm>
          <a:prstGeom prst="line">
            <a:avLst/>
          </a:prstGeom>
        </p:spPr>
        <p:style>
          <a:lnRef idx="3">
            <a:schemeClr val="dk1"/>
          </a:lnRef>
          <a:fillRef idx="0">
            <a:schemeClr val="dk1"/>
          </a:fillRef>
          <a:effectRef idx="2">
            <a:schemeClr val="dk1"/>
          </a:effectRef>
          <a:fontRef idx="minor">
            <a:schemeClr val="tx1"/>
          </a:fontRef>
        </p:style>
      </p:cxnSp>
      <p:grpSp>
        <p:nvGrpSpPr>
          <p:cNvPr id="30" name="Google Shape;11903;p62"/>
          <p:cNvGrpSpPr/>
          <p:nvPr/>
        </p:nvGrpSpPr>
        <p:grpSpPr>
          <a:xfrm>
            <a:off x="8019682" y="1760014"/>
            <a:ext cx="556574" cy="616152"/>
            <a:chOff x="7953101" y="2436584"/>
            <a:chExt cx="361691" cy="362162"/>
          </a:xfrm>
        </p:grpSpPr>
        <p:sp>
          <p:nvSpPr>
            <p:cNvPr id="31" name="Google Shape;11904;p62"/>
            <p:cNvSpPr/>
            <p:nvPr/>
          </p:nvSpPr>
          <p:spPr>
            <a:xfrm>
              <a:off x="7960673" y="2452906"/>
              <a:ext cx="304392" cy="345840"/>
            </a:xfrm>
            <a:custGeom>
              <a:avLst/>
              <a:gdLst/>
              <a:ahLst/>
              <a:cxnLst/>
              <a:rect l="l" t="t" r="r" b="b"/>
              <a:pathLst>
                <a:path w="11618" h="13200" extrusionOk="0">
                  <a:moveTo>
                    <a:pt x="1294" y="1"/>
                  </a:moveTo>
                  <a:cubicBezTo>
                    <a:pt x="575" y="1"/>
                    <a:pt x="0" y="585"/>
                    <a:pt x="0" y="1304"/>
                  </a:cubicBezTo>
                  <a:lnTo>
                    <a:pt x="0" y="3116"/>
                  </a:lnTo>
                  <a:lnTo>
                    <a:pt x="546" y="2943"/>
                  </a:lnTo>
                  <a:lnTo>
                    <a:pt x="546" y="2339"/>
                  </a:lnTo>
                  <a:lnTo>
                    <a:pt x="546" y="1304"/>
                  </a:lnTo>
                  <a:cubicBezTo>
                    <a:pt x="546" y="892"/>
                    <a:pt x="882" y="557"/>
                    <a:pt x="1294" y="557"/>
                  </a:cubicBezTo>
                  <a:lnTo>
                    <a:pt x="2157" y="557"/>
                  </a:lnTo>
                  <a:lnTo>
                    <a:pt x="2157" y="1"/>
                  </a:lnTo>
                  <a:close/>
                  <a:moveTo>
                    <a:pt x="6614" y="10"/>
                  </a:moveTo>
                  <a:lnTo>
                    <a:pt x="6614" y="557"/>
                  </a:lnTo>
                  <a:lnTo>
                    <a:pt x="7486" y="557"/>
                  </a:lnTo>
                  <a:cubicBezTo>
                    <a:pt x="7898" y="557"/>
                    <a:pt x="8234" y="892"/>
                    <a:pt x="8234" y="1304"/>
                  </a:cubicBezTo>
                  <a:lnTo>
                    <a:pt x="8234" y="2339"/>
                  </a:lnTo>
                  <a:lnTo>
                    <a:pt x="8234" y="2943"/>
                  </a:lnTo>
                  <a:lnTo>
                    <a:pt x="8780" y="3116"/>
                  </a:lnTo>
                  <a:lnTo>
                    <a:pt x="8780" y="1304"/>
                  </a:lnTo>
                  <a:cubicBezTo>
                    <a:pt x="8780" y="585"/>
                    <a:pt x="8205" y="10"/>
                    <a:pt x="7486" y="10"/>
                  </a:cubicBezTo>
                  <a:close/>
                  <a:moveTo>
                    <a:pt x="11071" y="8963"/>
                  </a:moveTo>
                  <a:lnTo>
                    <a:pt x="11071" y="10554"/>
                  </a:lnTo>
                  <a:cubicBezTo>
                    <a:pt x="11071" y="11714"/>
                    <a:pt x="10132" y="12644"/>
                    <a:pt x="8982" y="12653"/>
                  </a:cubicBezTo>
                  <a:lnTo>
                    <a:pt x="6748" y="12653"/>
                  </a:lnTo>
                  <a:cubicBezTo>
                    <a:pt x="5598" y="12644"/>
                    <a:pt x="4659" y="11714"/>
                    <a:pt x="4659" y="10554"/>
                  </a:cubicBezTo>
                  <a:lnTo>
                    <a:pt x="4659" y="9327"/>
                  </a:lnTo>
                  <a:lnTo>
                    <a:pt x="4103" y="9327"/>
                  </a:lnTo>
                  <a:lnTo>
                    <a:pt x="4103" y="9845"/>
                  </a:lnTo>
                  <a:lnTo>
                    <a:pt x="4103" y="10554"/>
                  </a:lnTo>
                  <a:cubicBezTo>
                    <a:pt x="4103" y="12011"/>
                    <a:pt x="5291" y="13200"/>
                    <a:pt x="6748" y="13200"/>
                  </a:cubicBezTo>
                  <a:lnTo>
                    <a:pt x="8982" y="13200"/>
                  </a:lnTo>
                  <a:cubicBezTo>
                    <a:pt x="10439" y="13200"/>
                    <a:pt x="11618" y="12011"/>
                    <a:pt x="11618" y="10554"/>
                  </a:cubicBezTo>
                  <a:lnTo>
                    <a:pt x="11618" y="8963"/>
                  </a:lnTo>
                  <a:close/>
                </a:path>
              </a:pathLst>
            </a:custGeom>
            <a:solidFill>
              <a:srgbClr val="778DA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2" name="Google Shape;11905;p62"/>
            <p:cNvSpPr/>
            <p:nvPr/>
          </p:nvSpPr>
          <p:spPr>
            <a:xfrm>
              <a:off x="8012156" y="2436846"/>
              <a:ext cx="40453" cy="46977"/>
            </a:xfrm>
            <a:custGeom>
              <a:avLst/>
              <a:gdLst/>
              <a:ahLst/>
              <a:cxnLst/>
              <a:rect l="l" t="t" r="r" b="b"/>
              <a:pathLst>
                <a:path w="1544" h="1793" extrusionOk="0">
                  <a:moveTo>
                    <a:pt x="383" y="0"/>
                  </a:moveTo>
                  <a:cubicBezTo>
                    <a:pt x="173" y="0"/>
                    <a:pt x="0" y="163"/>
                    <a:pt x="0" y="374"/>
                  </a:cubicBezTo>
                  <a:lnTo>
                    <a:pt x="0" y="1419"/>
                  </a:lnTo>
                  <a:cubicBezTo>
                    <a:pt x="0" y="1630"/>
                    <a:pt x="173" y="1793"/>
                    <a:pt x="383" y="1793"/>
                  </a:cubicBezTo>
                  <a:lnTo>
                    <a:pt x="642" y="1793"/>
                  </a:lnTo>
                  <a:cubicBezTo>
                    <a:pt x="1141" y="1793"/>
                    <a:pt x="1543" y="1390"/>
                    <a:pt x="1543" y="892"/>
                  </a:cubicBezTo>
                  <a:cubicBezTo>
                    <a:pt x="1543" y="403"/>
                    <a:pt x="1141" y="0"/>
                    <a:pt x="642" y="0"/>
                  </a:cubicBezTo>
                  <a:close/>
                </a:path>
              </a:pathLst>
            </a:custGeom>
            <a:solidFill>
              <a:srgbClr val="A4B3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3" name="Google Shape;11906;p62"/>
            <p:cNvSpPr/>
            <p:nvPr/>
          </p:nvSpPr>
          <p:spPr>
            <a:xfrm>
              <a:off x="8012156" y="2436584"/>
              <a:ext cx="23108" cy="47239"/>
            </a:xfrm>
            <a:custGeom>
              <a:avLst/>
              <a:gdLst/>
              <a:ahLst/>
              <a:cxnLst/>
              <a:rect l="l" t="t" r="r" b="b"/>
              <a:pathLst>
                <a:path w="882" h="1803" extrusionOk="0">
                  <a:moveTo>
                    <a:pt x="383" y="1"/>
                  </a:moveTo>
                  <a:cubicBezTo>
                    <a:pt x="173" y="1"/>
                    <a:pt x="0" y="164"/>
                    <a:pt x="0" y="374"/>
                  </a:cubicBezTo>
                  <a:lnTo>
                    <a:pt x="0" y="1419"/>
                  </a:lnTo>
                  <a:cubicBezTo>
                    <a:pt x="0" y="1630"/>
                    <a:pt x="173" y="1803"/>
                    <a:pt x="383" y="1803"/>
                  </a:cubicBezTo>
                  <a:lnTo>
                    <a:pt x="642" y="1803"/>
                  </a:lnTo>
                  <a:cubicBezTo>
                    <a:pt x="729" y="1803"/>
                    <a:pt x="805" y="1793"/>
                    <a:pt x="882" y="1764"/>
                  </a:cubicBezTo>
                  <a:cubicBezTo>
                    <a:pt x="738" y="1716"/>
                    <a:pt x="642" y="1573"/>
                    <a:pt x="642" y="1419"/>
                  </a:cubicBezTo>
                  <a:lnTo>
                    <a:pt x="642" y="384"/>
                  </a:lnTo>
                  <a:cubicBezTo>
                    <a:pt x="642" y="231"/>
                    <a:pt x="738" y="87"/>
                    <a:pt x="872" y="29"/>
                  </a:cubicBezTo>
                  <a:cubicBezTo>
                    <a:pt x="796" y="10"/>
                    <a:pt x="719" y="1"/>
                    <a:pt x="642" y="1"/>
                  </a:cubicBezTo>
                  <a:close/>
                </a:path>
              </a:pathLst>
            </a:custGeom>
            <a:solidFill>
              <a:srgbClr val="8C9EA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4" name="Google Shape;11907;p62"/>
            <p:cNvSpPr/>
            <p:nvPr/>
          </p:nvSpPr>
          <p:spPr>
            <a:xfrm>
              <a:off x="8098773" y="2436846"/>
              <a:ext cx="40479" cy="46977"/>
            </a:xfrm>
            <a:custGeom>
              <a:avLst/>
              <a:gdLst/>
              <a:ahLst/>
              <a:cxnLst/>
              <a:rect l="l" t="t" r="r" b="b"/>
              <a:pathLst>
                <a:path w="1545" h="1793" extrusionOk="0">
                  <a:moveTo>
                    <a:pt x="902" y="0"/>
                  </a:moveTo>
                  <a:cubicBezTo>
                    <a:pt x="404" y="0"/>
                    <a:pt x="1" y="403"/>
                    <a:pt x="1" y="892"/>
                  </a:cubicBezTo>
                  <a:cubicBezTo>
                    <a:pt x="1" y="1390"/>
                    <a:pt x="404" y="1793"/>
                    <a:pt x="902" y="1793"/>
                  </a:cubicBezTo>
                  <a:lnTo>
                    <a:pt x="1170" y="1793"/>
                  </a:lnTo>
                  <a:cubicBezTo>
                    <a:pt x="1381" y="1793"/>
                    <a:pt x="1544" y="1630"/>
                    <a:pt x="1544" y="1419"/>
                  </a:cubicBezTo>
                  <a:lnTo>
                    <a:pt x="1544" y="374"/>
                  </a:lnTo>
                  <a:cubicBezTo>
                    <a:pt x="1544" y="163"/>
                    <a:pt x="1381" y="0"/>
                    <a:pt x="1170" y="0"/>
                  </a:cubicBezTo>
                  <a:close/>
                </a:path>
              </a:pathLst>
            </a:custGeom>
            <a:solidFill>
              <a:srgbClr val="A4B3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5" name="Google Shape;11908;p62"/>
            <p:cNvSpPr/>
            <p:nvPr/>
          </p:nvSpPr>
          <p:spPr>
            <a:xfrm>
              <a:off x="8116117" y="2436584"/>
              <a:ext cx="23135" cy="47239"/>
            </a:xfrm>
            <a:custGeom>
              <a:avLst/>
              <a:gdLst/>
              <a:ahLst/>
              <a:cxnLst/>
              <a:rect l="l" t="t" r="r" b="b"/>
              <a:pathLst>
                <a:path w="883" h="1803" extrusionOk="0">
                  <a:moveTo>
                    <a:pt x="240" y="1"/>
                  </a:moveTo>
                  <a:cubicBezTo>
                    <a:pt x="154" y="1"/>
                    <a:pt x="77" y="10"/>
                    <a:pt x="0" y="39"/>
                  </a:cubicBezTo>
                  <a:cubicBezTo>
                    <a:pt x="135" y="96"/>
                    <a:pt x="230" y="231"/>
                    <a:pt x="230" y="384"/>
                  </a:cubicBezTo>
                  <a:lnTo>
                    <a:pt x="230" y="1419"/>
                  </a:lnTo>
                  <a:cubicBezTo>
                    <a:pt x="230" y="1573"/>
                    <a:pt x="135" y="1707"/>
                    <a:pt x="0" y="1764"/>
                  </a:cubicBezTo>
                  <a:cubicBezTo>
                    <a:pt x="77" y="1793"/>
                    <a:pt x="154" y="1803"/>
                    <a:pt x="240" y="1803"/>
                  </a:cubicBezTo>
                  <a:lnTo>
                    <a:pt x="508" y="1803"/>
                  </a:lnTo>
                  <a:cubicBezTo>
                    <a:pt x="719" y="1803"/>
                    <a:pt x="882" y="1630"/>
                    <a:pt x="882" y="1419"/>
                  </a:cubicBezTo>
                  <a:lnTo>
                    <a:pt x="882" y="384"/>
                  </a:lnTo>
                  <a:cubicBezTo>
                    <a:pt x="882" y="173"/>
                    <a:pt x="719" y="1"/>
                    <a:pt x="508" y="1"/>
                  </a:cubicBezTo>
                  <a:close/>
                </a:path>
              </a:pathLst>
            </a:custGeom>
            <a:solidFill>
              <a:srgbClr val="8C9EA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6" name="Google Shape;11909;p62"/>
            <p:cNvSpPr/>
            <p:nvPr/>
          </p:nvSpPr>
          <p:spPr>
            <a:xfrm>
              <a:off x="8204254" y="2591085"/>
              <a:ext cx="108023" cy="102940"/>
            </a:xfrm>
            <a:custGeom>
              <a:avLst/>
              <a:gdLst/>
              <a:ahLst/>
              <a:cxnLst/>
              <a:rect l="l" t="t" r="r" b="b"/>
              <a:pathLst>
                <a:path w="4123" h="3929" extrusionOk="0">
                  <a:moveTo>
                    <a:pt x="2062" y="1"/>
                  </a:moveTo>
                  <a:cubicBezTo>
                    <a:pt x="1930" y="1"/>
                    <a:pt x="1798" y="13"/>
                    <a:pt x="1669" y="37"/>
                  </a:cubicBezTo>
                  <a:cubicBezTo>
                    <a:pt x="672" y="238"/>
                    <a:pt x="1" y="1158"/>
                    <a:pt x="97" y="2165"/>
                  </a:cubicBezTo>
                  <a:cubicBezTo>
                    <a:pt x="202" y="3171"/>
                    <a:pt x="1046" y="3929"/>
                    <a:pt x="2062" y="3929"/>
                  </a:cubicBezTo>
                  <a:cubicBezTo>
                    <a:pt x="3068" y="3929"/>
                    <a:pt x="3912" y="3171"/>
                    <a:pt x="4017" y="2165"/>
                  </a:cubicBezTo>
                  <a:cubicBezTo>
                    <a:pt x="4123" y="1158"/>
                    <a:pt x="3442" y="238"/>
                    <a:pt x="2455" y="37"/>
                  </a:cubicBezTo>
                  <a:cubicBezTo>
                    <a:pt x="2325" y="13"/>
                    <a:pt x="2194" y="1"/>
                    <a:pt x="2062" y="1"/>
                  </a:cubicBez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7" name="Google Shape;11910;p62"/>
            <p:cNvSpPr/>
            <p:nvPr/>
          </p:nvSpPr>
          <p:spPr>
            <a:xfrm>
              <a:off x="8244183" y="2591085"/>
              <a:ext cx="70609" cy="102992"/>
            </a:xfrm>
            <a:custGeom>
              <a:avLst/>
              <a:gdLst/>
              <a:ahLst/>
              <a:cxnLst/>
              <a:rect l="l" t="t" r="r" b="b"/>
              <a:pathLst>
                <a:path w="2695" h="3931" extrusionOk="0">
                  <a:moveTo>
                    <a:pt x="538" y="1"/>
                  </a:moveTo>
                  <a:cubicBezTo>
                    <a:pt x="406" y="1"/>
                    <a:pt x="274" y="13"/>
                    <a:pt x="145" y="37"/>
                  </a:cubicBezTo>
                  <a:cubicBezTo>
                    <a:pt x="97" y="47"/>
                    <a:pt x="49" y="56"/>
                    <a:pt x="1" y="75"/>
                  </a:cubicBezTo>
                  <a:cubicBezTo>
                    <a:pt x="844" y="315"/>
                    <a:pt x="1429" y="1082"/>
                    <a:pt x="1429" y="1964"/>
                  </a:cubicBezTo>
                  <a:cubicBezTo>
                    <a:pt x="1429" y="2845"/>
                    <a:pt x="844" y="3612"/>
                    <a:pt x="1" y="3861"/>
                  </a:cubicBezTo>
                  <a:cubicBezTo>
                    <a:pt x="173" y="3908"/>
                    <a:pt x="346" y="3930"/>
                    <a:pt x="516" y="3930"/>
                  </a:cubicBezTo>
                  <a:cubicBezTo>
                    <a:pt x="1399" y="3930"/>
                    <a:pt x="2211" y="3332"/>
                    <a:pt x="2436" y="2424"/>
                  </a:cubicBezTo>
                  <a:cubicBezTo>
                    <a:pt x="2694" y="1350"/>
                    <a:pt x="2014" y="267"/>
                    <a:pt x="931" y="37"/>
                  </a:cubicBezTo>
                  <a:cubicBezTo>
                    <a:pt x="801" y="13"/>
                    <a:pt x="670" y="1"/>
                    <a:pt x="538" y="1"/>
                  </a:cubicBezTo>
                  <a:close/>
                </a:path>
              </a:pathLst>
            </a:custGeom>
            <a:solidFill>
              <a:srgbClr val="8997A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solidFill>
                  <a:schemeClr val="accent5">
                    <a:lumMod val="75000"/>
                  </a:schemeClr>
                </a:solidFill>
              </a:endParaRPr>
            </a:p>
          </p:txBody>
        </p:sp>
        <p:sp>
          <p:nvSpPr>
            <p:cNvPr id="38" name="Google Shape;11911;p62"/>
            <p:cNvSpPr/>
            <p:nvPr/>
          </p:nvSpPr>
          <p:spPr>
            <a:xfrm>
              <a:off x="8234646" y="2624936"/>
              <a:ext cx="40977" cy="35291"/>
            </a:xfrm>
            <a:custGeom>
              <a:avLst/>
              <a:gdLst/>
              <a:ahLst/>
              <a:cxnLst/>
              <a:rect l="l" t="t" r="r" b="b"/>
              <a:pathLst>
                <a:path w="1564" h="1347" extrusionOk="0">
                  <a:moveTo>
                    <a:pt x="892" y="1"/>
                  </a:moveTo>
                  <a:cubicBezTo>
                    <a:pt x="298" y="1"/>
                    <a:pt x="1" y="729"/>
                    <a:pt x="422" y="1151"/>
                  </a:cubicBezTo>
                  <a:cubicBezTo>
                    <a:pt x="558" y="1286"/>
                    <a:pt x="723" y="1346"/>
                    <a:pt x="886" y="1346"/>
                  </a:cubicBezTo>
                  <a:cubicBezTo>
                    <a:pt x="1231" y="1346"/>
                    <a:pt x="1563" y="1075"/>
                    <a:pt x="1563" y="672"/>
                  </a:cubicBezTo>
                  <a:cubicBezTo>
                    <a:pt x="1563" y="298"/>
                    <a:pt x="1266" y="1"/>
                    <a:pt x="892" y="1"/>
                  </a:cubicBezTo>
                  <a:close/>
                </a:path>
              </a:pathLst>
            </a:custGeom>
            <a:solidFill>
              <a:srgbClr val="53687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9" name="Google Shape;11912;p62"/>
            <p:cNvSpPr/>
            <p:nvPr/>
          </p:nvSpPr>
          <p:spPr>
            <a:xfrm>
              <a:off x="7953101" y="2520214"/>
              <a:ext cx="244446" cy="184867"/>
            </a:xfrm>
            <a:custGeom>
              <a:avLst/>
              <a:gdLst/>
              <a:ahLst/>
              <a:cxnLst/>
              <a:rect l="l" t="t" r="r" b="b"/>
              <a:pathLst>
                <a:path w="9330" h="7056" extrusionOk="0">
                  <a:moveTo>
                    <a:pt x="631" y="0"/>
                  </a:moveTo>
                  <a:cubicBezTo>
                    <a:pt x="319" y="0"/>
                    <a:pt x="0" y="233"/>
                    <a:pt x="69" y="652"/>
                  </a:cubicBezTo>
                  <a:lnTo>
                    <a:pt x="327" y="2761"/>
                  </a:lnTo>
                  <a:cubicBezTo>
                    <a:pt x="519" y="4285"/>
                    <a:pt x="1823" y="5435"/>
                    <a:pt x="3366" y="5435"/>
                  </a:cubicBezTo>
                  <a:lnTo>
                    <a:pt x="4104" y="5435"/>
                  </a:lnTo>
                  <a:lnTo>
                    <a:pt x="4104" y="6499"/>
                  </a:lnTo>
                  <a:cubicBezTo>
                    <a:pt x="4104" y="6806"/>
                    <a:pt x="4353" y="7055"/>
                    <a:pt x="4670" y="7055"/>
                  </a:cubicBezTo>
                  <a:cubicBezTo>
                    <a:pt x="4976" y="7055"/>
                    <a:pt x="5226" y="6806"/>
                    <a:pt x="5226" y="6499"/>
                  </a:cubicBezTo>
                  <a:lnTo>
                    <a:pt x="5226" y="5435"/>
                  </a:lnTo>
                  <a:lnTo>
                    <a:pt x="5964" y="5435"/>
                  </a:lnTo>
                  <a:cubicBezTo>
                    <a:pt x="7507" y="5435"/>
                    <a:pt x="8801" y="4285"/>
                    <a:pt x="9002" y="2752"/>
                  </a:cubicBezTo>
                  <a:lnTo>
                    <a:pt x="9261" y="652"/>
                  </a:lnTo>
                  <a:cubicBezTo>
                    <a:pt x="9329" y="233"/>
                    <a:pt x="9011" y="0"/>
                    <a:pt x="8699" y="0"/>
                  </a:cubicBezTo>
                  <a:cubicBezTo>
                    <a:pt x="8440" y="0"/>
                    <a:pt x="8185" y="161"/>
                    <a:pt x="8159" y="509"/>
                  </a:cubicBezTo>
                  <a:lnTo>
                    <a:pt x="7890" y="2617"/>
                  </a:lnTo>
                  <a:cubicBezTo>
                    <a:pt x="7775" y="3585"/>
                    <a:pt x="6951" y="4314"/>
                    <a:pt x="5973" y="4324"/>
                  </a:cubicBezTo>
                  <a:lnTo>
                    <a:pt x="3366" y="4324"/>
                  </a:lnTo>
                  <a:cubicBezTo>
                    <a:pt x="2379" y="4314"/>
                    <a:pt x="1554" y="3585"/>
                    <a:pt x="1439" y="2617"/>
                  </a:cubicBezTo>
                  <a:lnTo>
                    <a:pt x="1171" y="509"/>
                  </a:lnTo>
                  <a:cubicBezTo>
                    <a:pt x="1145" y="161"/>
                    <a:pt x="890" y="0"/>
                    <a:pt x="631" y="0"/>
                  </a:cubicBezTo>
                  <a:close/>
                </a:path>
              </a:pathLst>
            </a:cu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sp>
        <p:nvSpPr>
          <p:cNvPr id="2" name="Rettangolo 1"/>
          <p:cNvSpPr/>
          <p:nvPr/>
        </p:nvSpPr>
        <p:spPr>
          <a:xfrm>
            <a:off x="8576256" y="1883424"/>
            <a:ext cx="2954655" cy="369332"/>
          </a:xfrm>
          <a:prstGeom prst="rect">
            <a:avLst/>
          </a:prstGeom>
        </p:spPr>
        <p:txBody>
          <a:bodyPr wrap="none">
            <a:spAutoFit/>
          </a:bodyPr>
          <a:lstStyle/>
          <a:p>
            <a:r>
              <a:rPr lang="it-IT" b="1" dirty="0">
                <a:solidFill>
                  <a:schemeClr val="accent1">
                    <a:lumMod val="75000"/>
                  </a:schemeClr>
                </a:solidFill>
              </a:rPr>
              <a:t>MISSIONE 6: SALUTE </a:t>
            </a:r>
            <a:r>
              <a:rPr lang="it-IT" dirty="0"/>
              <a:t>	</a:t>
            </a:r>
          </a:p>
        </p:txBody>
      </p:sp>
      <p:sp>
        <p:nvSpPr>
          <p:cNvPr id="41" name="Google Shape;6746;p66">
            <a:extLst>
              <a:ext uri="{FF2B5EF4-FFF2-40B4-BE49-F238E27FC236}">
                <a16:creationId xmlns:a16="http://schemas.microsoft.com/office/drawing/2014/main" id="{32990447-82A9-4DF4-952B-D86BE5EFB4C5}"/>
              </a:ext>
            </a:extLst>
          </p:cNvPr>
          <p:cNvSpPr/>
          <p:nvPr/>
        </p:nvSpPr>
        <p:spPr>
          <a:xfrm>
            <a:off x="8558512" y="2186582"/>
            <a:ext cx="548305" cy="550483"/>
          </a:xfrm>
          <a:custGeom>
            <a:avLst/>
            <a:gdLst/>
            <a:ahLst/>
            <a:cxnLst/>
            <a:rect l="l" t="t" r="r" b="b"/>
            <a:pathLst>
              <a:path w="12697" h="12666" extrusionOk="0">
                <a:moveTo>
                  <a:pt x="6301" y="1356"/>
                </a:moveTo>
                <a:cubicBezTo>
                  <a:pt x="6522" y="1356"/>
                  <a:pt x="6711" y="1576"/>
                  <a:pt x="6711" y="1797"/>
                </a:cubicBezTo>
                <a:lnTo>
                  <a:pt x="6711" y="2269"/>
                </a:lnTo>
                <a:cubicBezTo>
                  <a:pt x="7656" y="2458"/>
                  <a:pt x="8349" y="3309"/>
                  <a:pt x="8349" y="4285"/>
                </a:cubicBezTo>
                <a:cubicBezTo>
                  <a:pt x="8349" y="4538"/>
                  <a:pt x="8160" y="4727"/>
                  <a:pt x="7971" y="4727"/>
                </a:cubicBezTo>
                <a:cubicBezTo>
                  <a:pt x="7719" y="4727"/>
                  <a:pt x="7530" y="4538"/>
                  <a:pt x="7530" y="4285"/>
                </a:cubicBezTo>
                <a:cubicBezTo>
                  <a:pt x="7530" y="3624"/>
                  <a:pt x="6994" y="3057"/>
                  <a:pt x="6301" y="3057"/>
                </a:cubicBezTo>
                <a:cubicBezTo>
                  <a:pt x="5640" y="3057"/>
                  <a:pt x="5073" y="3624"/>
                  <a:pt x="5073" y="4285"/>
                </a:cubicBezTo>
                <a:cubicBezTo>
                  <a:pt x="5073" y="4947"/>
                  <a:pt x="5829" y="5483"/>
                  <a:pt x="6585" y="6018"/>
                </a:cubicBezTo>
                <a:cubicBezTo>
                  <a:pt x="7435" y="6648"/>
                  <a:pt x="8412" y="7310"/>
                  <a:pt x="8412" y="8413"/>
                </a:cubicBezTo>
                <a:cubicBezTo>
                  <a:pt x="8412" y="9421"/>
                  <a:pt x="7687" y="10271"/>
                  <a:pt x="6742" y="10429"/>
                </a:cubicBezTo>
                <a:lnTo>
                  <a:pt x="6742" y="10901"/>
                </a:lnTo>
                <a:cubicBezTo>
                  <a:pt x="6742" y="11154"/>
                  <a:pt x="6553" y="11311"/>
                  <a:pt x="6364" y="11311"/>
                </a:cubicBezTo>
                <a:cubicBezTo>
                  <a:pt x="6144" y="11311"/>
                  <a:pt x="5955" y="11091"/>
                  <a:pt x="5955" y="10901"/>
                </a:cubicBezTo>
                <a:lnTo>
                  <a:pt x="5955" y="10429"/>
                </a:lnTo>
                <a:cubicBezTo>
                  <a:pt x="5010" y="10240"/>
                  <a:pt x="4316" y="9421"/>
                  <a:pt x="4316" y="8413"/>
                </a:cubicBezTo>
                <a:cubicBezTo>
                  <a:pt x="4316" y="8192"/>
                  <a:pt x="4505" y="8035"/>
                  <a:pt x="4694" y="8035"/>
                </a:cubicBezTo>
                <a:cubicBezTo>
                  <a:pt x="4884" y="8035"/>
                  <a:pt x="5136" y="8224"/>
                  <a:pt x="5136" y="8413"/>
                </a:cubicBezTo>
                <a:cubicBezTo>
                  <a:pt x="5136" y="9106"/>
                  <a:pt x="5671" y="9641"/>
                  <a:pt x="6364" y="9641"/>
                </a:cubicBezTo>
                <a:cubicBezTo>
                  <a:pt x="7026" y="9641"/>
                  <a:pt x="7561" y="9106"/>
                  <a:pt x="7561" y="8413"/>
                </a:cubicBezTo>
                <a:cubicBezTo>
                  <a:pt x="7561" y="7751"/>
                  <a:pt x="6868" y="7247"/>
                  <a:pt x="6081" y="6680"/>
                </a:cubicBezTo>
                <a:cubicBezTo>
                  <a:pt x="5199" y="6050"/>
                  <a:pt x="4253" y="5388"/>
                  <a:pt x="4253" y="4285"/>
                </a:cubicBezTo>
                <a:cubicBezTo>
                  <a:pt x="4253" y="3309"/>
                  <a:pt x="4978" y="2427"/>
                  <a:pt x="5923" y="2269"/>
                </a:cubicBezTo>
                <a:lnTo>
                  <a:pt x="5923" y="1797"/>
                </a:lnTo>
                <a:cubicBezTo>
                  <a:pt x="5923" y="1576"/>
                  <a:pt x="6112" y="1356"/>
                  <a:pt x="6301" y="1356"/>
                </a:cubicBezTo>
                <a:close/>
                <a:moveTo>
                  <a:pt x="6333" y="1"/>
                </a:moveTo>
                <a:cubicBezTo>
                  <a:pt x="2836" y="1"/>
                  <a:pt x="0" y="2836"/>
                  <a:pt x="0" y="6333"/>
                </a:cubicBezTo>
                <a:cubicBezTo>
                  <a:pt x="0" y="9830"/>
                  <a:pt x="2836" y="12666"/>
                  <a:pt x="6333" y="12666"/>
                </a:cubicBezTo>
                <a:cubicBezTo>
                  <a:pt x="9861" y="12666"/>
                  <a:pt x="12697" y="9830"/>
                  <a:pt x="12697" y="6333"/>
                </a:cubicBezTo>
                <a:cubicBezTo>
                  <a:pt x="12697" y="2836"/>
                  <a:pt x="9861" y="1"/>
                  <a:pt x="6333"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ettangolo 4"/>
          <p:cNvSpPr/>
          <p:nvPr/>
        </p:nvSpPr>
        <p:spPr>
          <a:xfrm>
            <a:off x="9169733" y="2280205"/>
            <a:ext cx="1706173" cy="369332"/>
          </a:xfrm>
          <a:prstGeom prst="rect">
            <a:avLst/>
          </a:prstGeom>
        </p:spPr>
        <p:txBody>
          <a:bodyPr wrap="none">
            <a:spAutoFit/>
          </a:bodyPr>
          <a:lstStyle/>
          <a:p>
            <a:r>
              <a:rPr lang="it-IT" b="1" dirty="0" smtClean="0"/>
              <a:t>20,23 </a:t>
            </a:r>
            <a:r>
              <a:rPr lang="it-IT" b="1" dirty="0" err="1" smtClean="0"/>
              <a:t>mld</a:t>
            </a:r>
            <a:r>
              <a:rPr lang="it-IT" b="1" dirty="0" smtClean="0"/>
              <a:t> Totali</a:t>
            </a:r>
            <a:endParaRPr lang="it-IT" dirty="0"/>
          </a:p>
        </p:txBody>
      </p:sp>
      <p:sp>
        <p:nvSpPr>
          <p:cNvPr id="42" name="Freccia in giù 41"/>
          <p:cNvSpPr/>
          <p:nvPr/>
        </p:nvSpPr>
        <p:spPr>
          <a:xfrm rot="1754116">
            <a:off x="8356779" y="3864859"/>
            <a:ext cx="318407" cy="865632"/>
          </a:xfrm>
          <a:prstGeom prst="downArrow">
            <a:avLst>
              <a:gd name="adj1" fmla="val 50000"/>
              <a:gd name="adj2" fmla="val 1036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Freccia in giù 43"/>
          <p:cNvSpPr/>
          <p:nvPr/>
        </p:nvSpPr>
        <p:spPr>
          <a:xfrm rot="20070668">
            <a:off x="10361478" y="3868620"/>
            <a:ext cx="318407" cy="865632"/>
          </a:xfrm>
          <a:prstGeom prst="downArrow">
            <a:avLst>
              <a:gd name="adj1" fmla="val 50000"/>
              <a:gd name="adj2" fmla="val 1036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45" name="Google Shape;12623;p62"/>
          <p:cNvGrpSpPr/>
          <p:nvPr/>
        </p:nvGrpSpPr>
        <p:grpSpPr>
          <a:xfrm>
            <a:off x="10310343" y="4832260"/>
            <a:ext cx="535703" cy="518424"/>
            <a:chOff x="2622794" y="1990868"/>
            <a:chExt cx="389090" cy="296230"/>
          </a:xfrm>
        </p:grpSpPr>
        <p:sp>
          <p:nvSpPr>
            <p:cNvPr id="46" name="Google Shape;12624;p62"/>
            <p:cNvSpPr/>
            <p:nvPr/>
          </p:nvSpPr>
          <p:spPr>
            <a:xfrm>
              <a:off x="2654910" y="1990868"/>
              <a:ext cx="324873" cy="224468"/>
            </a:xfrm>
            <a:custGeom>
              <a:avLst/>
              <a:gdLst/>
              <a:ahLst/>
              <a:cxnLst/>
              <a:rect l="l" t="t" r="r" b="b"/>
              <a:pathLst>
                <a:path w="21698" h="14992" extrusionOk="0">
                  <a:moveTo>
                    <a:pt x="378" y="1"/>
                  </a:moveTo>
                  <a:cubicBezTo>
                    <a:pt x="168" y="1"/>
                    <a:pt x="0" y="148"/>
                    <a:pt x="0" y="358"/>
                  </a:cubicBezTo>
                  <a:lnTo>
                    <a:pt x="0" y="14991"/>
                  </a:lnTo>
                  <a:lnTo>
                    <a:pt x="21697" y="14991"/>
                  </a:lnTo>
                  <a:lnTo>
                    <a:pt x="21697" y="358"/>
                  </a:lnTo>
                  <a:cubicBezTo>
                    <a:pt x="21697" y="148"/>
                    <a:pt x="21529" y="1"/>
                    <a:pt x="21340" y="1"/>
                  </a:cubicBezTo>
                  <a:close/>
                </a:path>
              </a:pathLst>
            </a:custGeom>
            <a:solidFill>
              <a:srgbClr val="EAEE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7" name="Google Shape;12625;p62"/>
            <p:cNvSpPr/>
            <p:nvPr/>
          </p:nvSpPr>
          <p:spPr>
            <a:xfrm>
              <a:off x="2654910" y="1990868"/>
              <a:ext cx="324873" cy="224468"/>
            </a:xfrm>
            <a:custGeom>
              <a:avLst/>
              <a:gdLst/>
              <a:ahLst/>
              <a:cxnLst/>
              <a:rect l="l" t="t" r="r" b="b"/>
              <a:pathLst>
                <a:path w="21698" h="14992" extrusionOk="0">
                  <a:moveTo>
                    <a:pt x="18607" y="1"/>
                  </a:moveTo>
                  <a:cubicBezTo>
                    <a:pt x="18817" y="1"/>
                    <a:pt x="18964" y="169"/>
                    <a:pt x="18964" y="358"/>
                  </a:cubicBezTo>
                  <a:lnTo>
                    <a:pt x="18964" y="12826"/>
                  </a:lnTo>
                  <a:cubicBezTo>
                    <a:pt x="18964" y="13057"/>
                    <a:pt x="18775" y="13267"/>
                    <a:pt x="18543" y="13267"/>
                  </a:cubicBezTo>
                  <a:lnTo>
                    <a:pt x="0" y="13267"/>
                  </a:lnTo>
                  <a:lnTo>
                    <a:pt x="0" y="14991"/>
                  </a:lnTo>
                  <a:lnTo>
                    <a:pt x="21697" y="14991"/>
                  </a:lnTo>
                  <a:lnTo>
                    <a:pt x="21697" y="358"/>
                  </a:lnTo>
                  <a:cubicBezTo>
                    <a:pt x="21697" y="169"/>
                    <a:pt x="21529" y="1"/>
                    <a:pt x="21340" y="1"/>
                  </a:cubicBezTo>
                  <a:close/>
                </a:path>
              </a:pathLst>
            </a:custGeom>
            <a:solidFill>
              <a:schemeClr val="accent5">
                <a:lumMod val="75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8" name="Google Shape;12626;p62"/>
            <p:cNvSpPr/>
            <p:nvPr/>
          </p:nvSpPr>
          <p:spPr>
            <a:xfrm>
              <a:off x="2679135" y="2015108"/>
              <a:ext cx="276407" cy="162137"/>
            </a:xfrm>
            <a:custGeom>
              <a:avLst/>
              <a:gdLst/>
              <a:ahLst/>
              <a:cxnLst/>
              <a:rect l="l" t="t" r="r" b="b"/>
              <a:pathLst>
                <a:path w="18461" h="10829" extrusionOk="0">
                  <a:moveTo>
                    <a:pt x="232" y="1"/>
                  </a:moveTo>
                  <a:cubicBezTo>
                    <a:pt x="106" y="1"/>
                    <a:pt x="1" y="106"/>
                    <a:pt x="1" y="211"/>
                  </a:cubicBezTo>
                  <a:lnTo>
                    <a:pt x="1" y="10597"/>
                  </a:lnTo>
                  <a:cubicBezTo>
                    <a:pt x="1" y="10723"/>
                    <a:pt x="106" y="10828"/>
                    <a:pt x="232" y="10828"/>
                  </a:cubicBezTo>
                  <a:lnTo>
                    <a:pt x="18250" y="10828"/>
                  </a:lnTo>
                  <a:cubicBezTo>
                    <a:pt x="18355" y="10828"/>
                    <a:pt x="18460" y="10723"/>
                    <a:pt x="18460" y="10597"/>
                  </a:cubicBezTo>
                  <a:lnTo>
                    <a:pt x="18460" y="211"/>
                  </a:lnTo>
                  <a:cubicBezTo>
                    <a:pt x="18460" y="106"/>
                    <a:pt x="18355" y="1"/>
                    <a:pt x="18250"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 name="Google Shape;12627;p62"/>
            <p:cNvSpPr/>
            <p:nvPr/>
          </p:nvSpPr>
          <p:spPr>
            <a:xfrm>
              <a:off x="2679135" y="2015108"/>
              <a:ext cx="276722" cy="162137"/>
            </a:xfrm>
            <a:custGeom>
              <a:avLst/>
              <a:gdLst/>
              <a:ahLst/>
              <a:cxnLst/>
              <a:rect l="l" t="t" r="r" b="b"/>
              <a:pathLst>
                <a:path w="18482" h="10829" extrusionOk="0">
                  <a:moveTo>
                    <a:pt x="17346" y="1"/>
                  </a:moveTo>
                  <a:lnTo>
                    <a:pt x="17346" y="9546"/>
                  </a:lnTo>
                  <a:cubicBezTo>
                    <a:pt x="17346" y="9672"/>
                    <a:pt x="17262" y="9777"/>
                    <a:pt x="17136" y="9777"/>
                  </a:cubicBezTo>
                  <a:lnTo>
                    <a:pt x="1" y="9777"/>
                  </a:lnTo>
                  <a:lnTo>
                    <a:pt x="1" y="10597"/>
                  </a:lnTo>
                  <a:cubicBezTo>
                    <a:pt x="1" y="10723"/>
                    <a:pt x="106" y="10828"/>
                    <a:pt x="232" y="10828"/>
                  </a:cubicBezTo>
                  <a:lnTo>
                    <a:pt x="18250" y="10828"/>
                  </a:lnTo>
                  <a:cubicBezTo>
                    <a:pt x="18376" y="10828"/>
                    <a:pt x="18481" y="10723"/>
                    <a:pt x="18481" y="10597"/>
                  </a:cubicBezTo>
                  <a:lnTo>
                    <a:pt x="18481" y="211"/>
                  </a:lnTo>
                  <a:cubicBezTo>
                    <a:pt x="18481" y="85"/>
                    <a:pt x="18376" y="1"/>
                    <a:pt x="18250" y="1"/>
                  </a:cubicBezTo>
                  <a:close/>
                </a:path>
              </a:pathLst>
            </a:custGeom>
            <a:solidFill>
              <a:srgbClr val="8498A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 name="Google Shape;12628;p62"/>
            <p:cNvSpPr/>
            <p:nvPr/>
          </p:nvSpPr>
          <p:spPr>
            <a:xfrm>
              <a:off x="2622794" y="2264430"/>
              <a:ext cx="388776" cy="22668"/>
            </a:xfrm>
            <a:custGeom>
              <a:avLst/>
              <a:gdLst/>
              <a:ahLst/>
              <a:cxnLst/>
              <a:rect l="l" t="t" r="r" b="b"/>
              <a:pathLst>
                <a:path w="25966" h="1514" extrusionOk="0">
                  <a:moveTo>
                    <a:pt x="1" y="0"/>
                  </a:moveTo>
                  <a:lnTo>
                    <a:pt x="1" y="1009"/>
                  </a:lnTo>
                  <a:cubicBezTo>
                    <a:pt x="1" y="1283"/>
                    <a:pt x="232" y="1514"/>
                    <a:pt x="505" y="1514"/>
                  </a:cubicBezTo>
                  <a:lnTo>
                    <a:pt x="25482" y="1514"/>
                  </a:lnTo>
                  <a:cubicBezTo>
                    <a:pt x="25755" y="1493"/>
                    <a:pt x="25966" y="1283"/>
                    <a:pt x="25966" y="1009"/>
                  </a:cubicBezTo>
                  <a:lnTo>
                    <a:pt x="25966" y="0"/>
                  </a:lnTo>
                  <a:close/>
                </a:path>
              </a:pathLst>
            </a:custGeom>
            <a:solidFill>
              <a:schemeClr val="accent5">
                <a:lumMod val="75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1" name="Google Shape;12629;p62"/>
            <p:cNvSpPr/>
            <p:nvPr/>
          </p:nvSpPr>
          <p:spPr>
            <a:xfrm>
              <a:off x="2623108" y="2201471"/>
              <a:ext cx="388776" cy="62974"/>
            </a:xfrm>
            <a:custGeom>
              <a:avLst/>
              <a:gdLst/>
              <a:ahLst/>
              <a:cxnLst/>
              <a:rect l="l" t="t" r="r" b="b"/>
              <a:pathLst>
                <a:path w="25966" h="4206" extrusionOk="0">
                  <a:moveTo>
                    <a:pt x="2124" y="0"/>
                  </a:moveTo>
                  <a:lnTo>
                    <a:pt x="1" y="4205"/>
                  </a:lnTo>
                  <a:lnTo>
                    <a:pt x="25966" y="4205"/>
                  </a:lnTo>
                  <a:lnTo>
                    <a:pt x="23821" y="0"/>
                  </a:lnTo>
                  <a:close/>
                </a:path>
              </a:pathLst>
            </a:custGeom>
            <a:solidFill>
              <a:schemeClr val="accent5">
                <a:lumMod val="40000"/>
                <a:lumOff val="6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2" name="Google Shape;12630;p62"/>
            <p:cNvSpPr/>
            <p:nvPr/>
          </p:nvSpPr>
          <p:spPr>
            <a:xfrm>
              <a:off x="2623108" y="2201471"/>
              <a:ext cx="388776" cy="62974"/>
            </a:xfrm>
            <a:custGeom>
              <a:avLst/>
              <a:gdLst/>
              <a:ahLst/>
              <a:cxnLst/>
              <a:rect l="l" t="t" r="r" b="b"/>
              <a:pathLst>
                <a:path w="25966" h="4206" extrusionOk="0">
                  <a:moveTo>
                    <a:pt x="20752" y="0"/>
                  </a:moveTo>
                  <a:lnTo>
                    <a:pt x="22160" y="2754"/>
                  </a:lnTo>
                  <a:cubicBezTo>
                    <a:pt x="22328" y="3070"/>
                    <a:pt x="22097" y="3448"/>
                    <a:pt x="21740" y="3448"/>
                  </a:cubicBezTo>
                  <a:lnTo>
                    <a:pt x="379" y="3448"/>
                  </a:lnTo>
                  <a:lnTo>
                    <a:pt x="1" y="4205"/>
                  </a:lnTo>
                  <a:lnTo>
                    <a:pt x="25966" y="4205"/>
                  </a:lnTo>
                  <a:lnTo>
                    <a:pt x="23821" y="0"/>
                  </a:lnTo>
                  <a:close/>
                </a:path>
              </a:pathLst>
            </a:custGeom>
            <a:solidFill>
              <a:srgbClr val="88A1B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3" name="Google Shape;12631;p62"/>
            <p:cNvSpPr/>
            <p:nvPr/>
          </p:nvSpPr>
          <p:spPr>
            <a:xfrm>
              <a:off x="2766021" y="2232943"/>
              <a:ext cx="102951" cy="31502"/>
            </a:xfrm>
            <a:custGeom>
              <a:avLst/>
              <a:gdLst/>
              <a:ahLst/>
              <a:cxnLst/>
              <a:rect l="l" t="t" r="r" b="b"/>
              <a:pathLst>
                <a:path w="6876" h="2104" extrusionOk="0">
                  <a:moveTo>
                    <a:pt x="842" y="1"/>
                  </a:moveTo>
                  <a:cubicBezTo>
                    <a:pt x="673" y="1"/>
                    <a:pt x="547" y="106"/>
                    <a:pt x="505" y="253"/>
                  </a:cubicBezTo>
                  <a:lnTo>
                    <a:pt x="1" y="2103"/>
                  </a:lnTo>
                  <a:lnTo>
                    <a:pt x="6876" y="2103"/>
                  </a:lnTo>
                  <a:lnTo>
                    <a:pt x="6371" y="253"/>
                  </a:lnTo>
                  <a:cubicBezTo>
                    <a:pt x="6329" y="106"/>
                    <a:pt x="6182" y="1"/>
                    <a:pt x="6035" y="1"/>
                  </a:cubicBezTo>
                  <a:close/>
                </a:path>
              </a:pathLst>
            </a:custGeom>
            <a:solidFill>
              <a:srgbClr val="EAEE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4" name="Google Shape;12632;p62"/>
            <p:cNvSpPr/>
            <p:nvPr/>
          </p:nvSpPr>
          <p:spPr>
            <a:xfrm>
              <a:off x="2766021" y="2253096"/>
              <a:ext cx="102951" cy="11349"/>
            </a:xfrm>
            <a:custGeom>
              <a:avLst/>
              <a:gdLst/>
              <a:ahLst/>
              <a:cxnLst/>
              <a:rect l="l" t="t" r="r" b="b"/>
              <a:pathLst>
                <a:path w="6876" h="758" extrusionOk="0">
                  <a:moveTo>
                    <a:pt x="211" y="0"/>
                  </a:moveTo>
                  <a:lnTo>
                    <a:pt x="1" y="757"/>
                  </a:lnTo>
                  <a:lnTo>
                    <a:pt x="6876" y="757"/>
                  </a:lnTo>
                  <a:lnTo>
                    <a:pt x="6665" y="0"/>
                  </a:lnTo>
                  <a:close/>
                </a:path>
              </a:pathLst>
            </a:custGeom>
            <a:solidFill>
              <a:srgbClr val="BBC9D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grpSp>
        <p:nvGrpSpPr>
          <p:cNvPr id="55" name="Google Shape;11763;p62">
            <a:extLst>
              <a:ext uri="{FF2B5EF4-FFF2-40B4-BE49-F238E27FC236}">
                <a16:creationId xmlns:a16="http://schemas.microsoft.com/office/drawing/2014/main" id="{3AA021B0-77BA-4348-AF05-D50E8E4A1E0E}"/>
              </a:ext>
            </a:extLst>
          </p:cNvPr>
          <p:cNvGrpSpPr/>
          <p:nvPr/>
        </p:nvGrpSpPr>
        <p:grpSpPr>
          <a:xfrm>
            <a:off x="8081110" y="4811231"/>
            <a:ext cx="477402" cy="527349"/>
            <a:chOff x="5762467" y="2436584"/>
            <a:chExt cx="362163" cy="362163"/>
          </a:xfrm>
        </p:grpSpPr>
        <p:sp>
          <p:nvSpPr>
            <p:cNvPr id="56" name="Google Shape;11764;p62">
              <a:extLst>
                <a:ext uri="{FF2B5EF4-FFF2-40B4-BE49-F238E27FC236}">
                  <a16:creationId xmlns:a16="http://schemas.microsoft.com/office/drawing/2014/main" id="{FD93F8C4-9DB4-442D-A027-50E19455002B}"/>
                </a:ext>
              </a:extLst>
            </p:cNvPr>
            <p:cNvSpPr/>
            <p:nvPr/>
          </p:nvSpPr>
          <p:spPr>
            <a:xfrm>
              <a:off x="5762467" y="2778127"/>
              <a:ext cx="362163" cy="20619"/>
            </a:xfrm>
            <a:custGeom>
              <a:avLst/>
              <a:gdLst/>
              <a:ahLst/>
              <a:cxnLst/>
              <a:rect l="l" t="t" r="r" b="b"/>
              <a:pathLst>
                <a:path w="13823" h="787" extrusionOk="0">
                  <a:moveTo>
                    <a:pt x="201" y="1"/>
                  </a:moveTo>
                  <a:cubicBezTo>
                    <a:pt x="96" y="1"/>
                    <a:pt x="0" y="87"/>
                    <a:pt x="0" y="202"/>
                  </a:cubicBezTo>
                  <a:lnTo>
                    <a:pt x="0" y="585"/>
                  </a:lnTo>
                  <a:cubicBezTo>
                    <a:pt x="0" y="691"/>
                    <a:pt x="96" y="777"/>
                    <a:pt x="201" y="787"/>
                  </a:cubicBezTo>
                  <a:lnTo>
                    <a:pt x="13611" y="787"/>
                  </a:lnTo>
                  <a:cubicBezTo>
                    <a:pt x="13726" y="787"/>
                    <a:pt x="13822" y="691"/>
                    <a:pt x="13813" y="585"/>
                  </a:cubicBezTo>
                  <a:lnTo>
                    <a:pt x="13813" y="202"/>
                  </a:lnTo>
                  <a:cubicBezTo>
                    <a:pt x="13813" y="87"/>
                    <a:pt x="13726" y="1"/>
                    <a:pt x="136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1765;p62">
              <a:extLst>
                <a:ext uri="{FF2B5EF4-FFF2-40B4-BE49-F238E27FC236}">
                  <a16:creationId xmlns:a16="http://schemas.microsoft.com/office/drawing/2014/main" id="{83A32B8F-C16F-43CB-BE03-278A349B9F07}"/>
                </a:ext>
              </a:extLst>
            </p:cNvPr>
            <p:cNvSpPr/>
            <p:nvPr/>
          </p:nvSpPr>
          <p:spPr>
            <a:xfrm>
              <a:off x="5762702" y="2777891"/>
              <a:ext cx="361927" cy="9301"/>
            </a:xfrm>
            <a:custGeom>
              <a:avLst/>
              <a:gdLst/>
              <a:ahLst/>
              <a:cxnLst/>
              <a:rect l="l" t="t" r="r" b="b"/>
              <a:pathLst>
                <a:path w="13814" h="355" extrusionOk="0">
                  <a:moveTo>
                    <a:pt x="212" y="0"/>
                  </a:moveTo>
                  <a:cubicBezTo>
                    <a:pt x="87" y="0"/>
                    <a:pt x="1" y="96"/>
                    <a:pt x="1" y="211"/>
                  </a:cubicBezTo>
                  <a:lnTo>
                    <a:pt x="1" y="355"/>
                  </a:lnTo>
                  <a:lnTo>
                    <a:pt x="13813" y="355"/>
                  </a:lnTo>
                  <a:lnTo>
                    <a:pt x="13813" y="211"/>
                  </a:lnTo>
                  <a:cubicBezTo>
                    <a:pt x="13813" y="96"/>
                    <a:pt x="13717" y="0"/>
                    <a:pt x="13602" y="0"/>
                  </a:cubicBez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766;p62">
              <a:extLst>
                <a:ext uri="{FF2B5EF4-FFF2-40B4-BE49-F238E27FC236}">
                  <a16:creationId xmlns:a16="http://schemas.microsoft.com/office/drawing/2014/main" id="{6A199ED2-0C57-4DA3-A0C5-F0917DE66635}"/>
                </a:ext>
              </a:extLst>
            </p:cNvPr>
            <p:cNvSpPr/>
            <p:nvPr/>
          </p:nvSpPr>
          <p:spPr>
            <a:xfrm>
              <a:off x="5852359" y="2528493"/>
              <a:ext cx="182352" cy="249660"/>
            </a:xfrm>
            <a:custGeom>
              <a:avLst/>
              <a:gdLst/>
              <a:ahLst/>
              <a:cxnLst/>
              <a:rect l="l" t="t" r="r" b="b"/>
              <a:pathLst>
                <a:path w="6960" h="9529" extrusionOk="0">
                  <a:moveTo>
                    <a:pt x="1" y="1"/>
                  </a:moveTo>
                  <a:lnTo>
                    <a:pt x="1" y="9529"/>
                  </a:lnTo>
                  <a:lnTo>
                    <a:pt x="6960" y="9529"/>
                  </a:lnTo>
                  <a:lnTo>
                    <a:pt x="6960" y="1"/>
                  </a:lnTo>
                  <a:close/>
                </a:path>
              </a:pathLst>
            </a:custGeom>
            <a:solidFill>
              <a:srgbClr val="E1E5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1767;p62">
              <a:extLst>
                <a:ext uri="{FF2B5EF4-FFF2-40B4-BE49-F238E27FC236}">
                  <a16:creationId xmlns:a16="http://schemas.microsoft.com/office/drawing/2014/main" id="{460D6B61-3DAA-4423-AD7A-DA1568838FE1}"/>
                </a:ext>
              </a:extLst>
            </p:cNvPr>
            <p:cNvSpPr/>
            <p:nvPr/>
          </p:nvSpPr>
          <p:spPr>
            <a:xfrm>
              <a:off x="5838551" y="2508922"/>
              <a:ext cx="209967" cy="19860"/>
            </a:xfrm>
            <a:custGeom>
              <a:avLst/>
              <a:gdLst/>
              <a:ahLst/>
              <a:cxnLst/>
              <a:rect l="l" t="t" r="r" b="b"/>
              <a:pathLst>
                <a:path w="8014" h="758" extrusionOk="0">
                  <a:moveTo>
                    <a:pt x="211" y="0"/>
                  </a:moveTo>
                  <a:cubicBezTo>
                    <a:pt x="96" y="0"/>
                    <a:pt x="0" y="96"/>
                    <a:pt x="0" y="211"/>
                  </a:cubicBezTo>
                  <a:lnTo>
                    <a:pt x="0" y="547"/>
                  </a:lnTo>
                  <a:cubicBezTo>
                    <a:pt x="0" y="662"/>
                    <a:pt x="96" y="757"/>
                    <a:pt x="211" y="757"/>
                  </a:cubicBezTo>
                  <a:lnTo>
                    <a:pt x="7813" y="757"/>
                  </a:lnTo>
                  <a:cubicBezTo>
                    <a:pt x="7928" y="757"/>
                    <a:pt x="8014" y="662"/>
                    <a:pt x="8014" y="547"/>
                  </a:cubicBezTo>
                  <a:lnTo>
                    <a:pt x="8014" y="211"/>
                  </a:lnTo>
                  <a:cubicBezTo>
                    <a:pt x="8014" y="96"/>
                    <a:pt x="7928" y="0"/>
                    <a:pt x="7813" y="0"/>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768;p62">
              <a:extLst>
                <a:ext uri="{FF2B5EF4-FFF2-40B4-BE49-F238E27FC236}">
                  <a16:creationId xmlns:a16="http://schemas.microsoft.com/office/drawing/2014/main" id="{63D69E1D-0544-43DB-A65B-73386518293E}"/>
                </a:ext>
              </a:extLst>
            </p:cNvPr>
            <p:cNvSpPr/>
            <p:nvPr/>
          </p:nvSpPr>
          <p:spPr>
            <a:xfrm>
              <a:off x="6014589" y="2508922"/>
              <a:ext cx="33929" cy="19598"/>
            </a:xfrm>
            <a:custGeom>
              <a:avLst/>
              <a:gdLst/>
              <a:ahLst/>
              <a:cxnLst/>
              <a:rect l="l" t="t" r="r" b="b"/>
              <a:pathLst>
                <a:path w="1295" h="748" extrusionOk="0">
                  <a:moveTo>
                    <a:pt x="1" y="0"/>
                  </a:moveTo>
                  <a:lnTo>
                    <a:pt x="1" y="748"/>
                  </a:lnTo>
                  <a:lnTo>
                    <a:pt x="1094" y="748"/>
                  </a:lnTo>
                  <a:cubicBezTo>
                    <a:pt x="1209" y="748"/>
                    <a:pt x="1295" y="652"/>
                    <a:pt x="1295" y="537"/>
                  </a:cubicBezTo>
                  <a:lnTo>
                    <a:pt x="1295" y="201"/>
                  </a:lnTo>
                  <a:cubicBezTo>
                    <a:pt x="1295" y="86"/>
                    <a:pt x="1209" y="0"/>
                    <a:pt x="1094" y="0"/>
                  </a:cubicBez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769;p62">
              <a:extLst>
                <a:ext uri="{FF2B5EF4-FFF2-40B4-BE49-F238E27FC236}">
                  <a16:creationId xmlns:a16="http://schemas.microsoft.com/office/drawing/2014/main" id="{71D980A9-4B49-411A-A7A3-38432441BCB1}"/>
                </a:ext>
              </a:extLst>
            </p:cNvPr>
            <p:cNvSpPr/>
            <p:nvPr/>
          </p:nvSpPr>
          <p:spPr>
            <a:xfrm>
              <a:off x="5762467" y="2565173"/>
              <a:ext cx="89918" cy="19598"/>
            </a:xfrm>
            <a:custGeom>
              <a:avLst/>
              <a:gdLst/>
              <a:ahLst/>
              <a:cxnLst/>
              <a:rect l="l" t="t" r="r" b="b"/>
              <a:pathLst>
                <a:path w="3432" h="748" extrusionOk="0">
                  <a:moveTo>
                    <a:pt x="201" y="0"/>
                  </a:moveTo>
                  <a:cubicBezTo>
                    <a:pt x="96" y="0"/>
                    <a:pt x="10" y="87"/>
                    <a:pt x="0" y="202"/>
                  </a:cubicBezTo>
                  <a:lnTo>
                    <a:pt x="0" y="547"/>
                  </a:lnTo>
                  <a:cubicBezTo>
                    <a:pt x="10" y="652"/>
                    <a:pt x="96" y="748"/>
                    <a:pt x="201" y="748"/>
                  </a:cubicBezTo>
                  <a:lnTo>
                    <a:pt x="3432" y="748"/>
                  </a:lnTo>
                  <a:lnTo>
                    <a:pt x="343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1770;p62">
              <a:extLst>
                <a:ext uri="{FF2B5EF4-FFF2-40B4-BE49-F238E27FC236}">
                  <a16:creationId xmlns:a16="http://schemas.microsoft.com/office/drawing/2014/main" id="{1D4CEE52-C660-416A-B5E0-735F777A0526}"/>
                </a:ext>
              </a:extLst>
            </p:cNvPr>
            <p:cNvSpPr/>
            <p:nvPr/>
          </p:nvSpPr>
          <p:spPr>
            <a:xfrm>
              <a:off x="5835041" y="2565173"/>
              <a:ext cx="17344" cy="19598"/>
            </a:xfrm>
            <a:custGeom>
              <a:avLst/>
              <a:gdLst/>
              <a:ahLst/>
              <a:cxnLst/>
              <a:rect l="l" t="t" r="r" b="b"/>
              <a:pathLst>
                <a:path w="662" h="748" extrusionOk="0">
                  <a:moveTo>
                    <a:pt x="0" y="0"/>
                  </a:moveTo>
                  <a:lnTo>
                    <a:pt x="0" y="748"/>
                  </a:lnTo>
                  <a:lnTo>
                    <a:pt x="662" y="748"/>
                  </a:lnTo>
                  <a:lnTo>
                    <a:pt x="662" y="0"/>
                  </a:ln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1771;p62">
              <a:extLst>
                <a:ext uri="{FF2B5EF4-FFF2-40B4-BE49-F238E27FC236}">
                  <a16:creationId xmlns:a16="http://schemas.microsoft.com/office/drawing/2014/main" id="{C72979AC-4A64-41AD-A69F-45E45BEA04CF}"/>
                </a:ext>
              </a:extLst>
            </p:cNvPr>
            <p:cNvSpPr/>
            <p:nvPr/>
          </p:nvSpPr>
          <p:spPr>
            <a:xfrm>
              <a:off x="5835041" y="2565173"/>
              <a:ext cx="17344" cy="19598"/>
            </a:xfrm>
            <a:custGeom>
              <a:avLst/>
              <a:gdLst/>
              <a:ahLst/>
              <a:cxnLst/>
              <a:rect l="l" t="t" r="r" b="b"/>
              <a:pathLst>
                <a:path w="662" h="748" extrusionOk="0">
                  <a:moveTo>
                    <a:pt x="0" y="0"/>
                  </a:moveTo>
                  <a:lnTo>
                    <a:pt x="0" y="748"/>
                  </a:lnTo>
                  <a:lnTo>
                    <a:pt x="662" y="748"/>
                  </a:lnTo>
                  <a:lnTo>
                    <a:pt x="662" y="0"/>
                  </a:ln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1772;p62">
              <a:extLst>
                <a:ext uri="{FF2B5EF4-FFF2-40B4-BE49-F238E27FC236}">
                  <a16:creationId xmlns:a16="http://schemas.microsoft.com/office/drawing/2014/main" id="{B73E8178-BB5B-4ACF-B924-80BC8ABA1806}"/>
                </a:ext>
              </a:extLst>
            </p:cNvPr>
            <p:cNvSpPr/>
            <p:nvPr/>
          </p:nvSpPr>
          <p:spPr>
            <a:xfrm>
              <a:off x="5894803" y="2686217"/>
              <a:ext cx="97726" cy="91936"/>
            </a:xfrm>
            <a:custGeom>
              <a:avLst/>
              <a:gdLst/>
              <a:ahLst/>
              <a:cxnLst/>
              <a:rect l="l" t="t" r="r" b="b"/>
              <a:pathLst>
                <a:path w="3730" h="3509" extrusionOk="0">
                  <a:moveTo>
                    <a:pt x="576" y="0"/>
                  </a:moveTo>
                  <a:cubicBezTo>
                    <a:pt x="259" y="0"/>
                    <a:pt x="1" y="250"/>
                    <a:pt x="1" y="576"/>
                  </a:cubicBezTo>
                  <a:lnTo>
                    <a:pt x="1" y="3509"/>
                  </a:lnTo>
                  <a:lnTo>
                    <a:pt x="3729" y="3509"/>
                  </a:lnTo>
                  <a:lnTo>
                    <a:pt x="3720" y="3499"/>
                  </a:lnTo>
                  <a:lnTo>
                    <a:pt x="3720" y="576"/>
                  </a:lnTo>
                  <a:cubicBezTo>
                    <a:pt x="3720" y="250"/>
                    <a:pt x="3461" y="0"/>
                    <a:pt x="31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1773;p62">
              <a:extLst>
                <a:ext uri="{FF2B5EF4-FFF2-40B4-BE49-F238E27FC236}">
                  <a16:creationId xmlns:a16="http://schemas.microsoft.com/office/drawing/2014/main" id="{A226B70B-497B-4E2B-8E5C-546BB4DA9747}"/>
                </a:ext>
              </a:extLst>
            </p:cNvPr>
            <p:cNvSpPr/>
            <p:nvPr/>
          </p:nvSpPr>
          <p:spPr>
            <a:xfrm>
              <a:off x="5930959" y="2686217"/>
              <a:ext cx="25152" cy="91700"/>
            </a:xfrm>
            <a:custGeom>
              <a:avLst/>
              <a:gdLst/>
              <a:ahLst/>
              <a:cxnLst/>
              <a:rect l="l" t="t" r="r" b="b"/>
              <a:pathLst>
                <a:path w="960" h="3500" extrusionOk="0">
                  <a:moveTo>
                    <a:pt x="1" y="0"/>
                  </a:moveTo>
                  <a:lnTo>
                    <a:pt x="1" y="3499"/>
                  </a:lnTo>
                  <a:lnTo>
                    <a:pt x="959" y="3499"/>
                  </a:lnTo>
                  <a:lnTo>
                    <a:pt x="9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1774;p62">
              <a:extLst>
                <a:ext uri="{FF2B5EF4-FFF2-40B4-BE49-F238E27FC236}">
                  <a16:creationId xmlns:a16="http://schemas.microsoft.com/office/drawing/2014/main" id="{93D61903-20A0-4403-AD14-50B2B022E51B}"/>
                </a:ext>
              </a:extLst>
            </p:cNvPr>
            <p:cNvSpPr/>
            <p:nvPr/>
          </p:nvSpPr>
          <p:spPr>
            <a:xfrm>
              <a:off x="5770484" y="2584745"/>
              <a:ext cx="81901" cy="193173"/>
            </a:xfrm>
            <a:custGeom>
              <a:avLst/>
              <a:gdLst/>
              <a:ahLst/>
              <a:cxnLst/>
              <a:rect l="l" t="t" r="r" b="b"/>
              <a:pathLst>
                <a:path w="3126" h="7373" extrusionOk="0">
                  <a:moveTo>
                    <a:pt x="1" y="1"/>
                  </a:moveTo>
                  <a:lnTo>
                    <a:pt x="1" y="7372"/>
                  </a:lnTo>
                  <a:lnTo>
                    <a:pt x="3126" y="7372"/>
                  </a:lnTo>
                  <a:lnTo>
                    <a:pt x="3126" y="1"/>
                  </a:lnTo>
                  <a:close/>
                </a:path>
              </a:pathLst>
            </a:custGeom>
            <a:solidFill>
              <a:srgbClr val="E1E5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1775;p62">
              <a:extLst>
                <a:ext uri="{FF2B5EF4-FFF2-40B4-BE49-F238E27FC236}">
                  <a16:creationId xmlns:a16="http://schemas.microsoft.com/office/drawing/2014/main" id="{A91DB9F8-088F-4B74-8652-1AB7AEF5B21C}"/>
                </a:ext>
              </a:extLst>
            </p:cNvPr>
            <p:cNvSpPr/>
            <p:nvPr/>
          </p:nvSpPr>
          <p:spPr>
            <a:xfrm>
              <a:off x="5835041" y="2584745"/>
              <a:ext cx="17344" cy="193173"/>
            </a:xfrm>
            <a:custGeom>
              <a:avLst/>
              <a:gdLst/>
              <a:ahLst/>
              <a:cxnLst/>
              <a:rect l="l" t="t" r="r" b="b"/>
              <a:pathLst>
                <a:path w="662" h="7373" extrusionOk="0">
                  <a:moveTo>
                    <a:pt x="0" y="1"/>
                  </a:moveTo>
                  <a:lnTo>
                    <a:pt x="0" y="7372"/>
                  </a:lnTo>
                  <a:lnTo>
                    <a:pt x="662" y="7372"/>
                  </a:lnTo>
                  <a:lnTo>
                    <a:pt x="662" y="1"/>
                  </a:lnTo>
                  <a:close/>
                </a:path>
              </a:pathLst>
            </a:custGeom>
            <a:solidFill>
              <a:srgbClr val="C8D1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1776;p62">
              <a:extLst>
                <a:ext uri="{FF2B5EF4-FFF2-40B4-BE49-F238E27FC236}">
                  <a16:creationId xmlns:a16="http://schemas.microsoft.com/office/drawing/2014/main" id="{16880ADE-72D6-414E-960E-55B5DE773204}"/>
                </a:ext>
              </a:extLst>
            </p:cNvPr>
            <p:cNvSpPr/>
            <p:nvPr/>
          </p:nvSpPr>
          <p:spPr>
            <a:xfrm>
              <a:off x="5835041" y="2584745"/>
              <a:ext cx="17344" cy="193173"/>
            </a:xfrm>
            <a:custGeom>
              <a:avLst/>
              <a:gdLst/>
              <a:ahLst/>
              <a:cxnLst/>
              <a:rect l="l" t="t" r="r" b="b"/>
              <a:pathLst>
                <a:path w="662" h="7373" extrusionOk="0">
                  <a:moveTo>
                    <a:pt x="0" y="1"/>
                  </a:moveTo>
                  <a:lnTo>
                    <a:pt x="0" y="7372"/>
                  </a:lnTo>
                  <a:lnTo>
                    <a:pt x="662" y="7372"/>
                  </a:lnTo>
                  <a:lnTo>
                    <a:pt x="662" y="1"/>
                  </a:lnTo>
                  <a:close/>
                </a:path>
              </a:pathLst>
            </a:custGeom>
            <a:solidFill>
              <a:srgbClr val="C8D1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1777;p62">
              <a:extLst>
                <a:ext uri="{FF2B5EF4-FFF2-40B4-BE49-F238E27FC236}">
                  <a16:creationId xmlns:a16="http://schemas.microsoft.com/office/drawing/2014/main" id="{FB6E02BC-3723-436A-A638-1C6D7247DEF0}"/>
                </a:ext>
              </a:extLst>
            </p:cNvPr>
            <p:cNvSpPr/>
            <p:nvPr/>
          </p:nvSpPr>
          <p:spPr>
            <a:xfrm>
              <a:off x="6034685" y="2584745"/>
              <a:ext cx="81901" cy="193408"/>
            </a:xfrm>
            <a:custGeom>
              <a:avLst/>
              <a:gdLst/>
              <a:ahLst/>
              <a:cxnLst/>
              <a:rect l="l" t="t" r="r" b="b"/>
              <a:pathLst>
                <a:path w="3126" h="7382" extrusionOk="0">
                  <a:moveTo>
                    <a:pt x="1" y="1"/>
                  </a:moveTo>
                  <a:lnTo>
                    <a:pt x="1" y="7382"/>
                  </a:lnTo>
                  <a:lnTo>
                    <a:pt x="3126" y="7382"/>
                  </a:lnTo>
                  <a:lnTo>
                    <a:pt x="3126" y="1"/>
                  </a:lnTo>
                  <a:close/>
                </a:path>
              </a:pathLst>
            </a:custGeom>
            <a:solidFill>
              <a:srgbClr val="E1E5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1778;p62">
              <a:extLst>
                <a:ext uri="{FF2B5EF4-FFF2-40B4-BE49-F238E27FC236}">
                  <a16:creationId xmlns:a16="http://schemas.microsoft.com/office/drawing/2014/main" id="{00EB0285-455E-48D6-B919-28E176374B88}"/>
                </a:ext>
              </a:extLst>
            </p:cNvPr>
            <p:cNvSpPr/>
            <p:nvPr/>
          </p:nvSpPr>
          <p:spPr>
            <a:xfrm>
              <a:off x="6034685" y="2584745"/>
              <a:ext cx="17371" cy="193173"/>
            </a:xfrm>
            <a:custGeom>
              <a:avLst/>
              <a:gdLst/>
              <a:ahLst/>
              <a:cxnLst/>
              <a:rect l="l" t="t" r="r" b="b"/>
              <a:pathLst>
                <a:path w="663" h="7373" extrusionOk="0">
                  <a:moveTo>
                    <a:pt x="1" y="1"/>
                  </a:moveTo>
                  <a:lnTo>
                    <a:pt x="1" y="7372"/>
                  </a:lnTo>
                  <a:lnTo>
                    <a:pt x="662" y="7372"/>
                  </a:lnTo>
                  <a:lnTo>
                    <a:pt x="662" y="1"/>
                  </a:lnTo>
                  <a:close/>
                </a:path>
              </a:pathLst>
            </a:custGeom>
            <a:solidFill>
              <a:srgbClr val="C8D1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1779;p62">
              <a:extLst>
                <a:ext uri="{FF2B5EF4-FFF2-40B4-BE49-F238E27FC236}">
                  <a16:creationId xmlns:a16="http://schemas.microsoft.com/office/drawing/2014/main" id="{677EA12F-7309-4287-97FD-3F6B62B681AD}"/>
                </a:ext>
              </a:extLst>
            </p:cNvPr>
            <p:cNvSpPr/>
            <p:nvPr/>
          </p:nvSpPr>
          <p:spPr>
            <a:xfrm>
              <a:off x="5872192" y="2567400"/>
              <a:ext cx="29920" cy="58819"/>
            </a:xfrm>
            <a:custGeom>
              <a:avLst/>
              <a:gdLst/>
              <a:ahLst/>
              <a:cxnLst/>
              <a:rect l="l" t="t" r="r" b="b"/>
              <a:pathLst>
                <a:path w="1142" h="2245" extrusionOk="0">
                  <a:moveTo>
                    <a:pt x="206" y="1"/>
                  </a:moveTo>
                  <a:cubicBezTo>
                    <a:pt x="89" y="1"/>
                    <a:pt x="1" y="102"/>
                    <a:pt x="1" y="212"/>
                  </a:cubicBezTo>
                  <a:lnTo>
                    <a:pt x="1" y="2024"/>
                  </a:lnTo>
                  <a:cubicBezTo>
                    <a:pt x="1" y="2149"/>
                    <a:pt x="97" y="2245"/>
                    <a:pt x="221" y="2245"/>
                  </a:cubicBezTo>
                  <a:lnTo>
                    <a:pt x="921" y="2245"/>
                  </a:lnTo>
                  <a:cubicBezTo>
                    <a:pt x="1046" y="2245"/>
                    <a:pt x="1142" y="2139"/>
                    <a:pt x="1142" y="2024"/>
                  </a:cubicBezTo>
                  <a:lnTo>
                    <a:pt x="1142" y="212"/>
                  </a:lnTo>
                  <a:cubicBezTo>
                    <a:pt x="1142" y="102"/>
                    <a:pt x="1045" y="1"/>
                    <a:pt x="936" y="1"/>
                  </a:cubicBezTo>
                  <a:cubicBezTo>
                    <a:pt x="931" y="1"/>
                    <a:pt x="926" y="1"/>
                    <a:pt x="921" y="2"/>
                  </a:cubicBezTo>
                  <a:lnTo>
                    <a:pt x="221" y="2"/>
                  </a:lnTo>
                  <a:cubicBezTo>
                    <a:pt x="216" y="1"/>
                    <a:pt x="211" y="1"/>
                    <a:pt x="2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1780;p62">
              <a:extLst>
                <a:ext uri="{FF2B5EF4-FFF2-40B4-BE49-F238E27FC236}">
                  <a16:creationId xmlns:a16="http://schemas.microsoft.com/office/drawing/2014/main" id="{99D01F41-3120-42B0-8EDD-1D7224226EA9}"/>
                </a:ext>
              </a:extLst>
            </p:cNvPr>
            <p:cNvSpPr/>
            <p:nvPr/>
          </p:nvSpPr>
          <p:spPr>
            <a:xfrm>
              <a:off x="5928706" y="2567400"/>
              <a:ext cx="29920" cy="58819"/>
            </a:xfrm>
            <a:custGeom>
              <a:avLst/>
              <a:gdLst/>
              <a:ahLst/>
              <a:cxnLst/>
              <a:rect l="l" t="t" r="r" b="b"/>
              <a:pathLst>
                <a:path w="1142" h="2245" extrusionOk="0">
                  <a:moveTo>
                    <a:pt x="205" y="1"/>
                  </a:moveTo>
                  <a:cubicBezTo>
                    <a:pt x="89" y="1"/>
                    <a:pt x="1" y="102"/>
                    <a:pt x="1" y="212"/>
                  </a:cubicBezTo>
                  <a:lnTo>
                    <a:pt x="1" y="2024"/>
                  </a:lnTo>
                  <a:cubicBezTo>
                    <a:pt x="1" y="2149"/>
                    <a:pt x="97" y="2245"/>
                    <a:pt x="221" y="2245"/>
                  </a:cubicBezTo>
                  <a:lnTo>
                    <a:pt x="911" y="2245"/>
                  </a:lnTo>
                  <a:cubicBezTo>
                    <a:pt x="1036" y="2245"/>
                    <a:pt x="1141" y="2149"/>
                    <a:pt x="1141" y="2024"/>
                  </a:cubicBezTo>
                  <a:lnTo>
                    <a:pt x="1141" y="212"/>
                  </a:lnTo>
                  <a:cubicBezTo>
                    <a:pt x="1141" y="102"/>
                    <a:pt x="1045" y="1"/>
                    <a:pt x="935" y="1"/>
                  </a:cubicBezTo>
                  <a:cubicBezTo>
                    <a:pt x="931" y="1"/>
                    <a:pt x="926" y="1"/>
                    <a:pt x="921" y="2"/>
                  </a:cubicBezTo>
                  <a:lnTo>
                    <a:pt x="221" y="2"/>
                  </a:lnTo>
                  <a:cubicBezTo>
                    <a:pt x="216" y="1"/>
                    <a:pt x="211" y="1"/>
                    <a:pt x="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1781;p62">
              <a:extLst>
                <a:ext uri="{FF2B5EF4-FFF2-40B4-BE49-F238E27FC236}">
                  <a16:creationId xmlns:a16="http://schemas.microsoft.com/office/drawing/2014/main" id="{8B6A7487-BE9B-4732-A58F-6B2D9432585E}"/>
                </a:ext>
              </a:extLst>
            </p:cNvPr>
            <p:cNvSpPr/>
            <p:nvPr/>
          </p:nvSpPr>
          <p:spPr>
            <a:xfrm>
              <a:off x="5984957" y="2567400"/>
              <a:ext cx="29920" cy="58819"/>
            </a:xfrm>
            <a:custGeom>
              <a:avLst/>
              <a:gdLst/>
              <a:ahLst/>
              <a:cxnLst/>
              <a:rect l="l" t="t" r="r" b="b"/>
              <a:pathLst>
                <a:path w="1142" h="2245" extrusionOk="0">
                  <a:moveTo>
                    <a:pt x="206" y="1"/>
                  </a:moveTo>
                  <a:cubicBezTo>
                    <a:pt x="89" y="1"/>
                    <a:pt x="1" y="102"/>
                    <a:pt x="1" y="212"/>
                  </a:cubicBezTo>
                  <a:lnTo>
                    <a:pt x="1" y="2024"/>
                  </a:lnTo>
                  <a:cubicBezTo>
                    <a:pt x="1" y="2149"/>
                    <a:pt x="97" y="2245"/>
                    <a:pt x="221" y="2245"/>
                  </a:cubicBezTo>
                  <a:lnTo>
                    <a:pt x="921" y="2245"/>
                  </a:lnTo>
                  <a:cubicBezTo>
                    <a:pt x="1036" y="2245"/>
                    <a:pt x="1141" y="2149"/>
                    <a:pt x="1132" y="2024"/>
                  </a:cubicBezTo>
                  <a:lnTo>
                    <a:pt x="1132" y="212"/>
                  </a:lnTo>
                  <a:cubicBezTo>
                    <a:pt x="1132" y="102"/>
                    <a:pt x="1044" y="1"/>
                    <a:pt x="936" y="1"/>
                  </a:cubicBezTo>
                  <a:cubicBezTo>
                    <a:pt x="931" y="1"/>
                    <a:pt x="926" y="1"/>
                    <a:pt x="921" y="2"/>
                  </a:cubicBezTo>
                  <a:lnTo>
                    <a:pt x="221" y="2"/>
                  </a:lnTo>
                  <a:cubicBezTo>
                    <a:pt x="216" y="1"/>
                    <a:pt x="211" y="1"/>
                    <a:pt x="2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1782;p62">
              <a:extLst>
                <a:ext uri="{FF2B5EF4-FFF2-40B4-BE49-F238E27FC236}">
                  <a16:creationId xmlns:a16="http://schemas.microsoft.com/office/drawing/2014/main" id="{C7BF786C-F46B-4698-87D1-2F4E5883CA8B}"/>
                </a:ext>
              </a:extLst>
            </p:cNvPr>
            <p:cNvSpPr/>
            <p:nvPr/>
          </p:nvSpPr>
          <p:spPr>
            <a:xfrm>
              <a:off x="5796369" y="2651817"/>
              <a:ext cx="29894" cy="59029"/>
            </a:xfrm>
            <a:custGeom>
              <a:avLst/>
              <a:gdLst/>
              <a:ahLst/>
              <a:cxnLst/>
              <a:rect l="l" t="t" r="r" b="b"/>
              <a:pathLst>
                <a:path w="1141" h="2253" extrusionOk="0">
                  <a:moveTo>
                    <a:pt x="221" y="0"/>
                  </a:moveTo>
                  <a:cubicBezTo>
                    <a:pt x="106" y="0"/>
                    <a:pt x="0" y="96"/>
                    <a:pt x="10" y="221"/>
                  </a:cubicBezTo>
                  <a:lnTo>
                    <a:pt x="10" y="2032"/>
                  </a:lnTo>
                  <a:cubicBezTo>
                    <a:pt x="0" y="2147"/>
                    <a:pt x="106" y="2253"/>
                    <a:pt x="221" y="2253"/>
                  </a:cubicBezTo>
                  <a:lnTo>
                    <a:pt x="920" y="2253"/>
                  </a:lnTo>
                  <a:cubicBezTo>
                    <a:pt x="1045" y="2253"/>
                    <a:pt x="1141" y="2147"/>
                    <a:pt x="1141" y="2032"/>
                  </a:cubicBezTo>
                  <a:lnTo>
                    <a:pt x="1141" y="221"/>
                  </a:lnTo>
                  <a:cubicBezTo>
                    <a:pt x="1141" y="96"/>
                    <a:pt x="1045" y="0"/>
                    <a:pt x="920"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1783;p62">
              <a:extLst>
                <a:ext uri="{FF2B5EF4-FFF2-40B4-BE49-F238E27FC236}">
                  <a16:creationId xmlns:a16="http://schemas.microsoft.com/office/drawing/2014/main" id="{E424448F-071B-43F0-B0D6-F1DE92588094}"/>
                </a:ext>
              </a:extLst>
            </p:cNvPr>
            <p:cNvSpPr/>
            <p:nvPr/>
          </p:nvSpPr>
          <p:spPr>
            <a:xfrm>
              <a:off x="6060806" y="2651817"/>
              <a:ext cx="29658" cy="59029"/>
            </a:xfrm>
            <a:custGeom>
              <a:avLst/>
              <a:gdLst/>
              <a:ahLst/>
              <a:cxnLst/>
              <a:rect l="l" t="t" r="r" b="b"/>
              <a:pathLst>
                <a:path w="1132" h="2253" extrusionOk="0">
                  <a:moveTo>
                    <a:pt x="221" y="0"/>
                  </a:moveTo>
                  <a:cubicBezTo>
                    <a:pt x="96" y="0"/>
                    <a:pt x="1" y="96"/>
                    <a:pt x="1" y="221"/>
                  </a:cubicBezTo>
                  <a:lnTo>
                    <a:pt x="1" y="2032"/>
                  </a:lnTo>
                  <a:cubicBezTo>
                    <a:pt x="1" y="2147"/>
                    <a:pt x="96" y="2253"/>
                    <a:pt x="221" y="2253"/>
                  </a:cubicBezTo>
                  <a:lnTo>
                    <a:pt x="921" y="2253"/>
                  </a:lnTo>
                  <a:cubicBezTo>
                    <a:pt x="1036" y="2253"/>
                    <a:pt x="1132" y="2147"/>
                    <a:pt x="1132" y="2032"/>
                  </a:cubicBezTo>
                  <a:lnTo>
                    <a:pt x="1132" y="221"/>
                  </a:lnTo>
                  <a:cubicBezTo>
                    <a:pt x="1132" y="96"/>
                    <a:pt x="1036" y="0"/>
                    <a:pt x="921"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1784;p62">
              <a:extLst>
                <a:ext uri="{FF2B5EF4-FFF2-40B4-BE49-F238E27FC236}">
                  <a16:creationId xmlns:a16="http://schemas.microsoft.com/office/drawing/2014/main" id="{33703C67-F34D-4E12-BFE0-0557498FC524}"/>
                </a:ext>
              </a:extLst>
            </p:cNvPr>
            <p:cNvSpPr/>
            <p:nvPr/>
          </p:nvSpPr>
          <p:spPr>
            <a:xfrm>
              <a:off x="6034685" y="2565173"/>
              <a:ext cx="89945" cy="19860"/>
            </a:xfrm>
            <a:custGeom>
              <a:avLst/>
              <a:gdLst/>
              <a:ahLst/>
              <a:cxnLst/>
              <a:rect l="l" t="t" r="r" b="b"/>
              <a:pathLst>
                <a:path w="3433" h="758" extrusionOk="0">
                  <a:moveTo>
                    <a:pt x="1" y="0"/>
                  </a:moveTo>
                  <a:lnTo>
                    <a:pt x="1" y="758"/>
                  </a:lnTo>
                  <a:lnTo>
                    <a:pt x="3221" y="758"/>
                  </a:lnTo>
                  <a:cubicBezTo>
                    <a:pt x="3336" y="758"/>
                    <a:pt x="3432" y="662"/>
                    <a:pt x="3432" y="547"/>
                  </a:cubicBezTo>
                  <a:lnTo>
                    <a:pt x="3432" y="211"/>
                  </a:lnTo>
                  <a:cubicBezTo>
                    <a:pt x="3432" y="96"/>
                    <a:pt x="3336" y="0"/>
                    <a:pt x="32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1785;p62">
              <a:extLst>
                <a:ext uri="{FF2B5EF4-FFF2-40B4-BE49-F238E27FC236}">
                  <a16:creationId xmlns:a16="http://schemas.microsoft.com/office/drawing/2014/main" id="{EF3E05CA-8781-4BB4-8379-E5D384E33892}"/>
                </a:ext>
              </a:extLst>
            </p:cNvPr>
            <p:cNvSpPr/>
            <p:nvPr/>
          </p:nvSpPr>
          <p:spPr>
            <a:xfrm>
              <a:off x="6034685" y="2565173"/>
              <a:ext cx="17371" cy="19598"/>
            </a:xfrm>
            <a:custGeom>
              <a:avLst/>
              <a:gdLst/>
              <a:ahLst/>
              <a:cxnLst/>
              <a:rect l="l" t="t" r="r" b="b"/>
              <a:pathLst>
                <a:path w="663" h="748" extrusionOk="0">
                  <a:moveTo>
                    <a:pt x="1" y="0"/>
                  </a:moveTo>
                  <a:lnTo>
                    <a:pt x="1" y="748"/>
                  </a:lnTo>
                  <a:lnTo>
                    <a:pt x="662" y="748"/>
                  </a:lnTo>
                  <a:lnTo>
                    <a:pt x="662" y="0"/>
                  </a:ln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1786;p62">
              <a:extLst>
                <a:ext uri="{FF2B5EF4-FFF2-40B4-BE49-F238E27FC236}">
                  <a16:creationId xmlns:a16="http://schemas.microsoft.com/office/drawing/2014/main" id="{5CDFC7BC-826C-44E7-ABBB-AFBC0078B8FE}"/>
                </a:ext>
              </a:extLst>
            </p:cNvPr>
            <p:cNvSpPr/>
            <p:nvPr/>
          </p:nvSpPr>
          <p:spPr>
            <a:xfrm>
              <a:off x="5892550" y="2436584"/>
              <a:ext cx="101735" cy="72364"/>
            </a:xfrm>
            <a:custGeom>
              <a:avLst/>
              <a:gdLst/>
              <a:ahLst/>
              <a:cxnLst/>
              <a:rect l="l" t="t" r="r" b="b"/>
              <a:pathLst>
                <a:path w="3883" h="2762" extrusionOk="0">
                  <a:moveTo>
                    <a:pt x="451" y="1"/>
                  </a:moveTo>
                  <a:cubicBezTo>
                    <a:pt x="202" y="1"/>
                    <a:pt x="0" y="202"/>
                    <a:pt x="0" y="451"/>
                  </a:cubicBezTo>
                  <a:lnTo>
                    <a:pt x="0" y="2761"/>
                  </a:lnTo>
                  <a:lnTo>
                    <a:pt x="3882" y="2761"/>
                  </a:lnTo>
                  <a:lnTo>
                    <a:pt x="3882" y="451"/>
                  </a:lnTo>
                  <a:cubicBezTo>
                    <a:pt x="3882" y="202"/>
                    <a:pt x="3681" y="1"/>
                    <a:pt x="3432" y="1"/>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1787;p62">
              <a:extLst>
                <a:ext uri="{FF2B5EF4-FFF2-40B4-BE49-F238E27FC236}">
                  <a16:creationId xmlns:a16="http://schemas.microsoft.com/office/drawing/2014/main" id="{09ABC9E9-ACB7-4891-9089-7E7578CBF7E6}"/>
                </a:ext>
              </a:extLst>
            </p:cNvPr>
            <p:cNvSpPr/>
            <p:nvPr/>
          </p:nvSpPr>
          <p:spPr>
            <a:xfrm>
              <a:off x="5976416" y="2436584"/>
              <a:ext cx="18130" cy="72364"/>
            </a:xfrm>
            <a:custGeom>
              <a:avLst/>
              <a:gdLst/>
              <a:ahLst/>
              <a:cxnLst/>
              <a:rect l="l" t="t" r="r" b="b"/>
              <a:pathLst>
                <a:path w="692" h="2762" extrusionOk="0">
                  <a:moveTo>
                    <a:pt x="1" y="1"/>
                  </a:moveTo>
                  <a:lnTo>
                    <a:pt x="1" y="2761"/>
                  </a:lnTo>
                  <a:lnTo>
                    <a:pt x="691" y="2761"/>
                  </a:lnTo>
                  <a:lnTo>
                    <a:pt x="691" y="451"/>
                  </a:lnTo>
                  <a:cubicBezTo>
                    <a:pt x="691" y="202"/>
                    <a:pt x="490" y="1"/>
                    <a:pt x="241" y="1"/>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1788;p62">
              <a:extLst>
                <a:ext uri="{FF2B5EF4-FFF2-40B4-BE49-F238E27FC236}">
                  <a16:creationId xmlns:a16="http://schemas.microsoft.com/office/drawing/2014/main" id="{B88F528B-254F-4562-BE68-B6CC80347E2F}"/>
                </a:ext>
              </a:extLst>
            </p:cNvPr>
            <p:cNvSpPr/>
            <p:nvPr/>
          </p:nvSpPr>
          <p:spPr>
            <a:xfrm>
              <a:off x="5919405" y="2450706"/>
              <a:ext cx="48260" cy="44619"/>
            </a:xfrm>
            <a:custGeom>
              <a:avLst/>
              <a:gdLst/>
              <a:ahLst/>
              <a:cxnLst/>
              <a:rect l="l" t="t" r="r" b="b"/>
              <a:pathLst>
                <a:path w="1842" h="1703" extrusionOk="0">
                  <a:moveTo>
                    <a:pt x="921" y="1"/>
                  </a:moveTo>
                  <a:cubicBezTo>
                    <a:pt x="816" y="1"/>
                    <a:pt x="710" y="70"/>
                    <a:pt x="710" y="209"/>
                  </a:cubicBezTo>
                  <a:lnTo>
                    <a:pt x="710" y="641"/>
                  </a:lnTo>
                  <a:lnTo>
                    <a:pt x="279" y="641"/>
                  </a:lnTo>
                  <a:cubicBezTo>
                    <a:pt x="1" y="641"/>
                    <a:pt x="1" y="1062"/>
                    <a:pt x="279" y="1062"/>
                  </a:cubicBezTo>
                  <a:lnTo>
                    <a:pt x="710" y="1062"/>
                  </a:lnTo>
                  <a:lnTo>
                    <a:pt x="710" y="1494"/>
                  </a:lnTo>
                  <a:cubicBezTo>
                    <a:pt x="710" y="1633"/>
                    <a:pt x="816" y="1702"/>
                    <a:pt x="921" y="1702"/>
                  </a:cubicBezTo>
                  <a:cubicBezTo>
                    <a:pt x="1027" y="1702"/>
                    <a:pt x="1132" y="1633"/>
                    <a:pt x="1132" y="1494"/>
                  </a:cubicBezTo>
                  <a:lnTo>
                    <a:pt x="1132" y="1062"/>
                  </a:lnTo>
                  <a:lnTo>
                    <a:pt x="1563" y="1062"/>
                  </a:lnTo>
                  <a:cubicBezTo>
                    <a:pt x="1841" y="1062"/>
                    <a:pt x="1841" y="641"/>
                    <a:pt x="1563" y="641"/>
                  </a:cubicBezTo>
                  <a:lnTo>
                    <a:pt x="1132" y="641"/>
                  </a:lnTo>
                  <a:lnTo>
                    <a:pt x="1132" y="209"/>
                  </a:lnTo>
                  <a:cubicBezTo>
                    <a:pt x="1132" y="70"/>
                    <a:pt x="1027" y="1"/>
                    <a:pt x="9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Rettangolo 42"/>
          <p:cNvSpPr/>
          <p:nvPr/>
        </p:nvSpPr>
        <p:spPr>
          <a:xfrm>
            <a:off x="7061572" y="5355518"/>
            <a:ext cx="2453522" cy="646331"/>
          </a:xfrm>
          <a:prstGeom prst="rect">
            <a:avLst/>
          </a:prstGeom>
        </p:spPr>
        <p:txBody>
          <a:bodyPr wrap="square">
            <a:spAutoFit/>
          </a:bodyPr>
          <a:lstStyle/>
          <a:p>
            <a:pPr algn="ctr"/>
            <a:r>
              <a:rPr lang="it-IT" sz="1200" b="1" dirty="0" smtClean="0"/>
              <a:t>Reti di Prossimità. Strutture e telemedicina per l’assistenza sanitaria territoriale</a:t>
            </a:r>
            <a:endParaRPr lang="it-IT" sz="1200" dirty="0"/>
          </a:p>
        </p:txBody>
      </p:sp>
      <p:sp>
        <p:nvSpPr>
          <p:cNvPr id="82" name="Rettangolo 81"/>
          <p:cNvSpPr/>
          <p:nvPr/>
        </p:nvSpPr>
        <p:spPr>
          <a:xfrm>
            <a:off x="9360000" y="5355518"/>
            <a:ext cx="2453522" cy="461665"/>
          </a:xfrm>
          <a:prstGeom prst="rect">
            <a:avLst/>
          </a:prstGeom>
        </p:spPr>
        <p:txBody>
          <a:bodyPr wrap="square">
            <a:spAutoFit/>
          </a:bodyPr>
          <a:lstStyle/>
          <a:p>
            <a:pPr algn="ctr"/>
            <a:r>
              <a:rPr lang="it-IT" sz="1200" b="1" dirty="0" smtClean="0"/>
              <a:t>Innovazione, ricerca e digitalizzazione dell’ SSN</a:t>
            </a:r>
            <a:endParaRPr lang="it-IT" sz="1200" dirty="0"/>
          </a:p>
        </p:txBody>
      </p:sp>
      <p:sp>
        <p:nvSpPr>
          <p:cNvPr id="83" name="Google Shape;6746;p66">
            <a:extLst>
              <a:ext uri="{FF2B5EF4-FFF2-40B4-BE49-F238E27FC236}">
                <a16:creationId xmlns:a16="http://schemas.microsoft.com/office/drawing/2014/main" id="{32990447-82A9-4DF4-952B-D86BE5EFB4C5}"/>
              </a:ext>
            </a:extLst>
          </p:cNvPr>
          <p:cNvSpPr/>
          <p:nvPr/>
        </p:nvSpPr>
        <p:spPr>
          <a:xfrm>
            <a:off x="7611587" y="6000947"/>
            <a:ext cx="327640" cy="336003"/>
          </a:xfrm>
          <a:custGeom>
            <a:avLst/>
            <a:gdLst/>
            <a:ahLst/>
            <a:cxnLst/>
            <a:rect l="l" t="t" r="r" b="b"/>
            <a:pathLst>
              <a:path w="12697" h="12666" extrusionOk="0">
                <a:moveTo>
                  <a:pt x="6301" y="1356"/>
                </a:moveTo>
                <a:cubicBezTo>
                  <a:pt x="6522" y="1356"/>
                  <a:pt x="6711" y="1576"/>
                  <a:pt x="6711" y="1797"/>
                </a:cubicBezTo>
                <a:lnTo>
                  <a:pt x="6711" y="2269"/>
                </a:lnTo>
                <a:cubicBezTo>
                  <a:pt x="7656" y="2458"/>
                  <a:pt x="8349" y="3309"/>
                  <a:pt x="8349" y="4285"/>
                </a:cubicBezTo>
                <a:cubicBezTo>
                  <a:pt x="8349" y="4538"/>
                  <a:pt x="8160" y="4727"/>
                  <a:pt x="7971" y="4727"/>
                </a:cubicBezTo>
                <a:cubicBezTo>
                  <a:pt x="7719" y="4727"/>
                  <a:pt x="7530" y="4538"/>
                  <a:pt x="7530" y="4285"/>
                </a:cubicBezTo>
                <a:cubicBezTo>
                  <a:pt x="7530" y="3624"/>
                  <a:pt x="6994" y="3057"/>
                  <a:pt x="6301" y="3057"/>
                </a:cubicBezTo>
                <a:cubicBezTo>
                  <a:pt x="5640" y="3057"/>
                  <a:pt x="5073" y="3624"/>
                  <a:pt x="5073" y="4285"/>
                </a:cubicBezTo>
                <a:cubicBezTo>
                  <a:pt x="5073" y="4947"/>
                  <a:pt x="5829" y="5483"/>
                  <a:pt x="6585" y="6018"/>
                </a:cubicBezTo>
                <a:cubicBezTo>
                  <a:pt x="7435" y="6648"/>
                  <a:pt x="8412" y="7310"/>
                  <a:pt x="8412" y="8413"/>
                </a:cubicBezTo>
                <a:cubicBezTo>
                  <a:pt x="8412" y="9421"/>
                  <a:pt x="7687" y="10271"/>
                  <a:pt x="6742" y="10429"/>
                </a:cubicBezTo>
                <a:lnTo>
                  <a:pt x="6742" y="10901"/>
                </a:lnTo>
                <a:cubicBezTo>
                  <a:pt x="6742" y="11154"/>
                  <a:pt x="6553" y="11311"/>
                  <a:pt x="6364" y="11311"/>
                </a:cubicBezTo>
                <a:cubicBezTo>
                  <a:pt x="6144" y="11311"/>
                  <a:pt x="5955" y="11091"/>
                  <a:pt x="5955" y="10901"/>
                </a:cubicBezTo>
                <a:lnTo>
                  <a:pt x="5955" y="10429"/>
                </a:lnTo>
                <a:cubicBezTo>
                  <a:pt x="5010" y="10240"/>
                  <a:pt x="4316" y="9421"/>
                  <a:pt x="4316" y="8413"/>
                </a:cubicBezTo>
                <a:cubicBezTo>
                  <a:pt x="4316" y="8192"/>
                  <a:pt x="4505" y="8035"/>
                  <a:pt x="4694" y="8035"/>
                </a:cubicBezTo>
                <a:cubicBezTo>
                  <a:pt x="4884" y="8035"/>
                  <a:pt x="5136" y="8224"/>
                  <a:pt x="5136" y="8413"/>
                </a:cubicBezTo>
                <a:cubicBezTo>
                  <a:pt x="5136" y="9106"/>
                  <a:pt x="5671" y="9641"/>
                  <a:pt x="6364" y="9641"/>
                </a:cubicBezTo>
                <a:cubicBezTo>
                  <a:pt x="7026" y="9641"/>
                  <a:pt x="7561" y="9106"/>
                  <a:pt x="7561" y="8413"/>
                </a:cubicBezTo>
                <a:cubicBezTo>
                  <a:pt x="7561" y="7751"/>
                  <a:pt x="6868" y="7247"/>
                  <a:pt x="6081" y="6680"/>
                </a:cubicBezTo>
                <a:cubicBezTo>
                  <a:pt x="5199" y="6050"/>
                  <a:pt x="4253" y="5388"/>
                  <a:pt x="4253" y="4285"/>
                </a:cubicBezTo>
                <a:cubicBezTo>
                  <a:pt x="4253" y="3309"/>
                  <a:pt x="4978" y="2427"/>
                  <a:pt x="5923" y="2269"/>
                </a:cubicBezTo>
                <a:lnTo>
                  <a:pt x="5923" y="1797"/>
                </a:lnTo>
                <a:cubicBezTo>
                  <a:pt x="5923" y="1576"/>
                  <a:pt x="6112" y="1356"/>
                  <a:pt x="6301" y="1356"/>
                </a:cubicBezTo>
                <a:close/>
                <a:moveTo>
                  <a:pt x="6333" y="1"/>
                </a:moveTo>
                <a:cubicBezTo>
                  <a:pt x="2836" y="1"/>
                  <a:pt x="0" y="2836"/>
                  <a:pt x="0" y="6333"/>
                </a:cubicBezTo>
                <a:cubicBezTo>
                  <a:pt x="0" y="9830"/>
                  <a:pt x="2836" y="12666"/>
                  <a:pt x="6333" y="12666"/>
                </a:cubicBezTo>
                <a:cubicBezTo>
                  <a:pt x="9861" y="12666"/>
                  <a:pt x="12697" y="9830"/>
                  <a:pt x="12697" y="6333"/>
                </a:cubicBezTo>
                <a:cubicBezTo>
                  <a:pt x="12697" y="2836"/>
                  <a:pt x="9861" y="1"/>
                  <a:pt x="6333"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6746;p66">
            <a:extLst>
              <a:ext uri="{FF2B5EF4-FFF2-40B4-BE49-F238E27FC236}">
                <a16:creationId xmlns:a16="http://schemas.microsoft.com/office/drawing/2014/main" id="{32990447-82A9-4DF4-952B-D86BE5EFB4C5}"/>
              </a:ext>
            </a:extLst>
          </p:cNvPr>
          <p:cNvSpPr/>
          <p:nvPr/>
        </p:nvSpPr>
        <p:spPr>
          <a:xfrm>
            <a:off x="10026921" y="6001849"/>
            <a:ext cx="327640" cy="336003"/>
          </a:xfrm>
          <a:custGeom>
            <a:avLst/>
            <a:gdLst/>
            <a:ahLst/>
            <a:cxnLst/>
            <a:rect l="l" t="t" r="r" b="b"/>
            <a:pathLst>
              <a:path w="12697" h="12666" extrusionOk="0">
                <a:moveTo>
                  <a:pt x="6301" y="1356"/>
                </a:moveTo>
                <a:cubicBezTo>
                  <a:pt x="6522" y="1356"/>
                  <a:pt x="6711" y="1576"/>
                  <a:pt x="6711" y="1797"/>
                </a:cubicBezTo>
                <a:lnTo>
                  <a:pt x="6711" y="2269"/>
                </a:lnTo>
                <a:cubicBezTo>
                  <a:pt x="7656" y="2458"/>
                  <a:pt x="8349" y="3309"/>
                  <a:pt x="8349" y="4285"/>
                </a:cubicBezTo>
                <a:cubicBezTo>
                  <a:pt x="8349" y="4538"/>
                  <a:pt x="8160" y="4727"/>
                  <a:pt x="7971" y="4727"/>
                </a:cubicBezTo>
                <a:cubicBezTo>
                  <a:pt x="7719" y="4727"/>
                  <a:pt x="7530" y="4538"/>
                  <a:pt x="7530" y="4285"/>
                </a:cubicBezTo>
                <a:cubicBezTo>
                  <a:pt x="7530" y="3624"/>
                  <a:pt x="6994" y="3057"/>
                  <a:pt x="6301" y="3057"/>
                </a:cubicBezTo>
                <a:cubicBezTo>
                  <a:pt x="5640" y="3057"/>
                  <a:pt x="5073" y="3624"/>
                  <a:pt x="5073" y="4285"/>
                </a:cubicBezTo>
                <a:cubicBezTo>
                  <a:pt x="5073" y="4947"/>
                  <a:pt x="5829" y="5483"/>
                  <a:pt x="6585" y="6018"/>
                </a:cubicBezTo>
                <a:cubicBezTo>
                  <a:pt x="7435" y="6648"/>
                  <a:pt x="8412" y="7310"/>
                  <a:pt x="8412" y="8413"/>
                </a:cubicBezTo>
                <a:cubicBezTo>
                  <a:pt x="8412" y="9421"/>
                  <a:pt x="7687" y="10271"/>
                  <a:pt x="6742" y="10429"/>
                </a:cubicBezTo>
                <a:lnTo>
                  <a:pt x="6742" y="10901"/>
                </a:lnTo>
                <a:cubicBezTo>
                  <a:pt x="6742" y="11154"/>
                  <a:pt x="6553" y="11311"/>
                  <a:pt x="6364" y="11311"/>
                </a:cubicBezTo>
                <a:cubicBezTo>
                  <a:pt x="6144" y="11311"/>
                  <a:pt x="5955" y="11091"/>
                  <a:pt x="5955" y="10901"/>
                </a:cubicBezTo>
                <a:lnTo>
                  <a:pt x="5955" y="10429"/>
                </a:lnTo>
                <a:cubicBezTo>
                  <a:pt x="5010" y="10240"/>
                  <a:pt x="4316" y="9421"/>
                  <a:pt x="4316" y="8413"/>
                </a:cubicBezTo>
                <a:cubicBezTo>
                  <a:pt x="4316" y="8192"/>
                  <a:pt x="4505" y="8035"/>
                  <a:pt x="4694" y="8035"/>
                </a:cubicBezTo>
                <a:cubicBezTo>
                  <a:pt x="4884" y="8035"/>
                  <a:pt x="5136" y="8224"/>
                  <a:pt x="5136" y="8413"/>
                </a:cubicBezTo>
                <a:cubicBezTo>
                  <a:pt x="5136" y="9106"/>
                  <a:pt x="5671" y="9641"/>
                  <a:pt x="6364" y="9641"/>
                </a:cubicBezTo>
                <a:cubicBezTo>
                  <a:pt x="7026" y="9641"/>
                  <a:pt x="7561" y="9106"/>
                  <a:pt x="7561" y="8413"/>
                </a:cubicBezTo>
                <a:cubicBezTo>
                  <a:pt x="7561" y="7751"/>
                  <a:pt x="6868" y="7247"/>
                  <a:pt x="6081" y="6680"/>
                </a:cubicBezTo>
                <a:cubicBezTo>
                  <a:pt x="5199" y="6050"/>
                  <a:pt x="4253" y="5388"/>
                  <a:pt x="4253" y="4285"/>
                </a:cubicBezTo>
                <a:cubicBezTo>
                  <a:pt x="4253" y="3309"/>
                  <a:pt x="4978" y="2427"/>
                  <a:pt x="5923" y="2269"/>
                </a:cubicBezTo>
                <a:lnTo>
                  <a:pt x="5923" y="1797"/>
                </a:lnTo>
                <a:cubicBezTo>
                  <a:pt x="5923" y="1576"/>
                  <a:pt x="6112" y="1356"/>
                  <a:pt x="6301" y="1356"/>
                </a:cubicBezTo>
                <a:close/>
                <a:moveTo>
                  <a:pt x="6333" y="1"/>
                </a:moveTo>
                <a:cubicBezTo>
                  <a:pt x="2836" y="1"/>
                  <a:pt x="0" y="2836"/>
                  <a:pt x="0" y="6333"/>
                </a:cubicBezTo>
                <a:cubicBezTo>
                  <a:pt x="0" y="9830"/>
                  <a:pt x="2836" y="12666"/>
                  <a:pt x="6333" y="12666"/>
                </a:cubicBezTo>
                <a:cubicBezTo>
                  <a:pt x="9861" y="12666"/>
                  <a:pt x="12697" y="9830"/>
                  <a:pt x="12697" y="6333"/>
                </a:cubicBezTo>
                <a:cubicBezTo>
                  <a:pt x="12697" y="2836"/>
                  <a:pt x="9861" y="1"/>
                  <a:pt x="6333"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Rettangolo 84"/>
          <p:cNvSpPr/>
          <p:nvPr/>
        </p:nvSpPr>
        <p:spPr>
          <a:xfrm>
            <a:off x="8015662" y="6031350"/>
            <a:ext cx="545342" cy="276999"/>
          </a:xfrm>
          <a:prstGeom prst="rect">
            <a:avLst/>
          </a:prstGeom>
        </p:spPr>
        <p:txBody>
          <a:bodyPr wrap="none">
            <a:spAutoFit/>
          </a:bodyPr>
          <a:lstStyle/>
          <a:p>
            <a:r>
              <a:rPr lang="it-IT" sz="1200" b="1" dirty="0" smtClean="0"/>
              <a:t>7 </a:t>
            </a:r>
            <a:r>
              <a:rPr lang="it-IT" sz="1200" b="1" dirty="0" err="1" smtClean="0"/>
              <a:t>mld</a:t>
            </a:r>
            <a:endParaRPr lang="it-IT" sz="1200" dirty="0"/>
          </a:p>
        </p:txBody>
      </p:sp>
      <p:sp>
        <p:nvSpPr>
          <p:cNvPr id="86" name="Rettangolo 85"/>
          <p:cNvSpPr/>
          <p:nvPr/>
        </p:nvSpPr>
        <p:spPr>
          <a:xfrm>
            <a:off x="10450414" y="6031350"/>
            <a:ext cx="742511" cy="276999"/>
          </a:xfrm>
          <a:prstGeom prst="rect">
            <a:avLst/>
          </a:prstGeom>
        </p:spPr>
        <p:txBody>
          <a:bodyPr wrap="none">
            <a:spAutoFit/>
          </a:bodyPr>
          <a:lstStyle/>
          <a:p>
            <a:r>
              <a:rPr lang="it-IT" sz="1200" b="1" dirty="0" smtClean="0"/>
              <a:t>8,63 </a:t>
            </a:r>
            <a:r>
              <a:rPr lang="it-IT" sz="1200" b="1" dirty="0" err="1" smtClean="0"/>
              <a:t>mld</a:t>
            </a:r>
            <a:endParaRPr lang="it-IT" sz="1200" dirty="0"/>
          </a:p>
        </p:txBody>
      </p:sp>
      <p:sp>
        <p:nvSpPr>
          <p:cNvPr id="87" name="Rettangolo 86"/>
          <p:cNvSpPr/>
          <p:nvPr/>
        </p:nvSpPr>
        <p:spPr>
          <a:xfrm>
            <a:off x="8068646" y="2909362"/>
            <a:ext cx="821059" cy="646331"/>
          </a:xfrm>
          <a:prstGeom prst="rect">
            <a:avLst/>
          </a:prstGeom>
        </p:spPr>
        <p:txBody>
          <a:bodyPr wrap="none">
            <a:spAutoFit/>
          </a:bodyPr>
          <a:lstStyle/>
          <a:p>
            <a:r>
              <a:rPr lang="it-IT" sz="1200" b="1" dirty="0" smtClean="0"/>
              <a:t>15,63 </a:t>
            </a:r>
            <a:r>
              <a:rPr lang="it-IT" sz="1200" b="1" dirty="0" err="1" smtClean="0"/>
              <a:t>mld</a:t>
            </a:r>
            <a:endParaRPr lang="it-IT" sz="1200" b="1" dirty="0" smtClean="0"/>
          </a:p>
          <a:p>
            <a:pPr algn="ctr"/>
            <a:r>
              <a:rPr lang="it-IT" sz="1200" b="1" dirty="0" smtClean="0"/>
              <a:t>da</a:t>
            </a:r>
          </a:p>
          <a:p>
            <a:pPr algn="ctr"/>
            <a:r>
              <a:rPr lang="it-IT" sz="1200" b="1" dirty="0" smtClean="0"/>
              <a:t>PNRR</a:t>
            </a:r>
            <a:endParaRPr lang="it-IT" sz="1200" dirty="0"/>
          </a:p>
        </p:txBody>
      </p:sp>
      <p:sp>
        <p:nvSpPr>
          <p:cNvPr id="88" name="Rettangolo 87"/>
          <p:cNvSpPr/>
          <p:nvPr/>
        </p:nvSpPr>
        <p:spPr>
          <a:xfrm>
            <a:off x="9190622" y="2909361"/>
            <a:ext cx="749885" cy="646331"/>
          </a:xfrm>
          <a:prstGeom prst="rect">
            <a:avLst/>
          </a:prstGeom>
        </p:spPr>
        <p:txBody>
          <a:bodyPr wrap="none">
            <a:spAutoFit/>
          </a:bodyPr>
          <a:lstStyle/>
          <a:p>
            <a:r>
              <a:rPr lang="it-IT" sz="1200" b="1" dirty="0" smtClean="0"/>
              <a:t>1,71 </a:t>
            </a:r>
            <a:r>
              <a:rPr lang="it-IT" sz="1200" b="1" dirty="0" err="1" smtClean="0"/>
              <a:t>mld</a:t>
            </a:r>
            <a:endParaRPr lang="it-IT" sz="1200" b="1" dirty="0" smtClean="0"/>
          </a:p>
          <a:p>
            <a:pPr algn="ctr"/>
            <a:r>
              <a:rPr lang="it-IT" sz="1200" b="1" dirty="0" smtClean="0"/>
              <a:t>da</a:t>
            </a:r>
          </a:p>
          <a:p>
            <a:pPr algn="ctr"/>
            <a:r>
              <a:rPr lang="it-IT" sz="1200" b="1" dirty="0" err="1" smtClean="0"/>
              <a:t>React</a:t>
            </a:r>
            <a:r>
              <a:rPr lang="it-IT" sz="1200" b="1" dirty="0" smtClean="0"/>
              <a:t> UE</a:t>
            </a:r>
            <a:endParaRPr lang="it-IT" sz="1200" dirty="0"/>
          </a:p>
        </p:txBody>
      </p:sp>
      <p:sp>
        <p:nvSpPr>
          <p:cNvPr id="89" name="Rettangolo 88"/>
          <p:cNvSpPr/>
          <p:nvPr/>
        </p:nvSpPr>
        <p:spPr>
          <a:xfrm>
            <a:off x="10190717" y="2909362"/>
            <a:ext cx="1300102" cy="830997"/>
          </a:xfrm>
          <a:prstGeom prst="rect">
            <a:avLst/>
          </a:prstGeom>
        </p:spPr>
        <p:txBody>
          <a:bodyPr wrap="square">
            <a:spAutoFit/>
          </a:bodyPr>
          <a:lstStyle/>
          <a:p>
            <a:pPr algn="ctr"/>
            <a:r>
              <a:rPr lang="it-IT" sz="1200" b="1" dirty="0" smtClean="0"/>
              <a:t>2,89 </a:t>
            </a:r>
            <a:r>
              <a:rPr lang="it-IT" sz="1200" b="1" dirty="0" err="1" smtClean="0"/>
              <a:t>mld</a:t>
            </a:r>
            <a:endParaRPr lang="it-IT" sz="1200" b="1" dirty="0" smtClean="0"/>
          </a:p>
          <a:p>
            <a:pPr algn="ctr"/>
            <a:r>
              <a:rPr lang="it-IT" sz="1200" b="1" dirty="0" smtClean="0"/>
              <a:t>da</a:t>
            </a:r>
          </a:p>
          <a:p>
            <a:pPr algn="ctr"/>
            <a:r>
              <a:rPr lang="it-IT" sz="1200" b="1" dirty="0" smtClean="0"/>
              <a:t>Fondo Complementare</a:t>
            </a:r>
            <a:endParaRPr lang="it-IT" sz="1200" dirty="0"/>
          </a:p>
        </p:txBody>
      </p:sp>
    </p:spTree>
    <p:extLst>
      <p:ext uri="{BB962C8B-B14F-4D97-AF65-F5344CB8AC3E}">
        <p14:creationId xmlns:p14="http://schemas.microsoft.com/office/powerpoint/2010/main" val="23423402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60000" y="360000"/>
            <a:ext cx="2384328" cy="46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descr="baseline per slid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19850"/>
            <a:ext cx="12192000" cy="438150"/>
          </a:xfrm>
          <a:prstGeom prst="rect">
            <a:avLst/>
          </a:prstGeom>
        </p:spPr>
      </p:pic>
      <p:sp>
        <p:nvSpPr>
          <p:cNvPr id="9" name="Google Shape;1471;p40">
            <a:extLst>
              <a:ext uri="{FF2B5EF4-FFF2-40B4-BE49-F238E27FC236}">
                <a16:creationId xmlns:a16="http://schemas.microsoft.com/office/drawing/2014/main" id="{F1EEA422-2B9D-429B-A179-DA269F926EF2}"/>
              </a:ext>
            </a:extLst>
          </p:cNvPr>
          <p:cNvSpPr txBox="1">
            <a:spLocks/>
          </p:cNvSpPr>
          <p:nvPr/>
        </p:nvSpPr>
        <p:spPr>
          <a:xfrm>
            <a:off x="447672" y="212199"/>
            <a:ext cx="8546059" cy="763600"/>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2800" dirty="0" smtClean="0">
                <a:solidFill>
                  <a:schemeClr val="accent1">
                    <a:lumMod val="75000"/>
                  </a:schemeClr>
                </a:solidFill>
                <a:latin typeface="Overpass SemiBold"/>
                <a:sym typeface="Overpass SemiBold"/>
              </a:rPr>
              <a:t>MISSIONE 6: INTERDIPENDENZA CON ALTRE MISSIONI (a)</a:t>
            </a:r>
            <a:endParaRPr lang="it-IT" sz="2800" dirty="0">
              <a:solidFill>
                <a:schemeClr val="accent1">
                  <a:lumMod val="75000"/>
                </a:schemeClr>
              </a:solidFill>
              <a:latin typeface="Overpass SemiBold"/>
              <a:sym typeface="Overpass SemiBold"/>
            </a:endParaRPr>
          </a:p>
        </p:txBody>
      </p:sp>
      <p:grpSp>
        <p:nvGrpSpPr>
          <p:cNvPr id="5" name="Google Shape;4688;p84">
            <a:extLst>
              <a:ext uri="{FF2B5EF4-FFF2-40B4-BE49-F238E27FC236}">
                <a16:creationId xmlns:a16="http://schemas.microsoft.com/office/drawing/2014/main" id="{52FC68A9-BF5B-4486-AFF4-002487546CA3}"/>
              </a:ext>
            </a:extLst>
          </p:cNvPr>
          <p:cNvGrpSpPr/>
          <p:nvPr/>
        </p:nvGrpSpPr>
        <p:grpSpPr>
          <a:xfrm>
            <a:off x="3785584" y="1059405"/>
            <a:ext cx="4377814" cy="4212943"/>
            <a:chOff x="4820425" y="1329900"/>
            <a:chExt cx="70175" cy="70350"/>
          </a:xfrm>
        </p:grpSpPr>
        <p:sp>
          <p:nvSpPr>
            <p:cNvPr id="6" name="Google Shape;4689;p84">
              <a:extLst>
                <a:ext uri="{FF2B5EF4-FFF2-40B4-BE49-F238E27FC236}">
                  <a16:creationId xmlns:a16="http://schemas.microsoft.com/office/drawing/2014/main" id="{84EC58AF-03C4-4749-9DDA-43098DE71CE2}"/>
                </a:ext>
              </a:extLst>
            </p:cNvPr>
            <p:cNvSpPr/>
            <p:nvPr/>
          </p:nvSpPr>
          <p:spPr>
            <a:xfrm>
              <a:off x="4862975" y="1335475"/>
              <a:ext cx="27625" cy="34650"/>
            </a:xfrm>
            <a:custGeom>
              <a:avLst/>
              <a:gdLst/>
              <a:ahLst/>
              <a:cxnLst/>
              <a:rect l="l" t="t" r="r" b="b"/>
              <a:pathLst>
                <a:path w="1105" h="1386" extrusionOk="0">
                  <a:moveTo>
                    <a:pt x="1" y="1"/>
                  </a:moveTo>
                  <a:lnTo>
                    <a:pt x="1" y="491"/>
                  </a:lnTo>
                  <a:cubicBezTo>
                    <a:pt x="217" y="585"/>
                    <a:pt x="376" y="765"/>
                    <a:pt x="441" y="989"/>
                  </a:cubicBezTo>
                  <a:lnTo>
                    <a:pt x="275" y="989"/>
                  </a:lnTo>
                  <a:lnTo>
                    <a:pt x="679" y="1386"/>
                  </a:lnTo>
                  <a:lnTo>
                    <a:pt x="1104" y="989"/>
                  </a:lnTo>
                  <a:lnTo>
                    <a:pt x="917" y="989"/>
                  </a:lnTo>
                  <a:cubicBezTo>
                    <a:pt x="830" y="513"/>
                    <a:pt x="470" y="123"/>
                    <a:pt x="1" y="1"/>
                  </a:cubicBezTo>
                  <a:close/>
                </a:path>
              </a:pathLst>
            </a:custGeom>
            <a:ln>
              <a:solidFill>
                <a:schemeClr val="accent1"/>
              </a:solidFill>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defPPr>
                <a:defRPr lang="it-IT"/>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lvl="0" indent="0" algn="ctr" rtl="0">
                <a:spcBef>
                  <a:spcPts val="0"/>
                </a:spcBef>
                <a:spcAft>
                  <a:spcPts val="0"/>
                </a:spcAft>
                <a:buNone/>
              </a:pPr>
              <a:endParaRPr/>
            </a:p>
          </p:txBody>
        </p:sp>
        <p:sp>
          <p:nvSpPr>
            <p:cNvPr id="7" name="Google Shape;4690;p84">
              <a:extLst>
                <a:ext uri="{FF2B5EF4-FFF2-40B4-BE49-F238E27FC236}">
                  <a16:creationId xmlns:a16="http://schemas.microsoft.com/office/drawing/2014/main" id="{F8D26D40-1432-424D-9D60-78ED2C9CC16C}"/>
                </a:ext>
              </a:extLst>
            </p:cNvPr>
            <p:cNvSpPr/>
            <p:nvPr/>
          </p:nvSpPr>
          <p:spPr>
            <a:xfrm>
              <a:off x="4820425" y="1360000"/>
              <a:ext cx="27625" cy="34650"/>
            </a:xfrm>
            <a:custGeom>
              <a:avLst/>
              <a:gdLst/>
              <a:ahLst/>
              <a:cxnLst/>
              <a:rect l="l" t="t" r="r" b="b"/>
              <a:pathLst>
                <a:path w="1105" h="1386" extrusionOk="0">
                  <a:moveTo>
                    <a:pt x="426" y="1"/>
                  </a:moveTo>
                  <a:lnTo>
                    <a:pt x="1" y="397"/>
                  </a:lnTo>
                  <a:lnTo>
                    <a:pt x="188" y="397"/>
                  </a:lnTo>
                  <a:cubicBezTo>
                    <a:pt x="275" y="873"/>
                    <a:pt x="628" y="1263"/>
                    <a:pt x="1097" y="1386"/>
                  </a:cubicBezTo>
                  <a:lnTo>
                    <a:pt x="1104" y="895"/>
                  </a:lnTo>
                  <a:cubicBezTo>
                    <a:pt x="888" y="801"/>
                    <a:pt x="729" y="621"/>
                    <a:pt x="664" y="397"/>
                  </a:cubicBezTo>
                  <a:lnTo>
                    <a:pt x="830" y="397"/>
                  </a:lnTo>
                  <a:lnTo>
                    <a:pt x="426" y="1"/>
                  </a:lnTo>
                  <a:close/>
                </a:path>
              </a:pathLst>
            </a:custGeom>
            <a:ln>
              <a:solidFill>
                <a:schemeClr val="accent1"/>
              </a:solidFill>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defPPr>
                <a:defRPr lang="it-IT"/>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lvl="0" indent="0" algn="ctr" rtl="0">
                <a:spcBef>
                  <a:spcPts val="0"/>
                </a:spcBef>
                <a:spcAft>
                  <a:spcPts val="0"/>
                </a:spcAft>
                <a:buNone/>
              </a:pPr>
              <a:endParaRPr/>
            </a:p>
          </p:txBody>
        </p:sp>
        <p:sp>
          <p:nvSpPr>
            <p:cNvPr id="10" name="Google Shape;4691;p84">
              <a:extLst>
                <a:ext uri="{FF2B5EF4-FFF2-40B4-BE49-F238E27FC236}">
                  <a16:creationId xmlns:a16="http://schemas.microsoft.com/office/drawing/2014/main" id="{C139CEDB-0B8C-44E0-BBD0-BA047006461C}"/>
                </a:ext>
              </a:extLst>
            </p:cNvPr>
            <p:cNvSpPr/>
            <p:nvPr/>
          </p:nvSpPr>
          <p:spPr>
            <a:xfrm>
              <a:off x="4850375" y="1372800"/>
              <a:ext cx="34625" cy="27450"/>
            </a:xfrm>
            <a:custGeom>
              <a:avLst/>
              <a:gdLst/>
              <a:ahLst/>
              <a:cxnLst/>
              <a:rect l="l" t="t" r="r" b="b"/>
              <a:pathLst>
                <a:path w="1385" h="1098" extrusionOk="0">
                  <a:moveTo>
                    <a:pt x="894" y="1"/>
                  </a:moveTo>
                  <a:cubicBezTo>
                    <a:pt x="801" y="210"/>
                    <a:pt x="620" y="369"/>
                    <a:pt x="397" y="434"/>
                  </a:cubicBezTo>
                  <a:lnTo>
                    <a:pt x="397" y="275"/>
                  </a:lnTo>
                  <a:lnTo>
                    <a:pt x="0" y="672"/>
                  </a:lnTo>
                  <a:lnTo>
                    <a:pt x="397" y="1097"/>
                  </a:lnTo>
                  <a:lnTo>
                    <a:pt x="397" y="910"/>
                  </a:lnTo>
                  <a:cubicBezTo>
                    <a:pt x="873" y="823"/>
                    <a:pt x="1262" y="470"/>
                    <a:pt x="1385" y="1"/>
                  </a:cubicBezTo>
                  <a:close/>
                </a:path>
              </a:pathLst>
            </a:cu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defPPr>
                <a:defRPr lang="it-IT"/>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lvl="0" indent="0" algn="ctr" rtl="0">
                <a:spcBef>
                  <a:spcPts val="0"/>
                </a:spcBef>
                <a:spcAft>
                  <a:spcPts val="0"/>
                </a:spcAft>
                <a:buNone/>
              </a:pPr>
              <a:endParaRPr>
                <a:ln>
                  <a:solidFill>
                    <a:schemeClr val="accent4"/>
                  </a:solidFill>
                </a:ln>
              </a:endParaRPr>
            </a:p>
          </p:txBody>
        </p:sp>
        <p:sp>
          <p:nvSpPr>
            <p:cNvPr id="11" name="Google Shape;4692;p84">
              <a:extLst>
                <a:ext uri="{FF2B5EF4-FFF2-40B4-BE49-F238E27FC236}">
                  <a16:creationId xmlns:a16="http://schemas.microsoft.com/office/drawing/2014/main" id="{0F91FFE0-0649-43EE-BC97-A4CB67816322}"/>
                </a:ext>
              </a:extLst>
            </p:cNvPr>
            <p:cNvSpPr/>
            <p:nvPr/>
          </p:nvSpPr>
          <p:spPr>
            <a:xfrm>
              <a:off x="4825850" y="1329900"/>
              <a:ext cx="34625" cy="27975"/>
            </a:xfrm>
            <a:custGeom>
              <a:avLst/>
              <a:gdLst/>
              <a:ahLst/>
              <a:cxnLst/>
              <a:rect l="l" t="t" r="r" b="b"/>
              <a:pathLst>
                <a:path w="1385" h="1119" extrusionOk="0">
                  <a:moveTo>
                    <a:pt x="988" y="0"/>
                  </a:moveTo>
                  <a:lnTo>
                    <a:pt x="988" y="188"/>
                  </a:lnTo>
                  <a:cubicBezTo>
                    <a:pt x="505" y="274"/>
                    <a:pt x="123" y="635"/>
                    <a:pt x="0" y="1118"/>
                  </a:cubicBezTo>
                  <a:lnTo>
                    <a:pt x="491" y="1118"/>
                  </a:lnTo>
                  <a:cubicBezTo>
                    <a:pt x="584" y="895"/>
                    <a:pt x="765" y="729"/>
                    <a:pt x="995" y="664"/>
                  </a:cubicBezTo>
                  <a:lnTo>
                    <a:pt x="995" y="830"/>
                  </a:lnTo>
                  <a:lnTo>
                    <a:pt x="1385" y="426"/>
                  </a:lnTo>
                  <a:lnTo>
                    <a:pt x="988" y="0"/>
                  </a:lnTo>
                  <a:close/>
                </a:path>
              </a:pathLst>
            </a:custGeom>
            <a:ln>
              <a:solidFill>
                <a:schemeClr val="accent4"/>
              </a:solidFill>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defPPr>
                <a:defRPr lang="it-IT"/>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lvl="0" indent="0" algn="ctr" rtl="0">
                <a:spcBef>
                  <a:spcPts val="0"/>
                </a:spcBef>
                <a:spcAft>
                  <a:spcPts val="0"/>
                </a:spcAft>
                <a:buNone/>
              </a:pPr>
              <a:endParaRPr/>
            </a:p>
          </p:txBody>
        </p:sp>
      </p:gr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6794" y="2481119"/>
            <a:ext cx="564309" cy="507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9152" y="3368336"/>
            <a:ext cx="510008" cy="520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4986942" y="3368335"/>
            <a:ext cx="1334100" cy="523220"/>
          </a:xfrm>
          <a:prstGeom prst="rect">
            <a:avLst/>
          </a:prstGeom>
        </p:spPr>
        <p:txBody>
          <a:bodyPr wrap="square">
            <a:spAutoFit/>
          </a:bodyPr>
          <a:lstStyle/>
          <a:p>
            <a:r>
              <a:rPr lang="it-IT" sz="1400" dirty="0" smtClean="0">
                <a:solidFill>
                  <a:prstClr val="black"/>
                </a:solidFill>
              </a:rPr>
              <a:t>Missione 1</a:t>
            </a:r>
          </a:p>
          <a:p>
            <a:r>
              <a:rPr lang="it-IT" sz="1400" dirty="0" smtClean="0">
                <a:solidFill>
                  <a:prstClr val="black"/>
                </a:solidFill>
              </a:rPr>
              <a:t>Digitalizzazione</a:t>
            </a:r>
            <a:endParaRPr lang="it-IT" dirty="0"/>
          </a:p>
        </p:txBody>
      </p:sp>
      <p:sp>
        <p:nvSpPr>
          <p:cNvPr id="13" name="Rettangolo 12"/>
          <p:cNvSpPr/>
          <p:nvPr/>
        </p:nvSpPr>
        <p:spPr>
          <a:xfrm>
            <a:off x="5791103" y="2481119"/>
            <a:ext cx="990067" cy="553998"/>
          </a:xfrm>
          <a:prstGeom prst="rect">
            <a:avLst/>
          </a:prstGeom>
        </p:spPr>
        <p:txBody>
          <a:bodyPr wrap="square">
            <a:spAutoFit/>
          </a:bodyPr>
          <a:lstStyle/>
          <a:p>
            <a:pPr algn="ctr"/>
            <a:r>
              <a:rPr lang="it-IT" sz="1400" dirty="0" smtClean="0">
                <a:solidFill>
                  <a:prstClr val="black"/>
                </a:solidFill>
              </a:rPr>
              <a:t>Missione</a:t>
            </a:r>
            <a:r>
              <a:rPr lang="it-IT" sz="1600" dirty="0" smtClean="0">
                <a:solidFill>
                  <a:prstClr val="black"/>
                </a:solidFill>
              </a:rPr>
              <a:t> 5</a:t>
            </a:r>
          </a:p>
          <a:p>
            <a:pPr algn="ctr"/>
            <a:r>
              <a:rPr lang="it-IT" sz="1400" dirty="0" smtClean="0">
                <a:solidFill>
                  <a:prstClr val="black"/>
                </a:solidFill>
              </a:rPr>
              <a:t>Inclusione</a:t>
            </a:r>
            <a:endParaRPr lang="it-IT" sz="2000" dirty="0"/>
          </a:p>
        </p:txBody>
      </p:sp>
      <p:sp>
        <p:nvSpPr>
          <p:cNvPr id="3" name="Ovale 2"/>
          <p:cNvSpPr/>
          <p:nvPr/>
        </p:nvSpPr>
        <p:spPr>
          <a:xfrm>
            <a:off x="8066009" y="1439071"/>
            <a:ext cx="3526610" cy="26454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Ovale 14"/>
          <p:cNvSpPr/>
          <p:nvPr/>
        </p:nvSpPr>
        <p:spPr>
          <a:xfrm>
            <a:off x="8166254" y="3763897"/>
            <a:ext cx="3426365" cy="23775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Ovale 15"/>
          <p:cNvSpPr/>
          <p:nvPr/>
        </p:nvSpPr>
        <p:spPr>
          <a:xfrm>
            <a:off x="290917" y="1818738"/>
            <a:ext cx="3284890" cy="18861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8232871" y="1643221"/>
            <a:ext cx="2923371" cy="2031325"/>
          </a:xfrm>
          <a:prstGeom prst="rect">
            <a:avLst/>
          </a:prstGeom>
        </p:spPr>
        <p:txBody>
          <a:bodyPr wrap="square">
            <a:spAutoFit/>
          </a:bodyPr>
          <a:lstStyle/>
          <a:p>
            <a:pPr algn="ctr"/>
            <a:r>
              <a:rPr lang="it-IT" sz="1400" b="1" dirty="0" smtClean="0">
                <a:solidFill>
                  <a:srgbClr val="C00000"/>
                </a:solidFill>
              </a:rPr>
              <a:t>M5C2 - </a:t>
            </a:r>
            <a:r>
              <a:rPr lang="it-IT" sz="1400" dirty="0" smtClean="0"/>
              <a:t>investimenti </a:t>
            </a:r>
            <a:r>
              <a:rPr lang="it-IT" sz="1400" dirty="0"/>
              <a:t>1 e </a:t>
            </a:r>
            <a:r>
              <a:rPr lang="it-IT" sz="1400" dirty="0" smtClean="0"/>
              <a:t>2:  </a:t>
            </a:r>
            <a:r>
              <a:rPr lang="it-IT" sz="1400" dirty="0"/>
              <a:t>deistituzionalizzazione, riconversione delle case di riposo, potenziamento dei servizi domiciliari per le dimissioni ospedaliere </a:t>
            </a:r>
            <a:r>
              <a:rPr lang="it-IT" sz="1400" dirty="0" smtClean="0"/>
              <a:t>protette, componente sociale dell’assistenza </a:t>
            </a:r>
            <a:r>
              <a:rPr lang="it-IT" sz="1400" dirty="0"/>
              <a:t>territoriale, </a:t>
            </a:r>
            <a:r>
              <a:rPr lang="it-IT" sz="1400" dirty="0" smtClean="0"/>
              <a:t>complementari </a:t>
            </a:r>
            <a:r>
              <a:rPr lang="it-IT" sz="1400" dirty="0"/>
              <a:t>e </a:t>
            </a:r>
            <a:r>
              <a:rPr lang="it-IT" sz="1400" dirty="0" smtClean="0"/>
              <a:t>coerenti </a:t>
            </a:r>
            <a:r>
              <a:rPr lang="it-IT" sz="1400" dirty="0"/>
              <a:t>con gli investimenti della Componente 1 della Missione </a:t>
            </a:r>
            <a:r>
              <a:rPr lang="it-IT" sz="1400" dirty="0" smtClean="0"/>
              <a:t>6 Salute</a:t>
            </a:r>
            <a:endParaRPr lang="it-IT" sz="1400" dirty="0"/>
          </a:p>
        </p:txBody>
      </p:sp>
      <p:sp>
        <p:nvSpPr>
          <p:cNvPr id="14" name="Rettangolo 13"/>
          <p:cNvSpPr/>
          <p:nvPr/>
        </p:nvSpPr>
        <p:spPr>
          <a:xfrm>
            <a:off x="8407559" y="4259566"/>
            <a:ext cx="3048000" cy="1169551"/>
          </a:xfrm>
          <a:prstGeom prst="rect">
            <a:avLst/>
          </a:prstGeom>
        </p:spPr>
        <p:txBody>
          <a:bodyPr wrap="square">
            <a:spAutoFit/>
          </a:bodyPr>
          <a:lstStyle/>
          <a:p>
            <a:pPr algn="ctr"/>
            <a:r>
              <a:rPr lang="it-IT" sz="1400" b="1" dirty="0" smtClean="0">
                <a:solidFill>
                  <a:srgbClr val="C00000"/>
                </a:solidFill>
              </a:rPr>
              <a:t>M5C3</a:t>
            </a:r>
            <a:r>
              <a:rPr lang="it-IT" sz="1200" dirty="0" smtClean="0"/>
              <a:t>: </a:t>
            </a:r>
            <a:r>
              <a:rPr lang="it-IT" sz="1400" dirty="0" smtClean="0"/>
              <a:t>rafforzamento </a:t>
            </a:r>
            <a:r>
              <a:rPr lang="it-IT" sz="1400" dirty="0"/>
              <a:t>della Strategia Nazionale per le aree interne prevede il </a:t>
            </a:r>
          </a:p>
          <a:p>
            <a:pPr algn="ctr"/>
            <a:r>
              <a:rPr lang="it-IT" sz="1400" dirty="0"/>
              <a:t>Miglioramento delle </a:t>
            </a:r>
            <a:r>
              <a:rPr lang="it-IT" sz="1400" dirty="0" smtClean="0"/>
              <a:t>infrastrutture,  </a:t>
            </a:r>
            <a:r>
              <a:rPr lang="it-IT" sz="1400" dirty="0"/>
              <a:t>farmacie </a:t>
            </a:r>
            <a:r>
              <a:rPr lang="it-IT" sz="1400" dirty="0" smtClean="0"/>
              <a:t>di servizi </a:t>
            </a:r>
            <a:r>
              <a:rPr lang="it-IT" sz="1400" dirty="0"/>
              <a:t>nei Comuni sotto i 3mila </a:t>
            </a:r>
            <a:r>
              <a:rPr lang="it-IT" sz="1400" dirty="0" smtClean="0"/>
              <a:t>abitanti, etc.</a:t>
            </a:r>
            <a:endParaRPr lang="it-IT" sz="1400" dirty="0"/>
          </a:p>
        </p:txBody>
      </p:sp>
      <p:sp>
        <p:nvSpPr>
          <p:cNvPr id="18" name="Rettangolo 17"/>
          <p:cNvSpPr/>
          <p:nvPr/>
        </p:nvSpPr>
        <p:spPr>
          <a:xfrm>
            <a:off x="509726" y="1307693"/>
            <a:ext cx="2920868" cy="1846659"/>
          </a:xfrm>
          <a:prstGeom prst="rect">
            <a:avLst/>
          </a:prstGeom>
        </p:spPr>
        <p:txBody>
          <a:bodyPr wrap="square">
            <a:spAutoFit/>
          </a:bodyPr>
          <a:lstStyle/>
          <a:p>
            <a:pPr algn="ctr"/>
            <a:r>
              <a:rPr lang="it-IT" sz="1400" b="1" dirty="0">
                <a:solidFill>
                  <a:srgbClr val="C00000"/>
                </a:solidFill>
              </a:rPr>
              <a:t>Missione 1 </a:t>
            </a:r>
            <a:r>
              <a:rPr lang="it-IT" sz="1400" b="1" dirty="0" smtClean="0">
                <a:solidFill>
                  <a:srgbClr val="C00000"/>
                </a:solidFill>
              </a:rPr>
              <a:t>DIGITALIZZAZIONE </a:t>
            </a:r>
            <a:r>
              <a:rPr lang="it-IT" sz="1400" b="1" dirty="0">
                <a:solidFill>
                  <a:srgbClr val="C00000"/>
                </a:solidFill>
              </a:rPr>
              <a:t>innovazione e sicurezza nella </a:t>
            </a:r>
            <a:r>
              <a:rPr lang="it-IT" sz="1400" b="1" dirty="0" smtClean="0">
                <a:solidFill>
                  <a:srgbClr val="C00000"/>
                </a:solidFill>
              </a:rPr>
              <a:t>PA.</a:t>
            </a:r>
          </a:p>
          <a:p>
            <a:pPr algn="ctr"/>
            <a:endParaRPr lang="it-IT" sz="1400" b="1" dirty="0" smtClean="0">
              <a:solidFill>
                <a:srgbClr val="C00000"/>
              </a:solidFill>
            </a:endParaRPr>
          </a:p>
          <a:p>
            <a:pPr algn="ctr"/>
            <a:endParaRPr lang="it-IT" sz="1200" dirty="0"/>
          </a:p>
          <a:p>
            <a:pPr algn="ctr"/>
            <a:r>
              <a:rPr lang="it-IT" sz="1200" dirty="0" smtClean="0"/>
              <a:t>Investimento 1: </a:t>
            </a:r>
            <a:r>
              <a:rPr lang="it-IT" sz="1200" b="1" dirty="0" smtClean="0"/>
              <a:t>trasformazione </a:t>
            </a:r>
            <a:r>
              <a:rPr lang="it-IT" sz="1200" b="1" dirty="0"/>
              <a:t>e </a:t>
            </a:r>
            <a:r>
              <a:rPr lang="it-IT" sz="1200" b="1" dirty="0" smtClean="0"/>
              <a:t>rinnovamento dell’ SSN</a:t>
            </a:r>
            <a:r>
              <a:rPr lang="it-IT" sz="1200" dirty="0" smtClean="0"/>
              <a:t> mediante </a:t>
            </a:r>
            <a:r>
              <a:rPr lang="it-IT" sz="1200" dirty="0"/>
              <a:t>la creazione di un'offerta di </a:t>
            </a:r>
            <a:r>
              <a:rPr lang="it-IT" sz="1200" dirty="0" smtClean="0"/>
              <a:t>servizi sanitari </a:t>
            </a:r>
            <a:r>
              <a:rPr lang="it-IT" sz="1200" dirty="0"/>
              <a:t>digitalmente </a:t>
            </a:r>
            <a:r>
              <a:rPr lang="it-IT" sz="1200" dirty="0" smtClean="0"/>
              <a:t>avanzata.</a:t>
            </a:r>
          </a:p>
          <a:p>
            <a:pPr algn="ctr"/>
            <a:endParaRPr lang="it-IT" sz="1200" dirty="0" smtClean="0"/>
          </a:p>
        </p:txBody>
      </p:sp>
      <p:sp>
        <p:nvSpPr>
          <p:cNvPr id="22" name="Rettangolo 21"/>
          <p:cNvSpPr/>
          <p:nvPr/>
        </p:nvSpPr>
        <p:spPr>
          <a:xfrm>
            <a:off x="8081508" y="963620"/>
            <a:ext cx="2920868" cy="307777"/>
          </a:xfrm>
          <a:prstGeom prst="rect">
            <a:avLst/>
          </a:prstGeom>
        </p:spPr>
        <p:txBody>
          <a:bodyPr wrap="square">
            <a:spAutoFit/>
          </a:bodyPr>
          <a:lstStyle/>
          <a:p>
            <a:pPr algn="ctr"/>
            <a:r>
              <a:rPr lang="it-IT" sz="1400" b="1" dirty="0">
                <a:solidFill>
                  <a:srgbClr val="C00000"/>
                </a:solidFill>
              </a:rPr>
              <a:t>Missione </a:t>
            </a:r>
            <a:r>
              <a:rPr lang="it-IT" sz="1400" b="1" dirty="0" smtClean="0">
                <a:solidFill>
                  <a:srgbClr val="C00000"/>
                </a:solidFill>
              </a:rPr>
              <a:t>5 INCLUSIONE E COESIONE.</a:t>
            </a:r>
          </a:p>
        </p:txBody>
      </p:sp>
    </p:spTree>
    <p:extLst>
      <p:ext uri="{BB962C8B-B14F-4D97-AF65-F5344CB8AC3E}">
        <p14:creationId xmlns:p14="http://schemas.microsoft.com/office/powerpoint/2010/main" val="522603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60000" y="360000"/>
            <a:ext cx="2384328" cy="46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descr="baseline per slid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19850"/>
            <a:ext cx="12192000" cy="438150"/>
          </a:xfrm>
          <a:prstGeom prst="rect">
            <a:avLst/>
          </a:prstGeom>
        </p:spPr>
      </p:pic>
      <p:sp>
        <p:nvSpPr>
          <p:cNvPr id="9" name="Google Shape;1471;p40">
            <a:extLst>
              <a:ext uri="{FF2B5EF4-FFF2-40B4-BE49-F238E27FC236}">
                <a16:creationId xmlns:a16="http://schemas.microsoft.com/office/drawing/2014/main" id="{F1EEA422-2B9D-429B-A179-DA269F926EF2}"/>
              </a:ext>
            </a:extLst>
          </p:cNvPr>
          <p:cNvSpPr txBox="1">
            <a:spLocks/>
          </p:cNvSpPr>
          <p:nvPr/>
        </p:nvSpPr>
        <p:spPr>
          <a:xfrm>
            <a:off x="447672" y="212199"/>
            <a:ext cx="8546059" cy="763600"/>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2800" dirty="0" smtClean="0">
                <a:solidFill>
                  <a:schemeClr val="accent1">
                    <a:lumMod val="75000"/>
                  </a:schemeClr>
                </a:solidFill>
                <a:latin typeface="Overpass SemiBold"/>
                <a:sym typeface="Overpass SemiBold"/>
              </a:rPr>
              <a:t>MISSIONE 6: INTERDIPENDENZA CON ALTRE MISSIONI (b)</a:t>
            </a:r>
            <a:endParaRPr lang="it-IT" sz="2800" dirty="0">
              <a:solidFill>
                <a:schemeClr val="accent1">
                  <a:lumMod val="75000"/>
                </a:schemeClr>
              </a:solidFill>
              <a:latin typeface="Overpass SemiBold"/>
              <a:sym typeface="Overpass SemiBold"/>
            </a:endParaRPr>
          </a:p>
        </p:txBody>
      </p:sp>
      <p:grpSp>
        <p:nvGrpSpPr>
          <p:cNvPr id="5" name="Google Shape;4688;p84">
            <a:extLst>
              <a:ext uri="{FF2B5EF4-FFF2-40B4-BE49-F238E27FC236}">
                <a16:creationId xmlns:a16="http://schemas.microsoft.com/office/drawing/2014/main" id="{52FC68A9-BF5B-4486-AFF4-002487546CA3}"/>
              </a:ext>
            </a:extLst>
          </p:cNvPr>
          <p:cNvGrpSpPr/>
          <p:nvPr/>
        </p:nvGrpSpPr>
        <p:grpSpPr>
          <a:xfrm>
            <a:off x="3785584" y="1059405"/>
            <a:ext cx="4377814" cy="4212943"/>
            <a:chOff x="4820425" y="1329900"/>
            <a:chExt cx="70175" cy="70350"/>
          </a:xfrm>
        </p:grpSpPr>
        <p:sp>
          <p:nvSpPr>
            <p:cNvPr id="6" name="Google Shape;4689;p84">
              <a:extLst>
                <a:ext uri="{FF2B5EF4-FFF2-40B4-BE49-F238E27FC236}">
                  <a16:creationId xmlns:a16="http://schemas.microsoft.com/office/drawing/2014/main" id="{84EC58AF-03C4-4749-9DDA-43098DE71CE2}"/>
                </a:ext>
              </a:extLst>
            </p:cNvPr>
            <p:cNvSpPr/>
            <p:nvPr/>
          </p:nvSpPr>
          <p:spPr>
            <a:xfrm>
              <a:off x="4862975" y="1335475"/>
              <a:ext cx="27625" cy="34650"/>
            </a:xfrm>
            <a:custGeom>
              <a:avLst/>
              <a:gdLst/>
              <a:ahLst/>
              <a:cxnLst/>
              <a:rect l="l" t="t" r="r" b="b"/>
              <a:pathLst>
                <a:path w="1105" h="1386" extrusionOk="0">
                  <a:moveTo>
                    <a:pt x="1" y="1"/>
                  </a:moveTo>
                  <a:lnTo>
                    <a:pt x="1" y="491"/>
                  </a:lnTo>
                  <a:cubicBezTo>
                    <a:pt x="217" y="585"/>
                    <a:pt x="376" y="765"/>
                    <a:pt x="441" y="989"/>
                  </a:cubicBezTo>
                  <a:lnTo>
                    <a:pt x="275" y="989"/>
                  </a:lnTo>
                  <a:lnTo>
                    <a:pt x="679" y="1386"/>
                  </a:lnTo>
                  <a:lnTo>
                    <a:pt x="1104" y="989"/>
                  </a:lnTo>
                  <a:lnTo>
                    <a:pt x="917" y="989"/>
                  </a:lnTo>
                  <a:cubicBezTo>
                    <a:pt x="830" y="513"/>
                    <a:pt x="470" y="123"/>
                    <a:pt x="1" y="1"/>
                  </a:cubicBezTo>
                  <a:close/>
                </a:path>
              </a:pathLst>
            </a:custGeom>
            <a:ln>
              <a:solidFill>
                <a:schemeClr val="accent1"/>
              </a:solidFill>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defPPr>
                <a:defRPr lang="it-IT"/>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lvl="0" indent="0" algn="ctr" rtl="0">
                <a:spcBef>
                  <a:spcPts val="0"/>
                </a:spcBef>
                <a:spcAft>
                  <a:spcPts val="0"/>
                </a:spcAft>
                <a:buNone/>
              </a:pPr>
              <a:endParaRPr/>
            </a:p>
          </p:txBody>
        </p:sp>
        <p:sp>
          <p:nvSpPr>
            <p:cNvPr id="7" name="Google Shape;4690;p84">
              <a:extLst>
                <a:ext uri="{FF2B5EF4-FFF2-40B4-BE49-F238E27FC236}">
                  <a16:creationId xmlns:a16="http://schemas.microsoft.com/office/drawing/2014/main" id="{F8D26D40-1432-424D-9D60-78ED2C9CC16C}"/>
                </a:ext>
              </a:extLst>
            </p:cNvPr>
            <p:cNvSpPr/>
            <p:nvPr/>
          </p:nvSpPr>
          <p:spPr>
            <a:xfrm>
              <a:off x="4820425" y="1360000"/>
              <a:ext cx="27625" cy="34650"/>
            </a:xfrm>
            <a:custGeom>
              <a:avLst/>
              <a:gdLst/>
              <a:ahLst/>
              <a:cxnLst/>
              <a:rect l="l" t="t" r="r" b="b"/>
              <a:pathLst>
                <a:path w="1105" h="1386" extrusionOk="0">
                  <a:moveTo>
                    <a:pt x="426" y="1"/>
                  </a:moveTo>
                  <a:lnTo>
                    <a:pt x="1" y="397"/>
                  </a:lnTo>
                  <a:lnTo>
                    <a:pt x="188" y="397"/>
                  </a:lnTo>
                  <a:cubicBezTo>
                    <a:pt x="275" y="873"/>
                    <a:pt x="628" y="1263"/>
                    <a:pt x="1097" y="1386"/>
                  </a:cubicBezTo>
                  <a:lnTo>
                    <a:pt x="1104" y="895"/>
                  </a:lnTo>
                  <a:cubicBezTo>
                    <a:pt x="888" y="801"/>
                    <a:pt x="729" y="621"/>
                    <a:pt x="664" y="397"/>
                  </a:cubicBezTo>
                  <a:lnTo>
                    <a:pt x="830" y="397"/>
                  </a:lnTo>
                  <a:lnTo>
                    <a:pt x="426" y="1"/>
                  </a:lnTo>
                  <a:close/>
                </a:path>
              </a:pathLst>
            </a:custGeom>
            <a:ln>
              <a:solidFill>
                <a:schemeClr val="accent1"/>
              </a:solidFill>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defPPr>
                <a:defRPr lang="it-IT"/>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lvl="0" indent="0" algn="ctr" rtl="0">
                <a:spcBef>
                  <a:spcPts val="0"/>
                </a:spcBef>
                <a:spcAft>
                  <a:spcPts val="0"/>
                </a:spcAft>
                <a:buNone/>
              </a:pPr>
              <a:endParaRPr/>
            </a:p>
          </p:txBody>
        </p:sp>
        <p:sp>
          <p:nvSpPr>
            <p:cNvPr id="10" name="Google Shape;4691;p84">
              <a:extLst>
                <a:ext uri="{FF2B5EF4-FFF2-40B4-BE49-F238E27FC236}">
                  <a16:creationId xmlns:a16="http://schemas.microsoft.com/office/drawing/2014/main" id="{C139CEDB-0B8C-44E0-BBD0-BA047006461C}"/>
                </a:ext>
              </a:extLst>
            </p:cNvPr>
            <p:cNvSpPr/>
            <p:nvPr/>
          </p:nvSpPr>
          <p:spPr>
            <a:xfrm>
              <a:off x="4850375" y="1372800"/>
              <a:ext cx="34625" cy="27450"/>
            </a:xfrm>
            <a:custGeom>
              <a:avLst/>
              <a:gdLst/>
              <a:ahLst/>
              <a:cxnLst/>
              <a:rect l="l" t="t" r="r" b="b"/>
              <a:pathLst>
                <a:path w="1385" h="1098" extrusionOk="0">
                  <a:moveTo>
                    <a:pt x="894" y="1"/>
                  </a:moveTo>
                  <a:cubicBezTo>
                    <a:pt x="801" y="210"/>
                    <a:pt x="620" y="369"/>
                    <a:pt x="397" y="434"/>
                  </a:cubicBezTo>
                  <a:lnTo>
                    <a:pt x="397" y="275"/>
                  </a:lnTo>
                  <a:lnTo>
                    <a:pt x="0" y="672"/>
                  </a:lnTo>
                  <a:lnTo>
                    <a:pt x="397" y="1097"/>
                  </a:lnTo>
                  <a:lnTo>
                    <a:pt x="397" y="910"/>
                  </a:lnTo>
                  <a:cubicBezTo>
                    <a:pt x="873" y="823"/>
                    <a:pt x="1262" y="470"/>
                    <a:pt x="1385" y="1"/>
                  </a:cubicBezTo>
                  <a:close/>
                </a:path>
              </a:pathLst>
            </a:cu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defPPr>
                <a:defRPr lang="it-IT"/>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lvl="0" indent="0" algn="ctr" rtl="0">
                <a:spcBef>
                  <a:spcPts val="0"/>
                </a:spcBef>
                <a:spcAft>
                  <a:spcPts val="0"/>
                </a:spcAft>
                <a:buNone/>
              </a:pPr>
              <a:endParaRPr>
                <a:ln>
                  <a:solidFill>
                    <a:schemeClr val="accent4"/>
                  </a:solidFill>
                </a:ln>
              </a:endParaRPr>
            </a:p>
          </p:txBody>
        </p:sp>
        <p:sp>
          <p:nvSpPr>
            <p:cNvPr id="11" name="Google Shape;4692;p84">
              <a:extLst>
                <a:ext uri="{FF2B5EF4-FFF2-40B4-BE49-F238E27FC236}">
                  <a16:creationId xmlns:a16="http://schemas.microsoft.com/office/drawing/2014/main" id="{0F91FFE0-0649-43EE-BC97-A4CB67816322}"/>
                </a:ext>
              </a:extLst>
            </p:cNvPr>
            <p:cNvSpPr/>
            <p:nvPr/>
          </p:nvSpPr>
          <p:spPr>
            <a:xfrm>
              <a:off x="4825850" y="1329900"/>
              <a:ext cx="34625" cy="27975"/>
            </a:xfrm>
            <a:custGeom>
              <a:avLst/>
              <a:gdLst/>
              <a:ahLst/>
              <a:cxnLst/>
              <a:rect l="l" t="t" r="r" b="b"/>
              <a:pathLst>
                <a:path w="1385" h="1119" extrusionOk="0">
                  <a:moveTo>
                    <a:pt x="988" y="0"/>
                  </a:moveTo>
                  <a:lnTo>
                    <a:pt x="988" y="188"/>
                  </a:lnTo>
                  <a:cubicBezTo>
                    <a:pt x="505" y="274"/>
                    <a:pt x="123" y="635"/>
                    <a:pt x="0" y="1118"/>
                  </a:cubicBezTo>
                  <a:lnTo>
                    <a:pt x="491" y="1118"/>
                  </a:lnTo>
                  <a:cubicBezTo>
                    <a:pt x="584" y="895"/>
                    <a:pt x="765" y="729"/>
                    <a:pt x="995" y="664"/>
                  </a:cubicBezTo>
                  <a:lnTo>
                    <a:pt x="995" y="830"/>
                  </a:lnTo>
                  <a:lnTo>
                    <a:pt x="1385" y="426"/>
                  </a:lnTo>
                  <a:lnTo>
                    <a:pt x="988" y="0"/>
                  </a:lnTo>
                  <a:close/>
                </a:path>
              </a:pathLst>
            </a:custGeom>
            <a:ln>
              <a:solidFill>
                <a:schemeClr val="accent4"/>
              </a:solidFill>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defPPr>
                <a:defRPr lang="it-IT"/>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lvl="0" indent="0" algn="ctr" rtl="0">
                <a:spcBef>
                  <a:spcPts val="0"/>
                </a:spcBef>
                <a:spcAft>
                  <a:spcPts val="0"/>
                </a:spcAft>
                <a:buNone/>
              </a:pPr>
              <a:endParaRPr/>
            </a:p>
          </p:txBody>
        </p:sp>
      </p:grpSp>
      <p:sp>
        <p:nvSpPr>
          <p:cNvPr id="13" name="Rettangolo 12"/>
          <p:cNvSpPr/>
          <p:nvPr/>
        </p:nvSpPr>
        <p:spPr>
          <a:xfrm>
            <a:off x="5837109" y="2975856"/>
            <a:ext cx="990067" cy="523220"/>
          </a:xfrm>
          <a:prstGeom prst="rect">
            <a:avLst/>
          </a:prstGeom>
        </p:spPr>
        <p:txBody>
          <a:bodyPr wrap="square">
            <a:spAutoFit/>
          </a:bodyPr>
          <a:lstStyle/>
          <a:p>
            <a:pPr algn="ctr"/>
            <a:r>
              <a:rPr lang="it-IT" sz="1400" b="1" dirty="0" smtClean="0">
                <a:solidFill>
                  <a:srgbClr val="C00000"/>
                </a:solidFill>
              </a:rPr>
              <a:t>Missione 4</a:t>
            </a:r>
          </a:p>
          <a:p>
            <a:pPr algn="ctr"/>
            <a:r>
              <a:rPr lang="it-IT" sz="1400" b="1" dirty="0" smtClean="0">
                <a:solidFill>
                  <a:srgbClr val="C00000"/>
                </a:solidFill>
              </a:rPr>
              <a:t>Ricerca</a:t>
            </a:r>
            <a:endParaRPr lang="it-IT" sz="1400" b="1" dirty="0">
              <a:solidFill>
                <a:srgbClr val="C00000"/>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0788" y="2858011"/>
            <a:ext cx="656321" cy="685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Ovale 19"/>
          <p:cNvSpPr/>
          <p:nvPr/>
        </p:nvSpPr>
        <p:spPr>
          <a:xfrm>
            <a:off x="447672" y="1318484"/>
            <a:ext cx="3246999" cy="984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solidFill>
                  <a:schemeClr val="tx1"/>
                </a:solidFill>
              </a:rPr>
              <a:t>1.1 Fondo per il PNR e PRIN (Programma nazionale ricerca; Progetti di ricerca di interesse nazionale)</a:t>
            </a:r>
            <a:endParaRPr lang="it-IT" sz="1400" dirty="0">
              <a:solidFill>
                <a:schemeClr val="tx1"/>
              </a:solidFill>
            </a:endParaRPr>
          </a:p>
        </p:txBody>
      </p:sp>
      <p:sp>
        <p:nvSpPr>
          <p:cNvPr id="21" name="Ovale 20"/>
          <p:cNvSpPr/>
          <p:nvPr/>
        </p:nvSpPr>
        <p:spPr>
          <a:xfrm>
            <a:off x="137336" y="2845185"/>
            <a:ext cx="3648247" cy="9534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tx1"/>
                </a:solidFill>
              </a:rPr>
              <a:t>1.2 Finanziamento di Progetti presentati da giovani ricercatori</a:t>
            </a:r>
          </a:p>
        </p:txBody>
      </p:sp>
      <p:sp>
        <p:nvSpPr>
          <p:cNvPr id="25" name="Ovale 24"/>
          <p:cNvSpPr/>
          <p:nvPr/>
        </p:nvSpPr>
        <p:spPr>
          <a:xfrm>
            <a:off x="7964698" y="1048084"/>
            <a:ext cx="4070783" cy="14884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tx1"/>
                </a:solidFill>
              </a:rPr>
              <a:t>1.4: Potenziamento strutture di ricerca e creazione di “campioni nazionali di R&amp;S” su alcune </a:t>
            </a:r>
            <a:r>
              <a:rPr lang="it-IT" sz="1400" dirty="0" err="1">
                <a:solidFill>
                  <a:schemeClr val="tx1"/>
                </a:solidFill>
              </a:rPr>
              <a:t>Key</a:t>
            </a:r>
            <a:r>
              <a:rPr lang="it-IT" sz="1400" dirty="0">
                <a:solidFill>
                  <a:schemeClr val="tx1"/>
                </a:solidFill>
              </a:rPr>
              <a:t> </a:t>
            </a:r>
            <a:r>
              <a:rPr lang="it-IT" sz="1400" dirty="0" err="1">
                <a:solidFill>
                  <a:schemeClr val="tx1"/>
                </a:solidFill>
              </a:rPr>
              <a:t>Enabling</a:t>
            </a:r>
            <a:r>
              <a:rPr lang="it-IT" sz="1400" dirty="0">
                <a:solidFill>
                  <a:schemeClr val="tx1"/>
                </a:solidFill>
              </a:rPr>
              <a:t> Technologies</a:t>
            </a:r>
          </a:p>
        </p:txBody>
      </p:sp>
      <p:sp>
        <p:nvSpPr>
          <p:cNvPr id="26" name="Ovale 25"/>
          <p:cNvSpPr/>
          <p:nvPr/>
        </p:nvSpPr>
        <p:spPr>
          <a:xfrm>
            <a:off x="318600" y="4712444"/>
            <a:ext cx="4491486" cy="11198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tx1"/>
                </a:solidFill>
              </a:rPr>
              <a:t>1.3 Partenariati allargati estesi a Università, </a:t>
            </a:r>
            <a:r>
              <a:rPr lang="it-IT" sz="1400" dirty="0" smtClean="0">
                <a:solidFill>
                  <a:schemeClr val="tx1"/>
                </a:solidFill>
              </a:rPr>
              <a:t>Centri </a:t>
            </a:r>
            <a:r>
              <a:rPr lang="it-IT" sz="1400" dirty="0">
                <a:solidFill>
                  <a:schemeClr val="tx1"/>
                </a:solidFill>
              </a:rPr>
              <a:t>di ricerca, imprese e finanziamento progetti di ricerca di base</a:t>
            </a:r>
            <a:endParaRPr lang="it-IT" dirty="0">
              <a:solidFill>
                <a:schemeClr val="tx1"/>
              </a:solidFill>
            </a:endParaRPr>
          </a:p>
        </p:txBody>
      </p:sp>
      <p:sp>
        <p:nvSpPr>
          <p:cNvPr id="22" name="Ovale 21"/>
          <p:cNvSpPr/>
          <p:nvPr/>
        </p:nvSpPr>
        <p:spPr>
          <a:xfrm>
            <a:off x="8340811" y="4006894"/>
            <a:ext cx="3575222" cy="10853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solidFill>
                  <a:schemeClr val="tx1"/>
                </a:solidFill>
              </a:rPr>
              <a:t>2.0 Sostengo a progetti di innovazione e trasferimento tecnologico e internazionalizzazione</a:t>
            </a:r>
            <a:endParaRPr lang="it-IT" dirty="0">
              <a:solidFill>
                <a:schemeClr val="tx1"/>
              </a:solidFill>
            </a:endParaRPr>
          </a:p>
        </p:txBody>
      </p:sp>
      <p:sp>
        <p:nvSpPr>
          <p:cNvPr id="28" name="Ovale 27"/>
          <p:cNvSpPr/>
          <p:nvPr/>
        </p:nvSpPr>
        <p:spPr>
          <a:xfrm>
            <a:off x="8460259" y="2705926"/>
            <a:ext cx="3575222" cy="8916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solidFill>
                  <a:schemeClr val="tx1"/>
                </a:solidFill>
              </a:rPr>
              <a:t>1.5 Creazione </a:t>
            </a:r>
            <a:r>
              <a:rPr lang="it-IT" sz="1400" dirty="0">
                <a:solidFill>
                  <a:schemeClr val="tx1"/>
                </a:solidFill>
              </a:rPr>
              <a:t>e rafforzamento di "ecosistemi dell'innovazione"</a:t>
            </a:r>
          </a:p>
        </p:txBody>
      </p:sp>
      <p:sp>
        <p:nvSpPr>
          <p:cNvPr id="29" name="Ovale 28"/>
          <p:cNvSpPr/>
          <p:nvPr/>
        </p:nvSpPr>
        <p:spPr>
          <a:xfrm>
            <a:off x="6493476" y="5092289"/>
            <a:ext cx="3694670" cy="13084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solidFill>
                  <a:schemeClr val="tx1"/>
                </a:solidFill>
              </a:rPr>
              <a:t>3.1 Fondo </a:t>
            </a:r>
            <a:r>
              <a:rPr lang="it-IT" sz="1400" dirty="0">
                <a:solidFill>
                  <a:schemeClr val="tx1"/>
                </a:solidFill>
              </a:rPr>
              <a:t>per la realizzazione di un sistema integrato di infrastrutture di ricerca e innovazione </a:t>
            </a:r>
          </a:p>
        </p:txBody>
      </p:sp>
    </p:spTree>
    <p:extLst>
      <p:ext uri="{BB962C8B-B14F-4D97-AF65-F5344CB8AC3E}">
        <p14:creationId xmlns:p14="http://schemas.microsoft.com/office/powerpoint/2010/main" val="34324573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60000" y="360000"/>
            <a:ext cx="2384328" cy="46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descr="baseline per slid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19850"/>
            <a:ext cx="12192000" cy="438150"/>
          </a:xfrm>
          <a:prstGeom prst="rect">
            <a:avLst/>
          </a:prstGeom>
        </p:spPr>
      </p:pic>
      <p:sp>
        <p:nvSpPr>
          <p:cNvPr id="9" name="Google Shape;335;p27">
            <a:extLst>
              <a:ext uri="{FF2B5EF4-FFF2-40B4-BE49-F238E27FC236}">
                <a16:creationId xmlns:a16="http://schemas.microsoft.com/office/drawing/2014/main" id="{5B851F6B-B2B2-41FE-B63D-63A36768A4EE}"/>
              </a:ext>
            </a:extLst>
          </p:cNvPr>
          <p:cNvSpPr txBox="1">
            <a:spLocks/>
          </p:cNvSpPr>
          <p:nvPr/>
        </p:nvSpPr>
        <p:spPr>
          <a:xfrm>
            <a:off x="-445265" y="-5510"/>
            <a:ext cx="9672792" cy="763600"/>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4800" dirty="0" smtClean="0">
                <a:solidFill>
                  <a:schemeClr val="accent4">
                    <a:lumMod val="60000"/>
                    <a:lumOff val="40000"/>
                  </a:schemeClr>
                </a:solidFill>
                <a:latin typeface="Overpass Black"/>
                <a:sym typeface="Overpass Black"/>
              </a:rPr>
              <a:t>SALUTE</a:t>
            </a:r>
            <a:r>
              <a:rPr lang="it-IT" sz="4800" dirty="0" smtClean="0"/>
              <a:t> </a:t>
            </a:r>
            <a:r>
              <a:rPr lang="it-IT" sz="4800" dirty="0" smtClean="0">
                <a:solidFill>
                  <a:schemeClr val="accent1">
                    <a:lumMod val="75000"/>
                  </a:schemeClr>
                </a:solidFill>
                <a:latin typeface="Overpass SemiBold"/>
                <a:ea typeface="Overpass SemiBold"/>
                <a:cs typeface="Overpass SemiBold"/>
                <a:sym typeface="Overpass SemiBold"/>
              </a:rPr>
              <a:t>Componenti e Riforme</a:t>
            </a:r>
            <a:endParaRPr lang="it-IT" sz="4800" dirty="0">
              <a:solidFill>
                <a:schemeClr val="accent1">
                  <a:lumMod val="75000"/>
                </a:schemeClr>
              </a:solidFill>
              <a:latin typeface="Overpass SemiBold"/>
              <a:ea typeface="Overpass SemiBold"/>
              <a:cs typeface="Overpass SemiBold"/>
              <a:sym typeface="Overpass SemiBold"/>
            </a:endParaRPr>
          </a:p>
        </p:txBody>
      </p:sp>
      <p:sp>
        <p:nvSpPr>
          <p:cNvPr id="10" name="Google Shape;336;p27">
            <a:extLst>
              <a:ext uri="{FF2B5EF4-FFF2-40B4-BE49-F238E27FC236}">
                <a16:creationId xmlns:a16="http://schemas.microsoft.com/office/drawing/2014/main" id="{66DCBF85-3A11-4691-8E8D-09F60A1616ED}"/>
              </a:ext>
            </a:extLst>
          </p:cNvPr>
          <p:cNvSpPr txBox="1">
            <a:spLocks/>
          </p:cNvSpPr>
          <p:nvPr/>
        </p:nvSpPr>
        <p:spPr>
          <a:xfrm>
            <a:off x="5097642" y="689345"/>
            <a:ext cx="3781168" cy="630098"/>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27000" algn="l"/>
            <a:r>
              <a:rPr lang="it-IT" b="1" dirty="0" smtClean="0">
                <a:solidFill>
                  <a:srgbClr val="C00000"/>
                </a:solidFill>
              </a:rPr>
              <a:t>2 COMPONENTI</a:t>
            </a:r>
            <a:r>
              <a:rPr lang="it-IT" sz="1600" dirty="0"/>
              <a:t>	</a:t>
            </a:r>
          </a:p>
          <a:p>
            <a:pPr marL="127000"/>
            <a:endParaRPr lang="it-IT" dirty="0">
              <a:solidFill>
                <a:srgbClr val="20124D"/>
              </a:solidFill>
            </a:endParaRPr>
          </a:p>
        </p:txBody>
      </p:sp>
      <p:sp>
        <p:nvSpPr>
          <p:cNvPr id="11" name="Ovale 10">
            <a:extLst>
              <a:ext uri="{FF2B5EF4-FFF2-40B4-BE49-F238E27FC236}">
                <a16:creationId xmlns:a16="http://schemas.microsoft.com/office/drawing/2014/main" id="{3FAF6CF4-47AD-4DD7-B42C-C7AD8DA7DE11}"/>
              </a:ext>
            </a:extLst>
          </p:cNvPr>
          <p:cNvSpPr/>
          <p:nvPr/>
        </p:nvSpPr>
        <p:spPr>
          <a:xfrm>
            <a:off x="1206062" y="1628008"/>
            <a:ext cx="4543949" cy="2490548"/>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a:p>
        </p:txBody>
      </p:sp>
      <p:sp>
        <p:nvSpPr>
          <p:cNvPr id="13" name="CasellaDiTesto 12">
            <a:extLst>
              <a:ext uri="{FF2B5EF4-FFF2-40B4-BE49-F238E27FC236}">
                <a16:creationId xmlns:a16="http://schemas.microsoft.com/office/drawing/2014/main" id="{0DD469BA-CBFC-4A94-A86F-BE160A11B9F6}"/>
              </a:ext>
            </a:extLst>
          </p:cNvPr>
          <p:cNvSpPr txBox="1"/>
          <p:nvPr/>
        </p:nvSpPr>
        <p:spPr>
          <a:xfrm>
            <a:off x="1584434" y="1969049"/>
            <a:ext cx="4165577" cy="2185214"/>
          </a:xfrm>
          <a:prstGeom prst="rect">
            <a:avLst/>
          </a:prstGeom>
          <a:noFill/>
        </p:spPr>
        <p:txBody>
          <a:bodyPr wrap="square" rtlCol="0">
            <a:spAutoFit/>
          </a:bodyPr>
          <a:lstStyle/>
          <a:p>
            <a:pPr marL="171450" indent="-171450">
              <a:buFont typeface="Arial" panose="020B0604020202020204" pitchFamily="34" charset="0"/>
              <a:buChar char="•"/>
            </a:pPr>
            <a:r>
              <a:rPr lang="it-IT" sz="1400" dirty="0">
                <a:solidFill>
                  <a:schemeClr val="bg2">
                    <a:lumMod val="10000"/>
                  </a:schemeClr>
                </a:solidFill>
              </a:rPr>
              <a:t>Reti di prossimità, strutture intermedie e telemedicina;</a:t>
            </a:r>
          </a:p>
          <a:p>
            <a:pPr marL="171450" indent="-171450">
              <a:buFont typeface="Arial" panose="020B0604020202020204" pitchFamily="34" charset="0"/>
              <a:buChar char="•"/>
            </a:pPr>
            <a:r>
              <a:rPr lang="it-IT" sz="1400" dirty="0">
                <a:solidFill>
                  <a:schemeClr val="bg2">
                    <a:lumMod val="10000"/>
                  </a:schemeClr>
                </a:solidFill>
              </a:rPr>
              <a:t>Potenziamento e alla creazione di strutture e presidi territoriali (come le Case della Comunità e gli Ospedali di Comunità); </a:t>
            </a:r>
          </a:p>
          <a:p>
            <a:pPr marL="171450" indent="-171450">
              <a:buFont typeface="Arial" panose="020B0604020202020204" pitchFamily="34" charset="0"/>
              <a:buChar char="•"/>
            </a:pPr>
            <a:r>
              <a:rPr lang="it-IT" sz="1400" dirty="0">
                <a:solidFill>
                  <a:schemeClr val="bg2">
                    <a:lumMod val="10000"/>
                  </a:schemeClr>
                </a:solidFill>
              </a:rPr>
              <a:t>Rafforzamento dell'assistenza domiciliare, lo sviluppo della telemedicina e una più efficace integrazione con tutti i servizi socio-sanitari.</a:t>
            </a:r>
            <a:r>
              <a:rPr lang="it-IT" sz="2000" dirty="0">
                <a:solidFill>
                  <a:schemeClr val="bg2">
                    <a:lumMod val="10000"/>
                  </a:schemeClr>
                </a:solidFill>
              </a:rPr>
              <a:t>	</a:t>
            </a:r>
          </a:p>
          <a:p>
            <a:endParaRPr lang="it-IT" dirty="0">
              <a:solidFill>
                <a:schemeClr val="bg1"/>
              </a:solidFill>
            </a:endParaRPr>
          </a:p>
        </p:txBody>
      </p:sp>
      <p:sp>
        <p:nvSpPr>
          <p:cNvPr id="16" name="Ovale 15">
            <a:extLst>
              <a:ext uri="{FF2B5EF4-FFF2-40B4-BE49-F238E27FC236}">
                <a16:creationId xmlns:a16="http://schemas.microsoft.com/office/drawing/2014/main" id="{3FAF6CF4-47AD-4DD7-B42C-C7AD8DA7DE11}"/>
              </a:ext>
            </a:extLst>
          </p:cNvPr>
          <p:cNvSpPr/>
          <p:nvPr/>
        </p:nvSpPr>
        <p:spPr>
          <a:xfrm>
            <a:off x="6566338" y="1663715"/>
            <a:ext cx="4496845" cy="2490548"/>
          </a:xfrm>
          <a:prstGeom prst="ellipse">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a:p>
        </p:txBody>
      </p:sp>
      <p:sp>
        <p:nvSpPr>
          <p:cNvPr id="14" name="Rettangolo 13">
            <a:extLst>
              <a:ext uri="{FF2B5EF4-FFF2-40B4-BE49-F238E27FC236}">
                <a16:creationId xmlns:a16="http://schemas.microsoft.com/office/drawing/2014/main" id="{55C6AF4A-9501-42D8-8F5B-E71379EC25AD}"/>
              </a:ext>
            </a:extLst>
          </p:cNvPr>
          <p:cNvSpPr/>
          <p:nvPr/>
        </p:nvSpPr>
        <p:spPr>
          <a:xfrm>
            <a:off x="7154563" y="1893326"/>
            <a:ext cx="3595816" cy="2031325"/>
          </a:xfrm>
          <a:prstGeom prst="rect">
            <a:avLst/>
          </a:prstGeom>
        </p:spPr>
        <p:txBody>
          <a:bodyPr wrap="square">
            <a:spAutoFit/>
          </a:bodyPr>
          <a:lstStyle/>
          <a:p>
            <a:pPr marL="171450" indent="-171450">
              <a:buFont typeface="Arial" panose="020B0604020202020204" pitchFamily="34" charset="0"/>
              <a:buChar char="•"/>
            </a:pPr>
            <a:r>
              <a:rPr lang="it-IT" sz="1400" dirty="0">
                <a:solidFill>
                  <a:schemeClr val="bg1"/>
                </a:solidFill>
              </a:rPr>
              <a:t>Innovazione, ricerca e digitalizzazione del servizio sanitario nazionale;</a:t>
            </a:r>
          </a:p>
          <a:p>
            <a:pPr marL="171450" indent="-171450">
              <a:buFont typeface="Arial" panose="020B0604020202020204" pitchFamily="34" charset="0"/>
              <a:buChar char="•"/>
            </a:pPr>
            <a:r>
              <a:rPr lang="it-IT" sz="1400" dirty="0">
                <a:solidFill>
                  <a:schemeClr val="bg1"/>
                </a:solidFill>
              </a:rPr>
              <a:t>Completamento e la diffusione del Fascicolo Sanitario Elettronico (FSE); </a:t>
            </a:r>
          </a:p>
          <a:p>
            <a:pPr marL="171450" indent="-171450">
              <a:buFont typeface="Arial" panose="020B0604020202020204" pitchFamily="34" charset="0"/>
              <a:buChar char="•"/>
            </a:pPr>
            <a:r>
              <a:rPr lang="it-IT" sz="1400" dirty="0">
                <a:solidFill>
                  <a:schemeClr val="bg1"/>
                </a:solidFill>
              </a:rPr>
              <a:t>Una migliore capacità di erogazione e monitoraggio dei Livelli Essenziali di Assistenza (LEA) ;</a:t>
            </a:r>
          </a:p>
          <a:p>
            <a:pPr marL="171450" indent="-171450">
              <a:buFont typeface="Arial" panose="020B0604020202020204" pitchFamily="34" charset="0"/>
              <a:buChar char="•"/>
            </a:pPr>
            <a:r>
              <a:rPr lang="it-IT" sz="1400" dirty="0">
                <a:solidFill>
                  <a:schemeClr val="bg1"/>
                </a:solidFill>
              </a:rPr>
              <a:t>Rafforzare le competenze e il capitale umano del SSN</a:t>
            </a:r>
            <a:r>
              <a:rPr lang="it-IT" sz="1400" dirty="0" smtClean="0">
                <a:solidFill>
                  <a:schemeClr val="bg1"/>
                </a:solidFill>
              </a:rPr>
              <a:t>.</a:t>
            </a:r>
            <a:endParaRPr lang="it-IT" sz="1400" dirty="0">
              <a:solidFill>
                <a:schemeClr val="bg1"/>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0905" y="1304158"/>
            <a:ext cx="425767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1435" y="1304158"/>
            <a:ext cx="3714750"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955589" y="4882123"/>
            <a:ext cx="4794422" cy="1200329"/>
          </a:xfrm>
          <a:prstGeom prst="rect">
            <a:avLst/>
          </a:prstGeom>
          <a:noFill/>
        </p:spPr>
        <p:txBody>
          <a:bodyPr wrap="square" rtlCol="0">
            <a:spAutoFit/>
          </a:bodyPr>
          <a:lstStyle/>
          <a:p>
            <a:r>
              <a:rPr lang="it-IT" b="1" dirty="0" smtClean="0"/>
              <a:t>D.M. «Definizione di Standard Strutturali, Organizzativi e Tecnologici omogenei per l’assistenza territoriale e identificazione delle strutture a questa riferibili»</a:t>
            </a:r>
            <a:endParaRPr lang="it-IT" b="1" dirty="0"/>
          </a:p>
        </p:txBody>
      </p:sp>
      <p:sp>
        <p:nvSpPr>
          <p:cNvPr id="5" name="CasellaDiTesto 4"/>
          <p:cNvSpPr txBox="1"/>
          <p:nvPr/>
        </p:nvSpPr>
        <p:spPr>
          <a:xfrm>
            <a:off x="7021435" y="4882122"/>
            <a:ext cx="4149073" cy="1200329"/>
          </a:xfrm>
          <a:prstGeom prst="rect">
            <a:avLst/>
          </a:prstGeom>
          <a:noFill/>
        </p:spPr>
        <p:txBody>
          <a:bodyPr wrap="square" rtlCol="0">
            <a:spAutoFit/>
          </a:bodyPr>
          <a:lstStyle/>
          <a:p>
            <a:r>
              <a:rPr lang="it-IT" b="1" dirty="0" smtClean="0"/>
              <a:t>Disegno di Legge sulla definizione di una nuova componente istituzionale del SSN per le politiche, le attività e le prestazioni di salute – ambiente - clima</a:t>
            </a:r>
            <a:endParaRPr lang="it-IT" b="1" dirty="0"/>
          </a:p>
        </p:txBody>
      </p:sp>
      <p:sp>
        <p:nvSpPr>
          <p:cNvPr id="15" name="Google Shape;336;p27">
            <a:extLst>
              <a:ext uri="{FF2B5EF4-FFF2-40B4-BE49-F238E27FC236}">
                <a16:creationId xmlns:a16="http://schemas.microsoft.com/office/drawing/2014/main" id="{66DCBF85-3A11-4691-8E8D-09F60A1616ED}"/>
              </a:ext>
            </a:extLst>
          </p:cNvPr>
          <p:cNvSpPr txBox="1">
            <a:spLocks/>
          </p:cNvSpPr>
          <p:nvPr/>
        </p:nvSpPr>
        <p:spPr>
          <a:xfrm>
            <a:off x="4974146" y="3978502"/>
            <a:ext cx="3781168" cy="630098"/>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27000" algn="l"/>
            <a:r>
              <a:rPr lang="it-IT" b="1" dirty="0" smtClean="0">
                <a:solidFill>
                  <a:srgbClr val="C00000"/>
                </a:solidFill>
              </a:rPr>
              <a:t>2 RIFORME</a:t>
            </a:r>
            <a:r>
              <a:rPr lang="it-IT" sz="1600" dirty="0"/>
              <a:t>	</a:t>
            </a:r>
          </a:p>
          <a:p>
            <a:pPr marL="127000"/>
            <a:endParaRPr lang="it-IT" dirty="0">
              <a:solidFill>
                <a:srgbClr val="20124D"/>
              </a:solidFill>
            </a:endParaRPr>
          </a:p>
        </p:txBody>
      </p:sp>
    </p:spTree>
    <p:extLst>
      <p:ext uri="{BB962C8B-B14F-4D97-AF65-F5344CB8AC3E}">
        <p14:creationId xmlns:p14="http://schemas.microsoft.com/office/powerpoint/2010/main" val="38485487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60000" y="360000"/>
            <a:ext cx="2384328" cy="46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descr="baseline per slid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19850"/>
            <a:ext cx="12192000" cy="438150"/>
          </a:xfrm>
          <a:prstGeom prst="rect">
            <a:avLst/>
          </a:prstGeom>
        </p:spPr>
      </p:pic>
      <p:sp>
        <p:nvSpPr>
          <p:cNvPr id="9" name="Google Shape;1471;p40">
            <a:extLst>
              <a:ext uri="{FF2B5EF4-FFF2-40B4-BE49-F238E27FC236}">
                <a16:creationId xmlns:a16="http://schemas.microsoft.com/office/drawing/2014/main" id="{F1EEA422-2B9D-429B-A179-DA269F926EF2}"/>
              </a:ext>
            </a:extLst>
          </p:cNvPr>
          <p:cNvSpPr txBox="1">
            <a:spLocks/>
          </p:cNvSpPr>
          <p:nvPr/>
        </p:nvSpPr>
        <p:spPr>
          <a:xfrm>
            <a:off x="447672" y="212199"/>
            <a:ext cx="8546059" cy="763600"/>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2800" dirty="0" smtClean="0">
                <a:solidFill>
                  <a:schemeClr val="accent1">
                    <a:lumMod val="75000"/>
                  </a:schemeClr>
                </a:solidFill>
                <a:latin typeface="Overpass SemiBold"/>
                <a:sym typeface="Overpass SemiBold"/>
              </a:rPr>
              <a:t>MISSIONE 6 COMPONENTE 1: FOCUS</a:t>
            </a:r>
            <a:endParaRPr lang="it-IT" sz="2800" dirty="0">
              <a:solidFill>
                <a:schemeClr val="accent1">
                  <a:lumMod val="75000"/>
                </a:schemeClr>
              </a:solidFill>
              <a:latin typeface="Overpass SemiBold"/>
              <a:sym typeface="Overpass SemiBold"/>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672" y="998118"/>
            <a:ext cx="6789523" cy="277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0701" y="3683021"/>
            <a:ext cx="6889459" cy="2395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08967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60000" y="360000"/>
            <a:ext cx="2384328" cy="46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descr="baseline per slid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19850"/>
            <a:ext cx="12192000" cy="438150"/>
          </a:xfrm>
          <a:prstGeom prst="rect">
            <a:avLst/>
          </a:prstGeom>
        </p:spPr>
      </p:pic>
      <p:sp>
        <p:nvSpPr>
          <p:cNvPr id="9" name="Google Shape;1471;p40">
            <a:extLst>
              <a:ext uri="{FF2B5EF4-FFF2-40B4-BE49-F238E27FC236}">
                <a16:creationId xmlns:a16="http://schemas.microsoft.com/office/drawing/2014/main" id="{F1EEA422-2B9D-429B-A179-DA269F926EF2}"/>
              </a:ext>
            </a:extLst>
          </p:cNvPr>
          <p:cNvSpPr txBox="1">
            <a:spLocks/>
          </p:cNvSpPr>
          <p:nvPr/>
        </p:nvSpPr>
        <p:spPr>
          <a:xfrm>
            <a:off x="447671" y="214333"/>
            <a:ext cx="9425377" cy="763600"/>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2800" dirty="0" smtClean="0">
                <a:solidFill>
                  <a:schemeClr val="accent1">
                    <a:lumMod val="75000"/>
                  </a:schemeClr>
                </a:solidFill>
                <a:latin typeface="Overpass SemiBold"/>
                <a:sym typeface="Overpass SemiBold"/>
              </a:rPr>
              <a:t>ARCHITETTURA ORGANIZZATIVA DEL SISTEMA DI ASSISTENZA TERRITORIALE</a:t>
            </a:r>
            <a:endParaRPr lang="it-IT" sz="2800" dirty="0">
              <a:solidFill>
                <a:schemeClr val="accent1">
                  <a:lumMod val="75000"/>
                </a:schemeClr>
              </a:solidFill>
              <a:latin typeface="Overpass SemiBold"/>
              <a:sym typeface="Overpass SemiBold"/>
            </a:endParaRP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9220" y="1692617"/>
            <a:ext cx="8593559" cy="3447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tangolo 5"/>
          <p:cNvSpPr/>
          <p:nvPr/>
        </p:nvSpPr>
        <p:spPr>
          <a:xfrm>
            <a:off x="116862" y="6005028"/>
            <a:ext cx="2453522" cy="461665"/>
          </a:xfrm>
          <a:prstGeom prst="rect">
            <a:avLst/>
          </a:prstGeom>
        </p:spPr>
        <p:txBody>
          <a:bodyPr wrap="square">
            <a:spAutoFit/>
          </a:bodyPr>
          <a:lstStyle/>
          <a:p>
            <a:pPr algn="ctr"/>
            <a:r>
              <a:rPr lang="it-IT" sz="1200" i="1" dirty="0" smtClean="0"/>
              <a:t>Fonte AGENAS – Monitor 45 – giugno 2021</a:t>
            </a:r>
            <a:endParaRPr lang="it-IT" sz="1200" i="1" dirty="0"/>
          </a:p>
        </p:txBody>
      </p:sp>
    </p:spTree>
    <p:extLst>
      <p:ext uri="{BB962C8B-B14F-4D97-AF65-F5344CB8AC3E}">
        <p14:creationId xmlns:p14="http://schemas.microsoft.com/office/powerpoint/2010/main" val="2787773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60000" y="360000"/>
            <a:ext cx="2384328" cy="46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descr="baseline per slid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19850"/>
            <a:ext cx="12192000" cy="438150"/>
          </a:xfrm>
          <a:prstGeom prst="rect">
            <a:avLst/>
          </a:prstGeom>
        </p:spPr>
      </p:pic>
      <p:sp>
        <p:nvSpPr>
          <p:cNvPr id="9" name="Google Shape;1471;p40">
            <a:extLst>
              <a:ext uri="{FF2B5EF4-FFF2-40B4-BE49-F238E27FC236}">
                <a16:creationId xmlns:a16="http://schemas.microsoft.com/office/drawing/2014/main" id="{F1EEA422-2B9D-429B-A179-DA269F926EF2}"/>
              </a:ext>
            </a:extLst>
          </p:cNvPr>
          <p:cNvSpPr txBox="1">
            <a:spLocks/>
          </p:cNvSpPr>
          <p:nvPr/>
        </p:nvSpPr>
        <p:spPr>
          <a:xfrm>
            <a:off x="447671" y="214333"/>
            <a:ext cx="9425377" cy="763600"/>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2800" dirty="0" smtClean="0">
                <a:solidFill>
                  <a:schemeClr val="accent1">
                    <a:lumMod val="75000"/>
                  </a:schemeClr>
                </a:solidFill>
                <a:latin typeface="Overpass SemiBold"/>
                <a:sym typeface="Overpass SemiBold"/>
              </a:rPr>
              <a:t>PNC: CLASSIFICAZIONE DEL BISOGNO DI SALUTE</a:t>
            </a:r>
            <a:endParaRPr lang="it-IT" sz="2800" dirty="0">
              <a:solidFill>
                <a:schemeClr val="accent1">
                  <a:lumMod val="75000"/>
                </a:schemeClr>
              </a:solidFill>
              <a:latin typeface="Overpass SemiBold"/>
              <a:sym typeface="Overpass SemiBold"/>
            </a:endParaRP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3690" y="976947"/>
            <a:ext cx="5934977" cy="5293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tangolo 5"/>
          <p:cNvSpPr/>
          <p:nvPr/>
        </p:nvSpPr>
        <p:spPr>
          <a:xfrm>
            <a:off x="116862" y="6005028"/>
            <a:ext cx="2453522" cy="461665"/>
          </a:xfrm>
          <a:prstGeom prst="rect">
            <a:avLst/>
          </a:prstGeom>
        </p:spPr>
        <p:txBody>
          <a:bodyPr wrap="square">
            <a:spAutoFit/>
          </a:bodyPr>
          <a:lstStyle/>
          <a:p>
            <a:pPr algn="ctr"/>
            <a:r>
              <a:rPr lang="it-IT" sz="1200" i="1" dirty="0" smtClean="0"/>
              <a:t>Fonte AGENAS – Monitor 45 – giugno 2021 – da PNC</a:t>
            </a:r>
            <a:endParaRPr lang="it-IT" sz="1200" i="1" dirty="0"/>
          </a:p>
        </p:txBody>
      </p:sp>
    </p:spTree>
    <p:extLst>
      <p:ext uri="{BB962C8B-B14F-4D97-AF65-F5344CB8AC3E}">
        <p14:creationId xmlns:p14="http://schemas.microsoft.com/office/powerpoint/2010/main" val="3432679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60000" y="360000"/>
            <a:ext cx="2384328" cy="46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descr="baseline per slid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19850"/>
            <a:ext cx="12192000" cy="438150"/>
          </a:xfrm>
          <a:prstGeom prst="rect">
            <a:avLst/>
          </a:prstGeom>
        </p:spPr>
      </p:pic>
      <p:sp>
        <p:nvSpPr>
          <p:cNvPr id="9" name="Google Shape;1471;p40">
            <a:extLst>
              <a:ext uri="{FF2B5EF4-FFF2-40B4-BE49-F238E27FC236}">
                <a16:creationId xmlns:a16="http://schemas.microsoft.com/office/drawing/2014/main" id="{F1EEA422-2B9D-429B-A179-DA269F926EF2}"/>
              </a:ext>
            </a:extLst>
          </p:cNvPr>
          <p:cNvSpPr txBox="1">
            <a:spLocks/>
          </p:cNvSpPr>
          <p:nvPr/>
        </p:nvSpPr>
        <p:spPr>
          <a:xfrm>
            <a:off x="436210" y="255532"/>
            <a:ext cx="8912328" cy="763600"/>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2800" dirty="0">
                <a:solidFill>
                  <a:schemeClr val="accent1">
                    <a:lumMod val="75000"/>
                  </a:schemeClr>
                </a:solidFill>
                <a:latin typeface="Overpass SemiBold"/>
                <a:sym typeface="Overpass SemiBold"/>
              </a:rPr>
              <a:t>CASE DELLA COMUNITA’ E PRESA IN CARICO DELLA PERSONA</a:t>
            </a:r>
          </a:p>
        </p:txBody>
      </p:sp>
      <p:sp>
        <p:nvSpPr>
          <p:cNvPr id="122" name="Google Shape;2346;p61">
            <a:extLst>
              <a:ext uri="{FF2B5EF4-FFF2-40B4-BE49-F238E27FC236}">
                <a16:creationId xmlns:a16="http://schemas.microsoft.com/office/drawing/2014/main" id="{97518CD1-8CF3-4244-905C-02EE64027820}"/>
              </a:ext>
            </a:extLst>
          </p:cNvPr>
          <p:cNvSpPr txBox="1">
            <a:spLocks/>
          </p:cNvSpPr>
          <p:nvPr/>
        </p:nvSpPr>
        <p:spPr>
          <a:xfrm>
            <a:off x="436210" y="2025513"/>
            <a:ext cx="3466545"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Montserrat"/>
              <a:buNone/>
              <a:defRPr sz="3000" b="1" i="0" u="none" strike="noStrike" cap="none">
                <a:solidFill>
                  <a:schemeClr val="accent1"/>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Open Sans"/>
                <a:ea typeface="Open Sans"/>
                <a:cs typeface="Open Sans"/>
                <a:sym typeface="Open Sans"/>
              </a:defRPr>
            </a:lvl9pPr>
          </a:lstStyle>
          <a:p>
            <a:pPr marL="0" marR="0" lvl="0" indent="0" algn="l" defTabSz="914400" rtl="0" eaLnBrk="1" fontAlgn="auto" latinLnBrk="0" hangingPunct="1">
              <a:lnSpc>
                <a:spcPct val="100000"/>
              </a:lnSpc>
              <a:spcBef>
                <a:spcPts val="0"/>
              </a:spcBef>
              <a:spcAft>
                <a:spcPts val="0"/>
              </a:spcAft>
              <a:buClr>
                <a:srgbClr val="07105C"/>
              </a:buClr>
              <a:buSzPts val="3000"/>
              <a:buFont typeface="Montserrat"/>
              <a:buNone/>
              <a:tabLst/>
              <a:defRPr/>
            </a:pPr>
            <a:r>
              <a:rPr lang="it-IT" sz="1400" b="0" dirty="0" smtClean="0">
                <a:solidFill>
                  <a:schemeClr val="accent5">
                    <a:lumMod val="75000"/>
                  </a:schemeClr>
                </a:solidFill>
              </a:rPr>
              <a:t>La </a:t>
            </a:r>
            <a:r>
              <a:rPr lang="it-IT" sz="1400" b="0" dirty="0">
                <a:solidFill>
                  <a:schemeClr val="accent5">
                    <a:lumMod val="75000"/>
                  </a:schemeClr>
                </a:solidFill>
              </a:rPr>
              <a:t>Casa della Comunità è identificata come la </a:t>
            </a:r>
            <a:r>
              <a:rPr lang="it-IT" sz="1400" b="0" dirty="0">
                <a:solidFill>
                  <a:srgbClr val="C00000"/>
                </a:solidFill>
              </a:rPr>
              <a:t>struttura sociosanitaria </a:t>
            </a:r>
            <a:r>
              <a:rPr lang="it-IT" sz="1400" b="0" dirty="0">
                <a:solidFill>
                  <a:schemeClr val="accent5">
                    <a:lumMod val="75000"/>
                  </a:schemeClr>
                </a:solidFill>
              </a:rPr>
              <a:t>deputata a costituire un punto di riferimento continuativo per la popolazione, garantendo: </a:t>
            </a:r>
            <a:endParaRPr kumimoji="0" lang="it-IT" sz="1400" b="0" i="0" u="none" strike="noStrike" kern="0" cap="none" spc="0" normalizeH="0" baseline="0" noProof="0" dirty="0">
              <a:ln>
                <a:noFill/>
              </a:ln>
              <a:solidFill>
                <a:schemeClr val="accent5">
                  <a:lumMod val="75000"/>
                </a:schemeClr>
              </a:solidFill>
              <a:effectLst/>
              <a:uLnTx/>
              <a:uFillTx/>
              <a:sym typeface="Open Sans"/>
            </a:endParaRPr>
          </a:p>
        </p:txBody>
      </p:sp>
      <p:sp>
        <p:nvSpPr>
          <p:cNvPr id="124" name="Google Shape;2348;p61">
            <a:extLst>
              <a:ext uri="{FF2B5EF4-FFF2-40B4-BE49-F238E27FC236}">
                <a16:creationId xmlns:a16="http://schemas.microsoft.com/office/drawing/2014/main" id="{77C99221-FFAD-4615-AD4E-92F7C44E7434}"/>
              </a:ext>
            </a:extLst>
          </p:cNvPr>
          <p:cNvSpPr txBox="1">
            <a:spLocks/>
          </p:cNvSpPr>
          <p:nvPr/>
        </p:nvSpPr>
        <p:spPr>
          <a:xfrm>
            <a:off x="3532570" y="3152154"/>
            <a:ext cx="2233166" cy="8733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9pPr>
          </a:lstStyle>
          <a:p>
            <a:pPr marL="0" marR="0" lvl="0" indent="0" algn="ctr" defTabSz="914400" rtl="0" eaLnBrk="1" fontAlgn="auto" latinLnBrk="0" hangingPunct="1">
              <a:lnSpc>
                <a:spcPct val="100000"/>
              </a:lnSpc>
              <a:spcBef>
                <a:spcPts val="0"/>
              </a:spcBef>
              <a:spcAft>
                <a:spcPts val="0"/>
              </a:spcAft>
              <a:buClr>
                <a:srgbClr val="07105C"/>
              </a:buClr>
              <a:buSzPts val="1100"/>
              <a:buFont typeface="Arial"/>
              <a:buNone/>
              <a:tabLst/>
              <a:defRPr/>
            </a:pPr>
            <a:r>
              <a:rPr lang="it-IT" sz="1200" dirty="0">
                <a:solidFill>
                  <a:srgbClr val="002060"/>
                </a:solidFill>
              </a:rPr>
              <a:t>le politiche di </a:t>
            </a:r>
            <a:r>
              <a:rPr lang="it-IT" sz="1200" dirty="0">
                <a:solidFill>
                  <a:srgbClr val="C00000"/>
                </a:solidFill>
              </a:rPr>
              <a:t>prevenzione</a:t>
            </a:r>
            <a:r>
              <a:rPr lang="it-IT" sz="1200" dirty="0">
                <a:solidFill>
                  <a:srgbClr val="002060"/>
                </a:solidFill>
              </a:rPr>
              <a:t> e di </a:t>
            </a:r>
            <a:r>
              <a:rPr lang="it-IT" sz="1200" dirty="0">
                <a:solidFill>
                  <a:srgbClr val="C00000"/>
                </a:solidFill>
              </a:rPr>
              <a:t>promozione</a:t>
            </a:r>
            <a:r>
              <a:rPr lang="it-IT" sz="1200" dirty="0">
                <a:solidFill>
                  <a:srgbClr val="002060"/>
                </a:solidFill>
              </a:rPr>
              <a:t> della salute e la presa in carico della comunità di riferimento</a:t>
            </a:r>
            <a:endParaRPr kumimoji="0" lang="en-US" sz="1200" b="0" i="0" u="none" strike="noStrike" kern="0" cap="none" spc="0" normalizeH="0" baseline="0" noProof="0" dirty="0">
              <a:ln>
                <a:noFill/>
              </a:ln>
              <a:solidFill>
                <a:srgbClr val="002060"/>
              </a:solidFill>
              <a:effectLst/>
              <a:uLnTx/>
              <a:uFillTx/>
              <a:latin typeface="Open Sans"/>
              <a:ea typeface="Open Sans"/>
              <a:cs typeface="Open Sans"/>
              <a:sym typeface="Open Sans"/>
            </a:endParaRPr>
          </a:p>
        </p:txBody>
      </p:sp>
      <p:sp>
        <p:nvSpPr>
          <p:cNvPr id="126" name="Google Shape;2350;p61">
            <a:extLst>
              <a:ext uri="{FF2B5EF4-FFF2-40B4-BE49-F238E27FC236}">
                <a16:creationId xmlns:a16="http://schemas.microsoft.com/office/drawing/2014/main" id="{3A1C7FF1-15F0-4AE5-A175-58F74FA7B513}"/>
              </a:ext>
            </a:extLst>
          </p:cNvPr>
          <p:cNvSpPr txBox="1">
            <a:spLocks/>
          </p:cNvSpPr>
          <p:nvPr/>
        </p:nvSpPr>
        <p:spPr>
          <a:xfrm>
            <a:off x="5382363" y="1216927"/>
            <a:ext cx="1630374" cy="8733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9pPr>
          </a:lstStyle>
          <a:p>
            <a:pPr marL="0" marR="0" lvl="0" indent="0" algn="ctr" defTabSz="914400" rtl="0" eaLnBrk="1" fontAlgn="auto" latinLnBrk="0" hangingPunct="1">
              <a:lnSpc>
                <a:spcPct val="100000"/>
              </a:lnSpc>
              <a:spcBef>
                <a:spcPts val="0"/>
              </a:spcBef>
              <a:spcAft>
                <a:spcPts val="0"/>
              </a:spcAft>
              <a:buClr>
                <a:srgbClr val="07105C"/>
              </a:buClr>
              <a:buSzPts val="1400"/>
              <a:buFont typeface="Open Sans"/>
              <a:buNone/>
              <a:tabLst/>
              <a:defRPr/>
            </a:pPr>
            <a:r>
              <a:rPr lang="it-IT" sz="1200" dirty="0">
                <a:solidFill>
                  <a:srgbClr val="002060"/>
                </a:solidFill>
              </a:rPr>
              <a:t>il </a:t>
            </a:r>
            <a:r>
              <a:rPr lang="it-IT" sz="1200" dirty="0">
                <a:solidFill>
                  <a:srgbClr val="C00000"/>
                </a:solidFill>
              </a:rPr>
              <a:t>coordinamento</a:t>
            </a:r>
            <a:r>
              <a:rPr lang="it-IT" sz="1200" dirty="0">
                <a:solidFill>
                  <a:srgbClr val="002060"/>
                </a:solidFill>
              </a:rPr>
              <a:t> di tutti i servizi offerti ai malati </a:t>
            </a:r>
            <a:r>
              <a:rPr lang="it-IT" sz="1200" dirty="0">
                <a:solidFill>
                  <a:srgbClr val="C00000"/>
                </a:solidFill>
              </a:rPr>
              <a:t>cronici</a:t>
            </a:r>
            <a:r>
              <a:rPr lang="it-IT" dirty="0">
                <a:solidFill>
                  <a:srgbClr val="002060"/>
                </a:solidFill>
              </a:rPr>
              <a:t>.</a:t>
            </a:r>
            <a:endParaRPr kumimoji="0" lang="en-US" sz="1400" b="0" i="0" u="none" strike="noStrike" kern="0" cap="none" spc="0" normalizeH="0" baseline="0" noProof="0" dirty="0">
              <a:ln>
                <a:noFill/>
              </a:ln>
              <a:solidFill>
                <a:srgbClr val="002060"/>
              </a:solidFill>
              <a:effectLst/>
              <a:uLnTx/>
              <a:uFillTx/>
              <a:latin typeface="Open Sans"/>
              <a:ea typeface="Open Sans"/>
              <a:cs typeface="Open Sans"/>
              <a:sym typeface="Open Sans"/>
            </a:endParaRPr>
          </a:p>
        </p:txBody>
      </p:sp>
      <p:sp>
        <p:nvSpPr>
          <p:cNvPr id="128" name="Google Shape;2352;p61">
            <a:extLst>
              <a:ext uri="{FF2B5EF4-FFF2-40B4-BE49-F238E27FC236}">
                <a16:creationId xmlns:a16="http://schemas.microsoft.com/office/drawing/2014/main" id="{7788BE2C-4D5F-479D-B4F5-5614C7DE1C6E}"/>
              </a:ext>
            </a:extLst>
          </p:cNvPr>
          <p:cNvSpPr txBox="1">
            <a:spLocks/>
          </p:cNvSpPr>
          <p:nvPr/>
        </p:nvSpPr>
        <p:spPr>
          <a:xfrm>
            <a:off x="6499013" y="3159146"/>
            <a:ext cx="2035202" cy="8733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9pPr>
          </a:lstStyle>
          <a:p>
            <a:pPr marL="0" marR="0" lvl="0" indent="0" algn="ctr" defTabSz="914400" rtl="0" eaLnBrk="1" fontAlgn="auto" latinLnBrk="0" hangingPunct="1">
              <a:lnSpc>
                <a:spcPct val="100000"/>
              </a:lnSpc>
              <a:spcBef>
                <a:spcPts val="0"/>
              </a:spcBef>
              <a:spcAft>
                <a:spcPts val="0"/>
              </a:spcAft>
              <a:buClr>
                <a:srgbClr val="07105C"/>
              </a:buClr>
              <a:buSzPts val="1100"/>
              <a:buFont typeface="Arial"/>
              <a:buNone/>
              <a:tabLst/>
              <a:defRPr/>
            </a:pPr>
            <a:r>
              <a:rPr lang="it-IT" sz="1200" dirty="0">
                <a:solidFill>
                  <a:srgbClr val="C00000"/>
                </a:solidFill>
              </a:rPr>
              <a:t>punto unico di accesso </a:t>
            </a:r>
            <a:r>
              <a:rPr lang="it-IT" sz="1200" dirty="0" smtClean="0">
                <a:solidFill>
                  <a:srgbClr val="002060"/>
                </a:solidFill>
              </a:rPr>
              <a:t>(PUA) alle </a:t>
            </a:r>
            <a:r>
              <a:rPr lang="it-IT" sz="1200" dirty="0">
                <a:solidFill>
                  <a:srgbClr val="002060"/>
                </a:solidFill>
              </a:rPr>
              <a:t>prestazioni sanitarie per le valutazioni multidimensionali</a:t>
            </a:r>
            <a:endParaRPr kumimoji="0" lang="en-US" sz="1200" b="0" i="0" u="none" strike="noStrike" kern="0" cap="none" spc="0" normalizeH="0" baseline="0" noProof="0" dirty="0">
              <a:ln>
                <a:noFill/>
              </a:ln>
              <a:solidFill>
                <a:srgbClr val="002060"/>
              </a:solidFill>
              <a:effectLst/>
              <a:uLnTx/>
              <a:uFillTx/>
              <a:latin typeface="Open Sans"/>
              <a:ea typeface="Open Sans"/>
              <a:cs typeface="Open Sans"/>
              <a:sym typeface="Open Sans"/>
            </a:endParaRPr>
          </a:p>
          <a:p>
            <a:pPr marL="0" marR="0" lvl="0" indent="0" algn="ctr" defTabSz="914400" rtl="0" eaLnBrk="1" fontAlgn="auto" latinLnBrk="0" hangingPunct="1">
              <a:lnSpc>
                <a:spcPct val="100000"/>
              </a:lnSpc>
              <a:spcBef>
                <a:spcPts val="0"/>
              </a:spcBef>
              <a:spcAft>
                <a:spcPts val="0"/>
              </a:spcAft>
              <a:buClr>
                <a:srgbClr val="07105C"/>
              </a:buClr>
              <a:buSzPts val="1400"/>
              <a:buFont typeface="Open Sans"/>
              <a:buNone/>
              <a:tabLst/>
              <a:defRPr/>
            </a:pPr>
            <a:endParaRPr kumimoji="0" lang="en-US" sz="1400" b="0" i="0" u="none" strike="noStrike" kern="0" cap="none" spc="0" normalizeH="0" baseline="0" noProof="0" dirty="0">
              <a:ln>
                <a:noFill/>
              </a:ln>
              <a:solidFill>
                <a:srgbClr val="07105C"/>
              </a:solidFill>
              <a:effectLst/>
              <a:uLnTx/>
              <a:uFillTx/>
              <a:latin typeface="Open Sans"/>
              <a:ea typeface="Open Sans"/>
              <a:cs typeface="Open Sans"/>
              <a:sym typeface="Open Sans"/>
            </a:endParaRPr>
          </a:p>
        </p:txBody>
      </p:sp>
      <p:sp>
        <p:nvSpPr>
          <p:cNvPr id="130" name="Google Shape;2354;p61">
            <a:extLst>
              <a:ext uri="{FF2B5EF4-FFF2-40B4-BE49-F238E27FC236}">
                <a16:creationId xmlns:a16="http://schemas.microsoft.com/office/drawing/2014/main" id="{23BCE743-62D0-4F9B-836A-3BAD3EDB17A7}"/>
              </a:ext>
            </a:extLst>
          </p:cNvPr>
          <p:cNvSpPr txBox="1">
            <a:spLocks/>
          </p:cNvSpPr>
          <p:nvPr/>
        </p:nvSpPr>
        <p:spPr>
          <a:xfrm>
            <a:off x="7967203" y="1047631"/>
            <a:ext cx="1795874" cy="8733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9pPr>
          </a:lstStyle>
          <a:p>
            <a:pPr marL="0" indent="0">
              <a:buClr>
                <a:srgbClr val="07105C"/>
              </a:buClr>
              <a:defRPr/>
            </a:pPr>
            <a:r>
              <a:rPr lang="it-IT" sz="1200" dirty="0">
                <a:solidFill>
                  <a:srgbClr val="C00000"/>
                </a:solidFill>
              </a:rPr>
              <a:t>servizi sociali e assistenziali </a:t>
            </a:r>
            <a:r>
              <a:rPr lang="it-IT" sz="1200" dirty="0">
                <a:solidFill>
                  <a:srgbClr val="002060"/>
                </a:solidFill>
              </a:rPr>
              <a:t>rivolti prioritariamente alle </a:t>
            </a:r>
            <a:r>
              <a:rPr lang="it-IT" sz="1200" dirty="0" err="1" smtClean="0">
                <a:solidFill>
                  <a:srgbClr val="C00000"/>
                </a:solidFill>
              </a:rPr>
              <a:t>person</a:t>
            </a:r>
            <a:r>
              <a:rPr lang="it-IT" sz="1200" dirty="0" err="1">
                <a:solidFill>
                  <a:srgbClr val="C00000"/>
                </a:solidFill>
              </a:rPr>
              <a:t>anziane</a:t>
            </a:r>
            <a:r>
              <a:rPr lang="it-IT" sz="1200" dirty="0">
                <a:solidFill>
                  <a:srgbClr val="C00000"/>
                </a:solidFill>
              </a:rPr>
              <a:t> e fragili</a:t>
            </a:r>
            <a:endParaRPr lang="en-US" sz="1200" kern="0" dirty="0">
              <a:solidFill>
                <a:srgbClr val="C00000"/>
              </a:solidFill>
            </a:endParaRPr>
          </a:p>
          <a:p>
            <a:pPr marL="0" marR="0" lvl="0" indent="0" algn="ctr" defTabSz="914400" rtl="0" eaLnBrk="1" fontAlgn="auto" latinLnBrk="0" hangingPunct="1">
              <a:lnSpc>
                <a:spcPct val="100000"/>
              </a:lnSpc>
              <a:spcBef>
                <a:spcPts val="0"/>
              </a:spcBef>
              <a:spcAft>
                <a:spcPts val="0"/>
              </a:spcAft>
              <a:buClr>
                <a:srgbClr val="07105C"/>
              </a:buClr>
              <a:buSzPts val="1400"/>
              <a:buFont typeface="Open Sans"/>
              <a:buNone/>
              <a:tabLst/>
              <a:defRPr/>
            </a:pPr>
            <a:r>
              <a:rPr lang="it-IT" sz="1200" dirty="0" smtClean="0">
                <a:solidFill>
                  <a:srgbClr val="002060"/>
                </a:solidFill>
              </a:rPr>
              <a:t>e</a:t>
            </a:r>
            <a:endParaRPr kumimoji="0" lang="en-US" sz="1200" b="0" i="0" u="none" strike="noStrike" kern="0" cap="none" spc="0" normalizeH="0" baseline="0" noProof="0" dirty="0">
              <a:ln>
                <a:noFill/>
              </a:ln>
              <a:solidFill>
                <a:srgbClr val="C00000"/>
              </a:solidFill>
              <a:effectLst/>
              <a:uLnTx/>
              <a:uFillTx/>
              <a:sym typeface="Open Sans"/>
            </a:endParaRPr>
          </a:p>
        </p:txBody>
      </p:sp>
      <p:sp>
        <p:nvSpPr>
          <p:cNvPr id="132" name="Google Shape;2356;p61">
            <a:extLst>
              <a:ext uri="{FF2B5EF4-FFF2-40B4-BE49-F238E27FC236}">
                <a16:creationId xmlns:a16="http://schemas.microsoft.com/office/drawing/2014/main" id="{A021AC5A-275C-46BD-8B93-8B2524370752}"/>
              </a:ext>
            </a:extLst>
          </p:cNvPr>
          <p:cNvSpPr txBox="1">
            <a:spLocks/>
          </p:cNvSpPr>
          <p:nvPr/>
        </p:nvSpPr>
        <p:spPr>
          <a:xfrm>
            <a:off x="9383033" y="3166737"/>
            <a:ext cx="1630374" cy="8733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9pPr>
          </a:lstStyle>
          <a:p>
            <a:pPr marL="0" marR="0" lvl="0" indent="0" algn="ctr" defTabSz="914400" rtl="0" eaLnBrk="1" fontAlgn="auto" latinLnBrk="0" hangingPunct="1">
              <a:lnSpc>
                <a:spcPct val="100000"/>
              </a:lnSpc>
              <a:spcBef>
                <a:spcPts val="0"/>
              </a:spcBef>
              <a:spcAft>
                <a:spcPts val="0"/>
              </a:spcAft>
              <a:buClr>
                <a:srgbClr val="07105C"/>
              </a:buClr>
              <a:buSzPts val="1100"/>
              <a:buFont typeface="Arial"/>
              <a:buNone/>
              <a:tabLst/>
              <a:defRPr/>
            </a:pPr>
            <a:r>
              <a:rPr lang="it-IT" sz="1200" dirty="0">
                <a:solidFill>
                  <a:srgbClr val="002060"/>
                </a:solidFill>
              </a:rPr>
              <a:t>servizi dedicati alla </a:t>
            </a:r>
            <a:r>
              <a:rPr lang="it-IT" sz="1200" dirty="0">
                <a:solidFill>
                  <a:srgbClr val="C00000"/>
                </a:solidFill>
              </a:rPr>
              <a:t>tutela della donna, del bambino e dei nuclei familiari</a:t>
            </a:r>
            <a:endParaRPr kumimoji="0" lang="en-US" sz="1200" b="0" i="0" u="none" strike="noStrike" kern="0" cap="none" spc="0" normalizeH="0" baseline="0" noProof="0" dirty="0">
              <a:ln>
                <a:noFill/>
              </a:ln>
              <a:solidFill>
                <a:srgbClr val="C00000"/>
              </a:solidFill>
              <a:effectLst/>
              <a:uLnTx/>
              <a:uFillTx/>
              <a:sym typeface="Open Sans"/>
            </a:endParaRPr>
          </a:p>
        </p:txBody>
      </p:sp>
      <p:grpSp>
        <p:nvGrpSpPr>
          <p:cNvPr id="133" name="Google Shape;2357;p61">
            <a:extLst>
              <a:ext uri="{FF2B5EF4-FFF2-40B4-BE49-F238E27FC236}">
                <a16:creationId xmlns:a16="http://schemas.microsoft.com/office/drawing/2014/main" id="{A0751747-F8DF-484F-9641-488F1D976736}"/>
              </a:ext>
            </a:extLst>
          </p:cNvPr>
          <p:cNvGrpSpPr/>
          <p:nvPr/>
        </p:nvGrpSpPr>
        <p:grpSpPr>
          <a:xfrm>
            <a:off x="5906103" y="2349509"/>
            <a:ext cx="601175" cy="603868"/>
            <a:chOff x="1303537" y="1502716"/>
            <a:chExt cx="362939" cy="362677"/>
          </a:xfrm>
        </p:grpSpPr>
        <p:sp>
          <p:nvSpPr>
            <p:cNvPr id="134" name="Google Shape;2358;p61">
              <a:extLst>
                <a:ext uri="{FF2B5EF4-FFF2-40B4-BE49-F238E27FC236}">
                  <a16:creationId xmlns:a16="http://schemas.microsoft.com/office/drawing/2014/main" id="{2BE31FF2-3BF0-46D2-8AAF-1D1F7B58D5F0}"/>
                </a:ext>
              </a:extLst>
            </p:cNvPr>
            <p:cNvSpPr/>
            <p:nvPr/>
          </p:nvSpPr>
          <p:spPr>
            <a:xfrm>
              <a:off x="1426697" y="1695727"/>
              <a:ext cx="116883" cy="99552"/>
            </a:xfrm>
            <a:custGeom>
              <a:avLst/>
              <a:gdLst/>
              <a:ahLst/>
              <a:cxnLst/>
              <a:rect l="l" t="t" r="r" b="b"/>
              <a:pathLst>
                <a:path w="4451" h="3791" extrusionOk="0">
                  <a:moveTo>
                    <a:pt x="1560" y="0"/>
                  </a:moveTo>
                  <a:lnTo>
                    <a:pt x="1560" y="297"/>
                  </a:lnTo>
                  <a:cubicBezTo>
                    <a:pt x="1560" y="383"/>
                    <a:pt x="1503" y="469"/>
                    <a:pt x="1426" y="507"/>
                  </a:cubicBezTo>
                  <a:lnTo>
                    <a:pt x="402" y="938"/>
                  </a:lnTo>
                  <a:cubicBezTo>
                    <a:pt x="154" y="1043"/>
                    <a:pt x="0" y="1283"/>
                    <a:pt x="0" y="1551"/>
                  </a:cubicBezTo>
                  <a:lnTo>
                    <a:pt x="0" y="3790"/>
                  </a:lnTo>
                  <a:lnTo>
                    <a:pt x="4451" y="3790"/>
                  </a:lnTo>
                  <a:lnTo>
                    <a:pt x="4451" y="1551"/>
                  </a:lnTo>
                  <a:cubicBezTo>
                    <a:pt x="4451" y="1283"/>
                    <a:pt x="4297" y="1043"/>
                    <a:pt x="4049" y="938"/>
                  </a:cubicBezTo>
                  <a:lnTo>
                    <a:pt x="3034" y="507"/>
                  </a:lnTo>
                  <a:cubicBezTo>
                    <a:pt x="2948" y="469"/>
                    <a:pt x="2891" y="383"/>
                    <a:pt x="2891" y="297"/>
                  </a:cubicBezTo>
                  <a:lnTo>
                    <a:pt x="2891" y="0"/>
                  </a:lnTo>
                  <a:close/>
                </a:path>
              </a:pathLst>
            </a:custGeom>
            <a:solidFill>
              <a:srgbClr val="5664E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2359;p61">
              <a:extLst>
                <a:ext uri="{FF2B5EF4-FFF2-40B4-BE49-F238E27FC236}">
                  <a16:creationId xmlns:a16="http://schemas.microsoft.com/office/drawing/2014/main" id="{45C7FF7A-6E51-41E2-A490-D3E2A5AE455A}"/>
                </a:ext>
              </a:extLst>
            </p:cNvPr>
            <p:cNvSpPr/>
            <p:nvPr/>
          </p:nvSpPr>
          <p:spPr>
            <a:xfrm>
              <a:off x="1464643" y="1695727"/>
              <a:ext cx="40992" cy="17620"/>
            </a:xfrm>
            <a:custGeom>
              <a:avLst/>
              <a:gdLst/>
              <a:ahLst/>
              <a:cxnLst/>
              <a:rect l="l" t="t" r="r" b="b"/>
              <a:pathLst>
                <a:path w="1561" h="671" extrusionOk="0">
                  <a:moveTo>
                    <a:pt x="115" y="0"/>
                  </a:moveTo>
                  <a:lnTo>
                    <a:pt x="115" y="297"/>
                  </a:lnTo>
                  <a:cubicBezTo>
                    <a:pt x="115" y="373"/>
                    <a:pt x="68" y="450"/>
                    <a:pt x="1" y="488"/>
                  </a:cubicBezTo>
                  <a:cubicBezTo>
                    <a:pt x="249" y="603"/>
                    <a:pt x="508" y="670"/>
                    <a:pt x="785" y="670"/>
                  </a:cubicBezTo>
                  <a:cubicBezTo>
                    <a:pt x="1053" y="670"/>
                    <a:pt x="1312" y="603"/>
                    <a:pt x="1560" y="488"/>
                  </a:cubicBezTo>
                  <a:cubicBezTo>
                    <a:pt x="1493" y="450"/>
                    <a:pt x="1446" y="373"/>
                    <a:pt x="1446" y="297"/>
                  </a:cubicBezTo>
                  <a:lnTo>
                    <a:pt x="1446" y="0"/>
                  </a:lnTo>
                  <a:close/>
                </a:path>
              </a:pathLst>
            </a:custGeom>
            <a:solidFill>
              <a:srgbClr val="1226D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2360;p61">
              <a:extLst>
                <a:ext uri="{FF2B5EF4-FFF2-40B4-BE49-F238E27FC236}">
                  <a16:creationId xmlns:a16="http://schemas.microsoft.com/office/drawing/2014/main" id="{E0AE0E12-B194-448D-ABD6-22CC86F9C345}"/>
                </a:ext>
              </a:extLst>
            </p:cNvPr>
            <p:cNvSpPr/>
            <p:nvPr/>
          </p:nvSpPr>
          <p:spPr>
            <a:xfrm>
              <a:off x="1426697" y="1710538"/>
              <a:ext cx="116883" cy="84741"/>
            </a:xfrm>
            <a:custGeom>
              <a:avLst/>
              <a:gdLst/>
              <a:ahLst/>
              <a:cxnLst/>
              <a:rect l="l" t="t" r="r" b="b"/>
              <a:pathLst>
                <a:path w="4451" h="3227" extrusionOk="0">
                  <a:moveTo>
                    <a:pt x="1273" y="1"/>
                  </a:moveTo>
                  <a:lnTo>
                    <a:pt x="402" y="374"/>
                  </a:lnTo>
                  <a:cubicBezTo>
                    <a:pt x="154" y="479"/>
                    <a:pt x="0" y="719"/>
                    <a:pt x="0" y="987"/>
                  </a:cubicBezTo>
                  <a:lnTo>
                    <a:pt x="0" y="3226"/>
                  </a:lnTo>
                  <a:lnTo>
                    <a:pt x="4451" y="3226"/>
                  </a:lnTo>
                  <a:lnTo>
                    <a:pt x="4451" y="987"/>
                  </a:lnTo>
                  <a:cubicBezTo>
                    <a:pt x="4451" y="719"/>
                    <a:pt x="4297" y="479"/>
                    <a:pt x="4049" y="374"/>
                  </a:cubicBezTo>
                  <a:lnTo>
                    <a:pt x="3178" y="1"/>
                  </a:lnTo>
                  <a:cubicBezTo>
                    <a:pt x="2962" y="365"/>
                    <a:pt x="2594" y="546"/>
                    <a:pt x="2226" y="546"/>
                  </a:cubicBezTo>
                  <a:cubicBezTo>
                    <a:pt x="1857" y="546"/>
                    <a:pt x="1489" y="365"/>
                    <a:pt x="1273" y="1"/>
                  </a:cubicBezTo>
                  <a:close/>
                </a:path>
              </a:pathLst>
            </a:custGeom>
            <a:solidFill>
              <a:srgbClr val="FFB1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2361;p61">
              <a:extLst>
                <a:ext uri="{FF2B5EF4-FFF2-40B4-BE49-F238E27FC236}">
                  <a16:creationId xmlns:a16="http://schemas.microsoft.com/office/drawing/2014/main" id="{E86A94A3-F337-4C36-9461-A5E7D28249D4}"/>
                </a:ext>
              </a:extLst>
            </p:cNvPr>
            <p:cNvSpPr/>
            <p:nvPr/>
          </p:nvSpPr>
          <p:spPr>
            <a:xfrm>
              <a:off x="1444291" y="1613796"/>
              <a:ext cx="29437" cy="64363"/>
            </a:xfrm>
            <a:custGeom>
              <a:avLst/>
              <a:gdLst/>
              <a:ahLst/>
              <a:cxnLst/>
              <a:rect l="l" t="t" r="r" b="b"/>
              <a:pathLst>
                <a:path w="1121" h="2451" extrusionOk="0">
                  <a:moveTo>
                    <a:pt x="670" y="0"/>
                  </a:moveTo>
                  <a:cubicBezTo>
                    <a:pt x="297" y="0"/>
                    <a:pt x="0" y="297"/>
                    <a:pt x="0" y="670"/>
                  </a:cubicBezTo>
                  <a:lnTo>
                    <a:pt x="0" y="823"/>
                  </a:lnTo>
                  <a:cubicBezTo>
                    <a:pt x="0" y="1015"/>
                    <a:pt x="29" y="1206"/>
                    <a:pt x="86" y="1388"/>
                  </a:cubicBezTo>
                  <a:lnTo>
                    <a:pt x="450" y="2450"/>
                  </a:lnTo>
                  <a:lnTo>
                    <a:pt x="1120" y="2450"/>
                  </a:lnTo>
                  <a:lnTo>
                    <a:pt x="1120" y="0"/>
                  </a:lnTo>
                  <a:close/>
                </a:path>
              </a:pathLst>
            </a:custGeom>
            <a:solidFill>
              <a:srgbClr val="2329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2362;p61">
              <a:extLst>
                <a:ext uri="{FF2B5EF4-FFF2-40B4-BE49-F238E27FC236}">
                  <a16:creationId xmlns:a16="http://schemas.microsoft.com/office/drawing/2014/main" id="{700048ED-304F-4B40-91F8-5729E3F34D84}"/>
                </a:ext>
              </a:extLst>
            </p:cNvPr>
            <p:cNvSpPr/>
            <p:nvPr/>
          </p:nvSpPr>
          <p:spPr>
            <a:xfrm>
              <a:off x="1456108" y="1608019"/>
              <a:ext cx="69878" cy="70140"/>
            </a:xfrm>
            <a:custGeom>
              <a:avLst/>
              <a:gdLst/>
              <a:ahLst/>
              <a:cxnLst/>
              <a:rect l="l" t="t" r="r" b="b"/>
              <a:pathLst>
                <a:path w="2661" h="2671" extrusionOk="0">
                  <a:moveTo>
                    <a:pt x="660" y="0"/>
                  </a:moveTo>
                  <a:cubicBezTo>
                    <a:pt x="297" y="0"/>
                    <a:pt x="0" y="297"/>
                    <a:pt x="0" y="670"/>
                  </a:cubicBezTo>
                  <a:cubicBezTo>
                    <a:pt x="0" y="909"/>
                    <a:pt x="192" y="1110"/>
                    <a:pt x="440" y="1110"/>
                  </a:cubicBezTo>
                  <a:lnTo>
                    <a:pt x="2220" y="2670"/>
                  </a:lnTo>
                  <a:lnTo>
                    <a:pt x="2594" y="1350"/>
                  </a:lnTo>
                  <a:cubicBezTo>
                    <a:pt x="2642" y="1196"/>
                    <a:pt x="2661" y="1034"/>
                    <a:pt x="2661" y="862"/>
                  </a:cubicBezTo>
                  <a:lnTo>
                    <a:pt x="2661" y="450"/>
                  </a:lnTo>
                  <a:cubicBezTo>
                    <a:pt x="2661" y="201"/>
                    <a:pt x="2469" y="0"/>
                    <a:pt x="2220" y="0"/>
                  </a:cubicBezTo>
                  <a:close/>
                </a:path>
              </a:pathLst>
            </a:custGeom>
            <a:solidFill>
              <a:srgbClr val="2329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2363;p61">
              <a:extLst>
                <a:ext uri="{FF2B5EF4-FFF2-40B4-BE49-F238E27FC236}">
                  <a16:creationId xmlns:a16="http://schemas.microsoft.com/office/drawing/2014/main" id="{D75DC108-2BB3-4E1A-83B0-A52DAB0F8589}"/>
                </a:ext>
              </a:extLst>
            </p:cNvPr>
            <p:cNvSpPr/>
            <p:nvPr/>
          </p:nvSpPr>
          <p:spPr>
            <a:xfrm>
              <a:off x="1450068" y="1637168"/>
              <a:ext cx="70140" cy="64363"/>
            </a:xfrm>
            <a:custGeom>
              <a:avLst/>
              <a:gdLst/>
              <a:ahLst/>
              <a:cxnLst/>
              <a:rect l="l" t="t" r="r" b="b"/>
              <a:pathLst>
                <a:path w="2671" h="2451" extrusionOk="0">
                  <a:moveTo>
                    <a:pt x="862" y="0"/>
                  </a:moveTo>
                  <a:cubicBezTo>
                    <a:pt x="737" y="0"/>
                    <a:pt x="623" y="48"/>
                    <a:pt x="536" y="134"/>
                  </a:cubicBezTo>
                  <a:lnTo>
                    <a:pt x="134" y="536"/>
                  </a:lnTo>
                  <a:cubicBezTo>
                    <a:pt x="48" y="622"/>
                    <a:pt x="0" y="737"/>
                    <a:pt x="0" y="852"/>
                  </a:cubicBezTo>
                  <a:lnTo>
                    <a:pt x="0" y="1120"/>
                  </a:lnTo>
                  <a:cubicBezTo>
                    <a:pt x="0" y="1857"/>
                    <a:pt x="594" y="2450"/>
                    <a:pt x="1340" y="2450"/>
                  </a:cubicBezTo>
                  <a:cubicBezTo>
                    <a:pt x="2077" y="2450"/>
                    <a:pt x="2671" y="1857"/>
                    <a:pt x="2671" y="1120"/>
                  </a:cubicBezTo>
                  <a:lnTo>
                    <a:pt x="2671" y="833"/>
                  </a:lnTo>
                  <a:cubicBezTo>
                    <a:pt x="2671" y="718"/>
                    <a:pt x="2623" y="603"/>
                    <a:pt x="2546" y="517"/>
                  </a:cubicBezTo>
                  <a:cubicBezTo>
                    <a:pt x="2202" y="182"/>
                    <a:pt x="1580" y="29"/>
                    <a:pt x="862" y="0"/>
                  </a:cubicBezTo>
                  <a:close/>
                </a:path>
              </a:pathLst>
            </a:custGeom>
            <a:solidFill>
              <a:srgbClr val="5664E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2364;p61">
              <a:extLst>
                <a:ext uri="{FF2B5EF4-FFF2-40B4-BE49-F238E27FC236}">
                  <a16:creationId xmlns:a16="http://schemas.microsoft.com/office/drawing/2014/main" id="{7EB3693C-AE37-47FA-B695-9DA045E1154A}"/>
                </a:ext>
              </a:extLst>
            </p:cNvPr>
            <p:cNvSpPr/>
            <p:nvPr/>
          </p:nvSpPr>
          <p:spPr>
            <a:xfrm>
              <a:off x="1450068" y="1637168"/>
              <a:ext cx="70140" cy="63103"/>
            </a:xfrm>
            <a:custGeom>
              <a:avLst/>
              <a:gdLst/>
              <a:ahLst/>
              <a:cxnLst/>
              <a:rect l="l" t="t" r="r" b="b"/>
              <a:pathLst>
                <a:path w="2671" h="2403" extrusionOk="0">
                  <a:moveTo>
                    <a:pt x="862" y="0"/>
                  </a:moveTo>
                  <a:cubicBezTo>
                    <a:pt x="737" y="0"/>
                    <a:pt x="623" y="48"/>
                    <a:pt x="536" y="134"/>
                  </a:cubicBezTo>
                  <a:lnTo>
                    <a:pt x="134" y="536"/>
                  </a:lnTo>
                  <a:cubicBezTo>
                    <a:pt x="48" y="622"/>
                    <a:pt x="0" y="737"/>
                    <a:pt x="0" y="852"/>
                  </a:cubicBezTo>
                  <a:lnTo>
                    <a:pt x="0" y="1120"/>
                  </a:lnTo>
                  <a:cubicBezTo>
                    <a:pt x="0" y="1713"/>
                    <a:pt x="393" y="2230"/>
                    <a:pt x="967" y="2402"/>
                  </a:cubicBezTo>
                  <a:cubicBezTo>
                    <a:pt x="776" y="2163"/>
                    <a:pt x="670" y="1867"/>
                    <a:pt x="670" y="1560"/>
                  </a:cubicBezTo>
                  <a:lnTo>
                    <a:pt x="670" y="910"/>
                  </a:lnTo>
                  <a:cubicBezTo>
                    <a:pt x="670" y="663"/>
                    <a:pt x="863" y="468"/>
                    <a:pt x="1105" y="468"/>
                  </a:cubicBezTo>
                  <a:cubicBezTo>
                    <a:pt x="1117" y="468"/>
                    <a:pt x="1128" y="468"/>
                    <a:pt x="1139" y="469"/>
                  </a:cubicBezTo>
                  <a:cubicBezTo>
                    <a:pt x="1589" y="498"/>
                    <a:pt x="2259" y="565"/>
                    <a:pt x="2671" y="766"/>
                  </a:cubicBezTo>
                  <a:cubicBezTo>
                    <a:pt x="2651" y="670"/>
                    <a:pt x="2613" y="584"/>
                    <a:pt x="2546" y="517"/>
                  </a:cubicBezTo>
                  <a:cubicBezTo>
                    <a:pt x="2202" y="182"/>
                    <a:pt x="1570" y="29"/>
                    <a:pt x="862" y="0"/>
                  </a:cubicBezTo>
                  <a:close/>
                </a:path>
              </a:pathLst>
            </a:custGeom>
            <a:solidFill>
              <a:srgbClr val="1226D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2365;p61">
              <a:extLst>
                <a:ext uri="{FF2B5EF4-FFF2-40B4-BE49-F238E27FC236}">
                  <a16:creationId xmlns:a16="http://schemas.microsoft.com/office/drawing/2014/main" id="{5CE959C9-87D0-4604-A488-7CFB2A72D309}"/>
                </a:ext>
              </a:extLst>
            </p:cNvPr>
            <p:cNvSpPr/>
            <p:nvPr/>
          </p:nvSpPr>
          <p:spPr>
            <a:xfrm>
              <a:off x="1426697" y="1725638"/>
              <a:ext cx="23398" cy="69642"/>
            </a:xfrm>
            <a:custGeom>
              <a:avLst/>
              <a:gdLst/>
              <a:ahLst/>
              <a:cxnLst/>
              <a:rect l="l" t="t" r="r" b="b"/>
              <a:pathLst>
                <a:path w="891" h="2652" extrusionOk="0">
                  <a:moveTo>
                    <a:pt x="154" y="0"/>
                  </a:moveTo>
                  <a:cubicBezTo>
                    <a:pt x="48" y="115"/>
                    <a:pt x="0" y="258"/>
                    <a:pt x="0" y="412"/>
                  </a:cubicBezTo>
                  <a:lnTo>
                    <a:pt x="0" y="2651"/>
                  </a:lnTo>
                  <a:lnTo>
                    <a:pt x="890" y="2651"/>
                  </a:lnTo>
                  <a:lnTo>
                    <a:pt x="890" y="1015"/>
                  </a:lnTo>
                  <a:cubicBezTo>
                    <a:pt x="890" y="833"/>
                    <a:pt x="823" y="670"/>
                    <a:pt x="699" y="546"/>
                  </a:cubicBezTo>
                  <a:lnTo>
                    <a:pt x="154" y="0"/>
                  </a:lnTo>
                  <a:close/>
                </a:path>
              </a:pathLst>
            </a:custGeom>
            <a:solidFill>
              <a:srgbClr val="1226D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2366;p61">
              <a:extLst>
                <a:ext uri="{FF2B5EF4-FFF2-40B4-BE49-F238E27FC236}">
                  <a16:creationId xmlns:a16="http://schemas.microsoft.com/office/drawing/2014/main" id="{F1E69C6C-E78E-4D4B-A4EE-1FEC14E4989A}"/>
                </a:ext>
              </a:extLst>
            </p:cNvPr>
            <p:cNvSpPr/>
            <p:nvPr/>
          </p:nvSpPr>
          <p:spPr>
            <a:xfrm>
              <a:off x="1520182" y="1725638"/>
              <a:ext cx="23398" cy="69642"/>
            </a:xfrm>
            <a:custGeom>
              <a:avLst/>
              <a:gdLst/>
              <a:ahLst/>
              <a:cxnLst/>
              <a:rect l="l" t="t" r="r" b="b"/>
              <a:pathLst>
                <a:path w="891" h="2652" extrusionOk="0">
                  <a:moveTo>
                    <a:pt x="747" y="0"/>
                  </a:moveTo>
                  <a:lnTo>
                    <a:pt x="202" y="546"/>
                  </a:lnTo>
                  <a:cubicBezTo>
                    <a:pt x="77" y="670"/>
                    <a:pt x="1" y="833"/>
                    <a:pt x="1" y="1015"/>
                  </a:cubicBezTo>
                  <a:lnTo>
                    <a:pt x="1" y="2651"/>
                  </a:lnTo>
                  <a:lnTo>
                    <a:pt x="891" y="2651"/>
                  </a:lnTo>
                  <a:lnTo>
                    <a:pt x="891" y="412"/>
                  </a:lnTo>
                  <a:cubicBezTo>
                    <a:pt x="891" y="258"/>
                    <a:pt x="843" y="115"/>
                    <a:pt x="747" y="0"/>
                  </a:cubicBezTo>
                  <a:close/>
                </a:path>
              </a:pathLst>
            </a:custGeom>
            <a:solidFill>
              <a:srgbClr val="1226D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2367;p61">
              <a:extLst>
                <a:ext uri="{FF2B5EF4-FFF2-40B4-BE49-F238E27FC236}">
                  <a16:creationId xmlns:a16="http://schemas.microsoft.com/office/drawing/2014/main" id="{F44F8525-2280-48A1-A7A7-CD0F81BF6D85}"/>
                </a:ext>
              </a:extLst>
            </p:cNvPr>
            <p:cNvSpPr/>
            <p:nvPr/>
          </p:nvSpPr>
          <p:spPr>
            <a:xfrm>
              <a:off x="1303537" y="1502716"/>
              <a:ext cx="362939" cy="362677"/>
            </a:xfrm>
            <a:custGeom>
              <a:avLst/>
              <a:gdLst/>
              <a:ahLst/>
              <a:cxnLst/>
              <a:rect l="l" t="t" r="r" b="b"/>
              <a:pathLst>
                <a:path w="13821" h="13811" extrusionOk="0">
                  <a:moveTo>
                    <a:pt x="6920" y="2677"/>
                  </a:moveTo>
                  <a:cubicBezTo>
                    <a:pt x="7464" y="2677"/>
                    <a:pt x="8013" y="2781"/>
                    <a:pt x="8538" y="2996"/>
                  </a:cubicBezTo>
                  <a:cubicBezTo>
                    <a:pt x="10117" y="3656"/>
                    <a:pt x="11150" y="5197"/>
                    <a:pt x="11150" y="6910"/>
                  </a:cubicBezTo>
                  <a:cubicBezTo>
                    <a:pt x="11150" y="9245"/>
                    <a:pt x="9255" y="11140"/>
                    <a:pt x="6920" y="11140"/>
                  </a:cubicBezTo>
                  <a:cubicBezTo>
                    <a:pt x="5207" y="11140"/>
                    <a:pt x="3657" y="10106"/>
                    <a:pt x="3006" y="8527"/>
                  </a:cubicBezTo>
                  <a:cubicBezTo>
                    <a:pt x="2355" y="6948"/>
                    <a:pt x="2709" y="5130"/>
                    <a:pt x="3925" y="3915"/>
                  </a:cubicBezTo>
                  <a:cubicBezTo>
                    <a:pt x="4733" y="3107"/>
                    <a:pt x="5816" y="2677"/>
                    <a:pt x="6920" y="2677"/>
                  </a:cubicBezTo>
                  <a:close/>
                  <a:moveTo>
                    <a:pt x="6021" y="0"/>
                  </a:moveTo>
                  <a:cubicBezTo>
                    <a:pt x="5906" y="0"/>
                    <a:pt x="5801" y="106"/>
                    <a:pt x="5810" y="220"/>
                  </a:cubicBezTo>
                  <a:lnTo>
                    <a:pt x="5810" y="823"/>
                  </a:lnTo>
                  <a:cubicBezTo>
                    <a:pt x="5801" y="929"/>
                    <a:pt x="5734" y="1015"/>
                    <a:pt x="5628" y="1034"/>
                  </a:cubicBezTo>
                  <a:cubicBezTo>
                    <a:pt x="4939" y="1187"/>
                    <a:pt x="4279" y="1465"/>
                    <a:pt x="3676" y="1847"/>
                  </a:cubicBezTo>
                  <a:cubicBezTo>
                    <a:pt x="3639" y="1872"/>
                    <a:pt x="3597" y="1884"/>
                    <a:pt x="3555" y="1884"/>
                  </a:cubicBezTo>
                  <a:cubicBezTo>
                    <a:pt x="3498" y="1884"/>
                    <a:pt x="3442" y="1862"/>
                    <a:pt x="3398" y="1819"/>
                  </a:cubicBezTo>
                  <a:lnTo>
                    <a:pt x="2977" y="1398"/>
                  </a:lnTo>
                  <a:cubicBezTo>
                    <a:pt x="2934" y="1354"/>
                    <a:pt x="2879" y="1333"/>
                    <a:pt x="2824" y="1333"/>
                  </a:cubicBezTo>
                  <a:cubicBezTo>
                    <a:pt x="2769" y="1333"/>
                    <a:pt x="2714" y="1354"/>
                    <a:pt x="2671" y="1398"/>
                  </a:cubicBezTo>
                  <a:lnTo>
                    <a:pt x="1408" y="2651"/>
                  </a:lnTo>
                  <a:cubicBezTo>
                    <a:pt x="1322" y="2737"/>
                    <a:pt x="1322" y="2871"/>
                    <a:pt x="1408" y="2957"/>
                  </a:cubicBezTo>
                  <a:lnTo>
                    <a:pt x="1819" y="3379"/>
                  </a:lnTo>
                  <a:cubicBezTo>
                    <a:pt x="1896" y="3455"/>
                    <a:pt x="1905" y="3570"/>
                    <a:pt x="1848" y="3656"/>
                  </a:cubicBezTo>
                  <a:cubicBezTo>
                    <a:pt x="1465" y="4259"/>
                    <a:pt x="1197" y="4919"/>
                    <a:pt x="1044" y="5608"/>
                  </a:cubicBezTo>
                  <a:cubicBezTo>
                    <a:pt x="1025" y="5714"/>
                    <a:pt x="929" y="5781"/>
                    <a:pt x="824" y="5790"/>
                  </a:cubicBezTo>
                  <a:lnTo>
                    <a:pt x="231" y="5790"/>
                  </a:lnTo>
                  <a:cubicBezTo>
                    <a:pt x="106" y="5790"/>
                    <a:pt x="1" y="5886"/>
                    <a:pt x="1" y="6010"/>
                  </a:cubicBezTo>
                  <a:lnTo>
                    <a:pt x="1" y="7790"/>
                  </a:lnTo>
                  <a:cubicBezTo>
                    <a:pt x="1" y="7915"/>
                    <a:pt x="106" y="8011"/>
                    <a:pt x="231" y="8011"/>
                  </a:cubicBezTo>
                  <a:lnTo>
                    <a:pt x="824" y="8011"/>
                  </a:lnTo>
                  <a:cubicBezTo>
                    <a:pt x="929" y="8011"/>
                    <a:pt x="1025" y="8087"/>
                    <a:pt x="1044" y="8192"/>
                  </a:cubicBezTo>
                  <a:cubicBezTo>
                    <a:pt x="1197" y="8881"/>
                    <a:pt x="1465" y="9542"/>
                    <a:pt x="1848" y="10145"/>
                  </a:cubicBezTo>
                  <a:cubicBezTo>
                    <a:pt x="1905" y="10231"/>
                    <a:pt x="1896" y="10346"/>
                    <a:pt x="1819" y="10422"/>
                  </a:cubicBezTo>
                  <a:lnTo>
                    <a:pt x="1398" y="10843"/>
                  </a:lnTo>
                  <a:cubicBezTo>
                    <a:pt x="1312" y="10930"/>
                    <a:pt x="1312" y="11073"/>
                    <a:pt x="1398" y="11159"/>
                  </a:cubicBezTo>
                  <a:lnTo>
                    <a:pt x="2662" y="12413"/>
                  </a:lnTo>
                  <a:cubicBezTo>
                    <a:pt x="2705" y="12456"/>
                    <a:pt x="2762" y="12477"/>
                    <a:pt x="2819" y="12477"/>
                  </a:cubicBezTo>
                  <a:cubicBezTo>
                    <a:pt x="2877" y="12477"/>
                    <a:pt x="2934" y="12456"/>
                    <a:pt x="2977" y="12413"/>
                  </a:cubicBezTo>
                  <a:lnTo>
                    <a:pt x="3398" y="12001"/>
                  </a:lnTo>
                  <a:cubicBezTo>
                    <a:pt x="3442" y="11958"/>
                    <a:pt x="3498" y="11936"/>
                    <a:pt x="3555" y="11936"/>
                  </a:cubicBezTo>
                  <a:cubicBezTo>
                    <a:pt x="3597" y="11936"/>
                    <a:pt x="3639" y="11948"/>
                    <a:pt x="3676" y="11973"/>
                  </a:cubicBezTo>
                  <a:cubicBezTo>
                    <a:pt x="4269" y="12355"/>
                    <a:pt x="4930" y="12623"/>
                    <a:pt x="5628" y="12777"/>
                  </a:cubicBezTo>
                  <a:cubicBezTo>
                    <a:pt x="5724" y="12796"/>
                    <a:pt x="5801" y="12891"/>
                    <a:pt x="5801" y="12997"/>
                  </a:cubicBezTo>
                  <a:lnTo>
                    <a:pt x="5801" y="13590"/>
                  </a:lnTo>
                  <a:cubicBezTo>
                    <a:pt x="5801" y="13714"/>
                    <a:pt x="5906" y="13810"/>
                    <a:pt x="6021" y="13810"/>
                  </a:cubicBezTo>
                  <a:lnTo>
                    <a:pt x="7810" y="13810"/>
                  </a:lnTo>
                  <a:cubicBezTo>
                    <a:pt x="7925" y="13810"/>
                    <a:pt x="8030" y="13714"/>
                    <a:pt x="8030" y="13590"/>
                  </a:cubicBezTo>
                  <a:lnTo>
                    <a:pt x="8030" y="12997"/>
                  </a:lnTo>
                  <a:cubicBezTo>
                    <a:pt x="8030" y="12891"/>
                    <a:pt x="8107" y="12796"/>
                    <a:pt x="8203" y="12777"/>
                  </a:cubicBezTo>
                  <a:cubicBezTo>
                    <a:pt x="8901" y="12623"/>
                    <a:pt x="9562" y="12355"/>
                    <a:pt x="10155" y="11973"/>
                  </a:cubicBezTo>
                  <a:cubicBezTo>
                    <a:pt x="10192" y="11948"/>
                    <a:pt x="10234" y="11936"/>
                    <a:pt x="10276" y="11936"/>
                  </a:cubicBezTo>
                  <a:cubicBezTo>
                    <a:pt x="10333" y="11936"/>
                    <a:pt x="10389" y="11958"/>
                    <a:pt x="10433" y="12001"/>
                  </a:cubicBezTo>
                  <a:lnTo>
                    <a:pt x="10854" y="12413"/>
                  </a:lnTo>
                  <a:cubicBezTo>
                    <a:pt x="10897" y="12456"/>
                    <a:pt x="10954" y="12477"/>
                    <a:pt x="11012" y="12477"/>
                  </a:cubicBezTo>
                  <a:cubicBezTo>
                    <a:pt x="11069" y="12477"/>
                    <a:pt x="11126" y="12456"/>
                    <a:pt x="11170" y="12413"/>
                  </a:cubicBezTo>
                  <a:lnTo>
                    <a:pt x="12423" y="11159"/>
                  </a:lnTo>
                  <a:cubicBezTo>
                    <a:pt x="12509" y="11073"/>
                    <a:pt x="12509" y="10930"/>
                    <a:pt x="12423" y="10843"/>
                  </a:cubicBezTo>
                  <a:lnTo>
                    <a:pt x="12012" y="10422"/>
                  </a:lnTo>
                  <a:cubicBezTo>
                    <a:pt x="11935" y="10346"/>
                    <a:pt x="11926" y="10231"/>
                    <a:pt x="11983" y="10145"/>
                  </a:cubicBezTo>
                  <a:cubicBezTo>
                    <a:pt x="12366" y="9542"/>
                    <a:pt x="12634" y="8891"/>
                    <a:pt x="12787" y="8192"/>
                  </a:cubicBezTo>
                  <a:cubicBezTo>
                    <a:pt x="12806" y="8087"/>
                    <a:pt x="12902" y="8020"/>
                    <a:pt x="13007" y="8020"/>
                  </a:cubicBezTo>
                  <a:lnTo>
                    <a:pt x="13600" y="8020"/>
                  </a:lnTo>
                  <a:cubicBezTo>
                    <a:pt x="13725" y="8011"/>
                    <a:pt x="13820" y="7915"/>
                    <a:pt x="13820" y="7790"/>
                  </a:cubicBezTo>
                  <a:lnTo>
                    <a:pt x="13820" y="6010"/>
                  </a:lnTo>
                  <a:cubicBezTo>
                    <a:pt x="13820" y="5886"/>
                    <a:pt x="13725" y="5790"/>
                    <a:pt x="13600" y="5790"/>
                  </a:cubicBezTo>
                  <a:lnTo>
                    <a:pt x="12997" y="5790"/>
                  </a:lnTo>
                  <a:cubicBezTo>
                    <a:pt x="12892" y="5790"/>
                    <a:pt x="12806" y="5714"/>
                    <a:pt x="12787" y="5618"/>
                  </a:cubicBezTo>
                  <a:cubicBezTo>
                    <a:pt x="12634" y="4919"/>
                    <a:pt x="12356" y="4259"/>
                    <a:pt x="11973" y="3666"/>
                  </a:cubicBezTo>
                  <a:cubicBezTo>
                    <a:pt x="11916" y="3580"/>
                    <a:pt x="11926" y="3455"/>
                    <a:pt x="12002" y="3388"/>
                  </a:cubicBezTo>
                  <a:lnTo>
                    <a:pt x="12423" y="2967"/>
                  </a:lnTo>
                  <a:cubicBezTo>
                    <a:pt x="12509" y="2881"/>
                    <a:pt x="12509" y="2737"/>
                    <a:pt x="12423" y="2651"/>
                  </a:cubicBezTo>
                  <a:lnTo>
                    <a:pt x="11170" y="1388"/>
                  </a:lnTo>
                  <a:cubicBezTo>
                    <a:pt x="11126" y="1345"/>
                    <a:pt x="11069" y="1323"/>
                    <a:pt x="11012" y="1323"/>
                  </a:cubicBezTo>
                  <a:cubicBezTo>
                    <a:pt x="10954" y="1323"/>
                    <a:pt x="10897" y="1345"/>
                    <a:pt x="10854" y="1388"/>
                  </a:cubicBezTo>
                  <a:lnTo>
                    <a:pt x="10433" y="1809"/>
                  </a:lnTo>
                  <a:cubicBezTo>
                    <a:pt x="10389" y="1853"/>
                    <a:pt x="10333" y="1875"/>
                    <a:pt x="10276" y="1875"/>
                  </a:cubicBezTo>
                  <a:cubicBezTo>
                    <a:pt x="10234" y="1875"/>
                    <a:pt x="10192" y="1862"/>
                    <a:pt x="10155" y="1838"/>
                  </a:cubicBezTo>
                  <a:cubicBezTo>
                    <a:pt x="9562" y="1455"/>
                    <a:pt x="8901" y="1177"/>
                    <a:pt x="8203" y="1034"/>
                  </a:cubicBezTo>
                  <a:cubicBezTo>
                    <a:pt x="8107" y="1005"/>
                    <a:pt x="8030" y="919"/>
                    <a:pt x="8030" y="814"/>
                  </a:cubicBezTo>
                  <a:lnTo>
                    <a:pt x="8030" y="211"/>
                  </a:lnTo>
                  <a:cubicBezTo>
                    <a:pt x="8021" y="96"/>
                    <a:pt x="7925" y="0"/>
                    <a:pt x="7810" y="0"/>
                  </a:cubicBezTo>
                  <a:close/>
                </a:path>
              </a:pathLst>
            </a:custGeom>
            <a:solidFill>
              <a:srgbClr val="5664E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2368;p61">
              <a:extLst>
                <a:ext uri="{FF2B5EF4-FFF2-40B4-BE49-F238E27FC236}">
                  <a16:creationId xmlns:a16="http://schemas.microsoft.com/office/drawing/2014/main" id="{9C2F9199-2BCD-4132-A45D-DB1984CB60F3}"/>
                </a:ext>
              </a:extLst>
            </p:cNvPr>
            <p:cNvSpPr/>
            <p:nvPr/>
          </p:nvSpPr>
          <p:spPr>
            <a:xfrm>
              <a:off x="1346262" y="1555236"/>
              <a:ext cx="267694" cy="257742"/>
            </a:xfrm>
            <a:custGeom>
              <a:avLst/>
              <a:gdLst/>
              <a:ahLst/>
              <a:cxnLst/>
              <a:rect l="l" t="t" r="r" b="b"/>
              <a:pathLst>
                <a:path w="10194" h="9815" extrusionOk="0">
                  <a:moveTo>
                    <a:pt x="5289" y="895"/>
                  </a:moveTo>
                  <a:cubicBezTo>
                    <a:pt x="5806" y="895"/>
                    <a:pt x="6327" y="994"/>
                    <a:pt x="6825" y="1197"/>
                  </a:cubicBezTo>
                  <a:cubicBezTo>
                    <a:pt x="8318" y="1819"/>
                    <a:pt x="9294" y="3283"/>
                    <a:pt x="9294" y="4900"/>
                  </a:cubicBezTo>
                  <a:cubicBezTo>
                    <a:pt x="9294" y="7121"/>
                    <a:pt x="7504" y="8910"/>
                    <a:pt x="5293" y="8910"/>
                  </a:cubicBezTo>
                  <a:cubicBezTo>
                    <a:pt x="3666" y="8910"/>
                    <a:pt x="2202" y="7934"/>
                    <a:pt x="1590" y="6441"/>
                  </a:cubicBezTo>
                  <a:cubicBezTo>
                    <a:pt x="968" y="4939"/>
                    <a:pt x="1312" y="3216"/>
                    <a:pt x="2451" y="2068"/>
                  </a:cubicBezTo>
                  <a:cubicBezTo>
                    <a:pt x="3219" y="1299"/>
                    <a:pt x="4245" y="895"/>
                    <a:pt x="5289" y="895"/>
                  </a:cubicBezTo>
                  <a:close/>
                  <a:moveTo>
                    <a:pt x="5293" y="0"/>
                  </a:moveTo>
                  <a:cubicBezTo>
                    <a:pt x="3303" y="0"/>
                    <a:pt x="1513" y="1197"/>
                    <a:pt x="757" y="3034"/>
                  </a:cubicBezTo>
                  <a:cubicBezTo>
                    <a:pt x="1" y="4862"/>
                    <a:pt x="422" y="6977"/>
                    <a:pt x="1819" y="8374"/>
                  </a:cubicBezTo>
                  <a:cubicBezTo>
                    <a:pt x="2759" y="9314"/>
                    <a:pt x="4011" y="9814"/>
                    <a:pt x="5286" y="9814"/>
                  </a:cubicBezTo>
                  <a:cubicBezTo>
                    <a:pt x="5920" y="9814"/>
                    <a:pt x="6559" y="9691"/>
                    <a:pt x="7169" y="9437"/>
                  </a:cubicBezTo>
                  <a:cubicBezTo>
                    <a:pt x="8997" y="8681"/>
                    <a:pt x="10193" y="6891"/>
                    <a:pt x="10193" y="4910"/>
                  </a:cubicBezTo>
                  <a:cubicBezTo>
                    <a:pt x="10193" y="2202"/>
                    <a:pt x="8002" y="0"/>
                    <a:pt x="5293" y="0"/>
                  </a:cubicBezTo>
                  <a:close/>
                </a:path>
              </a:pathLst>
            </a:custGeom>
            <a:solidFill>
              <a:srgbClr val="0710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5" name="Google Shape;2369;p61">
            <a:extLst>
              <a:ext uri="{FF2B5EF4-FFF2-40B4-BE49-F238E27FC236}">
                <a16:creationId xmlns:a16="http://schemas.microsoft.com/office/drawing/2014/main" id="{C03B5276-2961-4F83-B860-9F49448D2282}"/>
              </a:ext>
            </a:extLst>
          </p:cNvPr>
          <p:cNvGrpSpPr/>
          <p:nvPr/>
        </p:nvGrpSpPr>
        <p:grpSpPr>
          <a:xfrm>
            <a:off x="4555069" y="2358034"/>
            <a:ext cx="604046" cy="566221"/>
            <a:chOff x="1748382" y="3384797"/>
            <a:chExt cx="364673" cy="340067"/>
          </a:xfrm>
        </p:grpSpPr>
        <p:sp>
          <p:nvSpPr>
            <p:cNvPr id="146" name="Google Shape;2370;p61">
              <a:extLst>
                <a:ext uri="{FF2B5EF4-FFF2-40B4-BE49-F238E27FC236}">
                  <a16:creationId xmlns:a16="http://schemas.microsoft.com/office/drawing/2014/main" id="{98BB37AD-A81A-4C1E-8BB1-EA928E754E93}"/>
                </a:ext>
              </a:extLst>
            </p:cNvPr>
            <p:cNvSpPr/>
            <p:nvPr/>
          </p:nvSpPr>
          <p:spPr>
            <a:xfrm>
              <a:off x="1805182" y="3628332"/>
              <a:ext cx="45509" cy="45509"/>
            </a:xfrm>
            <a:custGeom>
              <a:avLst/>
              <a:gdLst/>
              <a:ahLst/>
              <a:cxnLst/>
              <a:rect l="l" t="t" r="r" b="b"/>
              <a:pathLst>
                <a:path w="1733" h="1733" extrusionOk="0">
                  <a:moveTo>
                    <a:pt x="220" y="0"/>
                  </a:moveTo>
                  <a:cubicBezTo>
                    <a:pt x="106" y="0"/>
                    <a:pt x="10" y="96"/>
                    <a:pt x="10" y="221"/>
                  </a:cubicBezTo>
                  <a:lnTo>
                    <a:pt x="10" y="1513"/>
                  </a:lnTo>
                  <a:cubicBezTo>
                    <a:pt x="0" y="1627"/>
                    <a:pt x="96" y="1733"/>
                    <a:pt x="220" y="1733"/>
                  </a:cubicBezTo>
                  <a:lnTo>
                    <a:pt x="1512" y="1733"/>
                  </a:lnTo>
                  <a:cubicBezTo>
                    <a:pt x="1637" y="1733"/>
                    <a:pt x="1733" y="1637"/>
                    <a:pt x="1733" y="1522"/>
                  </a:cubicBezTo>
                  <a:lnTo>
                    <a:pt x="1733" y="221"/>
                  </a:lnTo>
                  <a:cubicBezTo>
                    <a:pt x="1733" y="96"/>
                    <a:pt x="1627" y="0"/>
                    <a:pt x="1512" y="0"/>
                  </a:cubicBezTo>
                  <a:close/>
                </a:path>
              </a:pathLst>
            </a:custGeom>
            <a:solidFill>
              <a:srgbClr val="1226D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2371;p61">
              <a:extLst>
                <a:ext uri="{FF2B5EF4-FFF2-40B4-BE49-F238E27FC236}">
                  <a16:creationId xmlns:a16="http://schemas.microsoft.com/office/drawing/2014/main" id="{46F044AB-FEE5-4292-A619-67DA70456499}"/>
                </a:ext>
              </a:extLst>
            </p:cNvPr>
            <p:cNvSpPr/>
            <p:nvPr/>
          </p:nvSpPr>
          <p:spPr>
            <a:xfrm>
              <a:off x="1954208" y="3509453"/>
              <a:ext cx="105828" cy="90728"/>
            </a:xfrm>
            <a:custGeom>
              <a:avLst/>
              <a:gdLst/>
              <a:ahLst/>
              <a:cxnLst/>
              <a:rect l="l" t="t" r="r" b="b"/>
              <a:pathLst>
                <a:path w="4030" h="3455" extrusionOk="0">
                  <a:moveTo>
                    <a:pt x="2307" y="1"/>
                  </a:moveTo>
                  <a:cubicBezTo>
                    <a:pt x="766" y="1"/>
                    <a:pt x="0" y="1857"/>
                    <a:pt x="1082" y="2948"/>
                  </a:cubicBezTo>
                  <a:cubicBezTo>
                    <a:pt x="1434" y="3298"/>
                    <a:pt x="1867" y="3454"/>
                    <a:pt x="2290" y="3454"/>
                  </a:cubicBezTo>
                  <a:cubicBezTo>
                    <a:pt x="3179" y="3454"/>
                    <a:pt x="4030" y="2766"/>
                    <a:pt x="4030" y="1723"/>
                  </a:cubicBezTo>
                  <a:cubicBezTo>
                    <a:pt x="4030" y="766"/>
                    <a:pt x="3264" y="1"/>
                    <a:pt x="2307" y="1"/>
                  </a:cubicBezTo>
                  <a:close/>
                </a:path>
              </a:pathLst>
            </a:custGeom>
            <a:solidFill>
              <a:srgbClr val="1226D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2372;p61">
              <a:extLst>
                <a:ext uri="{FF2B5EF4-FFF2-40B4-BE49-F238E27FC236}">
                  <a16:creationId xmlns:a16="http://schemas.microsoft.com/office/drawing/2014/main" id="{892E2037-FD5E-44E1-ADBE-4D7F1D1123EA}"/>
                </a:ext>
              </a:extLst>
            </p:cNvPr>
            <p:cNvSpPr/>
            <p:nvPr/>
          </p:nvSpPr>
          <p:spPr>
            <a:xfrm>
              <a:off x="1964764" y="3546165"/>
              <a:ext cx="100051" cy="54043"/>
            </a:xfrm>
            <a:custGeom>
              <a:avLst/>
              <a:gdLst/>
              <a:ahLst/>
              <a:cxnLst/>
              <a:rect l="l" t="t" r="r" b="b"/>
              <a:pathLst>
                <a:path w="3810" h="2058" extrusionOk="0">
                  <a:moveTo>
                    <a:pt x="211" y="0"/>
                  </a:moveTo>
                  <a:lnTo>
                    <a:pt x="211" y="0"/>
                  </a:lnTo>
                  <a:cubicBezTo>
                    <a:pt x="0" y="1062"/>
                    <a:pt x="823" y="2058"/>
                    <a:pt x="1905" y="2058"/>
                  </a:cubicBezTo>
                  <a:cubicBezTo>
                    <a:pt x="2986" y="2058"/>
                    <a:pt x="3809" y="1062"/>
                    <a:pt x="3599" y="0"/>
                  </a:cubicBezTo>
                  <a:lnTo>
                    <a:pt x="3599" y="0"/>
                  </a:lnTo>
                  <a:cubicBezTo>
                    <a:pt x="3446" y="813"/>
                    <a:pt x="2738" y="1407"/>
                    <a:pt x="1905" y="1407"/>
                  </a:cubicBezTo>
                  <a:cubicBezTo>
                    <a:pt x="1072" y="1407"/>
                    <a:pt x="364" y="813"/>
                    <a:pt x="211" y="0"/>
                  </a:cubicBezTo>
                  <a:close/>
                </a:path>
              </a:pathLst>
            </a:custGeom>
            <a:solidFill>
              <a:srgbClr val="2329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2373;p61">
              <a:extLst>
                <a:ext uri="{FF2B5EF4-FFF2-40B4-BE49-F238E27FC236}">
                  <a16:creationId xmlns:a16="http://schemas.microsoft.com/office/drawing/2014/main" id="{382B5588-8F1E-4285-8B04-C81EE02674AD}"/>
                </a:ext>
              </a:extLst>
            </p:cNvPr>
            <p:cNvSpPr/>
            <p:nvPr/>
          </p:nvSpPr>
          <p:spPr>
            <a:xfrm>
              <a:off x="1833569" y="3407433"/>
              <a:ext cx="153096" cy="294585"/>
            </a:xfrm>
            <a:custGeom>
              <a:avLst/>
              <a:gdLst/>
              <a:ahLst/>
              <a:cxnLst/>
              <a:rect l="l" t="t" r="r" b="b"/>
              <a:pathLst>
                <a:path w="5830" h="11218" extrusionOk="0">
                  <a:moveTo>
                    <a:pt x="5603" y="0"/>
                  </a:moveTo>
                  <a:cubicBezTo>
                    <a:pt x="5531" y="0"/>
                    <a:pt x="5464" y="38"/>
                    <a:pt x="5427" y="105"/>
                  </a:cubicBezTo>
                  <a:cubicBezTo>
                    <a:pt x="5016" y="756"/>
                    <a:pt x="4527" y="1359"/>
                    <a:pt x="3972" y="1895"/>
                  </a:cubicBezTo>
                  <a:cubicBezTo>
                    <a:pt x="3140" y="2709"/>
                    <a:pt x="1819" y="3666"/>
                    <a:pt x="221" y="3666"/>
                  </a:cubicBezTo>
                  <a:cubicBezTo>
                    <a:pt x="96" y="3666"/>
                    <a:pt x="1" y="3761"/>
                    <a:pt x="1" y="3876"/>
                  </a:cubicBezTo>
                  <a:lnTo>
                    <a:pt x="1" y="7331"/>
                  </a:lnTo>
                  <a:cubicBezTo>
                    <a:pt x="1" y="7455"/>
                    <a:pt x="96" y="7551"/>
                    <a:pt x="221" y="7551"/>
                  </a:cubicBezTo>
                  <a:cubicBezTo>
                    <a:pt x="1810" y="7551"/>
                    <a:pt x="3140" y="8508"/>
                    <a:pt x="3972" y="9312"/>
                  </a:cubicBezTo>
                  <a:cubicBezTo>
                    <a:pt x="4527" y="9848"/>
                    <a:pt x="5016" y="10451"/>
                    <a:pt x="5427" y="11111"/>
                  </a:cubicBezTo>
                  <a:cubicBezTo>
                    <a:pt x="5467" y="11185"/>
                    <a:pt x="5536" y="11217"/>
                    <a:pt x="5605" y="11217"/>
                  </a:cubicBezTo>
                  <a:cubicBezTo>
                    <a:pt x="5716" y="11217"/>
                    <a:pt x="5829" y="11132"/>
                    <a:pt x="5829" y="10996"/>
                  </a:cubicBezTo>
                  <a:lnTo>
                    <a:pt x="5829" y="220"/>
                  </a:lnTo>
                  <a:cubicBezTo>
                    <a:pt x="5829" y="115"/>
                    <a:pt x="5762" y="29"/>
                    <a:pt x="5666" y="10"/>
                  </a:cubicBezTo>
                  <a:cubicBezTo>
                    <a:pt x="5645" y="3"/>
                    <a:pt x="5624" y="0"/>
                    <a:pt x="5603" y="0"/>
                  </a:cubicBezTo>
                  <a:close/>
                </a:path>
              </a:pathLst>
            </a:custGeom>
            <a:solidFill>
              <a:srgbClr val="1226D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2374;p61">
              <a:extLst>
                <a:ext uri="{FF2B5EF4-FFF2-40B4-BE49-F238E27FC236}">
                  <a16:creationId xmlns:a16="http://schemas.microsoft.com/office/drawing/2014/main" id="{9F8D73E6-15DC-4427-8572-DF6C13891E21}"/>
                </a:ext>
              </a:extLst>
            </p:cNvPr>
            <p:cNvSpPr/>
            <p:nvPr/>
          </p:nvSpPr>
          <p:spPr>
            <a:xfrm>
              <a:off x="1833569" y="3583086"/>
              <a:ext cx="152991" cy="118932"/>
            </a:xfrm>
            <a:custGeom>
              <a:avLst/>
              <a:gdLst/>
              <a:ahLst/>
              <a:cxnLst/>
              <a:rect l="l" t="t" r="r" b="b"/>
              <a:pathLst>
                <a:path w="5826" h="4529" extrusionOk="0">
                  <a:moveTo>
                    <a:pt x="1" y="1"/>
                  </a:moveTo>
                  <a:lnTo>
                    <a:pt x="1" y="642"/>
                  </a:lnTo>
                  <a:cubicBezTo>
                    <a:pt x="1" y="766"/>
                    <a:pt x="96" y="862"/>
                    <a:pt x="211" y="862"/>
                  </a:cubicBezTo>
                  <a:cubicBezTo>
                    <a:pt x="1810" y="862"/>
                    <a:pt x="3130" y="1819"/>
                    <a:pt x="3963" y="2623"/>
                  </a:cubicBezTo>
                  <a:cubicBezTo>
                    <a:pt x="4518" y="3159"/>
                    <a:pt x="5006" y="3762"/>
                    <a:pt x="5418" y="4422"/>
                  </a:cubicBezTo>
                  <a:cubicBezTo>
                    <a:pt x="5461" y="4496"/>
                    <a:pt x="5532" y="4528"/>
                    <a:pt x="5602" y="4528"/>
                  </a:cubicBezTo>
                  <a:cubicBezTo>
                    <a:pt x="5715" y="4528"/>
                    <a:pt x="5825" y="4443"/>
                    <a:pt x="5819" y="4307"/>
                  </a:cubicBezTo>
                  <a:lnTo>
                    <a:pt x="5819" y="3236"/>
                  </a:lnTo>
                  <a:cubicBezTo>
                    <a:pt x="5819" y="3322"/>
                    <a:pt x="5762" y="3408"/>
                    <a:pt x="5676" y="3437"/>
                  </a:cubicBezTo>
                  <a:cubicBezTo>
                    <a:pt x="5653" y="3446"/>
                    <a:pt x="5630" y="3450"/>
                    <a:pt x="5607" y="3450"/>
                  </a:cubicBezTo>
                  <a:cubicBezTo>
                    <a:pt x="5533" y="3450"/>
                    <a:pt x="5461" y="3406"/>
                    <a:pt x="5418" y="3341"/>
                  </a:cubicBezTo>
                  <a:cubicBezTo>
                    <a:pt x="5418" y="3331"/>
                    <a:pt x="4882" y="2862"/>
                    <a:pt x="3963" y="1982"/>
                  </a:cubicBezTo>
                  <a:cubicBezTo>
                    <a:pt x="3130" y="1178"/>
                    <a:pt x="1810" y="211"/>
                    <a:pt x="211" y="211"/>
                  </a:cubicBezTo>
                  <a:cubicBezTo>
                    <a:pt x="96" y="211"/>
                    <a:pt x="1" y="116"/>
                    <a:pt x="1" y="1"/>
                  </a:cubicBezTo>
                  <a:close/>
                </a:path>
              </a:pathLst>
            </a:custGeom>
            <a:solidFill>
              <a:srgbClr val="2329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2375;p61">
              <a:extLst>
                <a:ext uri="{FF2B5EF4-FFF2-40B4-BE49-F238E27FC236}">
                  <a16:creationId xmlns:a16="http://schemas.microsoft.com/office/drawing/2014/main" id="{F20ED86E-873C-4E00-8CBA-76FF142D951E}"/>
                </a:ext>
              </a:extLst>
            </p:cNvPr>
            <p:cNvSpPr/>
            <p:nvPr/>
          </p:nvSpPr>
          <p:spPr>
            <a:xfrm>
              <a:off x="1975058" y="3384797"/>
              <a:ext cx="45535" cy="340067"/>
            </a:xfrm>
            <a:custGeom>
              <a:avLst/>
              <a:gdLst/>
              <a:ahLst/>
              <a:cxnLst/>
              <a:rect l="l" t="t" r="r" b="b"/>
              <a:pathLst>
                <a:path w="1734" h="12950" extrusionOk="0">
                  <a:moveTo>
                    <a:pt x="221" y="1"/>
                  </a:moveTo>
                  <a:cubicBezTo>
                    <a:pt x="97" y="1"/>
                    <a:pt x="1" y="97"/>
                    <a:pt x="1" y="211"/>
                  </a:cubicBezTo>
                  <a:lnTo>
                    <a:pt x="1" y="12729"/>
                  </a:lnTo>
                  <a:cubicBezTo>
                    <a:pt x="1" y="12844"/>
                    <a:pt x="97" y="12949"/>
                    <a:pt x="221" y="12949"/>
                  </a:cubicBezTo>
                  <a:lnTo>
                    <a:pt x="1513" y="12949"/>
                  </a:lnTo>
                  <a:cubicBezTo>
                    <a:pt x="1628" y="12949"/>
                    <a:pt x="1733" y="12844"/>
                    <a:pt x="1733" y="12729"/>
                  </a:cubicBezTo>
                  <a:lnTo>
                    <a:pt x="1733" y="211"/>
                  </a:lnTo>
                  <a:cubicBezTo>
                    <a:pt x="1723" y="97"/>
                    <a:pt x="1628" y="1"/>
                    <a:pt x="1513" y="1"/>
                  </a:cubicBezTo>
                  <a:close/>
                </a:path>
              </a:pathLst>
            </a:custGeom>
            <a:solidFill>
              <a:srgbClr val="FFB1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2376;p61">
              <a:extLst>
                <a:ext uri="{FF2B5EF4-FFF2-40B4-BE49-F238E27FC236}">
                  <a16:creationId xmlns:a16="http://schemas.microsoft.com/office/drawing/2014/main" id="{E503696E-6C08-4BA5-85D9-FCD51B9D3E1E}"/>
                </a:ext>
              </a:extLst>
            </p:cNvPr>
            <p:cNvSpPr/>
            <p:nvPr/>
          </p:nvSpPr>
          <p:spPr>
            <a:xfrm>
              <a:off x="1975058" y="3696451"/>
              <a:ext cx="45535" cy="28413"/>
            </a:xfrm>
            <a:custGeom>
              <a:avLst/>
              <a:gdLst/>
              <a:ahLst/>
              <a:cxnLst/>
              <a:rect l="l" t="t" r="r" b="b"/>
              <a:pathLst>
                <a:path w="1734" h="1082" extrusionOk="0">
                  <a:moveTo>
                    <a:pt x="1" y="0"/>
                  </a:moveTo>
                  <a:lnTo>
                    <a:pt x="1" y="861"/>
                  </a:lnTo>
                  <a:cubicBezTo>
                    <a:pt x="1" y="986"/>
                    <a:pt x="97" y="1081"/>
                    <a:pt x="221" y="1081"/>
                  </a:cubicBezTo>
                  <a:lnTo>
                    <a:pt x="1513" y="1081"/>
                  </a:lnTo>
                  <a:cubicBezTo>
                    <a:pt x="1628" y="1081"/>
                    <a:pt x="1733" y="986"/>
                    <a:pt x="1733" y="861"/>
                  </a:cubicBezTo>
                  <a:lnTo>
                    <a:pt x="1733" y="0"/>
                  </a:lnTo>
                  <a:cubicBezTo>
                    <a:pt x="1733" y="115"/>
                    <a:pt x="1628" y="220"/>
                    <a:pt x="1513" y="220"/>
                  </a:cubicBezTo>
                  <a:lnTo>
                    <a:pt x="221" y="220"/>
                  </a:lnTo>
                  <a:cubicBezTo>
                    <a:pt x="97" y="220"/>
                    <a:pt x="1" y="115"/>
                    <a:pt x="1" y="0"/>
                  </a:cubicBezTo>
                  <a:close/>
                </a:path>
              </a:pathLst>
            </a:custGeom>
            <a:solidFill>
              <a:srgbClr val="2329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2377;p61">
              <a:extLst>
                <a:ext uri="{FF2B5EF4-FFF2-40B4-BE49-F238E27FC236}">
                  <a16:creationId xmlns:a16="http://schemas.microsoft.com/office/drawing/2014/main" id="{C1FFBA1A-60BE-4758-B4D0-97F98D8C95D8}"/>
                </a:ext>
              </a:extLst>
            </p:cNvPr>
            <p:cNvSpPr/>
            <p:nvPr/>
          </p:nvSpPr>
          <p:spPr>
            <a:xfrm>
              <a:off x="1748618" y="3503676"/>
              <a:ext cx="45272" cy="102073"/>
            </a:xfrm>
            <a:custGeom>
              <a:avLst/>
              <a:gdLst/>
              <a:ahLst/>
              <a:cxnLst/>
              <a:rect l="l" t="t" r="r" b="b"/>
              <a:pathLst>
                <a:path w="1724" h="3887" extrusionOk="0">
                  <a:moveTo>
                    <a:pt x="1073" y="1"/>
                  </a:moveTo>
                  <a:cubicBezTo>
                    <a:pt x="479" y="1"/>
                    <a:pt x="1" y="479"/>
                    <a:pt x="1" y="1082"/>
                  </a:cubicBezTo>
                  <a:lnTo>
                    <a:pt x="1" y="2805"/>
                  </a:lnTo>
                  <a:cubicBezTo>
                    <a:pt x="1" y="3398"/>
                    <a:pt x="479" y="3886"/>
                    <a:pt x="1073" y="3886"/>
                  </a:cubicBezTo>
                  <a:lnTo>
                    <a:pt x="1503" y="3886"/>
                  </a:lnTo>
                  <a:cubicBezTo>
                    <a:pt x="1628" y="3886"/>
                    <a:pt x="1724" y="3781"/>
                    <a:pt x="1724" y="3666"/>
                  </a:cubicBezTo>
                  <a:lnTo>
                    <a:pt x="1724" y="221"/>
                  </a:lnTo>
                  <a:cubicBezTo>
                    <a:pt x="1724" y="96"/>
                    <a:pt x="1628" y="1"/>
                    <a:pt x="1503" y="1"/>
                  </a:cubicBezTo>
                  <a:close/>
                </a:path>
              </a:pathLst>
            </a:custGeom>
            <a:solidFill>
              <a:srgbClr val="1226D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2378;p61">
              <a:extLst>
                <a:ext uri="{FF2B5EF4-FFF2-40B4-BE49-F238E27FC236}">
                  <a16:creationId xmlns:a16="http://schemas.microsoft.com/office/drawing/2014/main" id="{53077F0E-36E7-40D8-B422-9B8400BC0033}"/>
                </a:ext>
              </a:extLst>
            </p:cNvPr>
            <p:cNvSpPr/>
            <p:nvPr/>
          </p:nvSpPr>
          <p:spPr>
            <a:xfrm>
              <a:off x="1748382" y="3508954"/>
              <a:ext cx="45509" cy="96794"/>
            </a:xfrm>
            <a:custGeom>
              <a:avLst/>
              <a:gdLst/>
              <a:ahLst/>
              <a:cxnLst/>
              <a:rect l="l" t="t" r="r" b="b"/>
              <a:pathLst>
                <a:path w="1733" h="3686" extrusionOk="0">
                  <a:moveTo>
                    <a:pt x="460" y="1"/>
                  </a:moveTo>
                  <a:lnTo>
                    <a:pt x="460" y="1"/>
                  </a:lnTo>
                  <a:cubicBezTo>
                    <a:pt x="173" y="202"/>
                    <a:pt x="0" y="527"/>
                    <a:pt x="0" y="881"/>
                  </a:cubicBezTo>
                  <a:lnTo>
                    <a:pt x="0" y="2604"/>
                  </a:lnTo>
                  <a:cubicBezTo>
                    <a:pt x="0" y="3197"/>
                    <a:pt x="488" y="3685"/>
                    <a:pt x="1082" y="3685"/>
                  </a:cubicBezTo>
                  <a:lnTo>
                    <a:pt x="1512" y="3685"/>
                  </a:lnTo>
                  <a:cubicBezTo>
                    <a:pt x="1637" y="3685"/>
                    <a:pt x="1733" y="3580"/>
                    <a:pt x="1733" y="3465"/>
                  </a:cubicBezTo>
                  <a:lnTo>
                    <a:pt x="1733" y="3034"/>
                  </a:lnTo>
                  <a:lnTo>
                    <a:pt x="1082" y="3034"/>
                  </a:lnTo>
                  <a:cubicBezTo>
                    <a:pt x="728" y="3034"/>
                    <a:pt x="441" y="2747"/>
                    <a:pt x="441" y="2393"/>
                  </a:cubicBezTo>
                  <a:lnTo>
                    <a:pt x="441" y="240"/>
                  </a:lnTo>
                  <a:cubicBezTo>
                    <a:pt x="441" y="154"/>
                    <a:pt x="441" y="77"/>
                    <a:pt x="460" y="1"/>
                  </a:cubicBezTo>
                  <a:close/>
                </a:path>
              </a:pathLst>
            </a:custGeom>
            <a:solidFill>
              <a:srgbClr val="2329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2379;p61">
              <a:extLst>
                <a:ext uri="{FF2B5EF4-FFF2-40B4-BE49-F238E27FC236}">
                  <a16:creationId xmlns:a16="http://schemas.microsoft.com/office/drawing/2014/main" id="{821749A1-55C5-465D-8D4C-193BCE29EBEA}"/>
                </a:ext>
              </a:extLst>
            </p:cNvPr>
            <p:cNvSpPr/>
            <p:nvPr/>
          </p:nvSpPr>
          <p:spPr>
            <a:xfrm>
              <a:off x="1788087" y="3503676"/>
              <a:ext cx="56827" cy="102073"/>
            </a:xfrm>
            <a:custGeom>
              <a:avLst/>
              <a:gdLst/>
              <a:ahLst/>
              <a:cxnLst/>
              <a:rect l="l" t="t" r="r" b="b"/>
              <a:pathLst>
                <a:path w="2164" h="3887" extrusionOk="0">
                  <a:moveTo>
                    <a:pt x="0" y="1"/>
                  </a:moveTo>
                  <a:lnTo>
                    <a:pt x="0" y="3886"/>
                  </a:lnTo>
                  <a:lnTo>
                    <a:pt x="2163" y="3886"/>
                  </a:lnTo>
                  <a:lnTo>
                    <a:pt x="2163" y="1"/>
                  </a:lnTo>
                  <a:close/>
                </a:path>
              </a:pathLst>
            </a:custGeom>
            <a:solidFill>
              <a:srgbClr val="5664E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2380;p61">
              <a:extLst>
                <a:ext uri="{FF2B5EF4-FFF2-40B4-BE49-F238E27FC236}">
                  <a16:creationId xmlns:a16="http://schemas.microsoft.com/office/drawing/2014/main" id="{0F47A663-2C1E-4A86-9590-B29C507E1D45}"/>
                </a:ext>
              </a:extLst>
            </p:cNvPr>
            <p:cNvSpPr/>
            <p:nvPr/>
          </p:nvSpPr>
          <p:spPr>
            <a:xfrm>
              <a:off x="1788087" y="3588627"/>
              <a:ext cx="56827" cy="17122"/>
            </a:xfrm>
            <a:custGeom>
              <a:avLst/>
              <a:gdLst/>
              <a:ahLst/>
              <a:cxnLst/>
              <a:rect l="l" t="t" r="r" b="b"/>
              <a:pathLst>
                <a:path w="2164" h="652" extrusionOk="0">
                  <a:moveTo>
                    <a:pt x="0" y="0"/>
                  </a:moveTo>
                  <a:lnTo>
                    <a:pt x="0" y="651"/>
                  </a:lnTo>
                  <a:lnTo>
                    <a:pt x="2163" y="651"/>
                  </a:lnTo>
                  <a:lnTo>
                    <a:pt x="2163" y="0"/>
                  </a:lnTo>
                  <a:close/>
                </a:path>
              </a:pathLst>
            </a:custGeom>
            <a:solidFill>
              <a:srgbClr val="2329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2381;p61">
              <a:extLst>
                <a:ext uri="{FF2B5EF4-FFF2-40B4-BE49-F238E27FC236}">
                  <a16:creationId xmlns:a16="http://schemas.microsoft.com/office/drawing/2014/main" id="{42FD52E8-6684-479C-8F0B-8BA14E7E0099}"/>
                </a:ext>
              </a:extLst>
            </p:cNvPr>
            <p:cNvSpPr/>
            <p:nvPr/>
          </p:nvSpPr>
          <p:spPr>
            <a:xfrm>
              <a:off x="1788087" y="3605722"/>
              <a:ext cx="56827" cy="90755"/>
            </a:xfrm>
            <a:custGeom>
              <a:avLst/>
              <a:gdLst/>
              <a:ahLst/>
              <a:cxnLst/>
              <a:rect l="l" t="t" r="r" b="b"/>
              <a:pathLst>
                <a:path w="2164" h="3456" extrusionOk="0">
                  <a:moveTo>
                    <a:pt x="10" y="0"/>
                  </a:moveTo>
                  <a:lnTo>
                    <a:pt x="0" y="3235"/>
                  </a:lnTo>
                  <a:cubicBezTo>
                    <a:pt x="0" y="3350"/>
                    <a:pt x="96" y="3455"/>
                    <a:pt x="221" y="3455"/>
                  </a:cubicBezTo>
                  <a:lnTo>
                    <a:pt x="1082" y="3455"/>
                  </a:lnTo>
                  <a:cubicBezTo>
                    <a:pt x="1178" y="3445"/>
                    <a:pt x="1264" y="3388"/>
                    <a:pt x="1292" y="3292"/>
                  </a:cubicBezTo>
                  <a:lnTo>
                    <a:pt x="2163" y="0"/>
                  </a:lnTo>
                  <a:close/>
                </a:path>
              </a:pathLst>
            </a:custGeom>
            <a:solidFill>
              <a:srgbClr val="1226D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2382;p61">
              <a:extLst>
                <a:ext uri="{FF2B5EF4-FFF2-40B4-BE49-F238E27FC236}">
                  <a16:creationId xmlns:a16="http://schemas.microsoft.com/office/drawing/2014/main" id="{0396BD92-723F-422B-AE4B-5A6E1664C8DC}"/>
                </a:ext>
              </a:extLst>
            </p:cNvPr>
            <p:cNvSpPr/>
            <p:nvPr/>
          </p:nvSpPr>
          <p:spPr>
            <a:xfrm>
              <a:off x="2080860" y="3548922"/>
              <a:ext cx="32195" cy="11581"/>
            </a:xfrm>
            <a:custGeom>
              <a:avLst/>
              <a:gdLst/>
              <a:ahLst/>
              <a:cxnLst/>
              <a:rect l="l" t="t" r="r" b="b"/>
              <a:pathLst>
                <a:path w="1226" h="441" extrusionOk="0">
                  <a:moveTo>
                    <a:pt x="288" y="0"/>
                  </a:moveTo>
                  <a:cubicBezTo>
                    <a:pt x="1" y="0"/>
                    <a:pt x="1" y="441"/>
                    <a:pt x="288" y="441"/>
                  </a:cubicBezTo>
                  <a:lnTo>
                    <a:pt x="939" y="441"/>
                  </a:lnTo>
                  <a:cubicBezTo>
                    <a:pt x="1226" y="441"/>
                    <a:pt x="1226" y="0"/>
                    <a:pt x="939" y="0"/>
                  </a:cubicBezTo>
                  <a:close/>
                </a:path>
              </a:pathLst>
            </a:custGeom>
            <a:solidFill>
              <a:srgbClr val="5664E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2383;p61">
              <a:extLst>
                <a:ext uri="{FF2B5EF4-FFF2-40B4-BE49-F238E27FC236}">
                  <a16:creationId xmlns:a16="http://schemas.microsoft.com/office/drawing/2014/main" id="{DF947E29-3268-4A6C-BB13-B7ACF3B07500}"/>
                </a:ext>
              </a:extLst>
            </p:cNvPr>
            <p:cNvSpPr/>
            <p:nvPr/>
          </p:nvSpPr>
          <p:spPr>
            <a:xfrm>
              <a:off x="2059510" y="3484874"/>
              <a:ext cx="27468" cy="23345"/>
            </a:xfrm>
            <a:custGeom>
              <a:avLst/>
              <a:gdLst/>
              <a:ahLst/>
              <a:cxnLst/>
              <a:rect l="l" t="t" r="r" b="b"/>
              <a:pathLst>
                <a:path w="1046" h="889" extrusionOk="0">
                  <a:moveTo>
                    <a:pt x="732" y="0"/>
                  </a:moveTo>
                  <a:cubicBezTo>
                    <a:pt x="682" y="0"/>
                    <a:pt x="630" y="20"/>
                    <a:pt x="584" y="66"/>
                  </a:cubicBezTo>
                  <a:lnTo>
                    <a:pt x="125" y="525"/>
                  </a:lnTo>
                  <a:cubicBezTo>
                    <a:pt x="0" y="659"/>
                    <a:pt x="87" y="889"/>
                    <a:pt x="278" y="889"/>
                  </a:cubicBezTo>
                  <a:cubicBezTo>
                    <a:pt x="335" y="889"/>
                    <a:pt x="393" y="870"/>
                    <a:pt x="431" y="831"/>
                  </a:cubicBezTo>
                  <a:lnTo>
                    <a:pt x="890" y="372"/>
                  </a:lnTo>
                  <a:cubicBezTo>
                    <a:pt x="1045" y="217"/>
                    <a:pt x="899" y="0"/>
                    <a:pt x="732" y="0"/>
                  </a:cubicBezTo>
                  <a:close/>
                </a:path>
              </a:pathLst>
            </a:custGeom>
            <a:solidFill>
              <a:srgbClr val="5664E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2384;p61">
              <a:extLst>
                <a:ext uri="{FF2B5EF4-FFF2-40B4-BE49-F238E27FC236}">
                  <a16:creationId xmlns:a16="http://schemas.microsoft.com/office/drawing/2014/main" id="{26AC01C4-94C1-4602-8BA2-6F1BECAF4061}"/>
                </a:ext>
              </a:extLst>
            </p:cNvPr>
            <p:cNvSpPr/>
            <p:nvPr/>
          </p:nvSpPr>
          <p:spPr>
            <a:xfrm>
              <a:off x="2058723" y="3600969"/>
              <a:ext cx="27704" cy="23608"/>
            </a:xfrm>
            <a:custGeom>
              <a:avLst/>
              <a:gdLst/>
              <a:ahLst/>
              <a:cxnLst/>
              <a:rect l="l" t="t" r="r" b="b"/>
              <a:pathLst>
                <a:path w="1055" h="899" extrusionOk="0">
                  <a:moveTo>
                    <a:pt x="313" y="1"/>
                  </a:moveTo>
                  <a:cubicBezTo>
                    <a:pt x="146" y="1"/>
                    <a:pt x="0" y="218"/>
                    <a:pt x="155" y="373"/>
                  </a:cubicBezTo>
                  <a:lnTo>
                    <a:pt x="614" y="832"/>
                  </a:lnTo>
                  <a:cubicBezTo>
                    <a:pt x="652" y="870"/>
                    <a:pt x="710" y="899"/>
                    <a:pt x="767" y="899"/>
                  </a:cubicBezTo>
                  <a:cubicBezTo>
                    <a:pt x="959" y="889"/>
                    <a:pt x="1054" y="660"/>
                    <a:pt x="920" y="526"/>
                  </a:cubicBezTo>
                  <a:lnTo>
                    <a:pt x="461" y="66"/>
                  </a:lnTo>
                  <a:cubicBezTo>
                    <a:pt x="415" y="20"/>
                    <a:pt x="363" y="1"/>
                    <a:pt x="313" y="1"/>
                  </a:cubicBezTo>
                  <a:close/>
                </a:path>
              </a:pathLst>
            </a:custGeom>
            <a:solidFill>
              <a:srgbClr val="5664E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02" name="Google Shape;2426;p61">
            <a:extLst>
              <a:ext uri="{FF2B5EF4-FFF2-40B4-BE49-F238E27FC236}">
                <a16:creationId xmlns:a16="http://schemas.microsoft.com/office/drawing/2014/main" id="{668460D0-0C9B-4CCF-922B-16F4EAF5C8FD}"/>
              </a:ext>
            </a:extLst>
          </p:cNvPr>
          <p:cNvGrpSpPr/>
          <p:nvPr/>
        </p:nvGrpSpPr>
        <p:grpSpPr>
          <a:xfrm>
            <a:off x="4067783" y="1850516"/>
            <a:ext cx="6870487" cy="1582630"/>
            <a:chOff x="2354300" y="1808125"/>
            <a:chExt cx="6281892" cy="1439550"/>
          </a:xfrm>
        </p:grpSpPr>
        <p:sp>
          <p:nvSpPr>
            <p:cNvPr id="203" name="Google Shape;2427;p61">
              <a:extLst>
                <a:ext uri="{FF2B5EF4-FFF2-40B4-BE49-F238E27FC236}">
                  <a16:creationId xmlns:a16="http://schemas.microsoft.com/office/drawing/2014/main" id="{332E9529-FF28-4B3E-8723-140682F57881}"/>
                </a:ext>
              </a:extLst>
            </p:cNvPr>
            <p:cNvSpPr/>
            <p:nvPr/>
          </p:nvSpPr>
          <p:spPr>
            <a:xfrm>
              <a:off x="2354300" y="1808125"/>
              <a:ext cx="1353300" cy="1353300"/>
            </a:xfrm>
            <a:prstGeom prst="blockArc">
              <a:avLst>
                <a:gd name="adj1" fmla="val 10800000"/>
                <a:gd name="adj2" fmla="val 25425"/>
                <a:gd name="adj3" fmla="val 9012"/>
              </a:avLst>
            </a:prstGeom>
            <a:solidFill>
              <a:srgbClr val="8FCEF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2428;p61">
              <a:extLst>
                <a:ext uri="{FF2B5EF4-FFF2-40B4-BE49-F238E27FC236}">
                  <a16:creationId xmlns:a16="http://schemas.microsoft.com/office/drawing/2014/main" id="{56A19B6E-45C4-4E85-9614-EF537DEC76E7}"/>
                </a:ext>
              </a:extLst>
            </p:cNvPr>
            <p:cNvSpPr/>
            <p:nvPr/>
          </p:nvSpPr>
          <p:spPr>
            <a:xfrm rot="10800000">
              <a:off x="3587898" y="1894375"/>
              <a:ext cx="1353300" cy="1353300"/>
            </a:xfrm>
            <a:prstGeom prst="blockArc">
              <a:avLst>
                <a:gd name="adj1" fmla="val 10800000"/>
                <a:gd name="adj2" fmla="val 25425"/>
                <a:gd name="adj3" fmla="val 9012"/>
              </a:avLst>
            </a:prstGeom>
            <a:solidFill>
              <a:srgbClr val="5664E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2429;p61">
              <a:extLst>
                <a:ext uri="{FF2B5EF4-FFF2-40B4-BE49-F238E27FC236}">
                  <a16:creationId xmlns:a16="http://schemas.microsoft.com/office/drawing/2014/main" id="{275058CD-107C-481A-B6E7-CAF47D5B28C3}"/>
                </a:ext>
              </a:extLst>
            </p:cNvPr>
            <p:cNvSpPr/>
            <p:nvPr/>
          </p:nvSpPr>
          <p:spPr>
            <a:xfrm rot="10800000" flipH="1">
              <a:off x="6050570" y="1894375"/>
              <a:ext cx="1353300" cy="1353300"/>
            </a:xfrm>
            <a:prstGeom prst="blockArc">
              <a:avLst>
                <a:gd name="adj1" fmla="val 10800000"/>
                <a:gd name="adj2" fmla="val 25425"/>
                <a:gd name="adj3" fmla="val 9012"/>
              </a:avLst>
            </a:prstGeom>
            <a:solidFill>
              <a:srgbClr val="5664E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 name="Google Shape;2430;p61">
              <a:extLst>
                <a:ext uri="{FF2B5EF4-FFF2-40B4-BE49-F238E27FC236}">
                  <a16:creationId xmlns:a16="http://schemas.microsoft.com/office/drawing/2014/main" id="{2764491D-E612-4028-8EAB-43CC6F813166}"/>
                </a:ext>
              </a:extLst>
            </p:cNvPr>
            <p:cNvSpPr/>
            <p:nvPr/>
          </p:nvSpPr>
          <p:spPr>
            <a:xfrm>
              <a:off x="4818353" y="1813989"/>
              <a:ext cx="1353300" cy="1353300"/>
            </a:xfrm>
            <a:prstGeom prst="blockArc">
              <a:avLst>
                <a:gd name="adj1" fmla="val 10800000"/>
                <a:gd name="adj2" fmla="val 25425"/>
                <a:gd name="adj3" fmla="val 9012"/>
              </a:avLst>
            </a:prstGeom>
            <a:solidFill>
              <a:srgbClr val="8FCEF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07" name="Google Shape;2431;p61">
              <a:extLst>
                <a:ext uri="{FF2B5EF4-FFF2-40B4-BE49-F238E27FC236}">
                  <a16:creationId xmlns:a16="http://schemas.microsoft.com/office/drawing/2014/main" id="{543E3BDF-2CB6-4AE7-A31B-2325B399381F}"/>
                </a:ext>
              </a:extLst>
            </p:cNvPr>
            <p:cNvSpPr/>
            <p:nvPr/>
          </p:nvSpPr>
          <p:spPr>
            <a:xfrm>
              <a:off x="7282892" y="1818022"/>
              <a:ext cx="1353300" cy="1353300"/>
            </a:xfrm>
            <a:prstGeom prst="blockArc">
              <a:avLst>
                <a:gd name="adj1" fmla="val 10800000"/>
                <a:gd name="adj2" fmla="val 25425"/>
                <a:gd name="adj3" fmla="val 9012"/>
              </a:avLst>
            </a:prstGeom>
            <a:solidFill>
              <a:srgbClr val="8FCEF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08" name="Google Shape;11763;p62">
            <a:extLst>
              <a:ext uri="{FF2B5EF4-FFF2-40B4-BE49-F238E27FC236}">
                <a16:creationId xmlns:a16="http://schemas.microsoft.com/office/drawing/2014/main" id="{3AA021B0-77BA-4348-AF05-D50E8E4A1E0E}"/>
              </a:ext>
            </a:extLst>
          </p:cNvPr>
          <p:cNvGrpSpPr/>
          <p:nvPr/>
        </p:nvGrpSpPr>
        <p:grpSpPr>
          <a:xfrm>
            <a:off x="7285655" y="2413974"/>
            <a:ext cx="477402" cy="527349"/>
            <a:chOff x="5762467" y="2436584"/>
            <a:chExt cx="362163" cy="362163"/>
          </a:xfrm>
        </p:grpSpPr>
        <p:sp>
          <p:nvSpPr>
            <p:cNvPr id="209" name="Google Shape;11764;p62">
              <a:extLst>
                <a:ext uri="{FF2B5EF4-FFF2-40B4-BE49-F238E27FC236}">
                  <a16:creationId xmlns:a16="http://schemas.microsoft.com/office/drawing/2014/main" id="{FD93F8C4-9DB4-442D-A027-50E19455002B}"/>
                </a:ext>
              </a:extLst>
            </p:cNvPr>
            <p:cNvSpPr/>
            <p:nvPr/>
          </p:nvSpPr>
          <p:spPr>
            <a:xfrm>
              <a:off x="5762467" y="2778127"/>
              <a:ext cx="362163" cy="20619"/>
            </a:xfrm>
            <a:custGeom>
              <a:avLst/>
              <a:gdLst/>
              <a:ahLst/>
              <a:cxnLst/>
              <a:rect l="l" t="t" r="r" b="b"/>
              <a:pathLst>
                <a:path w="13823" h="787" extrusionOk="0">
                  <a:moveTo>
                    <a:pt x="201" y="1"/>
                  </a:moveTo>
                  <a:cubicBezTo>
                    <a:pt x="96" y="1"/>
                    <a:pt x="0" y="87"/>
                    <a:pt x="0" y="202"/>
                  </a:cubicBezTo>
                  <a:lnTo>
                    <a:pt x="0" y="585"/>
                  </a:lnTo>
                  <a:cubicBezTo>
                    <a:pt x="0" y="691"/>
                    <a:pt x="96" y="777"/>
                    <a:pt x="201" y="787"/>
                  </a:cubicBezTo>
                  <a:lnTo>
                    <a:pt x="13611" y="787"/>
                  </a:lnTo>
                  <a:cubicBezTo>
                    <a:pt x="13726" y="787"/>
                    <a:pt x="13822" y="691"/>
                    <a:pt x="13813" y="585"/>
                  </a:cubicBezTo>
                  <a:lnTo>
                    <a:pt x="13813" y="202"/>
                  </a:lnTo>
                  <a:cubicBezTo>
                    <a:pt x="13813" y="87"/>
                    <a:pt x="13726" y="1"/>
                    <a:pt x="136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11765;p62">
              <a:extLst>
                <a:ext uri="{FF2B5EF4-FFF2-40B4-BE49-F238E27FC236}">
                  <a16:creationId xmlns:a16="http://schemas.microsoft.com/office/drawing/2014/main" id="{83A32B8F-C16F-43CB-BE03-278A349B9F07}"/>
                </a:ext>
              </a:extLst>
            </p:cNvPr>
            <p:cNvSpPr/>
            <p:nvPr/>
          </p:nvSpPr>
          <p:spPr>
            <a:xfrm>
              <a:off x="5762702" y="2777891"/>
              <a:ext cx="361927" cy="9301"/>
            </a:xfrm>
            <a:custGeom>
              <a:avLst/>
              <a:gdLst/>
              <a:ahLst/>
              <a:cxnLst/>
              <a:rect l="l" t="t" r="r" b="b"/>
              <a:pathLst>
                <a:path w="13814" h="355" extrusionOk="0">
                  <a:moveTo>
                    <a:pt x="212" y="0"/>
                  </a:moveTo>
                  <a:cubicBezTo>
                    <a:pt x="87" y="0"/>
                    <a:pt x="1" y="96"/>
                    <a:pt x="1" y="211"/>
                  </a:cubicBezTo>
                  <a:lnTo>
                    <a:pt x="1" y="355"/>
                  </a:lnTo>
                  <a:lnTo>
                    <a:pt x="13813" y="355"/>
                  </a:lnTo>
                  <a:lnTo>
                    <a:pt x="13813" y="211"/>
                  </a:lnTo>
                  <a:cubicBezTo>
                    <a:pt x="13813" y="96"/>
                    <a:pt x="13717" y="0"/>
                    <a:pt x="13602" y="0"/>
                  </a:cubicBez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1766;p62">
              <a:extLst>
                <a:ext uri="{FF2B5EF4-FFF2-40B4-BE49-F238E27FC236}">
                  <a16:creationId xmlns:a16="http://schemas.microsoft.com/office/drawing/2014/main" id="{6A199ED2-0C57-4DA3-A0C5-F0917DE66635}"/>
                </a:ext>
              </a:extLst>
            </p:cNvPr>
            <p:cNvSpPr/>
            <p:nvPr/>
          </p:nvSpPr>
          <p:spPr>
            <a:xfrm>
              <a:off x="5852359" y="2528493"/>
              <a:ext cx="182352" cy="249660"/>
            </a:xfrm>
            <a:custGeom>
              <a:avLst/>
              <a:gdLst/>
              <a:ahLst/>
              <a:cxnLst/>
              <a:rect l="l" t="t" r="r" b="b"/>
              <a:pathLst>
                <a:path w="6960" h="9529" extrusionOk="0">
                  <a:moveTo>
                    <a:pt x="1" y="1"/>
                  </a:moveTo>
                  <a:lnTo>
                    <a:pt x="1" y="9529"/>
                  </a:lnTo>
                  <a:lnTo>
                    <a:pt x="6960" y="9529"/>
                  </a:lnTo>
                  <a:lnTo>
                    <a:pt x="6960" y="1"/>
                  </a:lnTo>
                  <a:close/>
                </a:path>
              </a:pathLst>
            </a:custGeom>
            <a:solidFill>
              <a:srgbClr val="E1E5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11767;p62">
              <a:extLst>
                <a:ext uri="{FF2B5EF4-FFF2-40B4-BE49-F238E27FC236}">
                  <a16:creationId xmlns:a16="http://schemas.microsoft.com/office/drawing/2014/main" id="{460D6B61-3DAA-4423-AD7A-DA1568838FE1}"/>
                </a:ext>
              </a:extLst>
            </p:cNvPr>
            <p:cNvSpPr/>
            <p:nvPr/>
          </p:nvSpPr>
          <p:spPr>
            <a:xfrm>
              <a:off x="5838551" y="2508922"/>
              <a:ext cx="209967" cy="19860"/>
            </a:xfrm>
            <a:custGeom>
              <a:avLst/>
              <a:gdLst/>
              <a:ahLst/>
              <a:cxnLst/>
              <a:rect l="l" t="t" r="r" b="b"/>
              <a:pathLst>
                <a:path w="8014" h="758" extrusionOk="0">
                  <a:moveTo>
                    <a:pt x="211" y="0"/>
                  </a:moveTo>
                  <a:cubicBezTo>
                    <a:pt x="96" y="0"/>
                    <a:pt x="0" y="96"/>
                    <a:pt x="0" y="211"/>
                  </a:cubicBezTo>
                  <a:lnTo>
                    <a:pt x="0" y="547"/>
                  </a:lnTo>
                  <a:cubicBezTo>
                    <a:pt x="0" y="662"/>
                    <a:pt x="96" y="757"/>
                    <a:pt x="211" y="757"/>
                  </a:cubicBezTo>
                  <a:lnTo>
                    <a:pt x="7813" y="757"/>
                  </a:lnTo>
                  <a:cubicBezTo>
                    <a:pt x="7928" y="757"/>
                    <a:pt x="8014" y="662"/>
                    <a:pt x="8014" y="547"/>
                  </a:cubicBezTo>
                  <a:lnTo>
                    <a:pt x="8014" y="211"/>
                  </a:lnTo>
                  <a:cubicBezTo>
                    <a:pt x="8014" y="96"/>
                    <a:pt x="7928" y="0"/>
                    <a:pt x="7813" y="0"/>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1768;p62">
              <a:extLst>
                <a:ext uri="{FF2B5EF4-FFF2-40B4-BE49-F238E27FC236}">
                  <a16:creationId xmlns:a16="http://schemas.microsoft.com/office/drawing/2014/main" id="{63D69E1D-0544-43DB-A65B-73386518293E}"/>
                </a:ext>
              </a:extLst>
            </p:cNvPr>
            <p:cNvSpPr/>
            <p:nvPr/>
          </p:nvSpPr>
          <p:spPr>
            <a:xfrm>
              <a:off x="6014589" y="2508922"/>
              <a:ext cx="33929" cy="19598"/>
            </a:xfrm>
            <a:custGeom>
              <a:avLst/>
              <a:gdLst/>
              <a:ahLst/>
              <a:cxnLst/>
              <a:rect l="l" t="t" r="r" b="b"/>
              <a:pathLst>
                <a:path w="1295" h="748" extrusionOk="0">
                  <a:moveTo>
                    <a:pt x="1" y="0"/>
                  </a:moveTo>
                  <a:lnTo>
                    <a:pt x="1" y="748"/>
                  </a:lnTo>
                  <a:lnTo>
                    <a:pt x="1094" y="748"/>
                  </a:lnTo>
                  <a:cubicBezTo>
                    <a:pt x="1209" y="748"/>
                    <a:pt x="1295" y="652"/>
                    <a:pt x="1295" y="537"/>
                  </a:cubicBezTo>
                  <a:lnTo>
                    <a:pt x="1295" y="201"/>
                  </a:lnTo>
                  <a:cubicBezTo>
                    <a:pt x="1295" y="86"/>
                    <a:pt x="1209" y="0"/>
                    <a:pt x="1094" y="0"/>
                  </a:cubicBez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1769;p62">
              <a:extLst>
                <a:ext uri="{FF2B5EF4-FFF2-40B4-BE49-F238E27FC236}">
                  <a16:creationId xmlns:a16="http://schemas.microsoft.com/office/drawing/2014/main" id="{71D980A9-4B49-411A-A7A3-38432441BCB1}"/>
                </a:ext>
              </a:extLst>
            </p:cNvPr>
            <p:cNvSpPr/>
            <p:nvPr/>
          </p:nvSpPr>
          <p:spPr>
            <a:xfrm>
              <a:off x="5762467" y="2565173"/>
              <a:ext cx="89918" cy="19598"/>
            </a:xfrm>
            <a:custGeom>
              <a:avLst/>
              <a:gdLst/>
              <a:ahLst/>
              <a:cxnLst/>
              <a:rect l="l" t="t" r="r" b="b"/>
              <a:pathLst>
                <a:path w="3432" h="748" extrusionOk="0">
                  <a:moveTo>
                    <a:pt x="201" y="0"/>
                  </a:moveTo>
                  <a:cubicBezTo>
                    <a:pt x="96" y="0"/>
                    <a:pt x="10" y="87"/>
                    <a:pt x="0" y="202"/>
                  </a:cubicBezTo>
                  <a:lnTo>
                    <a:pt x="0" y="547"/>
                  </a:lnTo>
                  <a:cubicBezTo>
                    <a:pt x="10" y="652"/>
                    <a:pt x="96" y="748"/>
                    <a:pt x="201" y="748"/>
                  </a:cubicBezTo>
                  <a:lnTo>
                    <a:pt x="3432" y="748"/>
                  </a:lnTo>
                  <a:lnTo>
                    <a:pt x="343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11770;p62">
              <a:extLst>
                <a:ext uri="{FF2B5EF4-FFF2-40B4-BE49-F238E27FC236}">
                  <a16:creationId xmlns:a16="http://schemas.microsoft.com/office/drawing/2014/main" id="{1D4CEE52-C660-416A-B5E0-735F777A0526}"/>
                </a:ext>
              </a:extLst>
            </p:cNvPr>
            <p:cNvSpPr/>
            <p:nvPr/>
          </p:nvSpPr>
          <p:spPr>
            <a:xfrm>
              <a:off x="5835041" y="2565173"/>
              <a:ext cx="17344" cy="19598"/>
            </a:xfrm>
            <a:custGeom>
              <a:avLst/>
              <a:gdLst/>
              <a:ahLst/>
              <a:cxnLst/>
              <a:rect l="l" t="t" r="r" b="b"/>
              <a:pathLst>
                <a:path w="662" h="748" extrusionOk="0">
                  <a:moveTo>
                    <a:pt x="0" y="0"/>
                  </a:moveTo>
                  <a:lnTo>
                    <a:pt x="0" y="748"/>
                  </a:lnTo>
                  <a:lnTo>
                    <a:pt x="662" y="748"/>
                  </a:lnTo>
                  <a:lnTo>
                    <a:pt x="662" y="0"/>
                  </a:ln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1771;p62">
              <a:extLst>
                <a:ext uri="{FF2B5EF4-FFF2-40B4-BE49-F238E27FC236}">
                  <a16:creationId xmlns:a16="http://schemas.microsoft.com/office/drawing/2014/main" id="{C72979AC-4A64-41AD-A69F-45E45BEA04CF}"/>
                </a:ext>
              </a:extLst>
            </p:cNvPr>
            <p:cNvSpPr/>
            <p:nvPr/>
          </p:nvSpPr>
          <p:spPr>
            <a:xfrm>
              <a:off x="5835041" y="2565173"/>
              <a:ext cx="17344" cy="19598"/>
            </a:xfrm>
            <a:custGeom>
              <a:avLst/>
              <a:gdLst/>
              <a:ahLst/>
              <a:cxnLst/>
              <a:rect l="l" t="t" r="r" b="b"/>
              <a:pathLst>
                <a:path w="662" h="748" extrusionOk="0">
                  <a:moveTo>
                    <a:pt x="0" y="0"/>
                  </a:moveTo>
                  <a:lnTo>
                    <a:pt x="0" y="748"/>
                  </a:lnTo>
                  <a:lnTo>
                    <a:pt x="662" y="748"/>
                  </a:lnTo>
                  <a:lnTo>
                    <a:pt x="662" y="0"/>
                  </a:ln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1772;p62">
              <a:extLst>
                <a:ext uri="{FF2B5EF4-FFF2-40B4-BE49-F238E27FC236}">
                  <a16:creationId xmlns:a16="http://schemas.microsoft.com/office/drawing/2014/main" id="{B73E8178-BB5B-4ACF-B924-80BC8ABA1806}"/>
                </a:ext>
              </a:extLst>
            </p:cNvPr>
            <p:cNvSpPr/>
            <p:nvPr/>
          </p:nvSpPr>
          <p:spPr>
            <a:xfrm>
              <a:off x="5894803" y="2686217"/>
              <a:ext cx="97726" cy="91936"/>
            </a:xfrm>
            <a:custGeom>
              <a:avLst/>
              <a:gdLst/>
              <a:ahLst/>
              <a:cxnLst/>
              <a:rect l="l" t="t" r="r" b="b"/>
              <a:pathLst>
                <a:path w="3730" h="3509" extrusionOk="0">
                  <a:moveTo>
                    <a:pt x="576" y="0"/>
                  </a:moveTo>
                  <a:cubicBezTo>
                    <a:pt x="259" y="0"/>
                    <a:pt x="1" y="250"/>
                    <a:pt x="1" y="576"/>
                  </a:cubicBezTo>
                  <a:lnTo>
                    <a:pt x="1" y="3509"/>
                  </a:lnTo>
                  <a:lnTo>
                    <a:pt x="3729" y="3509"/>
                  </a:lnTo>
                  <a:lnTo>
                    <a:pt x="3720" y="3499"/>
                  </a:lnTo>
                  <a:lnTo>
                    <a:pt x="3720" y="576"/>
                  </a:lnTo>
                  <a:cubicBezTo>
                    <a:pt x="3720" y="250"/>
                    <a:pt x="3461" y="0"/>
                    <a:pt x="31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11773;p62">
              <a:extLst>
                <a:ext uri="{FF2B5EF4-FFF2-40B4-BE49-F238E27FC236}">
                  <a16:creationId xmlns:a16="http://schemas.microsoft.com/office/drawing/2014/main" id="{A226B70B-497B-4E2B-8E5C-546BB4DA9747}"/>
                </a:ext>
              </a:extLst>
            </p:cNvPr>
            <p:cNvSpPr/>
            <p:nvPr/>
          </p:nvSpPr>
          <p:spPr>
            <a:xfrm>
              <a:off x="5930959" y="2686217"/>
              <a:ext cx="25152" cy="91700"/>
            </a:xfrm>
            <a:custGeom>
              <a:avLst/>
              <a:gdLst/>
              <a:ahLst/>
              <a:cxnLst/>
              <a:rect l="l" t="t" r="r" b="b"/>
              <a:pathLst>
                <a:path w="960" h="3500" extrusionOk="0">
                  <a:moveTo>
                    <a:pt x="1" y="0"/>
                  </a:moveTo>
                  <a:lnTo>
                    <a:pt x="1" y="3499"/>
                  </a:lnTo>
                  <a:lnTo>
                    <a:pt x="959" y="3499"/>
                  </a:lnTo>
                  <a:lnTo>
                    <a:pt x="9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11774;p62">
              <a:extLst>
                <a:ext uri="{FF2B5EF4-FFF2-40B4-BE49-F238E27FC236}">
                  <a16:creationId xmlns:a16="http://schemas.microsoft.com/office/drawing/2014/main" id="{93D61903-20A0-4403-AD14-50B2B022E51B}"/>
                </a:ext>
              </a:extLst>
            </p:cNvPr>
            <p:cNvSpPr/>
            <p:nvPr/>
          </p:nvSpPr>
          <p:spPr>
            <a:xfrm>
              <a:off x="5770484" y="2584745"/>
              <a:ext cx="81901" cy="193173"/>
            </a:xfrm>
            <a:custGeom>
              <a:avLst/>
              <a:gdLst/>
              <a:ahLst/>
              <a:cxnLst/>
              <a:rect l="l" t="t" r="r" b="b"/>
              <a:pathLst>
                <a:path w="3126" h="7373" extrusionOk="0">
                  <a:moveTo>
                    <a:pt x="1" y="1"/>
                  </a:moveTo>
                  <a:lnTo>
                    <a:pt x="1" y="7372"/>
                  </a:lnTo>
                  <a:lnTo>
                    <a:pt x="3126" y="7372"/>
                  </a:lnTo>
                  <a:lnTo>
                    <a:pt x="3126" y="1"/>
                  </a:lnTo>
                  <a:close/>
                </a:path>
              </a:pathLst>
            </a:custGeom>
            <a:solidFill>
              <a:srgbClr val="E1E5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1775;p62">
              <a:extLst>
                <a:ext uri="{FF2B5EF4-FFF2-40B4-BE49-F238E27FC236}">
                  <a16:creationId xmlns:a16="http://schemas.microsoft.com/office/drawing/2014/main" id="{A91DB9F8-088F-4B74-8652-1AB7AEF5B21C}"/>
                </a:ext>
              </a:extLst>
            </p:cNvPr>
            <p:cNvSpPr/>
            <p:nvPr/>
          </p:nvSpPr>
          <p:spPr>
            <a:xfrm>
              <a:off x="5835041" y="2584745"/>
              <a:ext cx="17344" cy="193173"/>
            </a:xfrm>
            <a:custGeom>
              <a:avLst/>
              <a:gdLst/>
              <a:ahLst/>
              <a:cxnLst/>
              <a:rect l="l" t="t" r="r" b="b"/>
              <a:pathLst>
                <a:path w="662" h="7373" extrusionOk="0">
                  <a:moveTo>
                    <a:pt x="0" y="1"/>
                  </a:moveTo>
                  <a:lnTo>
                    <a:pt x="0" y="7372"/>
                  </a:lnTo>
                  <a:lnTo>
                    <a:pt x="662" y="7372"/>
                  </a:lnTo>
                  <a:lnTo>
                    <a:pt x="662" y="1"/>
                  </a:lnTo>
                  <a:close/>
                </a:path>
              </a:pathLst>
            </a:custGeom>
            <a:solidFill>
              <a:srgbClr val="C8D1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1776;p62">
              <a:extLst>
                <a:ext uri="{FF2B5EF4-FFF2-40B4-BE49-F238E27FC236}">
                  <a16:creationId xmlns:a16="http://schemas.microsoft.com/office/drawing/2014/main" id="{16880ADE-72D6-414E-960E-55B5DE773204}"/>
                </a:ext>
              </a:extLst>
            </p:cNvPr>
            <p:cNvSpPr/>
            <p:nvPr/>
          </p:nvSpPr>
          <p:spPr>
            <a:xfrm>
              <a:off x="5835041" y="2584745"/>
              <a:ext cx="17344" cy="193173"/>
            </a:xfrm>
            <a:custGeom>
              <a:avLst/>
              <a:gdLst/>
              <a:ahLst/>
              <a:cxnLst/>
              <a:rect l="l" t="t" r="r" b="b"/>
              <a:pathLst>
                <a:path w="662" h="7373" extrusionOk="0">
                  <a:moveTo>
                    <a:pt x="0" y="1"/>
                  </a:moveTo>
                  <a:lnTo>
                    <a:pt x="0" y="7372"/>
                  </a:lnTo>
                  <a:lnTo>
                    <a:pt x="662" y="7372"/>
                  </a:lnTo>
                  <a:lnTo>
                    <a:pt x="662" y="1"/>
                  </a:lnTo>
                  <a:close/>
                </a:path>
              </a:pathLst>
            </a:custGeom>
            <a:solidFill>
              <a:srgbClr val="C8D1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1777;p62">
              <a:extLst>
                <a:ext uri="{FF2B5EF4-FFF2-40B4-BE49-F238E27FC236}">
                  <a16:creationId xmlns:a16="http://schemas.microsoft.com/office/drawing/2014/main" id="{FB6E02BC-3723-436A-A638-1C6D7247DEF0}"/>
                </a:ext>
              </a:extLst>
            </p:cNvPr>
            <p:cNvSpPr/>
            <p:nvPr/>
          </p:nvSpPr>
          <p:spPr>
            <a:xfrm>
              <a:off x="6034685" y="2584745"/>
              <a:ext cx="81901" cy="193408"/>
            </a:xfrm>
            <a:custGeom>
              <a:avLst/>
              <a:gdLst/>
              <a:ahLst/>
              <a:cxnLst/>
              <a:rect l="l" t="t" r="r" b="b"/>
              <a:pathLst>
                <a:path w="3126" h="7382" extrusionOk="0">
                  <a:moveTo>
                    <a:pt x="1" y="1"/>
                  </a:moveTo>
                  <a:lnTo>
                    <a:pt x="1" y="7382"/>
                  </a:lnTo>
                  <a:lnTo>
                    <a:pt x="3126" y="7382"/>
                  </a:lnTo>
                  <a:lnTo>
                    <a:pt x="3126" y="1"/>
                  </a:lnTo>
                  <a:close/>
                </a:path>
              </a:pathLst>
            </a:custGeom>
            <a:solidFill>
              <a:srgbClr val="E1E5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1778;p62">
              <a:extLst>
                <a:ext uri="{FF2B5EF4-FFF2-40B4-BE49-F238E27FC236}">
                  <a16:creationId xmlns:a16="http://schemas.microsoft.com/office/drawing/2014/main" id="{00EB0285-455E-48D6-B919-28E176374B88}"/>
                </a:ext>
              </a:extLst>
            </p:cNvPr>
            <p:cNvSpPr/>
            <p:nvPr/>
          </p:nvSpPr>
          <p:spPr>
            <a:xfrm>
              <a:off x="6034685" y="2584745"/>
              <a:ext cx="17371" cy="193173"/>
            </a:xfrm>
            <a:custGeom>
              <a:avLst/>
              <a:gdLst/>
              <a:ahLst/>
              <a:cxnLst/>
              <a:rect l="l" t="t" r="r" b="b"/>
              <a:pathLst>
                <a:path w="663" h="7373" extrusionOk="0">
                  <a:moveTo>
                    <a:pt x="1" y="1"/>
                  </a:moveTo>
                  <a:lnTo>
                    <a:pt x="1" y="7372"/>
                  </a:lnTo>
                  <a:lnTo>
                    <a:pt x="662" y="7372"/>
                  </a:lnTo>
                  <a:lnTo>
                    <a:pt x="662" y="1"/>
                  </a:lnTo>
                  <a:close/>
                </a:path>
              </a:pathLst>
            </a:custGeom>
            <a:solidFill>
              <a:srgbClr val="C8D1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1779;p62">
              <a:extLst>
                <a:ext uri="{FF2B5EF4-FFF2-40B4-BE49-F238E27FC236}">
                  <a16:creationId xmlns:a16="http://schemas.microsoft.com/office/drawing/2014/main" id="{677EA12F-7309-4287-97FD-3F6B62B681AD}"/>
                </a:ext>
              </a:extLst>
            </p:cNvPr>
            <p:cNvSpPr/>
            <p:nvPr/>
          </p:nvSpPr>
          <p:spPr>
            <a:xfrm>
              <a:off x="5872192" y="2567400"/>
              <a:ext cx="29920" cy="58819"/>
            </a:xfrm>
            <a:custGeom>
              <a:avLst/>
              <a:gdLst/>
              <a:ahLst/>
              <a:cxnLst/>
              <a:rect l="l" t="t" r="r" b="b"/>
              <a:pathLst>
                <a:path w="1142" h="2245" extrusionOk="0">
                  <a:moveTo>
                    <a:pt x="206" y="1"/>
                  </a:moveTo>
                  <a:cubicBezTo>
                    <a:pt x="89" y="1"/>
                    <a:pt x="1" y="102"/>
                    <a:pt x="1" y="212"/>
                  </a:cubicBezTo>
                  <a:lnTo>
                    <a:pt x="1" y="2024"/>
                  </a:lnTo>
                  <a:cubicBezTo>
                    <a:pt x="1" y="2149"/>
                    <a:pt x="97" y="2245"/>
                    <a:pt x="221" y="2245"/>
                  </a:cubicBezTo>
                  <a:lnTo>
                    <a:pt x="921" y="2245"/>
                  </a:lnTo>
                  <a:cubicBezTo>
                    <a:pt x="1046" y="2245"/>
                    <a:pt x="1142" y="2139"/>
                    <a:pt x="1142" y="2024"/>
                  </a:cubicBezTo>
                  <a:lnTo>
                    <a:pt x="1142" y="212"/>
                  </a:lnTo>
                  <a:cubicBezTo>
                    <a:pt x="1142" y="102"/>
                    <a:pt x="1045" y="1"/>
                    <a:pt x="936" y="1"/>
                  </a:cubicBezTo>
                  <a:cubicBezTo>
                    <a:pt x="931" y="1"/>
                    <a:pt x="926" y="1"/>
                    <a:pt x="921" y="2"/>
                  </a:cubicBezTo>
                  <a:lnTo>
                    <a:pt x="221" y="2"/>
                  </a:lnTo>
                  <a:cubicBezTo>
                    <a:pt x="216" y="1"/>
                    <a:pt x="211" y="1"/>
                    <a:pt x="2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11780;p62">
              <a:extLst>
                <a:ext uri="{FF2B5EF4-FFF2-40B4-BE49-F238E27FC236}">
                  <a16:creationId xmlns:a16="http://schemas.microsoft.com/office/drawing/2014/main" id="{99D01F41-3120-42B0-8EDD-1D7224226EA9}"/>
                </a:ext>
              </a:extLst>
            </p:cNvPr>
            <p:cNvSpPr/>
            <p:nvPr/>
          </p:nvSpPr>
          <p:spPr>
            <a:xfrm>
              <a:off x="5928706" y="2567400"/>
              <a:ext cx="29920" cy="58819"/>
            </a:xfrm>
            <a:custGeom>
              <a:avLst/>
              <a:gdLst/>
              <a:ahLst/>
              <a:cxnLst/>
              <a:rect l="l" t="t" r="r" b="b"/>
              <a:pathLst>
                <a:path w="1142" h="2245" extrusionOk="0">
                  <a:moveTo>
                    <a:pt x="205" y="1"/>
                  </a:moveTo>
                  <a:cubicBezTo>
                    <a:pt x="89" y="1"/>
                    <a:pt x="1" y="102"/>
                    <a:pt x="1" y="212"/>
                  </a:cubicBezTo>
                  <a:lnTo>
                    <a:pt x="1" y="2024"/>
                  </a:lnTo>
                  <a:cubicBezTo>
                    <a:pt x="1" y="2149"/>
                    <a:pt x="97" y="2245"/>
                    <a:pt x="221" y="2245"/>
                  </a:cubicBezTo>
                  <a:lnTo>
                    <a:pt x="911" y="2245"/>
                  </a:lnTo>
                  <a:cubicBezTo>
                    <a:pt x="1036" y="2245"/>
                    <a:pt x="1141" y="2149"/>
                    <a:pt x="1141" y="2024"/>
                  </a:cubicBezTo>
                  <a:lnTo>
                    <a:pt x="1141" y="212"/>
                  </a:lnTo>
                  <a:cubicBezTo>
                    <a:pt x="1141" y="102"/>
                    <a:pt x="1045" y="1"/>
                    <a:pt x="935" y="1"/>
                  </a:cubicBezTo>
                  <a:cubicBezTo>
                    <a:pt x="931" y="1"/>
                    <a:pt x="926" y="1"/>
                    <a:pt x="921" y="2"/>
                  </a:cubicBezTo>
                  <a:lnTo>
                    <a:pt x="221" y="2"/>
                  </a:lnTo>
                  <a:cubicBezTo>
                    <a:pt x="216" y="1"/>
                    <a:pt x="211" y="1"/>
                    <a:pt x="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11781;p62">
              <a:extLst>
                <a:ext uri="{FF2B5EF4-FFF2-40B4-BE49-F238E27FC236}">
                  <a16:creationId xmlns:a16="http://schemas.microsoft.com/office/drawing/2014/main" id="{8B6A7487-BE9B-4732-A58F-6B2D9432585E}"/>
                </a:ext>
              </a:extLst>
            </p:cNvPr>
            <p:cNvSpPr/>
            <p:nvPr/>
          </p:nvSpPr>
          <p:spPr>
            <a:xfrm>
              <a:off x="5984957" y="2567400"/>
              <a:ext cx="29920" cy="58819"/>
            </a:xfrm>
            <a:custGeom>
              <a:avLst/>
              <a:gdLst/>
              <a:ahLst/>
              <a:cxnLst/>
              <a:rect l="l" t="t" r="r" b="b"/>
              <a:pathLst>
                <a:path w="1142" h="2245" extrusionOk="0">
                  <a:moveTo>
                    <a:pt x="206" y="1"/>
                  </a:moveTo>
                  <a:cubicBezTo>
                    <a:pt x="89" y="1"/>
                    <a:pt x="1" y="102"/>
                    <a:pt x="1" y="212"/>
                  </a:cubicBezTo>
                  <a:lnTo>
                    <a:pt x="1" y="2024"/>
                  </a:lnTo>
                  <a:cubicBezTo>
                    <a:pt x="1" y="2149"/>
                    <a:pt x="97" y="2245"/>
                    <a:pt x="221" y="2245"/>
                  </a:cubicBezTo>
                  <a:lnTo>
                    <a:pt x="921" y="2245"/>
                  </a:lnTo>
                  <a:cubicBezTo>
                    <a:pt x="1036" y="2245"/>
                    <a:pt x="1141" y="2149"/>
                    <a:pt x="1132" y="2024"/>
                  </a:cubicBezTo>
                  <a:lnTo>
                    <a:pt x="1132" y="212"/>
                  </a:lnTo>
                  <a:cubicBezTo>
                    <a:pt x="1132" y="102"/>
                    <a:pt x="1044" y="1"/>
                    <a:pt x="936" y="1"/>
                  </a:cubicBezTo>
                  <a:cubicBezTo>
                    <a:pt x="931" y="1"/>
                    <a:pt x="926" y="1"/>
                    <a:pt x="921" y="2"/>
                  </a:cubicBezTo>
                  <a:lnTo>
                    <a:pt x="221" y="2"/>
                  </a:lnTo>
                  <a:cubicBezTo>
                    <a:pt x="216" y="1"/>
                    <a:pt x="211" y="1"/>
                    <a:pt x="2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11782;p62">
              <a:extLst>
                <a:ext uri="{FF2B5EF4-FFF2-40B4-BE49-F238E27FC236}">
                  <a16:creationId xmlns:a16="http://schemas.microsoft.com/office/drawing/2014/main" id="{C7BF786C-F46B-4698-87D1-2F4E5883CA8B}"/>
                </a:ext>
              </a:extLst>
            </p:cNvPr>
            <p:cNvSpPr/>
            <p:nvPr/>
          </p:nvSpPr>
          <p:spPr>
            <a:xfrm>
              <a:off x="5796369" y="2651817"/>
              <a:ext cx="29894" cy="59029"/>
            </a:xfrm>
            <a:custGeom>
              <a:avLst/>
              <a:gdLst/>
              <a:ahLst/>
              <a:cxnLst/>
              <a:rect l="l" t="t" r="r" b="b"/>
              <a:pathLst>
                <a:path w="1141" h="2253" extrusionOk="0">
                  <a:moveTo>
                    <a:pt x="221" y="0"/>
                  </a:moveTo>
                  <a:cubicBezTo>
                    <a:pt x="106" y="0"/>
                    <a:pt x="0" y="96"/>
                    <a:pt x="10" y="221"/>
                  </a:cubicBezTo>
                  <a:lnTo>
                    <a:pt x="10" y="2032"/>
                  </a:lnTo>
                  <a:cubicBezTo>
                    <a:pt x="0" y="2147"/>
                    <a:pt x="106" y="2253"/>
                    <a:pt x="221" y="2253"/>
                  </a:cubicBezTo>
                  <a:lnTo>
                    <a:pt x="920" y="2253"/>
                  </a:lnTo>
                  <a:cubicBezTo>
                    <a:pt x="1045" y="2253"/>
                    <a:pt x="1141" y="2147"/>
                    <a:pt x="1141" y="2032"/>
                  </a:cubicBezTo>
                  <a:lnTo>
                    <a:pt x="1141" y="221"/>
                  </a:lnTo>
                  <a:cubicBezTo>
                    <a:pt x="1141" y="96"/>
                    <a:pt x="1045" y="0"/>
                    <a:pt x="920"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1783;p62">
              <a:extLst>
                <a:ext uri="{FF2B5EF4-FFF2-40B4-BE49-F238E27FC236}">
                  <a16:creationId xmlns:a16="http://schemas.microsoft.com/office/drawing/2014/main" id="{E424448F-071B-43F0-B0D6-F1DE92588094}"/>
                </a:ext>
              </a:extLst>
            </p:cNvPr>
            <p:cNvSpPr/>
            <p:nvPr/>
          </p:nvSpPr>
          <p:spPr>
            <a:xfrm>
              <a:off x="6060806" y="2651817"/>
              <a:ext cx="29658" cy="59029"/>
            </a:xfrm>
            <a:custGeom>
              <a:avLst/>
              <a:gdLst/>
              <a:ahLst/>
              <a:cxnLst/>
              <a:rect l="l" t="t" r="r" b="b"/>
              <a:pathLst>
                <a:path w="1132" h="2253" extrusionOk="0">
                  <a:moveTo>
                    <a:pt x="221" y="0"/>
                  </a:moveTo>
                  <a:cubicBezTo>
                    <a:pt x="96" y="0"/>
                    <a:pt x="1" y="96"/>
                    <a:pt x="1" y="221"/>
                  </a:cubicBezTo>
                  <a:lnTo>
                    <a:pt x="1" y="2032"/>
                  </a:lnTo>
                  <a:cubicBezTo>
                    <a:pt x="1" y="2147"/>
                    <a:pt x="96" y="2253"/>
                    <a:pt x="221" y="2253"/>
                  </a:cubicBezTo>
                  <a:lnTo>
                    <a:pt x="921" y="2253"/>
                  </a:lnTo>
                  <a:cubicBezTo>
                    <a:pt x="1036" y="2253"/>
                    <a:pt x="1132" y="2147"/>
                    <a:pt x="1132" y="2032"/>
                  </a:cubicBezTo>
                  <a:lnTo>
                    <a:pt x="1132" y="221"/>
                  </a:lnTo>
                  <a:cubicBezTo>
                    <a:pt x="1132" y="96"/>
                    <a:pt x="1036" y="0"/>
                    <a:pt x="921"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1784;p62">
              <a:extLst>
                <a:ext uri="{FF2B5EF4-FFF2-40B4-BE49-F238E27FC236}">
                  <a16:creationId xmlns:a16="http://schemas.microsoft.com/office/drawing/2014/main" id="{33703C67-F34D-4E12-BFE0-0557498FC524}"/>
                </a:ext>
              </a:extLst>
            </p:cNvPr>
            <p:cNvSpPr/>
            <p:nvPr/>
          </p:nvSpPr>
          <p:spPr>
            <a:xfrm>
              <a:off x="6034685" y="2565173"/>
              <a:ext cx="89945" cy="19860"/>
            </a:xfrm>
            <a:custGeom>
              <a:avLst/>
              <a:gdLst/>
              <a:ahLst/>
              <a:cxnLst/>
              <a:rect l="l" t="t" r="r" b="b"/>
              <a:pathLst>
                <a:path w="3433" h="758" extrusionOk="0">
                  <a:moveTo>
                    <a:pt x="1" y="0"/>
                  </a:moveTo>
                  <a:lnTo>
                    <a:pt x="1" y="758"/>
                  </a:lnTo>
                  <a:lnTo>
                    <a:pt x="3221" y="758"/>
                  </a:lnTo>
                  <a:cubicBezTo>
                    <a:pt x="3336" y="758"/>
                    <a:pt x="3432" y="662"/>
                    <a:pt x="3432" y="547"/>
                  </a:cubicBezTo>
                  <a:lnTo>
                    <a:pt x="3432" y="211"/>
                  </a:lnTo>
                  <a:cubicBezTo>
                    <a:pt x="3432" y="96"/>
                    <a:pt x="3336" y="0"/>
                    <a:pt x="32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11785;p62">
              <a:extLst>
                <a:ext uri="{FF2B5EF4-FFF2-40B4-BE49-F238E27FC236}">
                  <a16:creationId xmlns:a16="http://schemas.microsoft.com/office/drawing/2014/main" id="{EF3E05CA-8781-4BB4-8379-E5D384E33892}"/>
                </a:ext>
              </a:extLst>
            </p:cNvPr>
            <p:cNvSpPr/>
            <p:nvPr/>
          </p:nvSpPr>
          <p:spPr>
            <a:xfrm>
              <a:off x="6034685" y="2565173"/>
              <a:ext cx="17371" cy="19598"/>
            </a:xfrm>
            <a:custGeom>
              <a:avLst/>
              <a:gdLst/>
              <a:ahLst/>
              <a:cxnLst/>
              <a:rect l="l" t="t" r="r" b="b"/>
              <a:pathLst>
                <a:path w="663" h="748" extrusionOk="0">
                  <a:moveTo>
                    <a:pt x="1" y="0"/>
                  </a:moveTo>
                  <a:lnTo>
                    <a:pt x="1" y="748"/>
                  </a:lnTo>
                  <a:lnTo>
                    <a:pt x="662" y="748"/>
                  </a:lnTo>
                  <a:lnTo>
                    <a:pt x="662" y="0"/>
                  </a:ln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11786;p62">
              <a:extLst>
                <a:ext uri="{FF2B5EF4-FFF2-40B4-BE49-F238E27FC236}">
                  <a16:creationId xmlns:a16="http://schemas.microsoft.com/office/drawing/2014/main" id="{5CDFC7BC-826C-44E7-ABBB-AFBC0078B8FE}"/>
                </a:ext>
              </a:extLst>
            </p:cNvPr>
            <p:cNvSpPr/>
            <p:nvPr/>
          </p:nvSpPr>
          <p:spPr>
            <a:xfrm>
              <a:off x="5892550" y="2436584"/>
              <a:ext cx="101735" cy="72364"/>
            </a:xfrm>
            <a:custGeom>
              <a:avLst/>
              <a:gdLst/>
              <a:ahLst/>
              <a:cxnLst/>
              <a:rect l="l" t="t" r="r" b="b"/>
              <a:pathLst>
                <a:path w="3883" h="2762" extrusionOk="0">
                  <a:moveTo>
                    <a:pt x="451" y="1"/>
                  </a:moveTo>
                  <a:cubicBezTo>
                    <a:pt x="202" y="1"/>
                    <a:pt x="0" y="202"/>
                    <a:pt x="0" y="451"/>
                  </a:cubicBezTo>
                  <a:lnTo>
                    <a:pt x="0" y="2761"/>
                  </a:lnTo>
                  <a:lnTo>
                    <a:pt x="3882" y="2761"/>
                  </a:lnTo>
                  <a:lnTo>
                    <a:pt x="3882" y="451"/>
                  </a:lnTo>
                  <a:cubicBezTo>
                    <a:pt x="3882" y="202"/>
                    <a:pt x="3681" y="1"/>
                    <a:pt x="3432" y="1"/>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11787;p62">
              <a:extLst>
                <a:ext uri="{FF2B5EF4-FFF2-40B4-BE49-F238E27FC236}">
                  <a16:creationId xmlns:a16="http://schemas.microsoft.com/office/drawing/2014/main" id="{09ABC9E9-ACB7-4891-9089-7E7578CBF7E6}"/>
                </a:ext>
              </a:extLst>
            </p:cNvPr>
            <p:cNvSpPr/>
            <p:nvPr/>
          </p:nvSpPr>
          <p:spPr>
            <a:xfrm>
              <a:off x="5976416" y="2436584"/>
              <a:ext cx="18130" cy="72364"/>
            </a:xfrm>
            <a:custGeom>
              <a:avLst/>
              <a:gdLst/>
              <a:ahLst/>
              <a:cxnLst/>
              <a:rect l="l" t="t" r="r" b="b"/>
              <a:pathLst>
                <a:path w="692" h="2762" extrusionOk="0">
                  <a:moveTo>
                    <a:pt x="1" y="1"/>
                  </a:moveTo>
                  <a:lnTo>
                    <a:pt x="1" y="2761"/>
                  </a:lnTo>
                  <a:lnTo>
                    <a:pt x="691" y="2761"/>
                  </a:lnTo>
                  <a:lnTo>
                    <a:pt x="691" y="451"/>
                  </a:lnTo>
                  <a:cubicBezTo>
                    <a:pt x="691" y="202"/>
                    <a:pt x="490" y="1"/>
                    <a:pt x="241" y="1"/>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11788;p62">
              <a:extLst>
                <a:ext uri="{FF2B5EF4-FFF2-40B4-BE49-F238E27FC236}">
                  <a16:creationId xmlns:a16="http://schemas.microsoft.com/office/drawing/2014/main" id="{B88F528B-254F-4562-BE68-B6CC80347E2F}"/>
                </a:ext>
              </a:extLst>
            </p:cNvPr>
            <p:cNvSpPr/>
            <p:nvPr/>
          </p:nvSpPr>
          <p:spPr>
            <a:xfrm>
              <a:off x="5919405" y="2450706"/>
              <a:ext cx="48260" cy="44619"/>
            </a:xfrm>
            <a:custGeom>
              <a:avLst/>
              <a:gdLst/>
              <a:ahLst/>
              <a:cxnLst/>
              <a:rect l="l" t="t" r="r" b="b"/>
              <a:pathLst>
                <a:path w="1842" h="1703" extrusionOk="0">
                  <a:moveTo>
                    <a:pt x="921" y="1"/>
                  </a:moveTo>
                  <a:cubicBezTo>
                    <a:pt x="816" y="1"/>
                    <a:pt x="710" y="70"/>
                    <a:pt x="710" y="209"/>
                  </a:cubicBezTo>
                  <a:lnTo>
                    <a:pt x="710" y="641"/>
                  </a:lnTo>
                  <a:lnTo>
                    <a:pt x="279" y="641"/>
                  </a:lnTo>
                  <a:cubicBezTo>
                    <a:pt x="1" y="641"/>
                    <a:pt x="1" y="1062"/>
                    <a:pt x="279" y="1062"/>
                  </a:cubicBezTo>
                  <a:lnTo>
                    <a:pt x="710" y="1062"/>
                  </a:lnTo>
                  <a:lnTo>
                    <a:pt x="710" y="1494"/>
                  </a:lnTo>
                  <a:cubicBezTo>
                    <a:pt x="710" y="1633"/>
                    <a:pt x="816" y="1702"/>
                    <a:pt x="921" y="1702"/>
                  </a:cubicBezTo>
                  <a:cubicBezTo>
                    <a:pt x="1027" y="1702"/>
                    <a:pt x="1132" y="1633"/>
                    <a:pt x="1132" y="1494"/>
                  </a:cubicBezTo>
                  <a:lnTo>
                    <a:pt x="1132" y="1062"/>
                  </a:lnTo>
                  <a:lnTo>
                    <a:pt x="1563" y="1062"/>
                  </a:lnTo>
                  <a:cubicBezTo>
                    <a:pt x="1841" y="1062"/>
                    <a:pt x="1841" y="641"/>
                    <a:pt x="1563" y="641"/>
                  </a:cubicBezTo>
                  <a:lnTo>
                    <a:pt x="1132" y="641"/>
                  </a:lnTo>
                  <a:lnTo>
                    <a:pt x="1132" y="209"/>
                  </a:lnTo>
                  <a:cubicBezTo>
                    <a:pt x="1132" y="70"/>
                    <a:pt x="1027" y="1"/>
                    <a:pt x="9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16949;p64">
            <a:extLst>
              <a:ext uri="{FF2B5EF4-FFF2-40B4-BE49-F238E27FC236}">
                <a16:creationId xmlns:a16="http://schemas.microsoft.com/office/drawing/2014/main" id="{AE4C0539-2573-4E7A-84EA-9A9820FA0BB7}"/>
              </a:ext>
            </a:extLst>
          </p:cNvPr>
          <p:cNvGrpSpPr/>
          <p:nvPr/>
        </p:nvGrpSpPr>
        <p:grpSpPr>
          <a:xfrm>
            <a:off x="8659663" y="2361566"/>
            <a:ext cx="441407" cy="637783"/>
            <a:chOff x="6705276" y="2419290"/>
            <a:chExt cx="274812" cy="354728"/>
          </a:xfrm>
        </p:grpSpPr>
        <p:sp>
          <p:nvSpPr>
            <p:cNvPr id="235" name="Google Shape;16950;p64">
              <a:extLst>
                <a:ext uri="{FF2B5EF4-FFF2-40B4-BE49-F238E27FC236}">
                  <a16:creationId xmlns:a16="http://schemas.microsoft.com/office/drawing/2014/main" id="{23DA60DD-0C4C-4997-B39B-6EDC8E5EC227}"/>
                </a:ext>
              </a:extLst>
            </p:cNvPr>
            <p:cNvSpPr/>
            <p:nvPr/>
          </p:nvSpPr>
          <p:spPr>
            <a:xfrm>
              <a:off x="6705538" y="2608136"/>
              <a:ext cx="274550" cy="165882"/>
            </a:xfrm>
            <a:custGeom>
              <a:avLst/>
              <a:gdLst/>
              <a:ahLst/>
              <a:cxnLst/>
              <a:rect l="l" t="t" r="r" b="b"/>
              <a:pathLst>
                <a:path w="10485" h="6335" extrusionOk="0">
                  <a:moveTo>
                    <a:pt x="3711" y="0"/>
                  </a:moveTo>
                  <a:lnTo>
                    <a:pt x="3711" y="1031"/>
                  </a:lnTo>
                  <a:cubicBezTo>
                    <a:pt x="3711" y="1327"/>
                    <a:pt x="3520" y="1584"/>
                    <a:pt x="3244" y="1660"/>
                  </a:cubicBezTo>
                  <a:lnTo>
                    <a:pt x="935" y="2338"/>
                  </a:lnTo>
                  <a:cubicBezTo>
                    <a:pt x="382" y="2500"/>
                    <a:pt x="0" y="3015"/>
                    <a:pt x="0" y="3597"/>
                  </a:cubicBezTo>
                  <a:lnTo>
                    <a:pt x="0" y="5238"/>
                  </a:lnTo>
                  <a:cubicBezTo>
                    <a:pt x="0" y="5600"/>
                    <a:pt x="286" y="6335"/>
                    <a:pt x="649" y="6335"/>
                  </a:cubicBezTo>
                  <a:lnTo>
                    <a:pt x="9836" y="6335"/>
                  </a:lnTo>
                  <a:cubicBezTo>
                    <a:pt x="10189" y="6335"/>
                    <a:pt x="10484" y="5600"/>
                    <a:pt x="10484" y="5238"/>
                  </a:cubicBezTo>
                  <a:lnTo>
                    <a:pt x="10484" y="3607"/>
                  </a:lnTo>
                  <a:cubicBezTo>
                    <a:pt x="10484" y="3015"/>
                    <a:pt x="10103" y="2500"/>
                    <a:pt x="9540" y="2338"/>
                  </a:cubicBezTo>
                  <a:lnTo>
                    <a:pt x="7241" y="1660"/>
                  </a:lnTo>
                  <a:cubicBezTo>
                    <a:pt x="6955" y="1584"/>
                    <a:pt x="6764" y="1327"/>
                    <a:pt x="6764" y="1031"/>
                  </a:cubicBezTo>
                  <a:lnTo>
                    <a:pt x="6764" y="0"/>
                  </a:lnTo>
                  <a:close/>
                </a:path>
              </a:pathLst>
            </a:custGeom>
            <a:solidFill>
              <a:srgbClr val="F2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16951;p64">
              <a:extLst>
                <a:ext uri="{FF2B5EF4-FFF2-40B4-BE49-F238E27FC236}">
                  <a16:creationId xmlns:a16="http://schemas.microsoft.com/office/drawing/2014/main" id="{C4B14619-B26C-441F-A528-D9DD3E790B15}"/>
                </a:ext>
              </a:extLst>
            </p:cNvPr>
            <p:cNvSpPr/>
            <p:nvPr/>
          </p:nvSpPr>
          <p:spPr>
            <a:xfrm>
              <a:off x="6705276" y="2651604"/>
              <a:ext cx="274812" cy="122415"/>
            </a:xfrm>
            <a:custGeom>
              <a:avLst/>
              <a:gdLst/>
              <a:ahLst/>
              <a:cxnLst/>
              <a:rect l="l" t="t" r="r" b="b"/>
              <a:pathLst>
                <a:path w="10495" h="4675" extrusionOk="0">
                  <a:moveTo>
                    <a:pt x="3244" y="0"/>
                  </a:moveTo>
                  <a:lnTo>
                    <a:pt x="945" y="678"/>
                  </a:lnTo>
                  <a:cubicBezTo>
                    <a:pt x="392" y="840"/>
                    <a:pt x="0" y="1355"/>
                    <a:pt x="0" y="1937"/>
                  </a:cubicBezTo>
                  <a:lnTo>
                    <a:pt x="0" y="4017"/>
                  </a:lnTo>
                  <a:cubicBezTo>
                    <a:pt x="0" y="4379"/>
                    <a:pt x="296" y="4675"/>
                    <a:pt x="659" y="4675"/>
                  </a:cubicBezTo>
                  <a:lnTo>
                    <a:pt x="9846" y="4675"/>
                  </a:lnTo>
                  <a:cubicBezTo>
                    <a:pt x="10199" y="4675"/>
                    <a:pt x="10494" y="4379"/>
                    <a:pt x="10494" y="4017"/>
                  </a:cubicBezTo>
                  <a:lnTo>
                    <a:pt x="10494" y="1947"/>
                  </a:lnTo>
                  <a:cubicBezTo>
                    <a:pt x="10494" y="1355"/>
                    <a:pt x="10113" y="840"/>
                    <a:pt x="9550" y="678"/>
                  </a:cubicBezTo>
                  <a:lnTo>
                    <a:pt x="7251" y="0"/>
                  </a:lnTo>
                  <a:lnTo>
                    <a:pt x="7251" y="0"/>
                  </a:lnTo>
                  <a:cubicBezTo>
                    <a:pt x="7308" y="29"/>
                    <a:pt x="7365" y="58"/>
                    <a:pt x="7432" y="86"/>
                  </a:cubicBezTo>
                  <a:lnTo>
                    <a:pt x="5247" y="735"/>
                  </a:lnTo>
                  <a:lnTo>
                    <a:pt x="3063" y="86"/>
                  </a:lnTo>
                  <a:cubicBezTo>
                    <a:pt x="3130" y="58"/>
                    <a:pt x="3187" y="29"/>
                    <a:pt x="32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16952;p64">
              <a:extLst>
                <a:ext uri="{FF2B5EF4-FFF2-40B4-BE49-F238E27FC236}">
                  <a16:creationId xmlns:a16="http://schemas.microsoft.com/office/drawing/2014/main" id="{6DF88A51-4590-412F-AE9B-18D1608BA72A}"/>
                </a:ext>
              </a:extLst>
            </p:cNvPr>
            <p:cNvSpPr/>
            <p:nvPr/>
          </p:nvSpPr>
          <p:spPr>
            <a:xfrm>
              <a:off x="6773959" y="2656343"/>
              <a:ext cx="137681" cy="117675"/>
            </a:xfrm>
            <a:custGeom>
              <a:avLst/>
              <a:gdLst/>
              <a:ahLst/>
              <a:cxnLst/>
              <a:rect l="l" t="t" r="r" b="b"/>
              <a:pathLst>
                <a:path w="5258" h="4494" extrusionOk="0">
                  <a:moveTo>
                    <a:pt x="774" y="1"/>
                  </a:moveTo>
                  <a:lnTo>
                    <a:pt x="516" y="268"/>
                  </a:lnTo>
                  <a:cubicBezTo>
                    <a:pt x="192" y="592"/>
                    <a:pt x="1" y="1041"/>
                    <a:pt x="11" y="1498"/>
                  </a:cubicBezTo>
                  <a:lnTo>
                    <a:pt x="11" y="4494"/>
                  </a:lnTo>
                  <a:lnTo>
                    <a:pt x="5257" y="4494"/>
                  </a:lnTo>
                  <a:lnTo>
                    <a:pt x="5257" y="1498"/>
                  </a:lnTo>
                  <a:cubicBezTo>
                    <a:pt x="5248" y="1031"/>
                    <a:pt x="5067" y="592"/>
                    <a:pt x="4733" y="268"/>
                  </a:cubicBezTo>
                  <a:lnTo>
                    <a:pt x="4475" y="1"/>
                  </a:lnTo>
                  <a:lnTo>
                    <a:pt x="2624" y="344"/>
                  </a:lnTo>
                  <a:lnTo>
                    <a:pt x="774" y="1"/>
                  </a:lnTo>
                  <a:close/>
                </a:path>
              </a:pathLst>
            </a:custGeom>
            <a:solidFill>
              <a:srgbClr val="E7E9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16953;p64">
              <a:extLst>
                <a:ext uri="{FF2B5EF4-FFF2-40B4-BE49-F238E27FC236}">
                  <a16:creationId xmlns:a16="http://schemas.microsoft.com/office/drawing/2014/main" id="{F3E64A0F-229F-43E7-8889-A63457589840}"/>
                </a:ext>
              </a:extLst>
            </p:cNvPr>
            <p:cNvSpPr/>
            <p:nvPr/>
          </p:nvSpPr>
          <p:spPr>
            <a:xfrm>
              <a:off x="6780479" y="2656343"/>
              <a:ext cx="124405" cy="46321"/>
            </a:xfrm>
            <a:custGeom>
              <a:avLst/>
              <a:gdLst/>
              <a:ahLst/>
              <a:cxnLst/>
              <a:rect l="l" t="t" r="r" b="b"/>
              <a:pathLst>
                <a:path w="4751" h="1769" extrusionOk="0">
                  <a:moveTo>
                    <a:pt x="525" y="1"/>
                  </a:moveTo>
                  <a:lnTo>
                    <a:pt x="267" y="268"/>
                  </a:lnTo>
                  <a:cubicBezTo>
                    <a:pt x="162" y="373"/>
                    <a:pt x="67" y="487"/>
                    <a:pt x="0" y="621"/>
                  </a:cubicBezTo>
                  <a:lnTo>
                    <a:pt x="801" y="1546"/>
                  </a:lnTo>
                  <a:cubicBezTo>
                    <a:pt x="930" y="1694"/>
                    <a:pt x="1109" y="1768"/>
                    <a:pt x="1289" y="1768"/>
                  </a:cubicBezTo>
                  <a:cubicBezTo>
                    <a:pt x="1457" y="1768"/>
                    <a:pt x="1626" y="1704"/>
                    <a:pt x="1755" y="1575"/>
                  </a:cubicBezTo>
                  <a:lnTo>
                    <a:pt x="2375" y="964"/>
                  </a:lnTo>
                  <a:lnTo>
                    <a:pt x="2996" y="1575"/>
                  </a:lnTo>
                  <a:cubicBezTo>
                    <a:pt x="3125" y="1704"/>
                    <a:pt x="3293" y="1768"/>
                    <a:pt x="3462" y="1768"/>
                  </a:cubicBezTo>
                  <a:cubicBezTo>
                    <a:pt x="3642" y="1768"/>
                    <a:pt x="3821" y="1694"/>
                    <a:pt x="3950" y="1546"/>
                  </a:cubicBezTo>
                  <a:lnTo>
                    <a:pt x="4751" y="621"/>
                  </a:lnTo>
                  <a:cubicBezTo>
                    <a:pt x="4684" y="497"/>
                    <a:pt x="4589" y="373"/>
                    <a:pt x="4484" y="268"/>
                  </a:cubicBezTo>
                  <a:lnTo>
                    <a:pt x="4226" y="1"/>
                  </a:lnTo>
                  <a:lnTo>
                    <a:pt x="2375" y="344"/>
                  </a:lnTo>
                  <a:lnTo>
                    <a:pt x="525" y="1"/>
                  </a:ln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16954;p64">
              <a:extLst>
                <a:ext uri="{FF2B5EF4-FFF2-40B4-BE49-F238E27FC236}">
                  <a16:creationId xmlns:a16="http://schemas.microsoft.com/office/drawing/2014/main" id="{C1FEDECA-91E4-44D5-B65B-01329E4186F6}"/>
                </a:ext>
              </a:extLst>
            </p:cNvPr>
            <p:cNvSpPr/>
            <p:nvPr/>
          </p:nvSpPr>
          <p:spPr>
            <a:xfrm>
              <a:off x="6825439" y="2693814"/>
              <a:ext cx="34486" cy="80205"/>
            </a:xfrm>
            <a:custGeom>
              <a:avLst/>
              <a:gdLst/>
              <a:ahLst/>
              <a:cxnLst/>
              <a:rect l="l" t="t" r="r" b="b"/>
              <a:pathLst>
                <a:path w="1317" h="3063" extrusionOk="0">
                  <a:moveTo>
                    <a:pt x="344" y="1"/>
                  </a:moveTo>
                  <a:lnTo>
                    <a:pt x="0" y="3063"/>
                  </a:lnTo>
                  <a:lnTo>
                    <a:pt x="1317" y="3063"/>
                  </a:lnTo>
                  <a:lnTo>
                    <a:pt x="9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16955;p64">
              <a:extLst>
                <a:ext uri="{FF2B5EF4-FFF2-40B4-BE49-F238E27FC236}">
                  <a16:creationId xmlns:a16="http://schemas.microsoft.com/office/drawing/2014/main" id="{30E5EE2E-1994-4FEE-98E1-3A00A0B7342A}"/>
                </a:ext>
              </a:extLst>
            </p:cNvPr>
            <p:cNvSpPr/>
            <p:nvPr/>
          </p:nvSpPr>
          <p:spPr>
            <a:xfrm>
              <a:off x="6819678" y="2665351"/>
              <a:ext cx="46007" cy="34250"/>
            </a:xfrm>
            <a:custGeom>
              <a:avLst/>
              <a:gdLst/>
              <a:ahLst/>
              <a:cxnLst/>
              <a:rect l="l" t="t" r="r" b="b"/>
              <a:pathLst>
                <a:path w="1757" h="1308" extrusionOk="0">
                  <a:moveTo>
                    <a:pt x="1" y="0"/>
                  </a:moveTo>
                  <a:lnTo>
                    <a:pt x="392" y="1154"/>
                  </a:lnTo>
                  <a:cubicBezTo>
                    <a:pt x="421" y="1250"/>
                    <a:pt x="506" y="1307"/>
                    <a:pt x="602" y="1307"/>
                  </a:cubicBezTo>
                  <a:lnTo>
                    <a:pt x="1155" y="1307"/>
                  </a:lnTo>
                  <a:cubicBezTo>
                    <a:pt x="1251" y="1307"/>
                    <a:pt x="1336" y="1250"/>
                    <a:pt x="1365" y="1154"/>
                  </a:cubicBezTo>
                  <a:lnTo>
                    <a:pt x="1756"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16956;p64">
              <a:extLst>
                <a:ext uri="{FF2B5EF4-FFF2-40B4-BE49-F238E27FC236}">
                  <a16:creationId xmlns:a16="http://schemas.microsoft.com/office/drawing/2014/main" id="{BB6DDEDF-14D7-4DDA-8EE7-983B9E11A726}"/>
                </a:ext>
              </a:extLst>
            </p:cNvPr>
            <p:cNvSpPr/>
            <p:nvPr/>
          </p:nvSpPr>
          <p:spPr>
            <a:xfrm>
              <a:off x="6802710" y="2608136"/>
              <a:ext cx="79943" cy="22886"/>
            </a:xfrm>
            <a:custGeom>
              <a:avLst/>
              <a:gdLst/>
              <a:ahLst/>
              <a:cxnLst/>
              <a:rect l="l" t="t" r="r" b="b"/>
              <a:pathLst>
                <a:path w="3053" h="874" extrusionOk="0">
                  <a:moveTo>
                    <a:pt x="0" y="0"/>
                  </a:moveTo>
                  <a:lnTo>
                    <a:pt x="0" y="487"/>
                  </a:lnTo>
                  <a:cubicBezTo>
                    <a:pt x="477" y="745"/>
                    <a:pt x="1002" y="873"/>
                    <a:pt x="1526" y="873"/>
                  </a:cubicBezTo>
                  <a:cubicBezTo>
                    <a:pt x="2051" y="873"/>
                    <a:pt x="2576" y="745"/>
                    <a:pt x="3053" y="487"/>
                  </a:cubicBezTo>
                  <a:lnTo>
                    <a:pt x="3053" y="0"/>
                  </a:lnTo>
                  <a:close/>
                </a:path>
              </a:pathLst>
            </a:custGeom>
            <a:solidFill>
              <a:srgbClr val="EEF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16957;p64">
              <a:extLst>
                <a:ext uri="{FF2B5EF4-FFF2-40B4-BE49-F238E27FC236}">
                  <a16:creationId xmlns:a16="http://schemas.microsoft.com/office/drawing/2014/main" id="{B5E10309-D9F4-4F92-8BE1-4704E8696426}"/>
                </a:ext>
              </a:extLst>
            </p:cNvPr>
            <p:cNvSpPr/>
            <p:nvPr/>
          </p:nvSpPr>
          <p:spPr>
            <a:xfrm>
              <a:off x="6722768" y="2447753"/>
              <a:ext cx="62713" cy="143180"/>
            </a:xfrm>
            <a:custGeom>
              <a:avLst/>
              <a:gdLst/>
              <a:ahLst/>
              <a:cxnLst/>
              <a:rect l="l" t="t" r="r" b="b"/>
              <a:pathLst>
                <a:path w="2395" h="5468" extrusionOk="0">
                  <a:moveTo>
                    <a:pt x="2395" y="1"/>
                  </a:moveTo>
                  <a:cubicBezTo>
                    <a:pt x="763" y="545"/>
                    <a:pt x="182" y="2453"/>
                    <a:pt x="38" y="3082"/>
                  </a:cubicBezTo>
                  <a:cubicBezTo>
                    <a:pt x="0" y="3206"/>
                    <a:pt x="29" y="3340"/>
                    <a:pt x="115" y="3445"/>
                  </a:cubicBezTo>
                  <a:lnTo>
                    <a:pt x="592" y="4084"/>
                  </a:lnTo>
                  <a:cubicBezTo>
                    <a:pt x="630" y="4132"/>
                    <a:pt x="649" y="4198"/>
                    <a:pt x="639" y="4256"/>
                  </a:cubicBezTo>
                  <a:cubicBezTo>
                    <a:pt x="620" y="4332"/>
                    <a:pt x="601" y="4408"/>
                    <a:pt x="573" y="4475"/>
                  </a:cubicBezTo>
                  <a:cubicBezTo>
                    <a:pt x="496" y="4685"/>
                    <a:pt x="592" y="4923"/>
                    <a:pt x="792" y="5019"/>
                  </a:cubicBezTo>
                  <a:cubicBezTo>
                    <a:pt x="1298" y="5267"/>
                    <a:pt x="1832" y="5410"/>
                    <a:pt x="2395" y="5467"/>
                  </a:cubicBezTo>
                  <a:lnTo>
                    <a:pt x="2395" y="1"/>
                  </a:lnTo>
                  <a:close/>
                </a:path>
              </a:pathLst>
            </a:custGeom>
            <a:solidFill>
              <a:srgbClr val="BDC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16958;p64">
              <a:extLst>
                <a:ext uri="{FF2B5EF4-FFF2-40B4-BE49-F238E27FC236}">
                  <a16:creationId xmlns:a16="http://schemas.microsoft.com/office/drawing/2014/main" id="{B233FE9A-991C-409E-9B88-46E700352408}"/>
                </a:ext>
              </a:extLst>
            </p:cNvPr>
            <p:cNvSpPr/>
            <p:nvPr/>
          </p:nvSpPr>
          <p:spPr>
            <a:xfrm>
              <a:off x="6900119" y="2447753"/>
              <a:ext cx="62477" cy="143180"/>
            </a:xfrm>
            <a:custGeom>
              <a:avLst/>
              <a:gdLst/>
              <a:ahLst/>
              <a:cxnLst/>
              <a:rect l="l" t="t" r="r" b="b"/>
              <a:pathLst>
                <a:path w="2386" h="5468" extrusionOk="0">
                  <a:moveTo>
                    <a:pt x="1" y="1"/>
                  </a:moveTo>
                  <a:lnTo>
                    <a:pt x="1" y="5467"/>
                  </a:lnTo>
                  <a:cubicBezTo>
                    <a:pt x="554" y="5410"/>
                    <a:pt x="1098" y="5267"/>
                    <a:pt x="1603" y="5019"/>
                  </a:cubicBezTo>
                  <a:cubicBezTo>
                    <a:pt x="1804" y="4923"/>
                    <a:pt x="1899" y="4685"/>
                    <a:pt x="1823" y="4475"/>
                  </a:cubicBezTo>
                  <a:cubicBezTo>
                    <a:pt x="1794" y="4408"/>
                    <a:pt x="1775" y="4332"/>
                    <a:pt x="1756" y="4256"/>
                  </a:cubicBezTo>
                  <a:cubicBezTo>
                    <a:pt x="1746" y="4198"/>
                    <a:pt x="1756" y="4132"/>
                    <a:pt x="1794" y="4084"/>
                  </a:cubicBezTo>
                  <a:lnTo>
                    <a:pt x="2281" y="3445"/>
                  </a:lnTo>
                  <a:cubicBezTo>
                    <a:pt x="2357" y="3340"/>
                    <a:pt x="2386" y="3206"/>
                    <a:pt x="2357" y="3082"/>
                  </a:cubicBezTo>
                  <a:cubicBezTo>
                    <a:pt x="2204" y="2453"/>
                    <a:pt x="1632" y="545"/>
                    <a:pt x="1" y="1"/>
                  </a:cubicBezTo>
                  <a:close/>
                </a:path>
              </a:pathLst>
            </a:custGeom>
            <a:solidFill>
              <a:srgbClr val="BDC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16959;p64">
              <a:extLst>
                <a:ext uri="{FF2B5EF4-FFF2-40B4-BE49-F238E27FC236}">
                  <a16:creationId xmlns:a16="http://schemas.microsoft.com/office/drawing/2014/main" id="{C41D2C22-7E85-4E75-8F4F-A999D5C9EC3C}"/>
                </a:ext>
              </a:extLst>
            </p:cNvPr>
            <p:cNvSpPr/>
            <p:nvPr/>
          </p:nvSpPr>
          <p:spPr>
            <a:xfrm>
              <a:off x="6745732" y="2419290"/>
              <a:ext cx="193874" cy="200368"/>
            </a:xfrm>
            <a:custGeom>
              <a:avLst/>
              <a:gdLst/>
              <a:ahLst/>
              <a:cxnLst/>
              <a:rect l="l" t="t" r="r" b="b"/>
              <a:pathLst>
                <a:path w="7404" h="7652" extrusionOk="0">
                  <a:moveTo>
                    <a:pt x="3702" y="0"/>
                  </a:moveTo>
                  <a:cubicBezTo>
                    <a:pt x="2014" y="0"/>
                    <a:pt x="650" y="1374"/>
                    <a:pt x="650" y="3063"/>
                  </a:cubicBezTo>
                  <a:lnTo>
                    <a:pt x="650" y="3950"/>
                  </a:lnTo>
                  <a:cubicBezTo>
                    <a:pt x="1" y="4074"/>
                    <a:pt x="96" y="5028"/>
                    <a:pt x="755" y="5028"/>
                  </a:cubicBezTo>
                  <a:lnTo>
                    <a:pt x="879" y="5028"/>
                  </a:lnTo>
                  <a:cubicBezTo>
                    <a:pt x="984" y="6507"/>
                    <a:pt x="2224" y="7651"/>
                    <a:pt x="3702" y="7651"/>
                  </a:cubicBezTo>
                  <a:cubicBezTo>
                    <a:pt x="5181" y="7651"/>
                    <a:pt x="6421" y="6507"/>
                    <a:pt x="6536" y="5028"/>
                  </a:cubicBezTo>
                  <a:lnTo>
                    <a:pt x="6650" y="5028"/>
                  </a:lnTo>
                  <a:cubicBezTo>
                    <a:pt x="7309" y="5028"/>
                    <a:pt x="7404" y="4074"/>
                    <a:pt x="6765" y="3950"/>
                  </a:cubicBezTo>
                  <a:lnTo>
                    <a:pt x="6765" y="3940"/>
                  </a:lnTo>
                  <a:lnTo>
                    <a:pt x="6765" y="3063"/>
                  </a:lnTo>
                  <a:cubicBezTo>
                    <a:pt x="6765" y="1374"/>
                    <a:pt x="5391" y="0"/>
                    <a:pt x="3702" y="0"/>
                  </a:cubicBezTo>
                  <a:close/>
                </a:path>
              </a:pathLst>
            </a:custGeom>
            <a:solidFill>
              <a:srgbClr val="F6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16960;p64">
              <a:extLst>
                <a:ext uri="{FF2B5EF4-FFF2-40B4-BE49-F238E27FC236}">
                  <a16:creationId xmlns:a16="http://schemas.microsoft.com/office/drawing/2014/main" id="{53715E1F-988E-448B-9348-771D549E909D}"/>
                </a:ext>
              </a:extLst>
            </p:cNvPr>
            <p:cNvSpPr/>
            <p:nvPr/>
          </p:nvSpPr>
          <p:spPr>
            <a:xfrm>
              <a:off x="6796950" y="2516463"/>
              <a:ext cx="28515" cy="14271"/>
            </a:xfrm>
            <a:custGeom>
              <a:avLst/>
              <a:gdLst/>
              <a:ahLst/>
              <a:cxnLst/>
              <a:rect l="l" t="t" r="r" b="b"/>
              <a:pathLst>
                <a:path w="1089" h="545" extrusionOk="0">
                  <a:moveTo>
                    <a:pt x="1" y="0"/>
                  </a:moveTo>
                  <a:lnTo>
                    <a:pt x="1" y="544"/>
                  </a:lnTo>
                  <a:lnTo>
                    <a:pt x="1088" y="544"/>
                  </a:lnTo>
                  <a:lnTo>
                    <a:pt x="1088" y="0"/>
                  </a:lnTo>
                  <a:close/>
                </a:path>
              </a:pathLst>
            </a:custGeom>
            <a:solidFill>
              <a:srgbClr val="F2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16961;p64">
              <a:extLst>
                <a:ext uri="{FF2B5EF4-FFF2-40B4-BE49-F238E27FC236}">
                  <a16:creationId xmlns:a16="http://schemas.microsoft.com/office/drawing/2014/main" id="{BB3280CC-CB9A-4C36-B13F-B3747D7B9F4D}"/>
                </a:ext>
              </a:extLst>
            </p:cNvPr>
            <p:cNvSpPr/>
            <p:nvPr/>
          </p:nvSpPr>
          <p:spPr>
            <a:xfrm>
              <a:off x="6859898" y="2516463"/>
              <a:ext cx="28515" cy="14271"/>
            </a:xfrm>
            <a:custGeom>
              <a:avLst/>
              <a:gdLst/>
              <a:ahLst/>
              <a:cxnLst/>
              <a:rect l="l" t="t" r="r" b="b"/>
              <a:pathLst>
                <a:path w="1089" h="545" extrusionOk="0">
                  <a:moveTo>
                    <a:pt x="1" y="0"/>
                  </a:moveTo>
                  <a:lnTo>
                    <a:pt x="1" y="544"/>
                  </a:lnTo>
                  <a:lnTo>
                    <a:pt x="1088" y="544"/>
                  </a:lnTo>
                  <a:lnTo>
                    <a:pt x="1088" y="0"/>
                  </a:lnTo>
                  <a:close/>
                </a:path>
              </a:pathLst>
            </a:custGeom>
            <a:solidFill>
              <a:srgbClr val="F2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16962;p64">
              <a:extLst>
                <a:ext uri="{FF2B5EF4-FFF2-40B4-BE49-F238E27FC236}">
                  <a16:creationId xmlns:a16="http://schemas.microsoft.com/office/drawing/2014/main" id="{8493D286-EFB9-424D-87A9-A8FCFE06DD64}"/>
                </a:ext>
              </a:extLst>
            </p:cNvPr>
            <p:cNvSpPr/>
            <p:nvPr/>
          </p:nvSpPr>
          <p:spPr>
            <a:xfrm>
              <a:off x="6745732" y="2419316"/>
              <a:ext cx="111443" cy="200237"/>
            </a:xfrm>
            <a:custGeom>
              <a:avLst/>
              <a:gdLst/>
              <a:ahLst/>
              <a:cxnLst/>
              <a:rect l="l" t="t" r="r" b="b"/>
              <a:pathLst>
                <a:path w="4256" h="7647" extrusionOk="0">
                  <a:moveTo>
                    <a:pt x="3676" y="1"/>
                  </a:moveTo>
                  <a:cubicBezTo>
                    <a:pt x="2034" y="1"/>
                    <a:pt x="641" y="1343"/>
                    <a:pt x="650" y="3052"/>
                  </a:cubicBezTo>
                  <a:lnTo>
                    <a:pt x="650" y="3939"/>
                  </a:lnTo>
                  <a:cubicBezTo>
                    <a:pt x="1" y="4073"/>
                    <a:pt x="96" y="5027"/>
                    <a:pt x="755" y="5027"/>
                  </a:cubicBezTo>
                  <a:lnTo>
                    <a:pt x="879" y="5027"/>
                  </a:lnTo>
                  <a:cubicBezTo>
                    <a:pt x="989" y="6529"/>
                    <a:pt x="2254" y="7646"/>
                    <a:pt x="3708" y="7646"/>
                  </a:cubicBezTo>
                  <a:cubicBezTo>
                    <a:pt x="3888" y="7646"/>
                    <a:pt x="4071" y="7629"/>
                    <a:pt x="4256" y="7593"/>
                  </a:cubicBezTo>
                  <a:cubicBezTo>
                    <a:pt x="2920" y="7335"/>
                    <a:pt x="1957" y="6162"/>
                    <a:pt x="1957" y="4807"/>
                  </a:cubicBezTo>
                  <a:lnTo>
                    <a:pt x="1957" y="2842"/>
                  </a:lnTo>
                  <a:cubicBezTo>
                    <a:pt x="1957" y="1478"/>
                    <a:pt x="2920" y="314"/>
                    <a:pt x="4256" y="57"/>
                  </a:cubicBezTo>
                  <a:cubicBezTo>
                    <a:pt x="4060" y="19"/>
                    <a:pt x="3866" y="1"/>
                    <a:pt x="3676" y="1"/>
                  </a:cubicBezTo>
                  <a:close/>
                </a:path>
              </a:pathLst>
            </a:custGeom>
            <a:solidFill>
              <a:srgbClr val="F2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16963;p64">
              <a:extLst>
                <a:ext uri="{FF2B5EF4-FFF2-40B4-BE49-F238E27FC236}">
                  <a16:creationId xmlns:a16="http://schemas.microsoft.com/office/drawing/2014/main" id="{AA50480B-C7D3-4EEE-A4C6-DB8BD83994A5}"/>
                </a:ext>
              </a:extLst>
            </p:cNvPr>
            <p:cNvSpPr/>
            <p:nvPr/>
          </p:nvSpPr>
          <p:spPr>
            <a:xfrm>
              <a:off x="6805434" y="2516594"/>
              <a:ext cx="11521" cy="17125"/>
            </a:xfrm>
            <a:custGeom>
              <a:avLst/>
              <a:gdLst/>
              <a:ahLst/>
              <a:cxnLst/>
              <a:rect l="l" t="t" r="r" b="b"/>
              <a:pathLst>
                <a:path w="440" h="654" extrusionOk="0">
                  <a:moveTo>
                    <a:pt x="220" y="0"/>
                  </a:moveTo>
                  <a:cubicBezTo>
                    <a:pt x="111" y="0"/>
                    <a:pt x="1" y="72"/>
                    <a:pt x="1" y="215"/>
                  </a:cubicBezTo>
                  <a:lnTo>
                    <a:pt x="1" y="434"/>
                  </a:lnTo>
                  <a:cubicBezTo>
                    <a:pt x="1" y="558"/>
                    <a:pt x="96" y="654"/>
                    <a:pt x="220" y="654"/>
                  </a:cubicBezTo>
                  <a:cubicBezTo>
                    <a:pt x="344" y="654"/>
                    <a:pt x="440" y="558"/>
                    <a:pt x="440" y="434"/>
                  </a:cubicBezTo>
                  <a:lnTo>
                    <a:pt x="440" y="215"/>
                  </a:lnTo>
                  <a:cubicBezTo>
                    <a:pt x="440" y="72"/>
                    <a:pt x="330" y="0"/>
                    <a:pt x="220" y="0"/>
                  </a:cubicBezTo>
                  <a:close/>
                </a:path>
              </a:pathLst>
            </a:custGeom>
            <a:solidFill>
              <a:srgbClr val="395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16964;p64">
              <a:extLst>
                <a:ext uri="{FF2B5EF4-FFF2-40B4-BE49-F238E27FC236}">
                  <a16:creationId xmlns:a16="http://schemas.microsoft.com/office/drawing/2014/main" id="{5E736420-913D-40C5-A633-B62D81551C6F}"/>
                </a:ext>
              </a:extLst>
            </p:cNvPr>
            <p:cNvSpPr/>
            <p:nvPr/>
          </p:nvSpPr>
          <p:spPr>
            <a:xfrm>
              <a:off x="6817400" y="2562103"/>
              <a:ext cx="50563" cy="17361"/>
            </a:xfrm>
            <a:custGeom>
              <a:avLst/>
              <a:gdLst/>
              <a:ahLst/>
              <a:cxnLst/>
              <a:rect l="l" t="t" r="r" b="b"/>
              <a:pathLst>
                <a:path w="1931" h="663" extrusionOk="0">
                  <a:moveTo>
                    <a:pt x="311" y="1"/>
                  </a:moveTo>
                  <a:cubicBezTo>
                    <a:pt x="145" y="1"/>
                    <a:pt x="1" y="224"/>
                    <a:pt x="155" y="385"/>
                  </a:cubicBezTo>
                  <a:cubicBezTo>
                    <a:pt x="373" y="567"/>
                    <a:pt x="644" y="662"/>
                    <a:pt x="925" y="662"/>
                  </a:cubicBezTo>
                  <a:cubicBezTo>
                    <a:pt x="939" y="662"/>
                    <a:pt x="952" y="662"/>
                    <a:pt x="965" y="661"/>
                  </a:cubicBezTo>
                  <a:cubicBezTo>
                    <a:pt x="979" y="662"/>
                    <a:pt x="992" y="662"/>
                    <a:pt x="1006" y="662"/>
                  </a:cubicBezTo>
                  <a:cubicBezTo>
                    <a:pt x="1287" y="662"/>
                    <a:pt x="1558" y="567"/>
                    <a:pt x="1776" y="385"/>
                  </a:cubicBezTo>
                  <a:cubicBezTo>
                    <a:pt x="1930" y="224"/>
                    <a:pt x="1786" y="1"/>
                    <a:pt x="1620" y="1"/>
                  </a:cubicBezTo>
                  <a:cubicBezTo>
                    <a:pt x="1570" y="1"/>
                    <a:pt x="1518" y="21"/>
                    <a:pt x="1471" y="70"/>
                  </a:cubicBezTo>
                  <a:cubicBezTo>
                    <a:pt x="1318" y="175"/>
                    <a:pt x="1142" y="227"/>
                    <a:pt x="965" y="227"/>
                  </a:cubicBezTo>
                  <a:cubicBezTo>
                    <a:pt x="789" y="227"/>
                    <a:pt x="612" y="175"/>
                    <a:pt x="460" y="70"/>
                  </a:cubicBezTo>
                  <a:cubicBezTo>
                    <a:pt x="413" y="21"/>
                    <a:pt x="361" y="1"/>
                    <a:pt x="311" y="1"/>
                  </a:cubicBezTo>
                  <a:close/>
                </a:path>
              </a:pathLst>
            </a:custGeom>
            <a:solidFill>
              <a:srgbClr val="E7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16965;p64">
              <a:extLst>
                <a:ext uri="{FF2B5EF4-FFF2-40B4-BE49-F238E27FC236}">
                  <a16:creationId xmlns:a16="http://schemas.microsoft.com/office/drawing/2014/main" id="{CCE42BAE-A86F-482B-907D-66E2E1ABC2F7}"/>
                </a:ext>
              </a:extLst>
            </p:cNvPr>
            <p:cNvSpPr/>
            <p:nvPr/>
          </p:nvSpPr>
          <p:spPr>
            <a:xfrm>
              <a:off x="6794960" y="2493734"/>
              <a:ext cx="32496" cy="11260"/>
            </a:xfrm>
            <a:custGeom>
              <a:avLst/>
              <a:gdLst/>
              <a:ahLst/>
              <a:cxnLst/>
              <a:rect l="l" t="t" r="r" b="b"/>
              <a:pathLst>
                <a:path w="1241" h="430" extrusionOk="0">
                  <a:moveTo>
                    <a:pt x="296" y="0"/>
                  </a:moveTo>
                  <a:cubicBezTo>
                    <a:pt x="0" y="0"/>
                    <a:pt x="0" y="429"/>
                    <a:pt x="296" y="429"/>
                  </a:cubicBezTo>
                  <a:lnTo>
                    <a:pt x="954" y="429"/>
                  </a:lnTo>
                  <a:cubicBezTo>
                    <a:pt x="1241" y="429"/>
                    <a:pt x="1241" y="0"/>
                    <a:pt x="954"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16966;p64">
              <a:extLst>
                <a:ext uri="{FF2B5EF4-FFF2-40B4-BE49-F238E27FC236}">
                  <a16:creationId xmlns:a16="http://schemas.microsoft.com/office/drawing/2014/main" id="{C20D3715-DDD1-4CF2-B87E-C645925FD616}"/>
                </a:ext>
              </a:extLst>
            </p:cNvPr>
            <p:cNvSpPr/>
            <p:nvPr/>
          </p:nvSpPr>
          <p:spPr>
            <a:xfrm>
              <a:off x="6868409" y="2516594"/>
              <a:ext cx="11495" cy="17125"/>
            </a:xfrm>
            <a:custGeom>
              <a:avLst/>
              <a:gdLst/>
              <a:ahLst/>
              <a:cxnLst/>
              <a:rect l="l" t="t" r="r" b="b"/>
              <a:pathLst>
                <a:path w="439" h="654" extrusionOk="0">
                  <a:moveTo>
                    <a:pt x="219" y="0"/>
                  </a:moveTo>
                  <a:cubicBezTo>
                    <a:pt x="110" y="0"/>
                    <a:pt x="0" y="72"/>
                    <a:pt x="0" y="215"/>
                  </a:cubicBezTo>
                  <a:lnTo>
                    <a:pt x="0" y="434"/>
                  </a:lnTo>
                  <a:cubicBezTo>
                    <a:pt x="0" y="558"/>
                    <a:pt x="95" y="654"/>
                    <a:pt x="219" y="654"/>
                  </a:cubicBezTo>
                  <a:cubicBezTo>
                    <a:pt x="344" y="654"/>
                    <a:pt x="439" y="558"/>
                    <a:pt x="439" y="434"/>
                  </a:cubicBezTo>
                  <a:lnTo>
                    <a:pt x="439" y="215"/>
                  </a:lnTo>
                  <a:cubicBezTo>
                    <a:pt x="439" y="72"/>
                    <a:pt x="329" y="0"/>
                    <a:pt x="219" y="0"/>
                  </a:cubicBezTo>
                  <a:close/>
                </a:path>
              </a:pathLst>
            </a:custGeom>
            <a:solidFill>
              <a:srgbClr val="395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16967;p64">
              <a:extLst>
                <a:ext uri="{FF2B5EF4-FFF2-40B4-BE49-F238E27FC236}">
                  <a16:creationId xmlns:a16="http://schemas.microsoft.com/office/drawing/2014/main" id="{11BE056F-80A0-4F51-8D77-6C8EF03C9F56}"/>
                </a:ext>
              </a:extLst>
            </p:cNvPr>
            <p:cNvSpPr/>
            <p:nvPr/>
          </p:nvSpPr>
          <p:spPr>
            <a:xfrm>
              <a:off x="6857908" y="2493734"/>
              <a:ext cx="32496" cy="11260"/>
            </a:xfrm>
            <a:custGeom>
              <a:avLst/>
              <a:gdLst/>
              <a:ahLst/>
              <a:cxnLst/>
              <a:rect l="l" t="t" r="r" b="b"/>
              <a:pathLst>
                <a:path w="1241" h="430" extrusionOk="0">
                  <a:moveTo>
                    <a:pt x="296" y="0"/>
                  </a:moveTo>
                  <a:cubicBezTo>
                    <a:pt x="0" y="0"/>
                    <a:pt x="0" y="429"/>
                    <a:pt x="296" y="429"/>
                  </a:cubicBezTo>
                  <a:lnTo>
                    <a:pt x="945" y="429"/>
                  </a:lnTo>
                  <a:cubicBezTo>
                    <a:pt x="1241" y="429"/>
                    <a:pt x="1241" y="0"/>
                    <a:pt x="945"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16968;p64">
              <a:extLst>
                <a:ext uri="{FF2B5EF4-FFF2-40B4-BE49-F238E27FC236}">
                  <a16:creationId xmlns:a16="http://schemas.microsoft.com/office/drawing/2014/main" id="{2D39B8E9-2849-4C1B-B17A-22B69F5DD5D2}"/>
                </a:ext>
              </a:extLst>
            </p:cNvPr>
            <p:cNvSpPr/>
            <p:nvPr/>
          </p:nvSpPr>
          <p:spPr>
            <a:xfrm>
              <a:off x="6754975" y="2516463"/>
              <a:ext cx="43755" cy="11521"/>
            </a:xfrm>
            <a:custGeom>
              <a:avLst/>
              <a:gdLst/>
              <a:ahLst/>
              <a:cxnLst/>
              <a:rect l="l" t="t" r="r" b="b"/>
              <a:pathLst>
                <a:path w="1671" h="440" extrusionOk="0">
                  <a:moveTo>
                    <a:pt x="297" y="0"/>
                  </a:moveTo>
                  <a:cubicBezTo>
                    <a:pt x="1" y="0"/>
                    <a:pt x="1" y="439"/>
                    <a:pt x="297" y="439"/>
                  </a:cubicBezTo>
                  <a:lnTo>
                    <a:pt x="1384" y="439"/>
                  </a:lnTo>
                  <a:cubicBezTo>
                    <a:pt x="1670" y="439"/>
                    <a:pt x="1670" y="0"/>
                    <a:pt x="13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16969;p64">
              <a:extLst>
                <a:ext uri="{FF2B5EF4-FFF2-40B4-BE49-F238E27FC236}">
                  <a16:creationId xmlns:a16="http://schemas.microsoft.com/office/drawing/2014/main" id="{BBB79C5D-2613-4612-A174-F8906252DB34}"/>
                </a:ext>
              </a:extLst>
            </p:cNvPr>
            <p:cNvSpPr/>
            <p:nvPr/>
          </p:nvSpPr>
          <p:spPr>
            <a:xfrm>
              <a:off x="6886633" y="2516463"/>
              <a:ext cx="43729" cy="11521"/>
            </a:xfrm>
            <a:custGeom>
              <a:avLst/>
              <a:gdLst/>
              <a:ahLst/>
              <a:cxnLst/>
              <a:rect l="l" t="t" r="r" b="b"/>
              <a:pathLst>
                <a:path w="1670" h="440" extrusionOk="0">
                  <a:moveTo>
                    <a:pt x="296" y="0"/>
                  </a:moveTo>
                  <a:cubicBezTo>
                    <a:pt x="0" y="0"/>
                    <a:pt x="0" y="439"/>
                    <a:pt x="296" y="439"/>
                  </a:cubicBezTo>
                  <a:lnTo>
                    <a:pt x="1384" y="439"/>
                  </a:lnTo>
                  <a:cubicBezTo>
                    <a:pt x="1670" y="439"/>
                    <a:pt x="1670" y="0"/>
                    <a:pt x="13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16970;p64">
              <a:extLst>
                <a:ext uri="{FF2B5EF4-FFF2-40B4-BE49-F238E27FC236}">
                  <a16:creationId xmlns:a16="http://schemas.microsoft.com/office/drawing/2014/main" id="{C2FA3E97-DD5E-45DC-92B8-E2B12722A6A6}"/>
                </a:ext>
              </a:extLst>
            </p:cNvPr>
            <p:cNvSpPr/>
            <p:nvPr/>
          </p:nvSpPr>
          <p:spPr>
            <a:xfrm>
              <a:off x="6825675" y="2516463"/>
              <a:ext cx="34250" cy="22990"/>
            </a:xfrm>
            <a:custGeom>
              <a:avLst/>
              <a:gdLst/>
              <a:ahLst/>
              <a:cxnLst/>
              <a:rect l="l" t="t" r="r" b="b"/>
              <a:pathLst>
                <a:path w="1308" h="878" extrusionOk="0">
                  <a:moveTo>
                    <a:pt x="649" y="0"/>
                  </a:moveTo>
                  <a:cubicBezTo>
                    <a:pt x="287" y="0"/>
                    <a:pt x="1" y="296"/>
                    <a:pt x="1" y="659"/>
                  </a:cubicBezTo>
                  <a:cubicBezTo>
                    <a:pt x="1" y="802"/>
                    <a:pt x="108" y="873"/>
                    <a:pt x="215" y="873"/>
                  </a:cubicBezTo>
                  <a:cubicBezTo>
                    <a:pt x="323" y="873"/>
                    <a:pt x="430" y="802"/>
                    <a:pt x="430" y="659"/>
                  </a:cubicBezTo>
                  <a:cubicBezTo>
                    <a:pt x="430" y="511"/>
                    <a:pt x="540" y="437"/>
                    <a:pt x="649" y="437"/>
                  </a:cubicBezTo>
                  <a:cubicBezTo>
                    <a:pt x="759" y="437"/>
                    <a:pt x="869" y="511"/>
                    <a:pt x="869" y="659"/>
                  </a:cubicBezTo>
                  <a:cubicBezTo>
                    <a:pt x="869" y="783"/>
                    <a:pt x="964" y="878"/>
                    <a:pt x="1088" y="878"/>
                  </a:cubicBezTo>
                  <a:cubicBezTo>
                    <a:pt x="1212" y="878"/>
                    <a:pt x="1308" y="783"/>
                    <a:pt x="1308" y="659"/>
                  </a:cubicBezTo>
                  <a:cubicBezTo>
                    <a:pt x="1308" y="296"/>
                    <a:pt x="1012" y="0"/>
                    <a:pt x="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16971;p64">
              <a:extLst>
                <a:ext uri="{FF2B5EF4-FFF2-40B4-BE49-F238E27FC236}">
                  <a16:creationId xmlns:a16="http://schemas.microsoft.com/office/drawing/2014/main" id="{C0EE7EC7-68C0-472B-A323-45B0AD985E58}"/>
                </a:ext>
              </a:extLst>
            </p:cNvPr>
            <p:cNvSpPr/>
            <p:nvPr/>
          </p:nvSpPr>
          <p:spPr>
            <a:xfrm>
              <a:off x="6825439" y="2596641"/>
              <a:ext cx="34486" cy="34250"/>
            </a:xfrm>
            <a:custGeom>
              <a:avLst/>
              <a:gdLst/>
              <a:ahLst/>
              <a:cxnLst/>
              <a:rect l="l" t="t" r="r" b="b"/>
              <a:pathLst>
                <a:path w="1317" h="1308" extrusionOk="0">
                  <a:moveTo>
                    <a:pt x="220" y="1"/>
                  </a:moveTo>
                  <a:cubicBezTo>
                    <a:pt x="96" y="1"/>
                    <a:pt x="0" y="96"/>
                    <a:pt x="0" y="220"/>
                  </a:cubicBezTo>
                  <a:lnTo>
                    <a:pt x="0" y="649"/>
                  </a:lnTo>
                  <a:cubicBezTo>
                    <a:pt x="0" y="1012"/>
                    <a:pt x="296" y="1308"/>
                    <a:pt x="658" y="1308"/>
                  </a:cubicBezTo>
                  <a:cubicBezTo>
                    <a:pt x="1021" y="1308"/>
                    <a:pt x="1317" y="1012"/>
                    <a:pt x="1317" y="649"/>
                  </a:cubicBezTo>
                  <a:lnTo>
                    <a:pt x="1317" y="220"/>
                  </a:lnTo>
                  <a:cubicBezTo>
                    <a:pt x="1317" y="96"/>
                    <a:pt x="1212" y="1"/>
                    <a:pt x="1097"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16972;p64">
              <a:extLst>
                <a:ext uri="{FF2B5EF4-FFF2-40B4-BE49-F238E27FC236}">
                  <a16:creationId xmlns:a16="http://schemas.microsoft.com/office/drawing/2014/main" id="{CF03D24E-DA85-4BB4-AABC-D885CB427C8A}"/>
                </a:ext>
              </a:extLst>
            </p:cNvPr>
            <p:cNvSpPr/>
            <p:nvPr/>
          </p:nvSpPr>
          <p:spPr>
            <a:xfrm>
              <a:off x="6783726" y="2640868"/>
              <a:ext cx="58969" cy="50380"/>
            </a:xfrm>
            <a:custGeom>
              <a:avLst/>
              <a:gdLst/>
              <a:ahLst/>
              <a:cxnLst/>
              <a:rect l="l" t="t" r="r" b="b"/>
              <a:pathLst>
                <a:path w="2252" h="1924" extrusionOk="0">
                  <a:moveTo>
                    <a:pt x="582" y="0"/>
                  </a:moveTo>
                  <a:lnTo>
                    <a:pt x="0" y="697"/>
                  </a:lnTo>
                  <a:lnTo>
                    <a:pt x="1002" y="1851"/>
                  </a:lnTo>
                  <a:cubicBezTo>
                    <a:pt x="1046" y="1900"/>
                    <a:pt x="1105" y="1924"/>
                    <a:pt x="1165" y="1924"/>
                  </a:cubicBezTo>
                  <a:cubicBezTo>
                    <a:pt x="1222" y="1924"/>
                    <a:pt x="1280" y="1902"/>
                    <a:pt x="1326" y="1860"/>
                  </a:cubicBezTo>
                  <a:lnTo>
                    <a:pt x="2251" y="935"/>
                  </a:lnTo>
                  <a:lnTo>
                    <a:pt x="5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16973;p64">
              <a:extLst>
                <a:ext uri="{FF2B5EF4-FFF2-40B4-BE49-F238E27FC236}">
                  <a16:creationId xmlns:a16="http://schemas.microsoft.com/office/drawing/2014/main" id="{E6A75072-1CF2-4E69-9F93-B819163D078A}"/>
                </a:ext>
              </a:extLst>
            </p:cNvPr>
            <p:cNvSpPr/>
            <p:nvPr/>
          </p:nvSpPr>
          <p:spPr>
            <a:xfrm>
              <a:off x="6842669" y="2640868"/>
              <a:ext cx="58969" cy="50380"/>
            </a:xfrm>
            <a:custGeom>
              <a:avLst/>
              <a:gdLst/>
              <a:ahLst/>
              <a:cxnLst/>
              <a:rect l="l" t="t" r="r" b="b"/>
              <a:pathLst>
                <a:path w="2252" h="1924" extrusionOk="0">
                  <a:moveTo>
                    <a:pt x="1679" y="0"/>
                  </a:moveTo>
                  <a:lnTo>
                    <a:pt x="0" y="935"/>
                  </a:lnTo>
                  <a:lnTo>
                    <a:pt x="926" y="1860"/>
                  </a:lnTo>
                  <a:cubicBezTo>
                    <a:pt x="972" y="1902"/>
                    <a:pt x="1030" y="1924"/>
                    <a:pt x="1087" y="1924"/>
                  </a:cubicBezTo>
                  <a:cubicBezTo>
                    <a:pt x="1147" y="1924"/>
                    <a:pt x="1206" y="1900"/>
                    <a:pt x="1250" y="1851"/>
                  </a:cubicBezTo>
                  <a:lnTo>
                    <a:pt x="2252" y="697"/>
                  </a:lnTo>
                  <a:lnTo>
                    <a:pt x="1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16974;p64">
              <a:extLst>
                <a:ext uri="{FF2B5EF4-FFF2-40B4-BE49-F238E27FC236}">
                  <a16:creationId xmlns:a16="http://schemas.microsoft.com/office/drawing/2014/main" id="{F1C772EF-6C28-4E04-8734-8B702C857C5E}"/>
                </a:ext>
              </a:extLst>
            </p:cNvPr>
            <p:cNvSpPr/>
            <p:nvPr/>
          </p:nvSpPr>
          <p:spPr>
            <a:xfrm>
              <a:off x="6734499" y="2625131"/>
              <a:ext cx="68238" cy="148888"/>
            </a:xfrm>
            <a:custGeom>
              <a:avLst/>
              <a:gdLst/>
              <a:ahLst/>
              <a:cxnLst/>
              <a:rect l="l" t="t" r="r" b="b"/>
              <a:pathLst>
                <a:path w="2606" h="5686" extrusionOk="0">
                  <a:moveTo>
                    <a:pt x="2605" y="0"/>
                  </a:moveTo>
                  <a:cubicBezTo>
                    <a:pt x="2605" y="0"/>
                    <a:pt x="1002" y="401"/>
                    <a:pt x="487" y="1965"/>
                  </a:cubicBezTo>
                  <a:cubicBezTo>
                    <a:pt x="439" y="2099"/>
                    <a:pt x="459" y="2242"/>
                    <a:pt x="535" y="2357"/>
                  </a:cubicBezTo>
                  <a:lnTo>
                    <a:pt x="859" y="2843"/>
                  </a:lnTo>
                  <a:lnTo>
                    <a:pt x="153" y="3549"/>
                  </a:lnTo>
                  <a:cubicBezTo>
                    <a:pt x="48" y="3654"/>
                    <a:pt x="1" y="3807"/>
                    <a:pt x="39" y="3950"/>
                  </a:cubicBezTo>
                  <a:lnTo>
                    <a:pt x="420" y="5686"/>
                  </a:lnTo>
                  <a:lnTo>
                    <a:pt x="1508" y="5676"/>
                  </a:lnTo>
                  <a:lnTo>
                    <a:pt x="1508" y="2690"/>
                  </a:lnTo>
                  <a:cubicBezTo>
                    <a:pt x="1508" y="2223"/>
                    <a:pt x="1699" y="1784"/>
                    <a:pt x="2023" y="1460"/>
                  </a:cubicBezTo>
                  <a:lnTo>
                    <a:pt x="2281" y="1193"/>
                  </a:lnTo>
                  <a:cubicBezTo>
                    <a:pt x="2491" y="992"/>
                    <a:pt x="2605" y="716"/>
                    <a:pt x="2605" y="420"/>
                  </a:cubicBezTo>
                  <a:lnTo>
                    <a:pt x="26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16975;p64">
              <a:extLst>
                <a:ext uri="{FF2B5EF4-FFF2-40B4-BE49-F238E27FC236}">
                  <a16:creationId xmlns:a16="http://schemas.microsoft.com/office/drawing/2014/main" id="{4D93910B-AC8E-4B44-8735-AED22FE65A34}"/>
                </a:ext>
              </a:extLst>
            </p:cNvPr>
            <p:cNvSpPr/>
            <p:nvPr/>
          </p:nvSpPr>
          <p:spPr>
            <a:xfrm>
              <a:off x="6882627" y="2625131"/>
              <a:ext cx="68238" cy="148888"/>
            </a:xfrm>
            <a:custGeom>
              <a:avLst/>
              <a:gdLst/>
              <a:ahLst/>
              <a:cxnLst/>
              <a:rect l="l" t="t" r="r" b="b"/>
              <a:pathLst>
                <a:path w="2606" h="5686" extrusionOk="0">
                  <a:moveTo>
                    <a:pt x="1" y="0"/>
                  </a:moveTo>
                  <a:lnTo>
                    <a:pt x="1" y="420"/>
                  </a:lnTo>
                  <a:cubicBezTo>
                    <a:pt x="1" y="716"/>
                    <a:pt x="115" y="992"/>
                    <a:pt x="325" y="1193"/>
                  </a:cubicBezTo>
                  <a:lnTo>
                    <a:pt x="583" y="1460"/>
                  </a:lnTo>
                  <a:cubicBezTo>
                    <a:pt x="907" y="1784"/>
                    <a:pt x="1098" y="2223"/>
                    <a:pt x="1098" y="2690"/>
                  </a:cubicBezTo>
                  <a:lnTo>
                    <a:pt x="1098" y="5676"/>
                  </a:lnTo>
                  <a:lnTo>
                    <a:pt x="2185" y="5686"/>
                  </a:lnTo>
                  <a:lnTo>
                    <a:pt x="2577" y="3950"/>
                  </a:lnTo>
                  <a:cubicBezTo>
                    <a:pt x="2605" y="3807"/>
                    <a:pt x="2558" y="3654"/>
                    <a:pt x="2453" y="3549"/>
                  </a:cubicBezTo>
                  <a:lnTo>
                    <a:pt x="1747" y="2843"/>
                  </a:lnTo>
                  <a:lnTo>
                    <a:pt x="2071" y="2357"/>
                  </a:lnTo>
                  <a:cubicBezTo>
                    <a:pt x="2147" y="2242"/>
                    <a:pt x="2166" y="2099"/>
                    <a:pt x="2128" y="1965"/>
                  </a:cubicBezTo>
                  <a:cubicBezTo>
                    <a:pt x="1604" y="401"/>
                    <a:pt x="1"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16976;p64">
              <a:extLst>
                <a:ext uri="{FF2B5EF4-FFF2-40B4-BE49-F238E27FC236}">
                  <a16:creationId xmlns:a16="http://schemas.microsoft.com/office/drawing/2014/main" id="{FFA2F385-8FD6-46BE-8E7D-F53D739F1596}"/>
                </a:ext>
              </a:extLst>
            </p:cNvPr>
            <p:cNvSpPr/>
            <p:nvPr/>
          </p:nvSpPr>
          <p:spPr>
            <a:xfrm>
              <a:off x="6785455" y="2510702"/>
              <a:ext cx="51506" cy="40246"/>
            </a:xfrm>
            <a:custGeom>
              <a:avLst/>
              <a:gdLst/>
              <a:ahLst/>
              <a:cxnLst/>
              <a:rect l="l" t="t" r="r" b="b"/>
              <a:pathLst>
                <a:path w="1967" h="1537" extrusionOk="0">
                  <a:moveTo>
                    <a:pt x="1527" y="440"/>
                  </a:moveTo>
                  <a:lnTo>
                    <a:pt x="1527" y="879"/>
                  </a:lnTo>
                  <a:cubicBezTo>
                    <a:pt x="1527" y="993"/>
                    <a:pt x="1432" y="1098"/>
                    <a:pt x="1317" y="1098"/>
                  </a:cubicBezTo>
                  <a:lnTo>
                    <a:pt x="659" y="1098"/>
                  </a:lnTo>
                  <a:cubicBezTo>
                    <a:pt x="535" y="1098"/>
                    <a:pt x="440" y="993"/>
                    <a:pt x="440" y="879"/>
                  </a:cubicBezTo>
                  <a:lnTo>
                    <a:pt x="440" y="440"/>
                  </a:lnTo>
                  <a:close/>
                  <a:moveTo>
                    <a:pt x="220" y="1"/>
                  </a:moveTo>
                  <a:cubicBezTo>
                    <a:pt x="96" y="1"/>
                    <a:pt x="1" y="96"/>
                    <a:pt x="1" y="220"/>
                  </a:cubicBezTo>
                  <a:lnTo>
                    <a:pt x="1" y="879"/>
                  </a:lnTo>
                  <a:cubicBezTo>
                    <a:pt x="1" y="1241"/>
                    <a:pt x="297" y="1537"/>
                    <a:pt x="659" y="1537"/>
                  </a:cubicBezTo>
                  <a:lnTo>
                    <a:pt x="1317" y="1537"/>
                  </a:lnTo>
                  <a:cubicBezTo>
                    <a:pt x="1670" y="1527"/>
                    <a:pt x="1966" y="1241"/>
                    <a:pt x="1966" y="879"/>
                  </a:cubicBezTo>
                  <a:lnTo>
                    <a:pt x="1966" y="220"/>
                  </a:lnTo>
                  <a:cubicBezTo>
                    <a:pt x="1966" y="96"/>
                    <a:pt x="1871" y="1"/>
                    <a:pt x="17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16977;p64">
              <a:extLst>
                <a:ext uri="{FF2B5EF4-FFF2-40B4-BE49-F238E27FC236}">
                  <a16:creationId xmlns:a16="http://schemas.microsoft.com/office/drawing/2014/main" id="{1401AC74-6D44-499B-9D61-89DFFDF8C017}"/>
                </a:ext>
              </a:extLst>
            </p:cNvPr>
            <p:cNvSpPr/>
            <p:nvPr/>
          </p:nvSpPr>
          <p:spPr>
            <a:xfrm>
              <a:off x="6848403" y="2510702"/>
              <a:ext cx="51506" cy="40246"/>
            </a:xfrm>
            <a:custGeom>
              <a:avLst/>
              <a:gdLst/>
              <a:ahLst/>
              <a:cxnLst/>
              <a:rect l="l" t="t" r="r" b="b"/>
              <a:pathLst>
                <a:path w="1967" h="1537" extrusionOk="0">
                  <a:moveTo>
                    <a:pt x="1527" y="440"/>
                  </a:moveTo>
                  <a:lnTo>
                    <a:pt x="1527" y="879"/>
                  </a:lnTo>
                  <a:cubicBezTo>
                    <a:pt x="1527" y="993"/>
                    <a:pt x="1432" y="1098"/>
                    <a:pt x="1308" y="1098"/>
                  </a:cubicBezTo>
                  <a:lnTo>
                    <a:pt x="659" y="1098"/>
                  </a:lnTo>
                  <a:cubicBezTo>
                    <a:pt x="535" y="1098"/>
                    <a:pt x="440" y="993"/>
                    <a:pt x="440" y="879"/>
                  </a:cubicBezTo>
                  <a:lnTo>
                    <a:pt x="440" y="440"/>
                  </a:lnTo>
                  <a:close/>
                  <a:moveTo>
                    <a:pt x="220" y="1"/>
                  </a:moveTo>
                  <a:cubicBezTo>
                    <a:pt x="96" y="1"/>
                    <a:pt x="1" y="96"/>
                    <a:pt x="1" y="220"/>
                  </a:cubicBezTo>
                  <a:lnTo>
                    <a:pt x="1" y="879"/>
                  </a:lnTo>
                  <a:cubicBezTo>
                    <a:pt x="1" y="1241"/>
                    <a:pt x="297" y="1537"/>
                    <a:pt x="659" y="1537"/>
                  </a:cubicBezTo>
                  <a:lnTo>
                    <a:pt x="1308" y="1537"/>
                  </a:lnTo>
                  <a:cubicBezTo>
                    <a:pt x="1670" y="1537"/>
                    <a:pt x="1966" y="1241"/>
                    <a:pt x="1966" y="879"/>
                  </a:cubicBezTo>
                  <a:lnTo>
                    <a:pt x="1966" y="220"/>
                  </a:lnTo>
                  <a:cubicBezTo>
                    <a:pt x="1966" y="96"/>
                    <a:pt x="1871" y="1"/>
                    <a:pt x="17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14339;p63">
            <a:extLst>
              <a:ext uri="{FF2B5EF4-FFF2-40B4-BE49-F238E27FC236}">
                <a16:creationId xmlns:a16="http://schemas.microsoft.com/office/drawing/2014/main" id="{CAE040F9-C18B-42A5-9ED8-35D530E1A5BC}"/>
              </a:ext>
            </a:extLst>
          </p:cNvPr>
          <p:cNvGrpSpPr/>
          <p:nvPr/>
        </p:nvGrpSpPr>
        <p:grpSpPr>
          <a:xfrm>
            <a:off x="9864108" y="2393203"/>
            <a:ext cx="742705" cy="572700"/>
            <a:chOff x="5302988" y="3389839"/>
            <a:chExt cx="394609" cy="286523"/>
          </a:xfrm>
        </p:grpSpPr>
        <p:sp>
          <p:nvSpPr>
            <p:cNvPr id="264" name="Google Shape;14340;p63">
              <a:extLst>
                <a:ext uri="{FF2B5EF4-FFF2-40B4-BE49-F238E27FC236}">
                  <a16:creationId xmlns:a16="http://schemas.microsoft.com/office/drawing/2014/main" id="{9CEF6E03-120B-4837-8601-DCF55F53EF37}"/>
                </a:ext>
              </a:extLst>
            </p:cNvPr>
            <p:cNvSpPr/>
            <p:nvPr/>
          </p:nvSpPr>
          <p:spPr>
            <a:xfrm>
              <a:off x="5589485" y="3491859"/>
              <a:ext cx="31696" cy="69904"/>
            </a:xfrm>
            <a:custGeom>
              <a:avLst/>
              <a:gdLst/>
              <a:ahLst/>
              <a:cxnLst/>
              <a:rect l="l" t="t" r="r" b="b"/>
              <a:pathLst>
                <a:path w="1207" h="2662" extrusionOk="0">
                  <a:moveTo>
                    <a:pt x="728" y="1"/>
                  </a:moveTo>
                  <a:cubicBezTo>
                    <a:pt x="326" y="1"/>
                    <a:pt x="1" y="326"/>
                    <a:pt x="1" y="728"/>
                  </a:cubicBezTo>
                  <a:lnTo>
                    <a:pt x="1" y="891"/>
                  </a:lnTo>
                  <a:cubicBezTo>
                    <a:pt x="1" y="1101"/>
                    <a:pt x="30" y="1312"/>
                    <a:pt x="97" y="1503"/>
                  </a:cubicBezTo>
                  <a:lnTo>
                    <a:pt x="479" y="2661"/>
                  </a:lnTo>
                  <a:lnTo>
                    <a:pt x="1207" y="2661"/>
                  </a:lnTo>
                  <a:lnTo>
                    <a:pt x="1207" y="1"/>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14341;p63">
              <a:extLst>
                <a:ext uri="{FF2B5EF4-FFF2-40B4-BE49-F238E27FC236}">
                  <a16:creationId xmlns:a16="http://schemas.microsoft.com/office/drawing/2014/main" id="{5B63F5D9-F6BC-412C-8786-DE89245175F9}"/>
                </a:ext>
              </a:extLst>
            </p:cNvPr>
            <p:cNvSpPr/>
            <p:nvPr/>
          </p:nvSpPr>
          <p:spPr>
            <a:xfrm>
              <a:off x="5602063" y="3485583"/>
              <a:ext cx="76417" cy="76180"/>
            </a:xfrm>
            <a:custGeom>
              <a:avLst/>
              <a:gdLst/>
              <a:ahLst/>
              <a:cxnLst/>
              <a:rect l="l" t="t" r="r" b="b"/>
              <a:pathLst>
                <a:path w="2910" h="2901" extrusionOk="0">
                  <a:moveTo>
                    <a:pt x="728" y="1"/>
                  </a:moveTo>
                  <a:cubicBezTo>
                    <a:pt x="326" y="1"/>
                    <a:pt x="0" y="326"/>
                    <a:pt x="0" y="728"/>
                  </a:cubicBezTo>
                  <a:cubicBezTo>
                    <a:pt x="0" y="986"/>
                    <a:pt x="220" y="1206"/>
                    <a:pt x="488" y="1206"/>
                  </a:cubicBezTo>
                  <a:lnTo>
                    <a:pt x="2422" y="2900"/>
                  </a:lnTo>
                  <a:lnTo>
                    <a:pt x="2833" y="1465"/>
                  </a:lnTo>
                  <a:cubicBezTo>
                    <a:pt x="2881" y="1293"/>
                    <a:pt x="2910" y="1120"/>
                    <a:pt x="2910" y="938"/>
                  </a:cubicBezTo>
                  <a:lnTo>
                    <a:pt x="2910" y="479"/>
                  </a:lnTo>
                  <a:cubicBezTo>
                    <a:pt x="2910" y="211"/>
                    <a:pt x="2690" y="1"/>
                    <a:pt x="243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14342;p63">
              <a:extLst>
                <a:ext uri="{FF2B5EF4-FFF2-40B4-BE49-F238E27FC236}">
                  <a16:creationId xmlns:a16="http://schemas.microsoft.com/office/drawing/2014/main" id="{505E14BC-FE9A-4C7C-A244-7772143B132E}"/>
                </a:ext>
              </a:extLst>
            </p:cNvPr>
            <p:cNvSpPr/>
            <p:nvPr/>
          </p:nvSpPr>
          <p:spPr>
            <a:xfrm>
              <a:off x="5614878" y="3580828"/>
              <a:ext cx="38235" cy="28177"/>
            </a:xfrm>
            <a:custGeom>
              <a:avLst/>
              <a:gdLst/>
              <a:ahLst/>
              <a:cxnLst/>
              <a:rect l="l" t="t" r="r" b="b"/>
              <a:pathLst>
                <a:path w="1456" h="1073" extrusionOk="0">
                  <a:moveTo>
                    <a:pt x="0" y="1"/>
                  </a:moveTo>
                  <a:lnTo>
                    <a:pt x="0" y="1073"/>
                  </a:lnTo>
                  <a:lnTo>
                    <a:pt x="1455" y="1073"/>
                  </a:lnTo>
                  <a:lnTo>
                    <a:pt x="1455" y="1"/>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14343;p63">
              <a:extLst>
                <a:ext uri="{FF2B5EF4-FFF2-40B4-BE49-F238E27FC236}">
                  <a16:creationId xmlns:a16="http://schemas.microsoft.com/office/drawing/2014/main" id="{89C6BEB7-9720-44A2-9CFE-F7823D28ECD8}"/>
                </a:ext>
              </a:extLst>
            </p:cNvPr>
            <p:cNvSpPr/>
            <p:nvPr/>
          </p:nvSpPr>
          <p:spPr>
            <a:xfrm>
              <a:off x="5614878" y="3580828"/>
              <a:ext cx="38235" cy="15625"/>
            </a:xfrm>
            <a:custGeom>
              <a:avLst/>
              <a:gdLst/>
              <a:ahLst/>
              <a:cxnLst/>
              <a:rect l="l" t="t" r="r" b="b"/>
              <a:pathLst>
                <a:path w="1456" h="595" extrusionOk="0">
                  <a:moveTo>
                    <a:pt x="0" y="1"/>
                  </a:moveTo>
                  <a:lnTo>
                    <a:pt x="0" y="451"/>
                  </a:lnTo>
                  <a:cubicBezTo>
                    <a:pt x="235" y="546"/>
                    <a:pt x="481" y="594"/>
                    <a:pt x="728" y="594"/>
                  </a:cubicBezTo>
                  <a:cubicBezTo>
                    <a:pt x="974" y="594"/>
                    <a:pt x="1221" y="546"/>
                    <a:pt x="1455" y="451"/>
                  </a:cubicBezTo>
                  <a:lnTo>
                    <a:pt x="1455" y="1"/>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14344;p63">
              <a:extLst>
                <a:ext uri="{FF2B5EF4-FFF2-40B4-BE49-F238E27FC236}">
                  <a16:creationId xmlns:a16="http://schemas.microsoft.com/office/drawing/2014/main" id="{8423886D-F59B-4073-8438-9434A860F29B}"/>
                </a:ext>
              </a:extLst>
            </p:cNvPr>
            <p:cNvSpPr/>
            <p:nvPr/>
          </p:nvSpPr>
          <p:spPr>
            <a:xfrm>
              <a:off x="5570394" y="3596426"/>
              <a:ext cx="126941" cy="79935"/>
            </a:xfrm>
            <a:custGeom>
              <a:avLst/>
              <a:gdLst/>
              <a:ahLst/>
              <a:cxnLst/>
              <a:rect l="l" t="t" r="r" b="b"/>
              <a:pathLst>
                <a:path w="4834" h="3044" extrusionOk="0">
                  <a:moveTo>
                    <a:pt x="1694" y="0"/>
                  </a:moveTo>
                  <a:lnTo>
                    <a:pt x="527" y="335"/>
                  </a:lnTo>
                  <a:cubicBezTo>
                    <a:pt x="211" y="421"/>
                    <a:pt x="1" y="708"/>
                    <a:pt x="1" y="1034"/>
                  </a:cubicBezTo>
                  <a:lnTo>
                    <a:pt x="1" y="2804"/>
                  </a:lnTo>
                  <a:cubicBezTo>
                    <a:pt x="1" y="2938"/>
                    <a:pt x="106" y="3043"/>
                    <a:pt x="240" y="3043"/>
                  </a:cubicBezTo>
                  <a:lnTo>
                    <a:pt x="4594" y="3043"/>
                  </a:lnTo>
                  <a:cubicBezTo>
                    <a:pt x="4728" y="3043"/>
                    <a:pt x="4834" y="2938"/>
                    <a:pt x="4834" y="2804"/>
                  </a:cubicBezTo>
                  <a:lnTo>
                    <a:pt x="4834" y="1034"/>
                  </a:lnTo>
                  <a:cubicBezTo>
                    <a:pt x="4834" y="708"/>
                    <a:pt x="4623" y="421"/>
                    <a:pt x="4317" y="335"/>
                  </a:cubicBezTo>
                  <a:lnTo>
                    <a:pt x="3149" y="0"/>
                  </a:lnTo>
                  <a:lnTo>
                    <a:pt x="2422" y="479"/>
                  </a:lnTo>
                  <a:lnTo>
                    <a:pt x="16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14345;p63">
              <a:extLst>
                <a:ext uri="{FF2B5EF4-FFF2-40B4-BE49-F238E27FC236}">
                  <a16:creationId xmlns:a16="http://schemas.microsoft.com/office/drawing/2014/main" id="{D630E8AA-8753-4DB8-A4F0-A7F458B93E0A}"/>
                </a:ext>
              </a:extLst>
            </p:cNvPr>
            <p:cNvSpPr/>
            <p:nvPr/>
          </p:nvSpPr>
          <p:spPr>
            <a:xfrm>
              <a:off x="5627693" y="3608979"/>
              <a:ext cx="12605" cy="67383"/>
            </a:xfrm>
            <a:custGeom>
              <a:avLst/>
              <a:gdLst/>
              <a:ahLst/>
              <a:cxnLst/>
              <a:rect l="l" t="t" r="r" b="b"/>
              <a:pathLst>
                <a:path w="480" h="2566" extrusionOk="0">
                  <a:moveTo>
                    <a:pt x="115" y="1"/>
                  </a:moveTo>
                  <a:lnTo>
                    <a:pt x="1" y="2565"/>
                  </a:lnTo>
                  <a:lnTo>
                    <a:pt x="479" y="2565"/>
                  </a:lnTo>
                  <a:lnTo>
                    <a:pt x="364"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14346;p63">
              <a:extLst>
                <a:ext uri="{FF2B5EF4-FFF2-40B4-BE49-F238E27FC236}">
                  <a16:creationId xmlns:a16="http://schemas.microsoft.com/office/drawing/2014/main" id="{87E72470-0ABC-4E30-A029-BA3467E76096}"/>
                </a:ext>
              </a:extLst>
            </p:cNvPr>
            <p:cNvSpPr/>
            <p:nvPr/>
          </p:nvSpPr>
          <p:spPr>
            <a:xfrm>
              <a:off x="5595787" y="3517462"/>
              <a:ext cx="76417" cy="69930"/>
            </a:xfrm>
            <a:custGeom>
              <a:avLst/>
              <a:gdLst/>
              <a:ahLst/>
              <a:cxnLst/>
              <a:rect l="l" t="t" r="r" b="b"/>
              <a:pathLst>
                <a:path w="2910" h="2663" extrusionOk="0">
                  <a:moveTo>
                    <a:pt x="909" y="1"/>
                  </a:moveTo>
                  <a:cubicBezTo>
                    <a:pt x="785" y="1"/>
                    <a:pt x="664" y="57"/>
                    <a:pt x="584" y="146"/>
                  </a:cubicBezTo>
                  <a:lnTo>
                    <a:pt x="144" y="576"/>
                  </a:lnTo>
                  <a:cubicBezTo>
                    <a:pt x="48" y="672"/>
                    <a:pt x="0" y="796"/>
                    <a:pt x="0" y="921"/>
                  </a:cubicBezTo>
                  <a:lnTo>
                    <a:pt x="0" y="1208"/>
                  </a:lnTo>
                  <a:cubicBezTo>
                    <a:pt x="0" y="2012"/>
                    <a:pt x="651" y="2663"/>
                    <a:pt x="1455" y="2663"/>
                  </a:cubicBezTo>
                  <a:cubicBezTo>
                    <a:pt x="2259" y="2663"/>
                    <a:pt x="2909" y="2012"/>
                    <a:pt x="2909" y="1208"/>
                  </a:cubicBezTo>
                  <a:lnTo>
                    <a:pt x="2909" y="902"/>
                  </a:lnTo>
                  <a:cubicBezTo>
                    <a:pt x="2909" y="768"/>
                    <a:pt x="2862" y="643"/>
                    <a:pt x="2766" y="557"/>
                  </a:cubicBezTo>
                  <a:cubicBezTo>
                    <a:pt x="2393" y="193"/>
                    <a:pt x="1704" y="21"/>
                    <a:pt x="938" y="2"/>
                  </a:cubicBezTo>
                  <a:cubicBezTo>
                    <a:pt x="928" y="1"/>
                    <a:pt x="919" y="1"/>
                    <a:pt x="909"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14347;p63">
              <a:extLst>
                <a:ext uri="{FF2B5EF4-FFF2-40B4-BE49-F238E27FC236}">
                  <a16:creationId xmlns:a16="http://schemas.microsoft.com/office/drawing/2014/main" id="{040CDD3B-75DE-48C8-AFBF-DE056669BF5B}"/>
                </a:ext>
              </a:extLst>
            </p:cNvPr>
            <p:cNvSpPr/>
            <p:nvPr/>
          </p:nvSpPr>
          <p:spPr>
            <a:xfrm>
              <a:off x="5595787" y="3517515"/>
              <a:ext cx="76154" cy="68381"/>
            </a:xfrm>
            <a:custGeom>
              <a:avLst/>
              <a:gdLst/>
              <a:ahLst/>
              <a:cxnLst/>
              <a:rect l="l" t="t" r="r" b="b"/>
              <a:pathLst>
                <a:path w="2900" h="2604" extrusionOk="0">
                  <a:moveTo>
                    <a:pt x="928" y="0"/>
                  </a:moveTo>
                  <a:cubicBezTo>
                    <a:pt x="804" y="0"/>
                    <a:pt x="670" y="48"/>
                    <a:pt x="584" y="144"/>
                  </a:cubicBezTo>
                  <a:lnTo>
                    <a:pt x="144" y="584"/>
                  </a:lnTo>
                  <a:cubicBezTo>
                    <a:pt x="48" y="670"/>
                    <a:pt x="0" y="794"/>
                    <a:pt x="0" y="919"/>
                  </a:cubicBezTo>
                  <a:lnTo>
                    <a:pt x="0" y="1206"/>
                  </a:lnTo>
                  <a:cubicBezTo>
                    <a:pt x="0" y="1857"/>
                    <a:pt x="431" y="2421"/>
                    <a:pt x="1053" y="2603"/>
                  </a:cubicBezTo>
                  <a:cubicBezTo>
                    <a:pt x="842" y="2345"/>
                    <a:pt x="727" y="2019"/>
                    <a:pt x="727" y="1694"/>
                  </a:cubicBezTo>
                  <a:lnTo>
                    <a:pt x="727" y="986"/>
                  </a:lnTo>
                  <a:lnTo>
                    <a:pt x="727" y="976"/>
                  </a:lnTo>
                  <a:cubicBezTo>
                    <a:pt x="727" y="710"/>
                    <a:pt x="939" y="496"/>
                    <a:pt x="1210" y="496"/>
                  </a:cubicBezTo>
                  <a:cubicBezTo>
                    <a:pt x="1221" y="496"/>
                    <a:pt x="1233" y="497"/>
                    <a:pt x="1244" y="498"/>
                  </a:cubicBezTo>
                  <a:cubicBezTo>
                    <a:pt x="1732" y="526"/>
                    <a:pt x="2460" y="612"/>
                    <a:pt x="2900" y="823"/>
                  </a:cubicBezTo>
                  <a:cubicBezTo>
                    <a:pt x="2890" y="727"/>
                    <a:pt x="2842" y="632"/>
                    <a:pt x="2766" y="555"/>
                  </a:cubicBezTo>
                  <a:cubicBezTo>
                    <a:pt x="2393" y="191"/>
                    <a:pt x="1704" y="19"/>
                    <a:pt x="928" y="0"/>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14348;p63">
              <a:extLst>
                <a:ext uri="{FF2B5EF4-FFF2-40B4-BE49-F238E27FC236}">
                  <a16:creationId xmlns:a16="http://schemas.microsoft.com/office/drawing/2014/main" id="{53FFE9AF-04C9-4646-BBDC-F0CB19F2AEB3}"/>
                </a:ext>
              </a:extLst>
            </p:cNvPr>
            <p:cNvSpPr/>
            <p:nvPr/>
          </p:nvSpPr>
          <p:spPr>
            <a:xfrm>
              <a:off x="5672177" y="3612497"/>
              <a:ext cx="25420" cy="63864"/>
            </a:xfrm>
            <a:custGeom>
              <a:avLst/>
              <a:gdLst/>
              <a:ahLst/>
              <a:cxnLst/>
              <a:rect l="l" t="t" r="r" b="b"/>
              <a:pathLst>
                <a:path w="968" h="2432" extrusionOk="0">
                  <a:moveTo>
                    <a:pt x="833" y="1"/>
                  </a:moveTo>
                  <a:lnTo>
                    <a:pt x="211" y="623"/>
                  </a:lnTo>
                  <a:cubicBezTo>
                    <a:pt x="77" y="766"/>
                    <a:pt x="0" y="948"/>
                    <a:pt x="0" y="1139"/>
                  </a:cubicBezTo>
                  <a:lnTo>
                    <a:pt x="0" y="2431"/>
                  </a:lnTo>
                  <a:lnTo>
                    <a:pt x="728" y="2431"/>
                  </a:lnTo>
                  <a:cubicBezTo>
                    <a:pt x="862" y="2431"/>
                    <a:pt x="967" y="2326"/>
                    <a:pt x="967" y="2192"/>
                  </a:cubicBezTo>
                  <a:lnTo>
                    <a:pt x="967" y="422"/>
                  </a:lnTo>
                  <a:cubicBezTo>
                    <a:pt x="967" y="269"/>
                    <a:pt x="919" y="125"/>
                    <a:pt x="833" y="1"/>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14349;p63">
              <a:extLst>
                <a:ext uri="{FF2B5EF4-FFF2-40B4-BE49-F238E27FC236}">
                  <a16:creationId xmlns:a16="http://schemas.microsoft.com/office/drawing/2014/main" id="{5F417ED9-8054-4A18-A451-60A2E9198A43}"/>
                </a:ext>
              </a:extLst>
            </p:cNvPr>
            <p:cNvSpPr/>
            <p:nvPr/>
          </p:nvSpPr>
          <p:spPr>
            <a:xfrm>
              <a:off x="5627955" y="3609241"/>
              <a:ext cx="12579" cy="12579"/>
            </a:xfrm>
            <a:custGeom>
              <a:avLst/>
              <a:gdLst/>
              <a:ahLst/>
              <a:cxnLst/>
              <a:rect l="l" t="t" r="r" b="b"/>
              <a:pathLst>
                <a:path w="479" h="479" extrusionOk="0">
                  <a:moveTo>
                    <a:pt x="0" y="0"/>
                  </a:moveTo>
                  <a:lnTo>
                    <a:pt x="0" y="364"/>
                  </a:lnTo>
                  <a:cubicBezTo>
                    <a:pt x="0" y="421"/>
                    <a:pt x="48" y="479"/>
                    <a:pt x="115" y="479"/>
                  </a:cubicBezTo>
                  <a:lnTo>
                    <a:pt x="354" y="479"/>
                  </a:lnTo>
                  <a:cubicBezTo>
                    <a:pt x="421" y="479"/>
                    <a:pt x="479" y="421"/>
                    <a:pt x="479" y="364"/>
                  </a:cubicBezTo>
                  <a:lnTo>
                    <a:pt x="479" y="0"/>
                  </a:lnTo>
                  <a:close/>
                </a:path>
              </a:pathLst>
            </a:custGeom>
            <a:solidFill>
              <a:srgbClr val="909F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14350;p63">
              <a:extLst>
                <a:ext uri="{FF2B5EF4-FFF2-40B4-BE49-F238E27FC236}">
                  <a16:creationId xmlns:a16="http://schemas.microsoft.com/office/drawing/2014/main" id="{0AB203C7-1F04-460B-A3CB-6FB87399CBC3}"/>
                </a:ext>
              </a:extLst>
            </p:cNvPr>
            <p:cNvSpPr/>
            <p:nvPr/>
          </p:nvSpPr>
          <p:spPr>
            <a:xfrm>
              <a:off x="5607840" y="3591279"/>
              <a:ext cx="26155" cy="26706"/>
            </a:xfrm>
            <a:custGeom>
              <a:avLst/>
              <a:gdLst/>
              <a:ahLst/>
              <a:cxnLst/>
              <a:rect l="l" t="t" r="r" b="b"/>
              <a:pathLst>
                <a:path w="996" h="1017" extrusionOk="0">
                  <a:moveTo>
                    <a:pt x="231" y="0"/>
                  </a:moveTo>
                  <a:cubicBezTo>
                    <a:pt x="200" y="0"/>
                    <a:pt x="170" y="15"/>
                    <a:pt x="154" y="43"/>
                  </a:cubicBezTo>
                  <a:lnTo>
                    <a:pt x="0" y="273"/>
                  </a:lnTo>
                  <a:lnTo>
                    <a:pt x="374" y="943"/>
                  </a:lnTo>
                  <a:cubicBezTo>
                    <a:pt x="398" y="991"/>
                    <a:pt x="449" y="1016"/>
                    <a:pt x="500" y="1016"/>
                  </a:cubicBezTo>
                  <a:cubicBezTo>
                    <a:pt x="530" y="1016"/>
                    <a:pt x="560" y="1008"/>
                    <a:pt x="584" y="990"/>
                  </a:cubicBezTo>
                  <a:lnTo>
                    <a:pt x="996" y="675"/>
                  </a:lnTo>
                  <a:lnTo>
                    <a:pt x="297" y="24"/>
                  </a:lnTo>
                  <a:cubicBezTo>
                    <a:pt x="277" y="8"/>
                    <a:pt x="254" y="0"/>
                    <a:pt x="231" y="0"/>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14351;p63">
              <a:extLst>
                <a:ext uri="{FF2B5EF4-FFF2-40B4-BE49-F238E27FC236}">
                  <a16:creationId xmlns:a16="http://schemas.microsoft.com/office/drawing/2014/main" id="{186E18AC-54E5-4329-BADE-927FE6989591}"/>
                </a:ext>
              </a:extLst>
            </p:cNvPr>
            <p:cNvSpPr/>
            <p:nvPr/>
          </p:nvSpPr>
          <p:spPr>
            <a:xfrm>
              <a:off x="5633969" y="3591279"/>
              <a:ext cx="26181" cy="26706"/>
            </a:xfrm>
            <a:custGeom>
              <a:avLst/>
              <a:gdLst/>
              <a:ahLst/>
              <a:cxnLst/>
              <a:rect l="l" t="t" r="r" b="b"/>
              <a:pathLst>
                <a:path w="997" h="1017" extrusionOk="0">
                  <a:moveTo>
                    <a:pt x="761" y="0"/>
                  </a:moveTo>
                  <a:cubicBezTo>
                    <a:pt x="738" y="0"/>
                    <a:pt x="715" y="8"/>
                    <a:pt x="699" y="24"/>
                  </a:cubicBezTo>
                  <a:lnTo>
                    <a:pt x="1" y="675"/>
                  </a:lnTo>
                  <a:lnTo>
                    <a:pt x="412" y="990"/>
                  </a:lnTo>
                  <a:cubicBezTo>
                    <a:pt x="437" y="1008"/>
                    <a:pt x="467" y="1016"/>
                    <a:pt x="496" y="1016"/>
                  </a:cubicBezTo>
                  <a:cubicBezTo>
                    <a:pt x="548" y="1016"/>
                    <a:pt x="599" y="991"/>
                    <a:pt x="623" y="943"/>
                  </a:cubicBezTo>
                  <a:lnTo>
                    <a:pt x="996" y="273"/>
                  </a:lnTo>
                  <a:lnTo>
                    <a:pt x="843" y="43"/>
                  </a:lnTo>
                  <a:cubicBezTo>
                    <a:pt x="826" y="15"/>
                    <a:pt x="793" y="0"/>
                    <a:pt x="761" y="0"/>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14352;p63">
              <a:extLst>
                <a:ext uri="{FF2B5EF4-FFF2-40B4-BE49-F238E27FC236}">
                  <a16:creationId xmlns:a16="http://schemas.microsoft.com/office/drawing/2014/main" id="{92567925-54DF-4C8C-BC79-CA81A8EA7158}"/>
                </a:ext>
              </a:extLst>
            </p:cNvPr>
            <p:cNvSpPr/>
            <p:nvPr/>
          </p:nvSpPr>
          <p:spPr>
            <a:xfrm>
              <a:off x="5303750" y="3488104"/>
              <a:ext cx="114625" cy="114362"/>
            </a:xfrm>
            <a:custGeom>
              <a:avLst/>
              <a:gdLst/>
              <a:ahLst/>
              <a:cxnLst/>
              <a:rect l="l" t="t" r="r" b="b"/>
              <a:pathLst>
                <a:path w="4365" h="4355" extrusionOk="0">
                  <a:moveTo>
                    <a:pt x="2182" y="0"/>
                  </a:moveTo>
                  <a:cubicBezTo>
                    <a:pt x="1225" y="0"/>
                    <a:pt x="527" y="756"/>
                    <a:pt x="460" y="1694"/>
                  </a:cubicBezTo>
                  <a:cubicBezTo>
                    <a:pt x="402" y="2364"/>
                    <a:pt x="259" y="3034"/>
                    <a:pt x="48" y="3675"/>
                  </a:cubicBezTo>
                  <a:cubicBezTo>
                    <a:pt x="0" y="3800"/>
                    <a:pt x="58" y="3934"/>
                    <a:pt x="173" y="3982"/>
                  </a:cubicBezTo>
                  <a:cubicBezTo>
                    <a:pt x="575" y="4173"/>
                    <a:pt x="1005" y="4297"/>
                    <a:pt x="1446" y="4355"/>
                  </a:cubicBezTo>
                  <a:lnTo>
                    <a:pt x="2919" y="4355"/>
                  </a:lnTo>
                  <a:cubicBezTo>
                    <a:pt x="3360" y="4297"/>
                    <a:pt x="3781" y="4163"/>
                    <a:pt x="4183" y="3982"/>
                  </a:cubicBezTo>
                  <a:cubicBezTo>
                    <a:pt x="4307" y="3934"/>
                    <a:pt x="4364" y="3800"/>
                    <a:pt x="4317" y="3675"/>
                  </a:cubicBezTo>
                  <a:cubicBezTo>
                    <a:pt x="4097" y="3034"/>
                    <a:pt x="3963" y="2364"/>
                    <a:pt x="3905" y="1694"/>
                  </a:cubicBezTo>
                  <a:cubicBezTo>
                    <a:pt x="3838" y="756"/>
                    <a:pt x="3130" y="0"/>
                    <a:pt x="218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14353;p63">
              <a:extLst>
                <a:ext uri="{FF2B5EF4-FFF2-40B4-BE49-F238E27FC236}">
                  <a16:creationId xmlns:a16="http://schemas.microsoft.com/office/drawing/2014/main" id="{4E9DB2F3-5BEE-404A-AD4E-0635BB2A3DDE}"/>
                </a:ext>
              </a:extLst>
            </p:cNvPr>
            <p:cNvSpPr/>
            <p:nvPr/>
          </p:nvSpPr>
          <p:spPr>
            <a:xfrm>
              <a:off x="5334920" y="3488104"/>
              <a:ext cx="83192" cy="114362"/>
            </a:xfrm>
            <a:custGeom>
              <a:avLst/>
              <a:gdLst/>
              <a:ahLst/>
              <a:cxnLst/>
              <a:rect l="l" t="t" r="r" b="b"/>
              <a:pathLst>
                <a:path w="3168" h="4355" extrusionOk="0">
                  <a:moveTo>
                    <a:pt x="986" y="0"/>
                  </a:moveTo>
                  <a:cubicBezTo>
                    <a:pt x="259" y="0"/>
                    <a:pt x="0" y="996"/>
                    <a:pt x="632" y="1369"/>
                  </a:cubicBezTo>
                  <a:cubicBezTo>
                    <a:pt x="651" y="1378"/>
                    <a:pt x="670" y="1388"/>
                    <a:pt x="689" y="1398"/>
                  </a:cubicBezTo>
                  <a:lnTo>
                    <a:pt x="1244" y="4355"/>
                  </a:lnTo>
                  <a:lnTo>
                    <a:pt x="1732" y="4355"/>
                  </a:lnTo>
                  <a:cubicBezTo>
                    <a:pt x="2173" y="4297"/>
                    <a:pt x="2594" y="4163"/>
                    <a:pt x="2996" y="3982"/>
                  </a:cubicBezTo>
                  <a:cubicBezTo>
                    <a:pt x="3120" y="3934"/>
                    <a:pt x="3168" y="3800"/>
                    <a:pt x="3120" y="3675"/>
                  </a:cubicBezTo>
                  <a:cubicBezTo>
                    <a:pt x="2910" y="3034"/>
                    <a:pt x="2776" y="2364"/>
                    <a:pt x="2718" y="1694"/>
                  </a:cubicBezTo>
                  <a:cubicBezTo>
                    <a:pt x="2651" y="756"/>
                    <a:pt x="1943" y="0"/>
                    <a:pt x="99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14354;p63">
              <a:extLst>
                <a:ext uri="{FF2B5EF4-FFF2-40B4-BE49-F238E27FC236}">
                  <a16:creationId xmlns:a16="http://schemas.microsoft.com/office/drawing/2014/main" id="{B727AAD4-378B-463D-A205-F7951542F238}"/>
                </a:ext>
              </a:extLst>
            </p:cNvPr>
            <p:cNvSpPr/>
            <p:nvPr/>
          </p:nvSpPr>
          <p:spPr>
            <a:xfrm>
              <a:off x="5302988" y="3574552"/>
              <a:ext cx="114625" cy="101810"/>
            </a:xfrm>
            <a:custGeom>
              <a:avLst/>
              <a:gdLst/>
              <a:ahLst/>
              <a:cxnLst/>
              <a:rect l="l" t="t" r="r" b="b"/>
              <a:pathLst>
                <a:path w="4365" h="3877" extrusionOk="0">
                  <a:moveTo>
                    <a:pt x="1455" y="0"/>
                  </a:moveTo>
                  <a:lnTo>
                    <a:pt x="1455" y="728"/>
                  </a:lnTo>
                  <a:cubicBezTo>
                    <a:pt x="1455" y="910"/>
                    <a:pt x="1350" y="1082"/>
                    <a:pt x="1187" y="1158"/>
                  </a:cubicBezTo>
                  <a:lnTo>
                    <a:pt x="403" y="1551"/>
                  </a:lnTo>
                  <a:cubicBezTo>
                    <a:pt x="163" y="1675"/>
                    <a:pt x="1" y="1924"/>
                    <a:pt x="1" y="2202"/>
                  </a:cubicBezTo>
                  <a:lnTo>
                    <a:pt x="1" y="3637"/>
                  </a:lnTo>
                  <a:cubicBezTo>
                    <a:pt x="1" y="3771"/>
                    <a:pt x="116" y="3876"/>
                    <a:pt x="240" y="3876"/>
                  </a:cubicBezTo>
                  <a:lnTo>
                    <a:pt x="4126" y="3876"/>
                  </a:lnTo>
                  <a:cubicBezTo>
                    <a:pt x="4250" y="3876"/>
                    <a:pt x="4365" y="3771"/>
                    <a:pt x="4365" y="3637"/>
                  </a:cubicBezTo>
                  <a:lnTo>
                    <a:pt x="4365" y="2202"/>
                  </a:lnTo>
                  <a:cubicBezTo>
                    <a:pt x="4365" y="1924"/>
                    <a:pt x="4212" y="1675"/>
                    <a:pt x="3963" y="1551"/>
                  </a:cubicBezTo>
                  <a:lnTo>
                    <a:pt x="3178" y="1158"/>
                  </a:lnTo>
                  <a:cubicBezTo>
                    <a:pt x="3015" y="1082"/>
                    <a:pt x="2910" y="910"/>
                    <a:pt x="2910" y="728"/>
                  </a:cubicBezTo>
                  <a:lnTo>
                    <a:pt x="2910" y="0"/>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14355;p63">
              <a:extLst>
                <a:ext uri="{FF2B5EF4-FFF2-40B4-BE49-F238E27FC236}">
                  <a16:creationId xmlns:a16="http://schemas.microsoft.com/office/drawing/2014/main" id="{B3615671-8455-4766-BE94-2EE6CE580BA0}"/>
                </a:ext>
              </a:extLst>
            </p:cNvPr>
            <p:cNvSpPr/>
            <p:nvPr/>
          </p:nvSpPr>
          <p:spPr>
            <a:xfrm>
              <a:off x="5340934" y="3574552"/>
              <a:ext cx="38996" cy="25420"/>
            </a:xfrm>
            <a:custGeom>
              <a:avLst/>
              <a:gdLst/>
              <a:ahLst/>
              <a:cxnLst/>
              <a:rect l="l" t="t" r="r" b="b"/>
              <a:pathLst>
                <a:path w="1485" h="968" extrusionOk="0">
                  <a:moveTo>
                    <a:pt x="10" y="0"/>
                  </a:moveTo>
                  <a:lnTo>
                    <a:pt x="10" y="728"/>
                  </a:lnTo>
                  <a:cubicBezTo>
                    <a:pt x="10" y="756"/>
                    <a:pt x="10" y="785"/>
                    <a:pt x="1" y="823"/>
                  </a:cubicBezTo>
                  <a:cubicBezTo>
                    <a:pt x="231" y="919"/>
                    <a:pt x="489" y="967"/>
                    <a:pt x="738" y="967"/>
                  </a:cubicBezTo>
                  <a:cubicBezTo>
                    <a:pt x="996" y="967"/>
                    <a:pt x="1245" y="919"/>
                    <a:pt x="1484" y="823"/>
                  </a:cubicBezTo>
                  <a:cubicBezTo>
                    <a:pt x="1475" y="785"/>
                    <a:pt x="1465" y="756"/>
                    <a:pt x="1465" y="728"/>
                  </a:cubicBezTo>
                  <a:lnTo>
                    <a:pt x="1465" y="0"/>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14356;p63">
              <a:extLst>
                <a:ext uri="{FF2B5EF4-FFF2-40B4-BE49-F238E27FC236}">
                  <a16:creationId xmlns:a16="http://schemas.microsoft.com/office/drawing/2014/main" id="{94DE70F7-457A-44A8-870F-7420C62B9ADD}"/>
                </a:ext>
              </a:extLst>
            </p:cNvPr>
            <p:cNvSpPr/>
            <p:nvPr/>
          </p:nvSpPr>
          <p:spPr>
            <a:xfrm>
              <a:off x="5302988" y="3607981"/>
              <a:ext cx="114389" cy="68381"/>
            </a:xfrm>
            <a:custGeom>
              <a:avLst/>
              <a:gdLst/>
              <a:ahLst/>
              <a:cxnLst/>
              <a:rect l="l" t="t" r="r" b="b"/>
              <a:pathLst>
                <a:path w="4356" h="2604" extrusionOk="0">
                  <a:moveTo>
                    <a:pt x="958" y="0"/>
                  </a:moveTo>
                  <a:lnTo>
                    <a:pt x="403" y="278"/>
                  </a:lnTo>
                  <a:cubicBezTo>
                    <a:pt x="154" y="402"/>
                    <a:pt x="1" y="651"/>
                    <a:pt x="1" y="929"/>
                  </a:cubicBezTo>
                  <a:lnTo>
                    <a:pt x="1" y="2364"/>
                  </a:lnTo>
                  <a:cubicBezTo>
                    <a:pt x="1" y="2489"/>
                    <a:pt x="106" y="2603"/>
                    <a:pt x="240" y="2603"/>
                  </a:cubicBezTo>
                  <a:lnTo>
                    <a:pt x="4116" y="2603"/>
                  </a:lnTo>
                  <a:cubicBezTo>
                    <a:pt x="4250" y="2603"/>
                    <a:pt x="4355" y="2489"/>
                    <a:pt x="4355" y="2364"/>
                  </a:cubicBezTo>
                  <a:lnTo>
                    <a:pt x="4355" y="929"/>
                  </a:lnTo>
                  <a:cubicBezTo>
                    <a:pt x="4355" y="651"/>
                    <a:pt x="4202" y="402"/>
                    <a:pt x="3963" y="278"/>
                  </a:cubicBezTo>
                  <a:lnTo>
                    <a:pt x="3398" y="0"/>
                  </a:lnTo>
                  <a:cubicBezTo>
                    <a:pt x="3111" y="441"/>
                    <a:pt x="2645" y="661"/>
                    <a:pt x="2178" y="661"/>
                  </a:cubicBezTo>
                  <a:cubicBezTo>
                    <a:pt x="1711" y="661"/>
                    <a:pt x="1245" y="441"/>
                    <a:pt x="9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14357;p63">
              <a:extLst>
                <a:ext uri="{FF2B5EF4-FFF2-40B4-BE49-F238E27FC236}">
                  <a16:creationId xmlns:a16="http://schemas.microsoft.com/office/drawing/2014/main" id="{E8EC9215-E748-48EC-861B-FE9D2FB5CB32}"/>
                </a:ext>
              </a:extLst>
            </p:cNvPr>
            <p:cNvSpPr/>
            <p:nvPr/>
          </p:nvSpPr>
          <p:spPr>
            <a:xfrm>
              <a:off x="5322105" y="3524605"/>
              <a:ext cx="76417" cy="62788"/>
            </a:xfrm>
            <a:custGeom>
              <a:avLst/>
              <a:gdLst/>
              <a:ahLst/>
              <a:cxnLst/>
              <a:rect l="l" t="t" r="r" b="b"/>
              <a:pathLst>
                <a:path w="2910" h="2391" extrusionOk="0">
                  <a:moveTo>
                    <a:pt x="1118" y="0"/>
                  </a:moveTo>
                  <a:cubicBezTo>
                    <a:pt x="1025" y="0"/>
                    <a:pt x="939" y="54"/>
                    <a:pt x="900" y="142"/>
                  </a:cubicBezTo>
                  <a:cubicBezTo>
                    <a:pt x="823" y="304"/>
                    <a:pt x="708" y="457"/>
                    <a:pt x="574" y="582"/>
                  </a:cubicBezTo>
                  <a:cubicBezTo>
                    <a:pt x="440" y="697"/>
                    <a:pt x="297" y="792"/>
                    <a:pt x="144" y="869"/>
                  </a:cubicBezTo>
                  <a:cubicBezTo>
                    <a:pt x="48" y="917"/>
                    <a:pt x="0" y="1022"/>
                    <a:pt x="19" y="1118"/>
                  </a:cubicBezTo>
                  <a:cubicBezTo>
                    <a:pt x="105" y="1845"/>
                    <a:pt x="727" y="2391"/>
                    <a:pt x="1455" y="2391"/>
                  </a:cubicBezTo>
                  <a:cubicBezTo>
                    <a:pt x="2220" y="2391"/>
                    <a:pt x="2852" y="1797"/>
                    <a:pt x="2909" y="1041"/>
                  </a:cubicBezTo>
                  <a:cubicBezTo>
                    <a:pt x="2909" y="965"/>
                    <a:pt x="2881" y="898"/>
                    <a:pt x="2823" y="850"/>
                  </a:cubicBezTo>
                  <a:cubicBezTo>
                    <a:pt x="2345" y="448"/>
                    <a:pt x="1780" y="161"/>
                    <a:pt x="1177" y="8"/>
                  </a:cubicBezTo>
                  <a:cubicBezTo>
                    <a:pt x="1157" y="3"/>
                    <a:pt x="1137" y="0"/>
                    <a:pt x="1118"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14358;p63">
              <a:extLst>
                <a:ext uri="{FF2B5EF4-FFF2-40B4-BE49-F238E27FC236}">
                  <a16:creationId xmlns:a16="http://schemas.microsoft.com/office/drawing/2014/main" id="{B5B2EE82-8BB0-4CDE-B61C-D72DE23F853D}"/>
                </a:ext>
              </a:extLst>
            </p:cNvPr>
            <p:cNvSpPr/>
            <p:nvPr/>
          </p:nvSpPr>
          <p:spPr>
            <a:xfrm>
              <a:off x="5322105" y="3524841"/>
              <a:ext cx="76417" cy="62052"/>
            </a:xfrm>
            <a:custGeom>
              <a:avLst/>
              <a:gdLst/>
              <a:ahLst/>
              <a:cxnLst/>
              <a:rect l="l" t="t" r="r" b="b"/>
              <a:pathLst>
                <a:path w="2910" h="2363" extrusionOk="0">
                  <a:moveTo>
                    <a:pt x="1118" y="1"/>
                  </a:moveTo>
                  <a:cubicBezTo>
                    <a:pt x="1025" y="1"/>
                    <a:pt x="941" y="55"/>
                    <a:pt x="909" y="142"/>
                  </a:cubicBezTo>
                  <a:cubicBezTo>
                    <a:pt x="842" y="257"/>
                    <a:pt x="775" y="362"/>
                    <a:pt x="680" y="467"/>
                  </a:cubicBezTo>
                  <a:cubicBezTo>
                    <a:pt x="651" y="506"/>
                    <a:pt x="613" y="544"/>
                    <a:pt x="574" y="573"/>
                  </a:cubicBezTo>
                  <a:cubicBezTo>
                    <a:pt x="440" y="688"/>
                    <a:pt x="297" y="783"/>
                    <a:pt x="144" y="869"/>
                  </a:cubicBezTo>
                  <a:cubicBezTo>
                    <a:pt x="48" y="908"/>
                    <a:pt x="0" y="1013"/>
                    <a:pt x="19" y="1118"/>
                  </a:cubicBezTo>
                  <a:cubicBezTo>
                    <a:pt x="105" y="1759"/>
                    <a:pt x="593" y="2267"/>
                    <a:pt x="1235" y="2362"/>
                  </a:cubicBezTo>
                  <a:cubicBezTo>
                    <a:pt x="900" y="2161"/>
                    <a:pt x="708" y="1788"/>
                    <a:pt x="727" y="1405"/>
                  </a:cubicBezTo>
                  <a:lnTo>
                    <a:pt x="727" y="1061"/>
                  </a:lnTo>
                  <a:cubicBezTo>
                    <a:pt x="785" y="1013"/>
                    <a:pt x="842" y="975"/>
                    <a:pt x="900" y="927"/>
                  </a:cubicBezTo>
                  <a:cubicBezTo>
                    <a:pt x="1034" y="812"/>
                    <a:pt x="1148" y="668"/>
                    <a:pt x="1244" y="515"/>
                  </a:cubicBezTo>
                  <a:cubicBezTo>
                    <a:pt x="1704" y="659"/>
                    <a:pt x="2134" y="898"/>
                    <a:pt x="2507" y="1204"/>
                  </a:cubicBezTo>
                  <a:cubicBezTo>
                    <a:pt x="2555" y="1243"/>
                    <a:pt x="2670" y="1348"/>
                    <a:pt x="2795" y="1472"/>
                  </a:cubicBezTo>
                  <a:cubicBezTo>
                    <a:pt x="2862" y="1338"/>
                    <a:pt x="2890" y="1185"/>
                    <a:pt x="2909" y="1032"/>
                  </a:cubicBezTo>
                  <a:cubicBezTo>
                    <a:pt x="2909" y="965"/>
                    <a:pt x="2881" y="889"/>
                    <a:pt x="2823" y="841"/>
                  </a:cubicBezTo>
                  <a:cubicBezTo>
                    <a:pt x="2345" y="448"/>
                    <a:pt x="1780" y="161"/>
                    <a:pt x="1177" y="8"/>
                  </a:cubicBezTo>
                  <a:cubicBezTo>
                    <a:pt x="1157" y="3"/>
                    <a:pt x="1137" y="1"/>
                    <a:pt x="1118" y="1"/>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14359;p63">
              <a:extLst>
                <a:ext uri="{FF2B5EF4-FFF2-40B4-BE49-F238E27FC236}">
                  <a16:creationId xmlns:a16="http://schemas.microsoft.com/office/drawing/2014/main" id="{FD99ADEC-AFA8-46A6-87EB-873F19DEC24D}"/>
                </a:ext>
              </a:extLst>
            </p:cNvPr>
            <p:cNvSpPr/>
            <p:nvPr/>
          </p:nvSpPr>
          <p:spPr>
            <a:xfrm>
              <a:off x="5302988" y="3621032"/>
              <a:ext cx="25420" cy="55330"/>
            </a:xfrm>
            <a:custGeom>
              <a:avLst/>
              <a:gdLst/>
              <a:ahLst/>
              <a:cxnLst/>
              <a:rect l="l" t="t" r="r" b="b"/>
              <a:pathLst>
                <a:path w="968" h="2107" extrusionOk="0">
                  <a:moveTo>
                    <a:pt x="154" y="1"/>
                  </a:moveTo>
                  <a:cubicBezTo>
                    <a:pt x="58" y="125"/>
                    <a:pt x="1" y="278"/>
                    <a:pt x="1" y="432"/>
                  </a:cubicBezTo>
                  <a:lnTo>
                    <a:pt x="1" y="1867"/>
                  </a:lnTo>
                  <a:cubicBezTo>
                    <a:pt x="1" y="2001"/>
                    <a:pt x="106" y="2106"/>
                    <a:pt x="240" y="2106"/>
                  </a:cubicBezTo>
                  <a:lnTo>
                    <a:pt x="967" y="2106"/>
                  </a:lnTo>
                  <a:lnTo>
                    <a:pt x="967" y="891"/>
                  </a:lnTo>
                  <a:cubicBezTo>
                    <a:pt x="967" y="738"/>
                    <a:pt x="900" y="604"/>
                    <a:pt x="785" y="508"/>
                  </a:cubicBezTo>
                  <a:lnTo>
                    <a:pt x="154" y="1"/>
                  </a:ln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14360;p63">
              <a:extLst>
                <a:ext uri="{FF2B5EF4-FFF2-40B4-BE49-F238E27FC236}">
                  <a16:creationId xmlns:a16="http://schemas.microsoft.com/office/drawing/2014/main" id="{3C3DE9B2-9B94-4840-BB53-AE73969456C8}"/>
                </a:ext>
              </a:extLst>
            </p:cNvPr>
            <p:cNvSpPr/>
            <p:nvPr/>
          </p:nvSpPr>
          <p:spPr>
            <a:xfrm>
              <a:off x="5392219" y="3587367"/>
              <a:ext cx="216146" cy="88995"/>
            </a:xfrm>
            <a:custGeom>
              <a:avLst/>
              <a:gdLst/>
              <a:ahLst/>
              <a:cxnLst/>
              <a:rect l="l" t="t" r="r" b="b"/>
              <a:pathLst>
                <a:path w="8231" h="3389" extrusionOk="0">
                  <a:moveTo>
                    <a:pt x="2661" y="1"/>
                  </a:moveTo>
                  <a:lnTo>
                    <a:pt x="632" y="737"/>
                  </a:lnTo>
                  <a:cubicBezTo>
                    <a:pt x="249" y="871"/>
                    <a:pt x="0" y="1235"/>
                    <a:pt x="0" y="1647"/>
                  </a:cubicBezTo>
                  <a:lnTo>
                    <a:pt x="0" y="3149"/>
                  </a:lnTo>
                  <a:cubicBezTo>
                    <a:pt x="0" y="3274"/>
                    <a:pt x="105" y="3388"/>
                    <a:pt x="239" y="3388"/>
                  </a:cubicBezTo>
                  <a:lnTo>
                    <a:pt x="7991" y="3388"/>
                  </a:lnTo>
                  <a:cubicBezTo>
                    <a:pt x="8125" y="3388"/>
                    <a:pt x="8231" y="3274"/>
                    <a:pt x="8231" y="3149"/>
                  </a:cubicBezTo>
                  <a:lnTo>
                    <a:pt x="8231" y="1647"/>
                  </a:lnTo>
                  <a:cubicBezTo>
                    <a:pt x="8231" y="1235"/>
                    <a:pt x="7982" y="871"/>
                    <a:pt x="7599" y="737"/>
                  </a:cubicBezTo>
                  <a:lnTo>
                    <a:pt x="5570" y="1"/>
                  </a:lnTo>
                  <a:lnTo>
                    <a:pt x="4115" y="479"/>
                  </a:lnTo>
                  <a:lnTo>
                    <a:pt x="266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14361;p63">
              <a:extLst>
                <a:ext uri="{FF2B5EF4-FFF2-40B4-BE49-F238E27FC236}">
                  <a16:creationId xmlns:a16="http://schemas.microsoft.com/office/drawing/2014/main" id="{7C0B2D51-C4B2-4B02-90AC-864C4258B0FD}"/>
                </a:ext>
              </a:extLst>
            </p:cNvPr>
            <p:cNvSpPr/>
            <p:nvPr/>
          </p:nvSpPr>
          <p:spPr>
            <a:xfrm>
              <a:off x="5487701" y="3612760"/>
              <a:ext cx="25420" cy="63602"/>
            </a:xfrm>
            <a:custGeom>
              <a:avLst/>
              <a:gdLst/>
              <a:ahLst/>
              <a:cxnLst/>
              <a:rect l="l" t="t" r="r" b="b"/>
              <a:pathLst>
                <a:path w="968" h="2422" extrusionOk="0">
                  <a:moveTo>
                    <a:pt x="231" y="0"/>
                  </a:moveTo>
                  <a:lnTo>
                    <a:pt x="1" y="2421"/>
                  </a:lnTo>
                  <a:lnTo>
                    <a:pt x="967" y="2421"/>
                  </a:lnTo>
                  <a:lnTo>
                    <a:pt x="738" y="0"/>
                  </a:lnTo>
                  <a:close/>
                </a:path>
              </a:pathLst>
            </a:custGeom>
            <a:solidFill>
              <a:srgbClr val="637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14362;p63">
              <a:extLst>
                <a:ext uri="{FF2B5EF4-FFF2-40B4-BE49-F238E27FC236}">
                  <a16:creationId xmlns:a16="http://schemas.microsoft.com/office/drawing/2014/main" id="{5103AED9-A9D9-4015-BC25-5BB03D426056}"/>
                </a:ext>
              </a:extLst>
            </p:cNvPr>
            <p:cNvSpPr/>
            <p:nvPr/>
          </p:nvSpPr>
          <p:spPr>
            <a:xfrm>
              <a:off x="5489224" y="3599945"/>
              <a:ext cx="22400" cy="21638"/>
            </a:xfrm>
            <a:custGeom>
              <a:avLst/>
              <a:gdLst/>
              <a:ahLst/>
              <a:cxnLst/>
              <a:rect l="l" t="t" r="r" b="b"/>
              <a:pathLst>
                <a:path w="853" h="824" extrusionOk="0">
                  <a:moveTo>
                    <a:pt x="0" y="0"/>
                  </a:moveTo>
                  <a:lnTo>
                    <a:pt x="0" y="651"/>
                  </a:lnTo>
                  <a:cubicBezTo>
                    <a:pt x="0" y="747"/>
                    <a:pt x="77" y="823"/>
                    <a:pt x="173" y="823"/>
                  </a:cubicBezTo>
                  <a:lnTo>
                    <a:pt x="680" y="823"/>
                  </a:lnTo>
                  <a:cubicBezTo>
                    <a:pt x="775" y="823"/>
                    <a:pt x="852" y="747"/>
                    <a:pt x="852" y="651"/>
                  </a:cubicBezTo>
                  <a:lnTo>
                    <a:pt x="852" y="0"/>
                  </a:ln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14363;p63">
              <a:extLst>
                <a:ext uri="{FF2B5EF4-FFF2-40B4-BE49-F238E27FC236}">
                  <a16:creationId xmlns:a16="http://schemas.microsoft.com/office/drawing/2014/main" id="{6BD61AF9-9A80-48D6-9BC6-0C36E208AA90}"/>
                </a:ext>
              </a:extLst>
            </p:cNvPr>
            <p:cNvSpPr/>
            <p:nvPr/>
          </p:nvSpPr>
          <p:spPr>
            <a:xfrm>
              <a:off x="5570394" y="3613259"/>
              <a:ext cx="38235" cy="63103"/>
            </a:xfrm>
            <a:custGeom>
              <a:avLst/>
              <a:gdLst/>
              <a:ahLst/>
              <a:cxnLst/>
              <a:rect l="l" t="t" r="r" b="b"/>
              <a:pathLst>
                <a:path w="1456" h="2403" extrusionOk="0">
                  <a:moveTo>
                    <a:pt x="1187" y="0"/>
                  </a:moveTo>
                  <a:lnTo>
                    <a:pt x="288" y="900"/>
                  </a:lnTo>
                  <a:cubicBezTo>
                    <a:pt x="106" y="1082"/>
                    <a:pt x="1" y="1331"/>
                    <a:pt x="1" y="1589"/>
                  </a:cubicBezTo>
                  <a:lnTo>
                    <a:pt x="1" y="2402"/>
                  </a:lnTo>
                  <a:lnTo>
                    <a:pt x="1216" y="2402"/>
                  </a:lnTo>
                  <a:cubicBezTo>
                    <a:pt x="1340" y="2402"/>
                    <a:pt x="1455" y="2288"/>
                    <a:pt x="1455" y="2163"/>
                  </a:cubicBezTo>
                  <a:lnTo>
                    <a:pt x="1455" y="661"/>
                  </a:lnTo>
                  <a:cubicBezTo>
                    <a:pt x="1446" y="412"/>
                    <a:pt x="1359" y="173"/>
                    <a:pt x="118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14364;p63">
              <a:extLst>
                <a:ext uri="{FF2B5EF4-FFF2-40B4-BE49-F238E27FC236}">
                  <a16:creationId xmlns:a16="http://schemas.microsoft.com/office/drawing/2014/main" id="{EEF4D26C-1030-4803-AC6E-1648F7898F22}"/>
                </a:ext>
              </a:extLst>
            </p:cNvPr>
            <p:cNvSpPr/>
            <p:nvPr/>
          </p:nvSpPr>
          <p:spPr>
            <a:xfrm>
              <a:off x="5430165" y="3389839"/>
              <a:ext cx="140255" cy="101810"/>
            </a:xfrm>
            <a:custGeom>
              <a:avLst/>
              <a:gdLst/>
              <a:ahLst/>
              <a:cxnLst/>
              <a:rect l="l" t="t" r="r" b="b"/>
              <a:pathLst>
                <a:path w="5341" h="3877" extrusionOk="0">
                  <a:moveTo>
                    <a:pt x="1943" y="0"/>
                  </a:moveTo>
                  <a:cubicBezTo>
                    <a:pt x="871" y="0"/>
                    <a:pt x="10" y="871"/>
                    <a:pt x="10" y="1943"/>
                  </a:cubicBezTo>
                  <a:lnTo>
                    <a:pt x="10" y="2517"/>
                  </a:lnTo>
                  <a:cubicBezTo>
                    <a:pt x="0" y="2776"/>
                    <a:pt x="48" y="3034"/>
                    <a:pt x="125" y="3283"/>
                  </a:cubicBezTo>
                  <a:lnTo>
                    <a:pt x="211" y="3522"/>
                  </a:lnTo>
                  <a:cubicBezTo>
                    <a:pt x="230" y="3599"/>
                    <a:pt x="240" y="3675"/>
                    <a:pt x="240" y="3752"/>
                  </a:cubicBezTo>
                  <a:lnTo>
                    <a:pt x="240" y="3876"/>
                  </a:lnTo>
                  <a:lnTo>
                    <a:pt x="5092" y="3876"/>
                  </a:lnTo>
                  <a:lnTo>
                    <a:pt x="5092" y="3752"/>
                  </a:lnTo>
                  <a:cubicBezTo>
                    <a:pt x="5092" y="3675"/>
                    <a:pt x="5101" y="3599"/>
                    <a:pt x="5130" y="3522"/>
                  </a:cubicBezTo>
                  <a:lnTo>
                    <a:pt x="5207" y="3283"/>
                  </a:lnTo>
                  <a:cubicBezTo>
                    <a:pt x="5293" y="3034"/>
                    <a:pt x="5331" y="2785"/>
                    <a:pt x="5341" y="2517"/>
                  </a:cubicBezTo>
                  <a:lnTo>
                    <a:pt x="5341" y="488"/>
                  </a:lnTo>
                  <a:cubicBezTo>
                    <a:pt x="5341" y="220"/>
                    <a:pt x="5120" y="0"/>
                    <a:pt x="485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14365;p63">
              <a:extLst>
                <a:ext uri="{FF2B5EF4-FFF2-40B4-BE49-F238E27FC236}">
                  <a16:creationId xmlns:a16="http://schemas.microsoft.com/office/drawing/2014/main" id="{FD5A42E5-A98B-488C-A889-C968044733F8}"/>
                </a:ext>
              </a:extLst>
            </p:cNvPr>
            <p:cNvSpPr/>
            <p:nvPr/>
          </p:nvSpPr>
          <p:spPr>
            <a:xfrm>
              <a:off x="5462071" y="3390338"/>
              <a:ext cx="108086" cy="101547"/>
            </a:xfrm>
            <a:custGeom>
              <a:avLst/>
              <a:gdLst/>
              <a:ahLst/>
              <a:cxnLst/>
              <a:rect l="l" t="t" r="r" b="b"/>
              <a:pathLst>
                <a:path w="4116" h="3867" extrusionOk="0">
                  <a:moveTo>
                    <a:pt x="986" y="0"/>
                  </a:moveTo>
                  <a:cubicBezTo>
                    <a:pt x="441" y="0"/>
                    <a:pt x="10" y="431"/>
                    <a:pt x="1" y="977"/>
                  </a:cubicBezTo>
                  <a:cubicBezTo>
                    <a:pt x="1" y="1513"/>
                    <a:pt x="441" y="1953"/>
                    <a:pt x="986" y="1953"/>
                  </a:cubicBezTo>
                  <a:lnTo>
                    <a:pt x="1120" y="1953"/>
                  </a:lnTo>
                  <a:lnTo>
                    <a:pt x="1187" y="3867"/>
                  </a:lnTo>
                  <a:lnTo>
                    <a:pt x="3877" y="3867"/>
                  </a:lnTo>
                  <a:lnTo>
                    <a:pt x="3877" y="3752"/>
                  </a:lnTo>
                  <a:cubicBezTo>
                    <a:pt x="3877" y="3675"/>
                    <a:pt x="3896" y="3599"/>
                    <a:pt x="3915" y="3522"/>
                  </a:cubicBezTo>
                  <a:lnTo>
                    <a:pt x="4001" y="3283"/>
                  </a:lnTo>
                  <a:cubicBezTo>
                    <a:pt x="4078" y="3034"/>
                    <a:pt x="4116" y="2776"/>
                    <a:pt x="4116" y="2517"/>
                  </a:cubicBezTo>
                  <a:lnTo>
                    <a:pt x="4116" y="479"/>
                  </a:lnTo>
                  <a:cubicBezTo>
                    <a:pt x="4116" y="211"/>
                    <a:pt x="3896" y="0"/>
                    <a:pt x="363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14366;p63">
              <a:extLst>
                <a:ext uri="{FF2B5EF4-FFF2-40B4-BE49-F238E27FC236}">
                  <a16:creationId xmlns:a16="http://schemas.microsoft.com/office/drawing/2014/main" id="{EA2CF32C-3E7D-4D35-8E76-3F60A5A7DB37}"/>
                </a:ext>
              </a:extLst>
            </p:cNvPr>
            <p:cNvSpPr/>
            <p:nvPr/>
          </p:nvSpPr>
          <p:spPr>
            <a:xfrm>
              <a:off x="5462071" y="3542646"/>
              <a:ext cx="76443" cy="57326"/>
            </a:xfrm>
            <a:custGeom>
              <a:avLst/>
              <a:gdLst/>
              <a:ahLst/>
              <a:cxnLst/>
              <a:rect l="l" t="t" r="r" b="b"/>
              <a:pathLst>
                <a:path w="2911" h="2183" extrusionOk="0">
                  <a:moveTo>
                    <a:pt x="1" y="0"/>
                  </a:moveTo>
                  <a:lnTo>
                    <a:pt x="1" y="2182"/>
                  </a:lnTo>
                  <a:lnTo>
                    <a:pt x="2910" y="2182"/>
                  </a:lnTo>
                  <a:lnTo>
                    <a:pt x="2910" y="0"/>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14367;p63">
              <a:extLst>
                <a:ext uri="{FF2B5EF4-FFF2-40B4-BE49-F238E27FC236}">
                  <a16:creationId xmlns:a16="http://schemas.microsoft.com/office/drawing/2014/main" id="{A38F079D-8CC6-4CC5-BBDE-646A57F4E6C0}"/>
                </a:ext>
              </a:extLst>
            </p:cNvPr>
            <p:cNvSpPr/>
            <p:nvPr/>
          </p:nvSpPr>
          <p:spPr>
            <a:xfrm>
              <a:off x="5462071" y="3542646"/>
              <a:ext cx="76443" cy="31985"/>
            </a:xfrm>
            <a:custGeom>
              <a:avLst/>
              <a:gdLst/>
              <a:ahLst/>
              <a:cxnLst/>
              <a:rect l="l" t="t" r="r" b="b"/>
              <a:pathLst>
                <a:path w="2911" h="1218" extrusionOk="0">
                  <a:moveTo>
                    <a:pt x="1" y="0"/>
                  </a:moveTo>
                  <a:lnTo>
                    <a:pt x="1" y="823"/>
                  </a:lnTo>
                  <a:cubicBezTo>
                    <a:pt x="451" y="1086"/>
                    <a:pt x="953" y="1218"/>
                    <a:pt x="1455" y="1218"/>
                  </a:cubicBezTo>
                  <a:cubicBezTo>
                    <a:pt x="1958" y="1218"/>
                    <a:pt x="2460" y="1086"/>
                    <a:pt x="2910" y="823"/>
                  </a:cubicBezTo>
                  <a:lnTo>
                    <a:pt x="2910" y="0"/>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14368;p63">
              <a:extLst>
                <a:ext uri="{FF2B5EF4-FFF2-40B4-BE49-F238E27FC236}">
                  <a16:creationId xmlns:a16="http://schemas.microsoft.com/office/drawing/2014/main" id="{91CB1848-39F6-49B1-B026-B975D23A3BF6}"/>
                </a:ext>
              </a:extLst>
            </p:cNvPr>
            <p:cNvSpPr/>
            <p:nvPr/>
          </p:nvSpPr>
          <p:spPr>
            <a:xfrm>
              <a:off x="5449519" y="3576600"/>
              <a:ext cx="50787" cy="45535"/>
            </a:xfrm>
            <a:custGeom>
              <a:avLst/>
              <a:gdLst/>
              <a:ahLst/>
              <a:cxnLst/>
              <a:rect l="l" t="t" r="r" b="b"/>
              <a:pathLst>
                <a:path w="1934" h="1734" extrusionOk="0">
                  <a:moveTo>
                    <a:pt x="427" y="1"/>
                  </a:moveTo>
                  <a:cubicBezTo>
                    <a:pt x="337" y="1"/>
                    <a:pt x="250" y="52"/>
                    <a:pt x="211" y="143"/>
                  </a:cubicBezTo>
                  <a:lnTo>
                    <a:pt x="0" y="583"/>
                  </a:lnTo>
                  <a:lnTo>
                    <a:pt x="804" y="1636"/>
                  </a:lnTo>
                  <a:cubicBezTo>
                    <a:pt x="852" y="1699"/>
                    <a:pt x="926" y="1733"/>
                    <a:pt x="999" y="1733"/>
                  </a:cubicBezTo>
                  <a:cubicBezTo>
                    <a:pt x="1058" y="1733"/>
                    <a:pt x="1116" y="1711"/>
                    <a:pt x="1158" y="1664"/>
                  </a:cubicBezTo>
                  <a:lnTo>
                    <a:pt x="1933" y="889"/>
                  </a:lnTo>
                  <a:lnTo>
                    <a:pt x="555" y="37"/>
                  </a:lnTo>
                  <a:cubicBezTo>
                    <a:pt x="515" y="12"/>
                    <a:pt x="471" y="1"/>
                    <a:pt x="42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14369;p63">
              <a:extLst>
                <a:ext uri="{FF2B5EF4-FFF2-40B4-BE49-F238E27FC236}">
                  <a16:creationId xmlns:a16="http://schemas.microsoft.com/office/drawing/2014/main" id="{E663F103-0F94-4C15-8DE9-79C70F31CF07}"/>
                </a:ext>
              </a:extLst>
            </p:cNvPr>
            <p:cNvSpPr/>
            <p:nvPr/>
          </p:nvSpPr>
          <p:spPr>
            <a:xfrm>
              <a:off x="5500279" y="3576600"/>
              <a:ext cx="50787" cy="45535"/>
            </a:xfrm>
            <a:custGeom>
              <a:avLst/>
              <a:gdLst/>
              <a:ahLst/>
              <a:cxnLst/>
              <a:rect l="l" t="t" r="r" b="b"/>
              <a:pathLst>
                <a:path w="1934" h="1734" extrusionOk="0">
                  <a:moveTo>
                    <a:pt x="1507" y="1"/>
                  </a:moveTo>
                  <a:cubicBezTo>
                    <a:pt x="1463" y="1"/>
                    <a:pt x="1419" y="12"/>
                    <a:pt x="1379" y="37"/>
                  </a:cubicBezTo>
                  <a:lnTo>
                    <a:pt x="0" y="889"/>
                  </a:lnTo>
                  <a:lnTo>
                    <a:pt x="776" y="1664"/>
                  </a:lnTo>
                  <a:cubicBezTo>
                    <a:pt x="823" y="1711"/>
                    <a:pt x="881" y="1733"/>
                    <a:pt x="939" y="1733"/>
                  </a:cubicBezTo>
                  <a:cubicBezTo>
                    <a:pt x="1011" y="1733"/>
                    <a:pt x="1082" y="1699"/>
                    <a:pt x="1130" y="1636"/>
                  </a:cubicBezTo>
                  <a:lnTo>
                    <a:pt x="1934" y="583"/>
                  </a:lnTo>
                  <a:lnTo>
                    <a:pt x="1723" y="143"/>
                  </a:lnTo>
                  <a:cubicBezTo>
                    <a:pt x="1684" y="52"/>
                    <a:pt x="1597" y="1"/>
                    <a:pt x="150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14370;p63">
              <a:extLst>
                <a:ext uri="{FF2B5EF4-FFF2-40B4-BE49-F238E27FC236}">
                  <a16:creationId xmlns:a16="http://schemas.microsoft.com/office/drawing/2014/main" id="{192B6385-37D9-475C-9BB8-3CC63A87876F}"/>
                </a:ext>
              </a:extLst>
            </p:cNvPr>
            <p:cNvSpPr/>
            <p:nvPr/>
          </p:nvSpPr>
          <p:spPr>
            <a:xfrm>
              <a:off x="5436704" y="3441545"/>
              <a:ext cx="127177" cy="120218"/>
            </a:xfrm>
            <a:custGeom>
              <a:avLst/>
              <a:gdLst/>
              <a:ahLst/>
              <a:cxnLst/>
              <a:rect l="l" t="t" r="r" b="b"/>
              <a:pathLst>
                <a:path w="4843" h="4578" extrusionOk="0">
                  <a:moveTo>
                    <a:pt x="2088" y="0"/>
                  </a:moveTo>
                  <a:cubicBezTo>
                    <a:pt x="1472" y="0"/>
                    <a:pt x="939" y="103"/>
                    <a:pt x="670" y="165"/>
                  </a:cubicBezTo>
                  <a:cubicBezTo>
                    <a:pt x="555" y="194"/>
                    <a:pt x="479" y="290"/>
                    <a:pt x="488" y="405"/>
                  </a:cubicBezTo>
                  <a:lnTo>
                    <a:pt x="488" y="989"/>
                  </a:lnTo>
                  <a:cubicBezTo>
                    <a:pt x="488" y="1113"/>
                    <a:pt x="431" y="1237"/>
                    <a:pt x="345" y="1333"/>
                  </a:cubicBezTo>
                  <a:lnTo>
                    <a:pt x="144" y="1534"/>
                  </a:lnTo>
                  <a:cubicBezTo>
                    <a:pt x="48" y="1620"/>
                    <a:pt x="0" y="1745"/>
                    <a:pt x="0" y="1869"/>
                  </a:cubicBezTo>
                  <a:lnTo>
                    <a:pt x="0" y="2156"/>
                  </a:lnTo>
                  <a:cubicBezTo>
                    <a:pt x="0" y="3496"/>
                    <a:pt x="1082" y="4577"/>
                    <a:pt x="2421" y="4577"/>
                  </a:cubicBezTo>
                  <a:cubicBezTo>
                    <a:pt x="3761" y="4577"/>
                    <a:pt x="4843" y="3496"/>
                    <a:pt x="4843" y="2156"/>
                  </a:cubicBezTo>
                  <a:lnTo>
                    <a:pt x="4843" y="1869"/>
                  </a:lnTo>
                  <a:cubicBezTo>
                    <a:pt x="4843" y="1745"/>
                    <a:pt x="4795" y="1620"/>
                    <a:pt x="4699" y="1524"/>
                  </a:cubicBezTo>
                  <a:lnTo>
                    <a:pt x="4498" y="1323"/>
                  </a:lnTo>
                  <a:cubicBezTo>
                    <a:pt x="4412" y="1237"/>
                    <a:pt x="4355" y="1113"/>
                    <a:pt x="4355" y="989"/>
                  </a:cubicBezTo>
                  <a:lnTo>
                    <a:pt x="4355" y="855"/>
                  </a:lnTo>
                  <a:cubicBezTo>
                    <a:pt x="4364" y="759"/>
                    <a:pt x="4316" y="663"/>
                    <a:pt x="4240" y="606"/>
                  </a:cubicBezTo>
                  <a:cubicBezTo>
                    <a:pt x="3593" y="132"/>
                    <a:pt x="2788" y="0"/>
                    <a:pt x="2088"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14371;p63">
              <a:extLst>
                <a:ext uri="{FF2B5EF4-FFF2-40B4-BE49-F238E27FC236}">
                  <a16:creationId xmlns:a16="http://schemas.microsoft.com/office/drawing/2014/main" id="{BC60EBD1-05C0-459E-87FD-B7617BD8FF25}"/>
                </a:ext>
              </a:extLst>
            </p:cNvPr>
            <p:cNvSpPr/>
            <p:nvPr/>
          </p:nvSpPr>
          <p:spPr>
            <a:xfrm>
              <a:off x="5436704" y="3441676"/>
              <a:ext cx="114625" cy="119588"/>
            </a:xfrm>
            <a:custGeom>
              <a:avLst/>
              <a:gdLst/>
              <a:ahLst/>
              <a:cxnLst/>
              <a:rect l="l" t="t" r="r" b="b"/>
              <a:pathLst>
                <a:path w="4365" h="4554" extrusionOk="0">
                  <a:moveTo>
                    <a:pt x="2098" y="0"/>
                  </a:moveTo>
                  <a:cubicBezTo>
                    <a:pt x="1869" y="0"/>
                    <a:pt x="1651" y="15"/>
                    <a:pt x="1455" y="36"/>
                  </a:cubicBezTo>
                  <a:cubicBezTo>
                    <a:pt x="1187" y="65"/>
                    <a:pt x="928" y="103"/>
                    <a:pt x="670" y="170"/>
                  </a:cubicBezTo>
                  <a:cubicBezTo>
                    <a:pt x="555" y="189"/>
                    <a:pt x="479" y="294"/>
                    <a:pt x="488" y="409"/>
                  </a:cubicBezTo>
                  <a:lnTo>
                    <a:pt x="488" y="984"/>
                  </a:lnTo>
                  <a:cubicBezTo>
                    <a:pt x="488" y="1117"/>
                    <a:pt x="431" y="1242"/>
                    <a:pt x="345" y="1328"/>
                  </a:cubicBezTo>
                  <a:lnTo>
                    <a:pt x="144" y="1529"/>
                  </a:lnTo>
                  <a:cubicBezTo>
                    <a:pt x="48" y="1615"/>
                    <a:pt x="0" y="1740"/>
                    <a:pt x="0" y="1874"/>
                  </a:cubicBezTo>
                  <a:lnTo>
                    <a:pt x="0" y="2151"/>
                  </a:lnTo>
                  <a:cubicBezTo>
                    <a:pt x="0" y="3376"/>
                    <a:pt x="919" y="4410"/>
                    <a:pt x="2134" y="4553"/>
                  </a:cubicBezTo>
                  <a:cubicBezTo>
                    <a:pt x="1704" y="4103"/>
                    <a:pt x="1455" y="3510"/>
                    <a:pt x="1455" y="2878"/>
                  </a:cubicBezTo>
                  <a:lnTo>
                    <a:pt x="1455" y="1108"/>
                  </a:lnTo>
                  <a:cubicBezTo>
                    <a:pt x="1464" y="869"/>
                    <a:pt x="1646" y="658"/>
                    <a:pt x="1885" y="629"/>
                  </a:cubicBezTo>
                  <a:cubicBezTo>
                    <a:pt x="2077" y="604"/>
                    <a:pt x="2320" y="583"/>
                    <a:pt x="2589" y="583"/>
                  </a:cubicBezTo>
                  <a:cubicBezTo>
                    <a:pt x="3141" y="583"/>
                    <a:pt x="3805" y="671"/>
                    <a:pt x="4364" y="993"/>
                  </a:cubicBezTo>
                  <a:lnTo>
                    <a:pt x="4364" y="859"/>
                  </a:lnTo>
                  <a:cubicBezTo>
                    <a:pt x="4364" y="754"/>
                    <a:pt x="4316" y="658"/>
                    <a:pt x="4240" y="601"/>
                  </a:cubicBezTo>
                  <a:cubicBezTo>
                    <a:pt x="3599" y="133"/>
                    <a:pt x="2795" y="0"/>
                    <a:pt x="2098" y="0"/>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14372;p63">
              <a:extLst>
                <a:ext uri="{FF2B5EF4-FFF2-40B4-BE49-F238E27FC236}">
                  <a16:creationId xmlns:a16="http://schemas.microsoft.com/office/drawing/2014/main" id="{19FD461F-7FC1-4EE7-879D-B64D932BFE19}"/>
                </a:ext>
              </a:extLst>
            </p:cNvPr>
            <p:cNvSpPr/>
            <p:nvPr/>
          </p:nvSpPr>
          <p:spPr>
            <a:xfrm>
              <a:off x="5392219" y="3613259"/>
              <a:ext cx="37972" cy="63103"/>
            </a:xfrm>
            <a:custGeom>
              <a:avLst/>
              <a:gdLst/>
              <a:ahLst/>
              <a:cxnLst/>
              <a:rect l="l" t="t" r="r" b="b"/>
              <a:pathLst>
                <a:path w="1446" h="2403" extrusionOk="0">
                  <a:moveTo>
                    <a:pt x="259" y="0"/>
                  </a:moveTo>
                  <a:cubicBezTo>
                    <a:pt x="96" y="173"/>
                    <a:pt x="0" y="412"/>
                    <a:pt x="0" y="661"/>
                  </a:cubicBezTo>
                  <a:lnTo>
                    <a:pt x="0" y="2163"/>
                  </a:lnTo>
                  <a:cubicBezTo>
                    <a:pt x="0" y="2288"/>
                    <a:pt x="105" y="2402"/>
                    <a:pt x="239" y="2402"/>
                  </a:cubicBezTo>
                  <a:lnTo>
                    <a:pt x="1445" y="2402"/>
                  </a:lnTo>
                  <a:lnTo>
                    <a:pt x="1445" y="1589"/>
                  </a:lnTo>
                  <a:cubicBezTo>
                    <a:pt x="1445" y="1331"/>
                    <a:pt x="1350" y="1082"/>
                    <a:pt x="1168" y="900"/>
                  </a:cubicBezTo>
                  <a:lnTo>
                    <a:pt x="259" y="0"/>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 name="Rettangolo 160">
            <a:extLst>
              <a:ext uri="{FF2B5EF4-FFF2-40B4-BE49-F238E27FC236}">
                <a16:creationId xmlns:a16="http://schemas.microsoft.com/office/drawing/2014/main" id="{B5B6097A-767C-4DE7-B1D7-09B8E0A09A7F}"/>
              </a:ext>
            </a:extLst>
          </p:cNvPr>
          <p:cNvSpPr/>
          <p:nvPr/>
        </p:nvSpPr>
        <p:spPr>
          <a:xfrm>
            <a:off x="7478481" y="4613592"/>
            <a:ext cx="1830950" cy="307777"/>
          </a:xfrm>
          <a:prstGeom prst="rect">
            <a:avLst/>
          </a:prstGeom>
        </p:spPr>
        <p:txBody>
          <a:bodyPr wrap="none">
            <a:spAutoFit/>
          </a:bodyPr>
          <a:lstStyle/>
          <a:p>
            <a:r>
              <a:rPr lang="it-IT" sz="1400" b="1" dirty="0" smtClean="0"/>
              <a:t>Situazione di Partenza</a:t>
            </a:r>
            <a:endParaRPr lang="it-IT" sz="1400" dirty="0"/>
          </a:p>
        </p:txBody>
      </p:sp>
      <p:sp>
        <p:nvSpPr>
          <p:cNvPr id="162" name="Rettangolo 161">
            <a:extLst>
              <a:ext uri="{FF2B5EF4-FFF2-40B4-BE49-F238E27FC236}">
                <a16:creationId xmlns:a16="http://schemas.microsoft.com/office/drawing/2014/main" id="{B5B6097A-767C-4DE7-B1D7-09B8E0A09A7F}"/>
              </a:ext>
            </a:extLst>
          </p:cNvPr>
          <p:cNvSpPr/>
          <p:nvPr/>
        </p:nvSpPr>
        <p:spPr>
          <a:xfrm>
            <a:off x="10235708" y="4626275"/>
            <a:ext cx="1369799" cy="307777"/>
          </a:xfrm>
          <a:prstGeom prst="rect">
            <a:avLst/>
          </a:prstGeom>
        </p:spPr>
        <p:txBody>
          <a:bodyPr wrap="none">
            <a:spAutoFit/>
          </a:bodyPr>
          <a:lstStyle/>
          <a:p>
            <a:r>
              <a:rPr lang="it-IT" sz="1400" b="1" dirty="0" smtClean="0"/>
              <a:t>Nodi Applicativi</a:t>
            </a:r>
            <a:endParaRPr lang="it-IT" sz="1400" dirty="0"/>
          </a:p>
        </p:txBody>
      </p:sp>
      <p:grpSp>
        <p:nvGrpSpPr>
          <p:cNvPr id="163" name="Google Shape;15110;p63"/>
          <p:cNvGrpSpPr/>
          <p:nvPr/>
        </p:nvGrpSpPr>
        <p:grpSpPr>
          <a:xfrm>
            <a:off x="8095052" y="4144272"/>
            <a:ext cx="597807" cy="525912"/>
            <a:chOff x="5344216" y="4291056"/>
            <a:chExt cx="304616" cy="343560"/>
          </a:xfrm>
        </p:grpSpPr>
        <p:sp>
          <p:nvSpPr>
            <p:cNvPr id="164" name="Google Shape;15111;p63"/>
            <p:cNvSpPr/>
            <p:nvPr/>
          </p:nvSpPr>
          <p:spPr>
            <a:xfrm>
              <a:off x="5344216" y="4297148"/>
              <a:ext cx="251334" cy="247264"/>
            </a:xfrm>
            <a:custGeom>
              <a:avLst/>
              <a:gdLst/>
              <a:ahLst/>
              <a:cxnLst/>
              <a:rect l="l" t="t" r="r" b="b"/>
              <a:pathLst>
                <a:path w="9571" h="9416" extrusionOk="0">
                  <a:moveTo>
                    <a:pt x="9280" y="0"/>
                  </a:moveTo>
                  <a:cubicBezTo>
                    <a:pt x="9234" y="0"/>
                    <a:pt x="9185" y="17"/>
                    <a:pt x="9140" y="55"/>
                  </a:cubicBezTo>
                  <a:lnTo>
                    <a:pt x="144" y="9051"/>
                  </a:lnTo>
                  <a:cubicBezTo>
                    <a:pt x="0" y="9185"/>
                    <a:pt x="96" y="9415"/>
                    <a:pt x="287" y="9415"/>
                  </a:cubicBezTo>
                  <a:cubicBezTo>
                    <a:pt x="345" y="9415"/>
                    <a:pt x="393" y="9386"/>
                    <a:pt x="431" y="9348"/>
                  </a:cubicBezTo>
                  <a:lnTo>
                    <a:pt x="9437" y="352"/>
                  </a:lnTo>
                  <a:cubicBezTo>
                    <a:pt x="9570" y="196"/>
                    <a:pt x="9439" y="0"/>
                    <a:pt x="9280"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5112;p63"/>
            <p:cNvSpPr/>
            <p:nvPr/>
          </p:nvSpPr>
          <p:spPr>
            <a:xfrm>
              <a:off x="5544501" y="4291056"/>
              <a:ext cx="55330" cy="53807"/>
            </a:xfrm>
            <a:custGeom>
              <a:avLst/>
              <a:gdLst/>
              <a:ahLst/>
              <a:cxnLst/>
              <a:rect l="l" t="t" r="r" b="b"/>
              <a:pathLst>
                <a:path w="2107" h="2049" extrusionOk="0">
                  <a:moveTo>
                    <a:pt x="259" y="0"/>
                  </a:moveTo>
                  <a:cubicBezTo>
                    <a:pt x="1" y="19"/>
                    <a:pt x="1" y="393"/>
                    <a:pt x="259" y="412"/>
                  </a:cubicBezTo>
                  <a:lnTo>
                    <a:pt x="1685" y="412"/>
                  </a:lnTo>
                  <a:lnTo>
                    <a:pt x="1685" y="1838"/>
                  </a:lnTo>
                  <a:cubicBezTo>
                    <a:pt x="1685" y="1953"/>
                    <a:pt x="1781" y="2048"/>
                    <a:pt x="1896" y="2048"/>
                  </a:cubicBezTo>
                  <a:cubicBezTo>
                    <a:pt x="2011" y="2048"/>
                    <a:pt x="2097" y="1953"/>
                    <a:pt x="2106" y="1838"/>
                  </a:cubicBezTo>
                  <a:lnTo>
                    <a:pt x="2106" y="201"/>
                  </a:lnTo>
                  <a:cubicBezTo>
                    <a:pt x="2106" y="86"/>
                    <a:pt x="2011" y="0"/>
                    <a:pt x="1896"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5113;p63"/>
            <p:cNvSpPr/>
            <p:nvPr/>
          </p:nvSpPr>
          <p:spPr>
            <a:xfrm>
              <a:off x="5349494" y="4566497"/>
              <a:ext cx="102309" cy="68118"/>
            </a:xfrm>
            <a:custGeom>
              <a:avLst/>
              <a:gdLst/>
              <a:ahLst/>
              <a:cxnLst/>
              <a:rect l="l" t="t" r="r" b="b"/>
              <a:pathLst>
                <a:path w="3896" h="2594" extrusionOk="0">
                  <a:moveTo>
                    <a:pt x="316" y="0"/>
                  </a:moveTo>
                  <a:cubicBezTo>
                    <a:pt x="48" y="10"/>
                    <a:pt x="10" y="144"/>
                    <a:pt x="0" y="201"/>
                  </a:cubicBezTo>
                  <a:lnTo>
                    <a:pt x="0" y="2594"/>
                  </a:lnTo>
                  <a:lnTo>
                    <a:pt x="3895" y="2594"/>
                  </a:lnTo>
                  <a:lnTo>
                    <a:pt x="38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5114;p63"/>
            <p:cNvSpPr/>
            <p:nvPr/>
          </p:nvSpPr>
          <p:spPr>
            <a:xfrm>
              <a:off x="5447996" y="4480784"/>
              <a:ext cx="102309" cy="153831"/>
            </a:xfrm>
            <a:custGeom>
              <a:avLst/>
              <a:gdLst/>
              <a:ahLst/>
              <a:cxnLst/>
              <a:rect l="l" t="t" r="r" b="b"/>
              <a:pathLst>
                <a:path w="3896" h="5858" extrusionOk="0">
                  <a:moveTo>
                    <a:pt x="297" y="1"/>
                  </a:moveTo>
                  <a:cubicBezTo>
                    <a:pt x="58" y="10"/>
                    <a:pt x="10" y="125"/>
                    <a:pt x="1" y="183"/>
                  </a:cubicBezTo>
                  <a:lnTo>
                    <a:pt x="1" y="5858"/>
                  </a:lnTo>
                  <a:lnTo>
                    <a:pt x="3896" y="5858"/>
                  </a:lnTo>
                  <a:lnTo>
                    <a:pt x="3896" y="1"/>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5115;p63"/>
            <p:cNvSpPr/>
            <p:nvPr/>
          </p:nvSpPr>
          <p:spPr>
            <a:xfrm>
              <a:off x="5546523" y="4388297"/>
              <a:ext cx="102309" cy="246319"/>
            </a:xfrm>
            <a:custGeom>
              <a:avLst/>
              <a:gdLst/>
              <a:ahLst/>
              <a:cxnLst/>
              <a:rect l="l" t="t" r="r" b="b"/>
              <a:pathLst>
                <a:path w="3896" h="9380" extrusionOk="0">
                  <a:moveTo>
                    <a:pt x="335" y="1"/>
                  </a:moveTo>
                  <a:cubicBezTo>
                    <a:pt x="39" y="1"/>
                    <a:pt x="10" y="154"/>
                    <a:pt x="0" y="211"/>
                  </a:cubicBezTo>
                  <a:lnTo>
                    <a:pt x="0" y="9380"/>
                  </a:lnTo>
                  <a:lnTo>
                    <a:pt x="3895" y="9380"/>
                  </a:lnTo>
                  <a:lnTo>
                    <a:pt x="3895" y="192"/>
                  </a:lnTo>
                  <a:cubicBezTo>
                    <a:pt x="3886" y="125"/>
                    <a:pt x="3828" y="1"/>
                    <a:pt x="3560" y="1"/>
                  </a:cubicBezTo>
                  <a:close/>
                </a:path>
              </a:pathLst>
            </a:custGeom>
            <a:solidFill>
              <a:schemeClr val="accent4"/>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n>
                  <a:solidFill>
                    <a:schemeClr val="accent4"/>
                  </a:solidFill>
                </a:ln>
              </a:endParaRPr>
            </a:p>
          </p:txBody>
        </p:sp>
        <p:sp>
          <p:nvSpPr>
            <p:cNvPr id="169" name="Google Shape;15116;p63"/>
            <p:cNvSpPr/>
            <p:nvPr/>
          </p:nvSpPr>
          <p:spPr>
            <a:xfrm>
              <a:off x="5349731" y="4566497"/>
              <a:ext cx="8587" cy="68118"/>
            </a:xfrm>
            <a:custGeom>
              <a:avLst/>
              <a:gdLst/>
              <a:ahLst/>
              <a:cxnLst/>
              <a:rect l="l" t="t" r="r" b="b"/>
              <a:pathLst>
                <a:path w="327" h="2594" extrusionOk="0">
                  <a:moveTo>
                    <a:pt x="307" y="0"/>
                  </a:moveTo>
                  <a:cubicBezTo>
                    <a:pt x="39" y="10"/>
                    <a:pt x="1" y="144"/>
                    <a:pt x="1" y="201"/>
                  </a:cubicBezTo>
                  <a:lnTo>
                    <a:pt x="1" y="2594"/>
                  </a:lnTo>
                  <a:lnTo>
                    <a:pt x="326" y="2594"/>
                  </a:lnTo>
                  <a:lnTo>
                    <a:pt x="326" y="0"/>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5117;p63"/>
            <p:cNvSpPr/>
            <p:nvPr/>
          </p:nvSpPr>
          <p:spPr>
            <a:xfrm>
              <a:off x="5447996" y="4480784"/>
              <a:ext cx="8823" cy="153831"/>
            </a:xfrm>
            <a:custGeom>
              <a:avLst/>
              <a:gdLst/>
              <a:ahLst/>
              <a:cxnLst/>
              <a:rect l="l" t="t" r="r" b="b"/>
              <a:pathLst>
                <a:path w="336" h="5858" extrusionOk="0">
                  <a:moveTo>
                    <a:pt x="297" y="1"/>
                  </a:moveTo>
                  <a:cubicBezTo>
                    <a:pt x="58" y="20"/>
                    <a:pt x="10" y="135"/>
                    <a:pt x="1" y="183"/>
                  </a:cubicBezTo>
                  <a:lnTo>
                    <a:pt x="1" y="5858"/>
                  </a:lnTo>
                  <a:lnTo>
                    <a:pt x="336" y="5858"/>
                  </a:lnTo>
                  <a:lnTo>
                    <a:pt x="33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5118;p63"/>
            <p:cNvSpPr/>
            <p:nvPr/>
          </p:nvSpPr>
          <p:spPr>
            <a:xfrm>
              <a:off x="5546523" y="4388297"/>
              <a:ext cx="8823" cy="246319"/>
            </a:xfrm>
            <a:custGeom>
              <a:avLst/>
              <a:gdLst/>
              <a:ahLst/>
              <a:cxnLst/>
              <a:rect l="l" t="t" r="r" b="b"/>
              <a:pathLst>
                <a:path w="336" h="9380" extrusionOk="0">
                  <a:moveTo>
                    <a:pt x="335" y="1"/>
                  </a:moveTo>
                  <a:cubicBezTo>
                    <a:pt x="39" y="1"/>
                    <a:pt x="10" y="154"/>
                    <a:pt x="0" y="211"/>
                  </a:cubicBezTo>
                  <a:lnTo>
                    <a:pt x="0" y="9380"/>
                  </a:lnTo>
                  <a:lnTo>
                    <a:pt x="335" y="9380"/>
                  </a:lnTo>
                  <a:lnTo>
                    <a:pt x="335" y="1"/>
                  </a:ln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5119;p63"/>
            <p:cNvSpPr/>
            <p:nvPr/>
          </p:nvSpPr>
          <p:spPr>
            <a:xfrm>
              <a:off x="5365828" y="4585089"/>
              <a:ext cx="68381" cy="11082"/>
            </a:xfrm>
            <a:custGeom>
              <a:avLst/>
              <a:gdLst/>
              <a:ahLst/>
              <a:cxnLst/>
              <a:rect l="l" t="t" r="r" b="b"/>
              <a:pathLst>
                <a:path w="2604" h="422" extrusionOk="0">
                  <a:moveTo>
                    <a:pt x="259" y="0"/>
                  </a:moveTo>
                  <a:cubicBezTo>
                    <a:pt x="0" y="20"/>
                    <a:pt x="0" y="402"/>
                    <a:pt x="259" y="422"/>
                  </a:cubicBezTo>
                  <a:lnTo>
                    <a:pt x="2345" y="422"/>
                  </a:lnTo>
                  <a:cubicBezTo>
                    <a:pt x="2603" y="402"/>
                    <a:pt x="2603" y="20"/>
                    <a:pt x="23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5120;p63"/>
            <p:cNvSpPr/>
            <p:nvPr/>
          </p:nvSpPr>
          <p:spPr>
            <a:xfrm>
              <a:off x="5464592" y="4499376"/>
              <a:ext cx="68381" cy="11108"/>
            </a:xfrm>
            <a:custGeom>
              <a:avLst/>
              <a:gdLst/>
              <a:ahLst/>
              <a:cxnLst/>
              <a:rect l="l" t="t" r="r" b="b"/>
              <a:pathLst>
                <a:path w="2604" h="423" extrusionOk="0">
                  <a:moveTo>
                    <a:pt x="259" y="1"/>
                  </a:moveTo>
                  <a:cubicBezTo>
                    <a:pt x="0" y="20"/>
                    <a:pt x="0" y="393"/>
                    <a:pt x="259" y="422"/>
                  </a:cubicBezTo>
                  <a:lnTo>
                    <a:pt x="2355" y="422"/>
                  </a:lnTo>
                  <a:cubicBezTo>
                    <a:pt x="2604" y="393"/>
                    <a:pt x="2604" y="20"/>
                    <a:pt x="23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5121;p63"/>
            <p:cNvSpPr/>
            <p:nvPr/>
          </p:nvSpPr>
          <p:spPr>
            <a:xfrm>
              <a:off x="5562516" y="4406889"/>
              <a:ext cx="70324" cy="11108"/>
            </a:xfrm>
            <a:custGeom>
              <a:avLst/>
              <a:gdLst/>
              <a:ahLst/>
              <a:cxnLst/>
              <a:rect l="l" t="t" r="r" b="b"/>
              <a:pathLst>
                <a:path w="2678" h="423" extrusionOk="0">
                  <a:moveTo>
                    <a:pt x="273" y="1"/>
                  </a:moveTo>
                  <a:cubicBezTo>
                    <a:pt x="0" y="1"/>
                    <a:pt x="0" y="423"/>
                    <a:pt x="273" y="423"/>
                  </a:cubicBezTo>
                  <a:cubicBezTo>
                    <a:pt x="279" y="423"/>
                    <a:pt x="285" y="423"/>
                    <a:pt x="291" y="422"/>
                  </a:cubicBezTo>
                  <a:lnTo>
                    <a:pt x="2387" y="422"/>
                  </a:lnTo>
                  <a:cubicBezTo>
                    <a:pt x="2393" y="423"/>
                    <a:pt x="2399" y="423"/>
                    <a:pt x="2405" y="423"/>
                  </a:cubicBezTo>
                  <a:cubicBezTo>
                    <a:pt x="2678" y="423"/>
                    <a:pt x="2678" y="1"/>
                    <a:pt x="2405" y="1"/>
                  </a:cubicBezTo>
                  <a:cubicBezTo>
                    <a:pt x="2399" y="1"/>
                    <a:pt x="2393" y="1"/>
                    <a:pt x="2387" y="1"/>
                  </a:cubicBezTo>
                  <a:lnTo>
                    <a:pt x="291" y="1"/>
                  </a:lnTo>
                  <a:cubicBezTo>
                    <a:pt x="285" y="1"/>
                    <a:pt x="279" y="1"/>
                    <a:pt x="2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5597;p64"/>
          <p:cNvGrpSpPr/>
          <p:nvPr/>
        </p:nvGrpSpPr>
        <p:grpSpPr>
          <a:xfrm>
            <a:off x="10551718" y="4118616"/>
            <a:ext cx="550134" cy="561035"/>
            <a:chOff x="2189568" y="1961603"/>
            <a:chExt cx="364993" cy="359049"/>
          </a:xfrm>
        </p:grpSpPr>
        <p:sp>
          <p:nvSpPr>
            <p:cNvPr id="176" name="Google Shape;15598;p64"/>
            <p:cNvSpPr/>
            <p:nvPr/>
          </p:nvSpPr>
          <p:spPr>
            <a:xfrm>
              <a:off x="2232197" y="2004206"/>
              <a:ext cx="77822" cy="73868"/>
            </a:xfrm>
            <a:custGeom>
              <a:avLst/>
              <a:gdLst/>
              <a:ahLst/>
              <a:cxnLst/>
              <a:rect l="l" t="t" r="r" b="b"/>
              <a:pathLst>
                <a:path w="2972" h="2821" extrusionOk="0">
                  <a:moveTo>
                    <a:pt x="292" y="1"/>
                  </a:moveTo>
                  <a:cubicBezTo>
                    <a:pt x="135" y="1"/>
                    <a:pt x="1" y="204"/>
                    <a:pt x="147" y="350"/>
                  </a:cubicBezTo>
                  <a:lnTo>
                    <a:pt x="2551" y="2754"/>
                  </a:lnTo>
                  <a:cubicBezTo>
                    <a:pt x="2590" y="2792"/>
                    <a:pt x="2647" y="2821"/>
                    <a:pt x="2694" y="2821"/>
                  </a:cubicBezTo>
                  <a:cubicBezTo>
                    <a:pt x="2876" y="2821"/>
                    <a:pt x="2971" y="2592"/>
                    <a:pt x="2838" y="2468"/>
                  </a:cubicBezTo>
                  <a:lnTo>
                    <a:pt x="434" y="64"/>
                  </a:lnTo>
                  <a:cubicBezTo>
                    <a:pt x="389" y="19"/>
                    <a:pt x="340" y="1"/>
                    <a:pt x="2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5599;p64"/>
            <p:cNvSpPr/>
            <p:nvPr/>
          </p:nvSpPr>
          <p:spPr>
            <a:xfrm>
              <a:off x="2192187" y="2070061"/>
              <a:ext cx="100838" cy="35009"/>
            </a:xfrm>
            <a:custGeom>
              <a:avLst/>
              <a:gdLst/>
              <a:ahLst/>
              <a:cxnLst/>
              <a:rect l="l" t="t" r="r" b="b"/>
              <a:pathLst>
                <a:path w="3851" h="1337" extrusionOk="0">
                  <a:moveTo>
                    <a:pt x="285" y="0"/>
                  </a:moveTo>
                  <a:cubicBezTo>
                    <a:pt x="74" y="0"/>
                    <a:pt x="1" y="332"/>
                    <a:pt x="244" y="401"/>
                  </a:cubicBezTo>
                  <a:lnTo>
                    <a:pt x="3517" y="1327"/>
                  </a:lnTo>
                  <a:cubicBezTo>
                    <a:pt x="3526" y="1336"/>
                    <a:pt x="3545" y="1336"/>
                    <a:pt x="3564" y="1336"/>
                  </a:cubicBezTo>
                  <a:cubicBezTo>
                    <a:pt x="3803" y="1336"/>
                    <a:pt x="3850" y="1002"/>
                    <a:pt x="3621" y="935"/>
                  </a:cubicBezTo>
                  <a:lnTo>
                    <a:pt x="349" y="10"/>
                  </a:lnTo>
                  <a:cubicBezTo>
                    <a:pt x="327" y="3"/>
                    <a:pt x="305" y="0"/>
                    <a:pt x="2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5600;p64"/>
            <p:cNvSpPr/>
            <p:nvPr/>
          </p:nvSpPr>
          <p:spPr>
            <a:xfrm>
              <a:off x="2189568" y="2121514"/>
              <a:ext cx="100131" cy="36999"/>
            </a:xfrm>
            <a:custGeom>
              <a:avLst/>
              <a:gdLst/>
              <a:ahLst/>
              <a:cxnLst/>
              <a:rect l="l" t="t" r="r" b="b"/>
              <a:pathLst>
                <a:path w="3824" h="1413" extrusionOk="0">
                  <a:moveTo>
                    <a:pt x="3539" y="0"/>
                  </a:moveTo>
                  <a:cubicBezTo>
                    <a:pt x="3519" y="0"/>
                    <a:pt x="3497" y="3"/>
                    <a:pt x="3473" y="10"/>
                  </a:cubicBezTo>
                  <a:lnTo>
                    <a:pt x="220" y="1012"/>
                  </a:lnTo>
                  <a:cubicBezTo>
                    <a:pt x="1" y="1079"/>
                    <a:pt x="49" y="1403"/>
                    <a:pt x="278" y="1413"/>
                  </a:cubicBezTo>
                  <a:cubicBezTo>
                    <a:pt x="306" y="1403"/>
                    <a:pt x="325" y="1403"/>
                    <a:pt x="344" y="1394"/>
                  </a:cubicBezTo>
                  <a:lnTo>
                    <a:pt x="3597" y="392"/>
                  </a:lnTo>
                  <a:cubicBezTo>
                    <a:pt x="3823" y="322"/>
                    <a:pt x="3749" y="0"/>
                    <a:pt x="35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5601;p64"/>
            <p:cNvSpPr/>
            <p:nvPr/>
          </p:nvSpPr>
          <p:spPr>
            <a:xfrm>
              <a:off x="2299048" y="1964404"/>
              <a:ext cx="36947" cy="96439"/>
            </a:xfrm>
            <a:custGeom>
              <a:avLst/>
              <a:gdLst/>
              <a:ahLst/>
              <a:cxnLst/>
              <a:rect l="l" t="t" r="r" b="b"/>
              <a:pathLst>
                <a:path w="1411" h="3683" extrusionOk="0">
                  <a:moveTo>
                    <a:pt x="250" y="1"/>
                  </a:moveTo>
                  <a:cubicBezTo>
                    <a:pt x="127" y="1"/>
                    <a:pt x="0" y="106"/>
                    <a:pt x="46" y="267"/>
                  </a:cubicBezTo>
                  <a:lnTo>
                    <a:pt x="981" y="3539"/>
                  </a:lnTo>
                  <a:cubicBezTo>
                    <a:pt x="1010" y="3625"/>
                    <a:pt x="1086" y="3683"/>
                    <a:pt x="1181" y="3683"/>
                  </a:cubicBezTo>
                  <a:cubicBezTo>
                    <a:pt x="1315" y="3683"/>
                    <a:pt x="1410" y="3559"/>
                    <a:pt x="1372" y="3425"/>
                  </a:cubicBezTo>
                  <a:lnTo>
                    <a:pt x="437" y="153"/>
                  </a:lnTo>
                  <a:cubicBezTo>
                    <a:pt x="411" y="47"/>
                    <a:pt x="331" y="1"/>
                    <a:pt x="2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5602;p64"/>
            <p:cNvSpPr/>
            <p:nvPr/>
          </p:nvSpPr>
          <p:spPr>
            <a:xfrm>
              <a:off x="2350711" y="1961603"/>
              <a:ext cx="38701" cy="95732"/>
            </a:xfrm>
            <a:custGeom>
              <a:avLst/>
              <a:gdLst/>
              <a:ahLst/>
              <a:cxnLst/>
              <a:rect l="l" t="t" r="r" b="b"/>
              <a:pathLst>
                <a:path w="1478" h="3656" extrusionOk="0">
                  <a:moveTo>
                    <a:pt x="1233" y="0"/>
                  </a:moveTo>
                  <a:cubicBezTo>
                    <a:pt x="1154" y="0"/>
                    <a:pt x="1074" y="44"/>
                    <a:pt x="1040" y="145"/>
                  </a:cubicBezTo>
                  <a:lnTo>
                    <a:pt x="48" y="3398"/>
                  </a:lnTo>
                  <a:cubicBezTo>
                    <a:pt x="0" y="3522"/>
                    <a:pt x="105" y="3656"/>
                    <a:pt x="239" y="3656"/>
                  </a:cubicBezTo>
                  <a:cubicBezTo>
                    <a:pt x="324" y="3656"/>
                    <a:pt x="410" y="3599"/>
                    <a:pt x="439" y="3513"/>
                  </a:cubicBezTo>
                  <a:lnTo>
                    <a:pt x="1431" y="260"/>
                  </a:lnTo>
                  <a:cubicBezTo>
                    <a:pt x="1477" y="104"/>
                    <a:pt x="1355" y="0"/>
                    <a:pt x="1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5603;p64"/>
            <p:cNvSpPr/>
            <p:nvPr/>
          </p:nvSpPr>
          <p:spPr>
            <a:xfrm>
              <a:off x="2286243" y="2072313"/>
              <a:ext cx="237838" cy="221604"/>
            </a:xfrm>
            <a:custGeom>
              <a:avLst/>
              <a:gdLst/>
              <a:ahLst/>
              <a:cxnLst/>
              <a:rect l="l" t="t" r="r" b="b"/>
              <a:pathLst>
                <a:path w="9083" h="8463" extrusionOk="0">
                  <a:moveTo>
                    <a:pt x="3880" y="0"/>
                  </a:moveTo>
                  <a:cubicBezTo>
                    <a:pt x="3398" y="0"/>
                    <a:pt x="2905" y="109"/>
                    <a:pt x="2434" y="344"/>
                  </a:cubicBezTo>
                  <a:cubicBezTo>
                    <a:pt x="440" y="1336"/>
                    <a:pt x="1" y="3988"/>
                    <a:pt x="1575" y="5572"/>
                  </a:cubicBezTo>
                  <a:cubicBezTo>
                    <a:pt x="2081" y="6077"/>
                    <a:pt x="2748" y="6402"/>
                    <a:pt x="3464" y="6497"/>
                  </a:cubicBezTo>
                  <a:cubicBezTo>
                    <a:pt x="4427" y="6621"/>
                    <a:pt x="5334" y="7031"/>
                    <a:pt x="6068" y="7661"/>
                  </a:cubicBezTo>
                  <a:cubicBezTo>
                    <a:pt x="6173" y="7756"/>
                    <a:pt x="6278" y="7852"/>
                    <a:pt x="6374" y="7947"/>
                  </a:cubicBezTo>
                  <a:lnTo>
                    <a:pt x="6889" y="8462"/>
                  </a:lnTo>
                  <a:lnTo>
                    <a:pt x="9083" y="6268"/>
                  </a:lnTo>
                  <a:lnTo>
                    <a:pt x="8530" y="5724"/>
                  </a:lnTo>
                  <a:cubicBezTo>
                    <a:pt x="8444" y="5638"/>
                    <a:pt x="8358" y="5543"/>
                    <a:pt x="8282" y="5448"/>
                  </a:cubicBezTo>
                  <a:cubicBezTo>
                    <a:pt x="7642" y="4704"/>
                    <a:pt x="7242" y="3788"/>
                    <a:pt x="7108" y="2815"/>
                  </a:cubicBezTo>
                  <a:cubicBezTo>
                    <a:pt x="6875" y="1132"/>
                    <a:pt x="5435" y="0"/>
                    <a:pt x="3880" y="0"/>
                  </a:cubicBezTo>
                  <a:close/>
                </a:path>
              </a:pathLst>
            </a:custGeom>
            <a:solidFill>
              <a:schemeClr val="accent4">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5604;p64"/>
            <p:cNvSpPr/>
            <p:nvPr/>
          </p:nvSpPr>
          <p:spPr>
            <a:xfrm>
              <a:off x="2296481" y="2086296"/>
              <a:ext cx="194895" cy="207621"/>
            </a:xfrm>
            <a:custGeom>
              <a:avLst/>
              <a:gdLst/>
              <a:ahLst/>
              <a:cxnLst/>
              <a:rect l="l" t="t" r="r" b="b"/>
              <a:pathLst>
                <a:path w="7443" h="7929" extrusionOk="0">
                  <a:moveTo>
                    <a:pt x="1709" y="1"/>
                  </a:moveTo>
                  <a:cubicBezTo>
                    <a:pt x="564" y="745"/>
                    <a:pt x="1" y="2128"/>
                    <a:pt x="306" y="3464"/>
                  </a:cubicBezTo>
                  <a:cubicBezTo>
                    <a:pt x="612" y="4790"/>
                    <a:pt x="1718" y="5791"/>
                    <a:pt x="3073" y="5963"/>
                  </a:cubicBezTo>
                  <a:cubicBezTo>
                    <a:pt x="4036" y="6097"/>
                    <a:pt x="4943" y="6497"/>
                    <a:pt x="5677" y="7127"/>
                  </a:cubicBezTo>
                  <a:cubicBezTo>
                    <a:pt x="5782" y="7222"/>
                    <a:pt x="5887" y="7318"/>
                    <a:pt x="5983" y="7413"/>
                  </a:cubicBezTo>
                  <a:lnTo>
                    <a:pt x="6498" y="7928"/>
                  </a:lnTo>
                  <a:lnTo>
                    <a:pt x="7442" y="6984"/>
                  </a:lnTo>
                  <a:lnTo>
                    <a:pt x="6927" y="6469"/>
                  </a:lnTo>
                  <a:cubicBezTo>
                    <a:pt x="6832" y="6373"/>
                    <a:pt x="6727" y="6278"/>
                    <a:pt x="6622" y="6182"/>
                  </a:cubicBezTo>
                  <a:cubicBezTo>
                    <a:pt x="5887" y="5553"/>
                    <a:pt x="4981" y="5143"/>
                    <a:pt x="4017" y="5019"/>
                  </a:cubicBezTo>
                  <a:cubicBezTo>
                    <a:pt x="1632" y="4713"/>
                    <a:pt x="392" y="2014"/>
                    <a:pt x="1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5605;p64"/>
            <p:cNvSpPr/>
            <p:nvPr/>
          </p:nvSpPr>
          <p:spPr>
            <a:xfrm>
              <a:off x="2430549" y="2174330"/>
              <a:ext cx="86044" cy="82116"/>
            </a:xfrm>
            <a:custGeom>
              <a:avLst/>
              <a:gdLst/>
              <a:ahLst/>
              <a:cxnLst/>
              <a:rect l="l" t="t" r="r" b="b"/>
              <a:pathLst>
                <a:path w="3286" h="3136" extrusionOk="0">
                  <a:moveTo>
                    <a:pt x="292" y="1"/>
                  </a:moveTo>
                  <a:cubicBezTo>
                    <a:pt x="135" y="1"/>
                    <a:pt x="0" y="205"/>
                    <a:pt x="147" y="359"/>
                  </a:cubicBezTo>
                  <a:lnTo>
                    <a:pt x="2866" y="3078"/>
                  </a:lnTo>
                  <a:cubicBezTo>
                    <a:pt x="2904" y="3116"/>
                    <a:pt x="2952" y="3135"/>
                    <a:pt x="3009" y="3135"/>
                  </a:cubicBezTo>
                  <a:cubicBezTo>
                    <a:pt x="3190" y="3135"/>
                    <a:pt x="3286" y="2916"/>
                    <a:pt x="3152" y="2792"/>
                  </a:cubicBezTo>
                  <a:lnTo>
                    <a:pt x="433" y="63"/>
                  </a:lnTo>
                  <a:cubicBezTo>
                    <a:pt x="389" y="19"/>
                    <a:pt x="340" y="1"/>
                    <a:pt x="292"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5606;p64"/>
            <p:cNvSpPr/>
            <p:nvPr/>
          </p:nvSpPr>
          <p:spPr>
            <a:xfrm>
              <a:off x="2402740" y="2202478"/>
              <a:ext cx="28358" cy="24483"/>
            </a:xfrm>
            <a:custGeom>
              <a:avLst/>
              <a:gdLst/>
              <a:ahLst/>
              <a:cxnLst/>
              <a:rect l="l" t="t" r="r" b="b"/>
              <a:pathLst>
                <a:path w="1083" h="935" extrusionOk="0">
                  <a:moveTo>
                    <a:pt x="289" y="1"/>
                  </a:moveTo>
                  <a:cubicBezTo>
                    <a:pt x="134" y="1"/>
                    <a:pt x="1" y="191"/>
                    <a:pt x="131" y="343"/>
                  </a:cubicBezTo>
                  <a:cubicBezTo>
                    <a:pt x="303" y="524"/>
                    <a:pt x="494" y="715"/>
                    <a:pt x="665" y="877"/>
                  </a:cubicBezTo>
                  <a:cubicBezTo>
                    <a:pt x="703" y="915"/>
                    <a:pt x="761" y="935"/>
                    <a:pt x="808" y="935"/>
                  </a:cubicBezTo>
                  <a:cubicBezTo>
                    <a:pt x="812" y="935"/>
                    <a:pt x="816" y="935"/>
                    <a:pt x="819" y="935"/>
                  </a:cubicBezTo>
                  <a:cubicBezTo>
                    <a:pt x="1002" y="935"/>
                    <a:pt x="1082" y="703"/>
                    <a:pt x="942" y="582"/>
                  </a:cubicBezTo>
                  <a:cubicBezTo>
                    <a:pt x="780" y="429"/>
                    <a:pt x="589" y="238"/>
                    <a:pt x="436" y="66"/>
                  </a:cubicBezTo>
                  <a:cubicBezTo>
                    <a:pt x="390" y="20"/>
                    <a:pt x="338" y="1"/>
                    <a:pt x="289"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5607;p64"/>
            <p:cNvSpPr/>
            <p:nvPr/>
          </p:nvSpPr>
          <p:spPr>
            <a:xfrm>
              <a:off x="2433324" y="2233141"/>
              <a:ext cx="55538" cy="51532"/>
            </a:xfrm>
            <a:custGeom>
              <a:avLst/>
              <a:gdLst/>
              <a:ahLst/>
              <a:cxnLst/>
              <a:rect l="l" t="t" r="r" b="b"/>
              <a:pathLst>
                <a:path w="2121" h="1968" extrusionOk="0">
                  <a:moveTo>
                    <a:pt x="290" y="1"/>
                  </a:moveTo>
                  <a:cubicBezTo>
                    <a:pt x="137" y="1"/>
                    <a:pt x="1" y="203"/>
                    <a:pt x="146" y="355"/>
                  </a:cubicBezTo>
                  <a:cubicBezTo>
                    <a:pt x="652" y="870"/>
                    <a:pt x="1176" y="1395"/>
                    <a:pt x="1691" y="1901"/>
                  </a:cubicBezTo>
                  <a:cubicBezTo>
                    <a:pt x="1730" y="1939"/>
                    <a:pt x="1787" y="1958"/>
                    <a:pt x="1835" y="1958"/>
                  </a:cubicBezTo>
                  <a:lnTo>
                    <a:pt x="1844" y="1967"/>
                  </a:lnTo>
                  <a:cubicBezTo>
                    <a:pt x="2025" y="1967"/>
                    <a:pt x="2121" y="1748"/>
                    <a:pt x="1987" y="1614"/>
                  </a:cubicBezTo>
                  <a:cubicBezTo>
                    <a:pt x="1462" y="1109"/>
                    <a:pt x="947" y="584"/>
                    <a:pt x="432" y="69"/>
                  </a:cubicBezTo>
                  <a:cubicBezTo>
                    <a:pt x="389" y="21"/>
                    <a:pt x="339" y="1"/>
                    <a:pt x="290"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5608;p64"/>
            <p:cNvSpPr/>
            <p:nvPr/>
          </p:nvSpPr>
          <p:spPr>
            <a:xfrm>
              <a:off x="2356105" y="2093994"/>
              <a:ext cx="71066" cy="20320"/>
            </a:xfrm>
            <a:custGeom>
              <a:avLst/>
              <a:gdLst/>
              <a:ahLst/>
              <a:cxnLst/>
              <a:rect l="l" t="t" r="r" b="b"/>
              <a:pathLst>
                <a:path w="2714" h="776" extrusionOk="0">
                  <a:moveTo>
                    <a:pt x="1233" y="1"/>
                  </a:moveTo>
                  <a:cubicBezTo>
                    <a:pt x="916" y="1"/>
                    <a:pt x="564" y="71"/>
                    <a:pt x="204" y="269"/>
                  </a:cubicBezTo>
                  <a:cubicBezTo>
                    <a:pt x="1" y="384"/>
                    <a:pt x="117" y="658"/>
                    <a:pt x="304" y="658"/>
                  </a:cubicBezTo>
                  <a:cubicBezTo>
                    <a:pt x="336" y="658"/>
                    <a:pt x="370" y="650"/>
                    <a:pt x="405" y="632"/>
                  </a:cubicBezTo>
                  <a:cubicBezTo>
                    <a:pt x="693" y="467"/>
                    <a:pt x="978" y="409"/>
                    <a:pt x="1235" y="409"/>
                  </a:cubicBezTo>
                  <a:cubicBezTo>
                    <a:pt x="1829" y="409"/>
                    <a:pt x="2279" y="717"/>
                    <a:pt x="2313" y="737"/>
                  </a:cubicBezTo>
                  <a:cubicBezTo>
                    <a:pt x="2341" y="756"/>
                    <a:pt x="2389" y="775"/>
                    <a:pt x="2427" y="775"/>
                  </a:cubicBezTo>
                  <a:cubicBezTo>
                    <a:pt x="2628" y="775"/>
                    <a:pt x="2713" y="517"/>
                    <a:pt x="2551" y="403"/>
                  </a:cubicBezTo>
                  <a:cubicBezTo>
                    <a:pt x="2518" y="376"/>
                    <a:pt x="1968" y="1"/>
                    <a:pt x="1233" y="1"/>
                  </a:cubicBezTo>
                  <a:close/>
                </a:path>
              </a:pathLst>
            </a:custGeom>
            <a:solidFill>
              <a:srgbClr val="A4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5609;p64"/>
            <p:cNvSpPr/>
            <p:nvPr/>
          </p:nvSpPr>
          <p:spPr>
            <a:xfrm>
              <a:off x="2387422" y="2184961"/>
              <a:ext cx="30008" cy="30270"/>
            </a:xfrm>
            <a:custGeom>
              <a:avLst/>
              <a:gdLst/>
              <a:ahLst/>
              <a:cxnLst/>
              <a:rect l="l" t="t" r="r" b="b"/>
              <a:pathLst>
                <a:path w="1146" h="1156" extrusionOk="0">
                  <a:moveTo>
                    <a:pt x="573" y="1"/>
                  </a:moveTo>
                  <a:cubicBezTo>
                    <a:pt x="258" y="1"/>
                    <a:pt x="1" y="258"/>
                    <a:pt x="1" y="573"/>
                  </a:cubicBezTo>
                  <a:cubicBezTo>
                    <a:pt x="1" y="898"/>
                    <a:pt x="258" y="1155"/>
                    <a:pt x="573" y="1155"/>
                  </a:cubicBezTo>
                  <a:cubicBezTo>
                    <a:pt x="888" y="1155"/>
                    <a:pt x="1145" y="898"/>
                    <a:pt x="1145" y="573"/>
                  </a:cubicBezTo>
                  <a:cubicBezTo>
                    <a:pt x="1145" y="258"/>
                    <a:pt x="888" y="1"/>
                    <a:pt x="573" y="1"/>
                  </a:cubicBezTo>
                  <a:close/>
                </a:path>
              </a:pathLst>
            </a:custGeom>
            <a:solidFill>
              <a:srgbClr val="9CA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5610;p64"/>
            <p:cNvSpPr/>
            <p:nvPr/>
          </p:nvSpPr>
          <p:spPr>
            <a:xfrm>
              <a:off x="2415152" y="2156995"/>
              <a:ext cx="30244" cy="30244"/>
            </a:xfrm>
            <a:custGeom>
              <a:avLst/>
              <a:gdLst/>
              <a:ahLst/>
              <a:cxnLst/>
              <a:rect l="l" t="t" r="r" b="b"/>
              <a:pathLst>
                <a:path w="1155" h="1155" extrusionOk="0">
                  <a:moveTo>
                    <a:pt x="582" y="0"/>
                  </a:moveTo>
                  <a:cubicBezTo>
                    <a:pt x="268" y="0"/>
                    <a:pt x="0" y="258"/>
                    <a:pt x="0" y="582"/>
                  </a:cubicBezTo>
                  <a:cubicBezTo>
                    <a:pt x="0" y="897"/>
                    <a:pt x="268" y="1155"/>
                    <a:pt x="582" y="1155"/>
                  </a:cubicBezTo>
                  <a:cubicBezTo>
                    <a:pt x="897" y="1155"/>
                    <a:pt x="1155" y="897"/>
                    <a:pt x="1155" y="582"/>
                  </a:cubicBezTo>
                  <a:cubicBezTo>
                    <a:pt x="1155" y="258"/>
                    <a:pt x="897" y="0"/>
                    <a:pt x="582" y="0"/>
                  </a:cubicBezTo>
                  <a:close/>
                </a:path>
              </a:pathLst>
            </a:custGeom>
            <a:solidFill>
              <a:srgbClr val="9CA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5611;p64"/>
            <p:cNvSpPr/>
            <p:nvPr/>
          </p:nvSpPr>
          <p:spPr>
            <a:xfrm>
              <a:off x="2474854" y="2244924"/>
              <a:ext cx="79707" cy="75727"/>
            </a:xfrm>
            <a:custGeom>
              <a:avLst/>
              <a:gdLst/>
              <a:ahLst/>
              <a:cxnLst/>
              <a:rect l="l" t="t" r="r" b="b"/>
              <a:pathLst>
                <a:path w="3044" h="2892" extrusionOk="0">
                  <a:moveTo>
                    <a:pt x="2090" y="0"/>
                  </a:moveTo>
                  <a:lnTo>
                    <a:pt x="0" y="2080"/>
                  </a:lnTo>
                  <a:lnTo>
                    <a:pt x="382" y="2462"/>
                  </a:lnTo>
                  <a:cubicBezTo>
                    <a:pt x="673" y="2748"/>
                    <a:pt x="1050" y="2891"/>
                    <a:pt x="1426" y="2891"/>
                  </a:cubicBezTo>
                  <a:cubicBezTo>
                    <a:pt x="1801" y="2891"/>
                    <a:pt x="2176" y="2748"/>
                    <a:pt x="2462" y="2462"/>
                  </a:cubicBezTo>
                  <a:cubicBezTo>
                    <a:pt x="3044" y="1889"/>
                    <a:pt x="3044" y="954"/>
                    <a:pt x="2462" y="382"/>
                  </a:cubicBezTo>
                  <a:lnTo>
                    <a:pt x="2090"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5612;p64"/>
            <p:cNvSpPr/>
            <p:nvPr/>
          </p:nvSpPr>
          <p:spPr>
            <a:xfrm>
              <a:off x="2475115" y="2244924"/>
              <a:ext cx="71459" cy="71721"/>
            </a:xfrm>
            <a:custGeom>
              <a:avLst/>
              <a:gdLst/>
              <a:ahLst/>
              <a:cxnLst/>
              <a:rect l="l" t="t" r="r" b="b"/>
              <a:pathLst>
                <a:path w="2729" h="2739" extrusionOk="0">
                  <a:moveTo>
                    <a:pt x="2080" y="0"/>
                  </a:moveTo>
                  <a:lnTo>
                    <a:pt x="0" y="2080"/>
                  </a:lnTo>
                  <a:lnTo>
                    <a:pt x="372" y="2462"/>
                  </a:lnTo>
                  <a:cubicBezTo>
                    <a:pt x="487" y="2576"/>
                    <a:pt x="620" y="2662"/>
                    <a:pt x="763" y="2738"/>
                  </a:cubicBezTo>
                  <a:lnTo>
                    <a:pt x="2728" y="764"/>
                  </a:lnTo>
                  <a:cubicBezTo>
                    <a:pt x="2662" y="621"/>
                    <a:pt x="2566" y="487"/>
                    <a:pt x="2452" y="382"/>
                  </a:cubicBezTo>
                  <a:lnTo>
                    <a:pt x="2080" y="0"/>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5613;p64"/>
            <p:cNvSpPr/>
            <p:nvPr/>
          </p:nvSpPr>
          <p:spPr>
            <a:xfrm>
              <a:off x="2450371" y="2220756"/>
              <a:ext cx="89945" cy="88820"/>
            </a:xfrm>
            <a:custGeom>
              <a:avLst/>
              <a:gdLst/>
              <a:ahLst/>
              <a:cxnLst/>
              <a:rect l="l" t="t" r="r" b="b"/>
              <a:pathLst>
                <a:path w="3435" h="3392" extrusionOk="0">
                  <a:moveTo>
                    <a:pt x="2576" y="0"/>
                  </a:moveTo>
                  <a:cubicBezTo>
                    <a:pt x="2522" y="0"/>
                    <a:pt x="2467" y="22"/>
                    <a:pt x="2424" y="65"/>
                  </a:cubicBezTo>
                  <a:lnTo>
                    <a:pt x="86" y="2402"/>
                  </a:lnTo>
                  <a:cubicBezTo>
                    <a:pt x="1" y="2488"/>
                    <a:pt x="1" y="2631"/>
                    <a:pt x="86" y="2717"/>
                  </a:cubicBezTo>
                  <a:lnTo>
                    <a:pt x="697" y="3327"/>
                  </a:lnTo>
                  <a:cubicBezTo>
                    <a:pt x="740" y="3370"/>
                    <a:pt x="795" y="3392"/>
                    <a:pt x="850" y="3392"/>
                  </a:cubicBezTo>
                  <a:cubicBezTo>
                    <a:pt x="904" y="3392"/>
                    <a:pt x="959" y="3370"/>
                    <a:pt x="1002" y="3327"/>
                  </a:cubicBezTo>
                  <a:lnTo>
                    <a:pt x="3349" y="990"/>
                  </a:lnTo>
                  <a:cubicBezTo>
                    <a:pt x="3435" y="904"/>
                    <a:pt x="3435" y="761"/>
                    <a:pt x="3349" y="675"/>
                  </a:cubicBezTo>
                  <a:lnTo>
                    <a:pt x="2729" y="65"/>
                  </a:lnTo>
                  <a:cubicBezTo>
                    <a:pt x="2686" y="22"/>
                    <a:pt x="2631" y="0"/>
                    <a:pt x="25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ttangolo 1"/>
          <p:cNvSpPr/>
          <p:nvPr/>
        </p:nvSpPr>
        <p:spPr>
          <a:xfrm>
            <a:off x="7207723" y="4885801"/>
            <a:ext cx="2431908" cy="738664"/>
          </a:xfrm>
          <a:prstGeom prst="rect">
            <a:avLst/>
          </a:prstGeom>
        </p:spPr>
        <p:txBody>
          <a:bodyPr wrap="square">
            <a:spAutoFit/>
          </a:bodyPr>
          <a:lstStyle/>
          <a:p>
            <a:r>
              <a:rPr lang="it-IT" sz="1400" dirty="0" smtClean="0"/>
              <a:t>Esperienze della Case della Salute maturate in alcune Regioni (es. ER)</a:t>
            </a:r>
            <a:endParaRPr lang="it-IT" sz="1400" dirty="0"/>
          </a:p>
        </p:txBody>
      </p:sp>
      <p:sp>
        <p:nvSpPr>
          <p:cNvPr id="3" name="Rettangolo 2"/>
          <p:cNvSpPr/>
          <p:nvPr/>
        </p:nvSpPr>
        <p:spPr>
          <a:xfrm>
            <a:off x="10307399" y="4926275"/>
            <a:ext cx="1252062" cy="954107"/>
          </a:xfrm>
          <a:prstGeom prst="rect">
            <a:avLst/>
          </a:prstGeom>
        </p:spPr>
        <p:txBody>
          <a:bodyPr wrap="square">
            <a:spAutoFit/>
          </a:bodyPr>
          <a:lstStyle/>
          <a:p>
            <a:pPr algn="ctr"/>
            <a:r>
              <a:rPr lang="it-IT" sz="1400" dirty="0" smtClean="0"/>
              <a:t>Ruolo MMG: dipendenti o nuova convenzione?</a:t>
            </a:r>
            <a:endParaRPr lang="it-IT" sz="1400" dirty="0"/>
          </a:p>
        </p:txBody>
      </p:sp>
      <p:grpSp>
        <p:nvGrpSpPr>
          <p:cNvPr id="192" name="Google Shape;12321;p92">
            <a:extLst>
              <a:ext uri="{FF2B5EF4-FFF2-40B4-BE49-F238E27FC236}">
                <a16:creationId xmlns:a16="http://schemas.microsoft.com/office/drawing/2014/main" id="{5ADC87AD-4578-40D6-9D36-122E88D3659C}"/>
              </a:ext>
            </a:extLst>
          </p:cNvPr>
          <p:cNvGrpSpPr/>
          <p:nvPr/>
        </p:nvGrpSpPr>
        <p:grpSpPr>
          <a:xfrm>
            <a:off x="2538878" y="4799001"/>
            <a:ext cx="634116" cy="588034"/>
            <a:chOff x="6229598" y="1518052"/>
            <a:chExt cx="343560" cy="343822"/>
          </a:xfrm>
        </p:grpSpPr>
        <p:sp>
          <p:nvSpPr>
            <p:cNvPr id="193" name="Google Shape;12322;p92">
              <a:extLst>
                <a:ext uri="{FF2B5EF4-FFF2-40B4-BE49-F238E27FC236}">
                  <a16:creationId xmlns:a16="http://schemas.microsoft.com/office/drawing/2014/main" id="{9290A16F-E021-4A16-B447-C295C976DCBA}"/>
                </a:ext>
              </a:extLst>
            </p:cNvPr>
            <p:cNvSpPr/>
            <p:nvPr/>
          </p:nvSpPr>
          <p:spPr>
            <a:xfrm>
              <a:off x="6229598" y="1518052"/>
              <a:ext cx="343560" cy="343822"/>
            </a:xfrm>
            <a:custGeom>
              <a:avLst/>
              <a:gdLst/>
              <a:ahLst/>
              <a:cxnLst/>
              <a:rect l="l" t="t" r="r" b="b"/>
              <a:pathLst>
                <a:path w="13083" h="13093" extrusionOk="0">
                  <a:moveTo>
                    <a:pt x="6537" y="0"/>
                  </a:moveTo>
                  <a:cubicBezTo>
                    <a:pt x="2929" y="0"/>
                    <a:pt x="0" y="2938"/>
                    <a:pt x="0" y="6546"/>
                  </a:cubicBezTo>
                  <a:cubicBezTo>
                    <a:pt x="0" y="10164"/>
                    <a:pt x="2929" y="13092"/>
                    <a:pt x="6537" y="13092"/>
                  </a:cubicBezTo>
                  <a:cubicBezTo>
                    <a:pt x="10154" y="13092"/>
                    <a:pt x="13083" y="10164"/>
                    <a:pt x="13083" y="6546"/>
                  </a:cubicBezTo>
                  <a:cubicBezTo>
                    <a:pt x="13083" y="2938"/>
                    <a:pt x="10154" y="0"/>
                    <a:pt x="65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12323;p92">
              <a:extLst>
                <a:ext uri="{FF2B5EF4-FFF2-40B4-BE49-F238E27FC236}">
                  <a16:creationId xmlns:a16="http://schemas.microsoft.com/office/drawing/2014/main" id="{991901BD-22A3-4323-9C80-37560DD7B5E3}"/>
                </a:ext>
              </a:extLst>
            </p:cNvPr>
            <p:cNvSpPr/>
            <p:nvPr/>
          </p:nvSpPr>
          <p:spPr>
            <a:xfrm>
              <a:off x="6255228" y="1543918"/>
              <a:ext cx="292064" cy="292064"/>
            </a:xfrm>
            <a:custGeom>
              <a:avLst/>
              <a:gdLst/>
              <a:ahLst/>
              <a:cxnLst/>
              <a:rect l="l" t="t" r="r" b="b"/>
              <a:pathLst>
                <a:path w="11122" h="11122" extrusionOk="0">
                  <a:moveTo>
                    <a:pt x="5561" y="1"/>
                  </a:moveTo>
                  <a:cubicBezTo>
                    <a:pt x="2489" y="1"/>
                    <a:pt x="1" y="2489"/>
                    <a:pt x="1" y="5561"/>
                  </a:cubicBezTo>
                  <a:cubicBezTo>
                    <a:pt x="1" y="8633"/>
                    <a:pt x="2489" y="11121"/>
                    <a:pt x="5561" y="11121"/>
                  </a:cubicBezTo>
                  <a:cubicBezTo>
                    <a:pt x="8633" y="11121"/>
                    <a:pt x="11121" y="8633"/>
                    <a:pt x="11121" y="5561"/>
                  </a:cubicBezTo>
                  <a:cubicBezTo>
                    <a:pt x="11121" y="2489"/>
                    <a:pt x="8633" y="1"/>
                    <a:pt x="5561" y="1"/>
                  </a:cubicBezTo>
                  <a:close/>
                </a:path>
              </a:pathLst>
            </a:custGeom>
            <a:solidFill>
              <a:schemeClr val="accent4">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4">
                    <a:lumMod val="20000"/>
                    <a:lumOff val="80000"/>
                  </a:schemeClr>
                </a:solidFill>
              </a:endParaRPr>
            </a:p>
          </p:txBody>
        </p:sp>
        <p:sp>
          <p:nvSpPr>
            <p:cNvPr id="195" name="Google Shape;12324;p92">
              <a:extLst>
                <a:ext uri="{FF2B5EF4-FFF2-40B4-BE49-F238E27FC236}">
                  <a16:creationId xmlns:a16="http://schemas.microsoft.com/office/drawing/2014/main" id="{B8F45F1A-134E-4E55-88D0-279C0F0AAA77}"/>
                </a:ext>
              </a:extLst>
            </p:cNvPr>
            <p:cNvSpPr/>
            <p:nvPr/>
          </p:nvSpPr>
          <p:spPr>
            <a:xfrm>
              <a:off x="6396218" y="1564034"/>
              <a:ext cx="10320" cy="131221"/>
            </a:xfrm>
            <a:custGeom>
              <a:avLst/>
              <a:gdLst/>
              <a:ahLst/>
              <a:cxnLst/>
              <a:rect l="l" t="t" r="r" b="b"/>
              <a:pathLst>
                <a:path w="393" h="4997" extrusionOk="0">
                  <a:moveTo>
                    <a:pt x="197" y="0"/>
                  </a:moveTo>
                  <a:cubicBezTo>
                    <a:pt x="99" y="0"/>
                    <a:pt x="1" y="67"/>
                    <a:pt x="1" y="201"/>
                  </a:cubicBezTo>
                  <a:lnTo>
                    <a:pt x="1" y="4795"/>
                  </a:lnTo>
                  <a:cubicBezTo>
                    <a:pt x="1" y="4910"/>
                    <a:pt x="87" y="4996"/>
                    <a:pt x="192" y="4996"/>
                  </a:cubicBezTo>
                  <a:cubicBezTo>
                    <a:pt x="307" y="4996"/>
                    <a:pt x="393" y="4910"/>
                    <a:pt x="393" y="4795"/>
                  </a:cubicBezTo>
                  <a:lnTo>
                    <a:pt x="393" y="201"/>
                  </a:lnTo>
                  <a:cubicBezTo>
                    <a:pt x="393" y="67"/>
                    <a:pt x="295" y="0"/>
                    <a:pt x="197" y="0"/>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2325;p92">
              <a:extLst>
                <a:ext uri="{FF2B5EF4-FFF2-40B4-BE49-F238E27FC236}">
                  <a16:creationId xmlns:a16="http://schemas.microsoft.com/office/drawing/2014/main" id="{10F2EAB4-1085-4E5F-9F4B-A110E7F2CA10}"/>
                </a:ext>
              </a:extLst>
            </p:cNvPr>
            <p:cNvSpPr/>
            <p:nvPr/>
          </p:nvSpPr>
          <p:spPr>
            <a:xfrm>
              <a:off x="6394459" y="1684908"/>
              <a:ext cx="134477" cy="10346"/>
            </a:xfrm>
            <a:custGeom>
              <a:avLst/>
              <a:gdLst/>
              <a:ahLst/>
              <a:cxnLst/>
              <a:rect l="l" t="t" r="r" b="b"/>
              <a:pathLst>
                <a:path w="5121" h="394" extrusionOk="0">
                  <a:moveTo>
                    <a:pt x="259" y="1"/>
                  </a:moveTo>
                  <a:cubicBezTo>
                    <a:pt x="1" y="1"/>
                    <a:pt x="1" y="393"/>
                    <a:pt x="259" y="393"/>
                  </a:cubicBezTo>
                  <a:lnTo>
                    <a:pt x="4862" y="393"/>
                  </a:lnTo>
                  <a:cubicBezTo>
                    <a:pt x="5121" y="393"/>
                    <a:pt x="5121" y="1"/>
                    <a:pt x="4862"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2326;p92">
              <a:extLst>
                <a:ext uri="{FF2B5EF4-FFF2-40B4-BE49-F238E27FC236}">
                  <a16:creationId xmlns:a16="http://schemas.microsoft.com/office/drawing/2014/main" id="{A204752A-6DF4-4DDA-9607-14055F98E566}"/>
                </a:ext>
              </a:extLst>
            </p:cNvPr>
            <p:cNvSpPr/>
            <p:nvPr/>
          </p:nvSpPr>
          <p:spPr>
            <a:xfrm>
              <a:off x="6291178" y="1579868"/>
              <a:ext cx="272946" cy="256009"/>
            </a:xfrm>
            <a:custGeom>
              <a:avLst/>
              <a:gdLst/>
              <a:ahLst/>
              <a:cxnLst/>
              <a:rect l="l" t="t" r="r" b="b"/>
              <a:pathLst>
                <a:path w="10394" h="9749" extrusionOk="0">
                  <a:moveTo>
                    <a:pt x="7848" y="0"/>
                  </a:moveTo>
                  <a:lnTo>
                    <a:pt x="7848" y="0"/>
                  </a:lnTo>
                  <a:cubicBezTo>
                    <a:pt x="9781" y="2211"/>
                    <a:pt x="9666" y="5522"/>
                    <a:pt x="7599" y="7599"/>
                  </a:cubicBezTo>
                  <a:cubicBezTo>
                    <a:pt x="6518" y="8680"/>
                    <a:pt x="5095" y="9227"/>
                    <a:pt x="3667" y="9227"/>
                  </a:cubicBezTo>
                  <a:cubicBezTo>
                    <a:pt x="2363" y="9227"/>
                    <a:pt x="1055" y="8771"/>
                    <a:pt x="0" y="7848"/>
                  </a:cubicBezTo>
                  <a:lnTo>
                    <a:pt x="0" y="7848"/>
                  </a:lnTo>
                  <a:cubicBezTo>
                    <a:pt x="1108" y="9110"/>
                    <a:pt x="2650" y="9748"/>
                    <a:pt x="4196" y="9748"/>
                  </a:cubicBezTo>
                  <a:cubicBezTo>
                    <a:pt x="5614" y="9748"/>
                    <a:pt x="7035" y="9211"/>
                    <a:pt x="8125" y="8125"/>
                  </a:cubicBezTo>
                  <a:cubicBezTo>
                    <a:pt x="10393" y="5848"/>
                    <a:pt x="10269" y="2125"/>
                    <a:pt x="7848" y="0"/>
                  </a:cubicBezTo>
                  <a:close/>
                </a:path>
              </a:pathLst>
            </a:custGeom>
            <a:solidFill>
              <a:srgbClr val="E2E8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2327;p92">
              <a:extLst>
                <a:ext uri="{FF2B5EF4-FFF2-40B4-BE49-F238E27FC236}">
                  <a16:creationId xmlns:a16="http://schemas.microsoft.com/office/drawing/2014/main" id="{D402FE53-1C8A-49BE-AC8C-C10FD058236A}"/>
                </a:ext>
              </a:extLst>
            </p:cNvPr>
            <p:cNvSpPr/>
            <p:nvPr/>
          </p:nvSpPr>
          <p:spPr>
            <a:xfrm>
              <a:off x="6273584" y="1684908"/>
              <a:ext cx="21376" cy="10346"/>
            </a:xfrm>
            <a:custGeom>
              <a:avLst/>
              <a:gdLst/>
              <a:ahLst/>
              <a:cxnLst/>
              <a:rect l="l" t="t" r="r" b="b"/>
              <a:pathLst>
                <a:path w="814" h="394" extrusionOk="0">
                  <a:moveTo>
                    <a:pt x="268" y="1"/>
                  </a:moveTo>
                  <a:cubicBezTo>
                    <a:pt x="0" y="1"/>
                    <a:pt x="0" y="393"/>
                    <a:pt x="268" y="393"/>
                  </a:cubicBezTo>
                  <a:lnTo>
                    <a:pt x="555" y="393"/>
                  </a:lnTo>
                  <a:cubicBezTo>
                    <a:pt x="814" y="393"/>
                    <a:pt x="814" y="1"/>
                    <a:pt x="555" y="1"/>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2328;p92">
              <a:extLst>
                <a:ext uri="{FF2B5EF4-FFF2-40B4-BE49-F238E27FC236}">
                  <a16:creationId xmlns:a16="http://schemas.microsoft.com/office/drawing/2014/main" id="{F8CAD439-F3DF-44EE-B33A-40910ADEB22F}"/>
                </a:ext>
              </a:extLst>
            </p:cNvPr>
            <p:cNvSpPr/>
            <p:nvPr/>
          </p:nvSpPr>
          <p:spPr>
            <a:xfrm>
              <a:off x="6396218" y="1798194"/>
              <a:ext cx="10320" cy="17673"/>
            </a:xfrm>
            <a:custGeom>
              <a:avLst/>
              <a:gdLst/>
              <a:ahLst/>
              <a:cxnLst/>
              <a:rect l="l" t="t" r="r" b="b"/>
              <a:pathLst>
                <a:path w="393" h="673" extrusionOk="0">
                  <a:moveTo>
                    <a:pt x="197" y="1"/>
                  </a:moveTo>
                  <a:cubicBezTo>
                    <a:pt x="99" y="1"/>
                    <a:pt x="1" y="65"/>
                    <a:pt x="1" y="194"/>
                  </a:cubicBezTo>
                  <a:lnTo>
                    <a:pt x="1" y="481"/>
                  </a:lnTo>
                  <a:cubicBezTo>
                    <a:pt x="1" y="587"/>
                    <a:pt x="87" y="673"/>
                    <a:pt x="192" y="673"/>
                  </a:cubicBezTo>
                  <a:cubicBezTo>
                    <a:pt x="307" y="673"/>
                    <a:pt x="393" y="587"/>
                    <a:pt x="393" y="481"/>
                  </a:cubicBezTo>
                  <a:lnTo>
                    <a:pt x="393" y="194"/>
                  </a:lnTo>
                  <a:cubicBezTo>
                    <a:pt x="393" y="65"/>
                    <a:pt x="295" y="1"/>
                    <a:pt x="197" y="1"/>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2329;p92">
              <a:extLst>
                <a:ext uri="{FF2B5EF4-FFF2-40B4-BE49-F238E27FC236}">
                  <a16:creationId xmlns:a16="http://schemas.microsoft.com/office/drawing/2014/main" id="{9D4B49F3-E452-4D63-B768-2D53F3E6623E}"/>
                </a:ext>
              </a:extLst>
            </p:cNvPr>
            <p:cNvSpPr/>
            <p:nvPr/>
          </p:nvSpPr>
          <p:spPr>
            <a:xfrm>
              <a:off x="6308063" y="1599117"/>
              <a:ext cx="20036" cy="15966"/>
            </a:xfrm>
            <a:custGeom>
              <a:avLst/>
              <a:gdLst/>
              <a:ahLst/>
              <a:cxnLst/>
              <a:rect l="l" t="t" r="r" b="b"/>
              <a:pathLst>
                <a:path w="763" h="608" extrusionOk="0">
                  <a:moveTo>
                    <a:pt x="296" y="0"/>
                  </a:moveTo>
                  <a:cubicBezTo>
                    <a:pt x="140" y="0"/>
                    <a:pt x="1" y="210"/>
                    <a:pt x="161" y="349"/>
                  </a:cubicBezTo>
                  <a:lnTo>
                    <a:pt x="362" y="550"/>
                  </a:lnTo>
                  <a:cubicBezTo>
                    <a:pt x="399" y="587"/>
                    <a:pt x="445" y="606"/>
                    <a:pt x="501" y="607"/>
                  </a:cubicBezTo>
                  <a:lnTo>
                    <a:pt x="501" y="607"/>
                  </a:lnTo>
                  <a:cubicBezTo>
                    <a:pt x="679" y="604"/>
                    <a:pt x="763" y="396"/>
                    <a:pt x="640" y="272"/>
                  </a:cubicBezTo>
                  <a:lnTo>
                    <a:pt x="439" y="71"/>
                  </a:lnTo>
                  <a:cubicBezTo>
                    <a:pt x="395" y="21"/>
                    <a:pt x="344" y="0"/>
                    <a:pt x="296" y="0"/>
                  </a:cubicBezTo>
                  <a:close/>
                  <a:moveTo>
                    <a:pt x="501" y="607"/>
                  </a:moveTo>
                  <a:cubicBezTo>
                    <a:pt x="499" y="607"/>
                    <a:pt x="498" y="607"/>
                    <a:pt x="496" y="607"/>
                  </a:cubicBezTo>
                  <a:lnTo>
                    <a:pt x="506" y="607"/>
                  </a:lnTo>
                  <a:cubicBezTo>
                    <a:pt x="504" y="607"/>
                    <a:pt x="502" y="607"/>
                    <a:pt x="501" y="607"/>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2330;p92">
              <a:extLst>
                <a:ext uri="{FF2B5EF4-FFF2-40B4-BE49-F238E27FC236}">
                  <a16:creationId xmlns:a16="http://schemas.microsoft.com/office/drawing/2014/main" id="{935A1C12-EBDA-4BC9-87DA-6C25356BB020}"/>
                </a:ext>
              </a:extLst>
            </p:cNvPr>
            <p:cNvSpPr/>
            <p:nvPr/>
          </p:nvSpPr>
          <p:spPr>
            <a:xfrm>
              <a:off x="6473606" y="1764581"/>
              <a:ext cx="20141" cy="16097"/>
            </a:xfrm>
            <a:custGeom>
              <a:avLst/>
              <a:gdLst/>
              <a:ahLst/>
              <a:cxnLst/>
              <a:rect l="l" t="t" r="r" b="b"/>
              <a:pathLst>
                <a:path w="767" h="613" extrusionOk="0">
                  <a:moveTo>
                    <a:pt x="297" y="0"/>
                  </a:moveTo>
                  <a:cubicBezTo>
                    <a:pt x="138" y="0"/>
                    <a:pt x="1" y="208"/>
                    <a:pt x="154" y="355"/>
                  </a:cubicBezTo>
                  <a:lnTo>
                    <a:pt x="355" y="556"/>
                  </a:lnTo>
                  <a:cubicBezTo>
                    <a:pt x="394" y="584"/>
                    <a:pt x="451" y="613"/>
                    <a:pt x="499" y="613"/>
                  </a:cubicBezTo>
                  <a:cubicBezTo>
                    <a:pt x="671" y="613"/>
                    <a:pt x="767" y="402"/>
                    <a:pt x="642" y="278"/>
                  </a:cubicBezTo>
                  <a:lnTo>
                    <a:pt x="441" y="67"/>
                  </a:lnTo>
                  <a:cubicBezTo>
                    <a:pt x="396" y="20"/>
                    <a:pt x="345" y="0"/>
                    <a:pt x="297"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12331;p92">
              <a:extLst>
                <a:ext uri="{FF2B5EF4-FFF2-40B4-BE49-F238E27FC236}">
                  <a16:creationId xmlns:a16="http://schemas.microsoft.com/office/drawing/2014/main" id="{55BD8F04-9FBA-444E-8329-C7B89C4D5399}"/>
                </a:ext>
              </a:extLst>
            </p:cNvPr>
            <p:cNvSpPr/>
            <p:nvPr/>
          </p:nvSpPr>
          <p:spPr>
            <a:xfrm>
              <a:off x="6474368" y="1599117"/>
              <a:ext cx="20141" cy="15966"/>
            </a:xfrm>
            <a:custGeom>
              <a:avLst/>
              <a:gdLst/>
              <a:ahLst/>
              <a:cxnLst/>
              <a:rect l="l" t="t" r="r" b="b"/>
              <a:pathLst>
                <a:path w="767" h="608" extrusionOk="0">
                  <a:moveTo>
                    <a:pt x="478" y="0"/>
                  </a:moveTo>
                  <a:cubicBezTo>
                    <a:pt x="429" y="0"/>
                    <a:pt x="379" y="21"/>
                    <a:pt x="336" y="71"/>
                  </a:cubicBezTo>
                  <a:lnTo>
                    <a:pt x="135" y="272"/>
                  </a:lnTo>
                  <a:cubicBezTo>
                    <a:pt x="1" y="397"/>
                    <a:pt x="97" y="607"/>
                    <a:pt x="269" y="607"/>
                  </a:cubicBezTo>
                  <a:cubicBezTo>
                    <a:pt x="326" y="607"/>
                    <a:pt x="374" y="588"/>
                    <a:pt x="412" y="550"/>
                  </a:cubicBezTo>
                  <a:lnTo>
                    <a:pt x="613" y="349"/>
                  </a:lnTo>
                  <a:cubicBezTo>
                    <a:pt x="766" y="210"/>
                    <a:pt x="631" y="0"/>
                    <a:pt x="478"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12332;p92">
              <a:extLst>
                <a:ext uri="{FF2B5EF4-FFF2-40B4-BE49-F238E27FC236}">
                  <a16:creationId xmlns:a16="http://schemas.microsoft.com/office/drawing/2014/main" id="{BC90B250-19B5-43F0-AD65-B93BDD8AF04A}"/>
                </a:ext>
              </a:extLst>
            </p:cNvPr>
            <p:cNvSpPr/>
            <p:nvPr/>
          </p:nvSpPr>
          <p:spPr>
            <a:xfrm>
              <a:off x="6308772" y="1765001"/>
              <a:ext cx="19432" cy="15677"/>
            </a:xfrm>
            <a:custGeom>
              <a:avLst/>
              <a:gdLst/>
              <a:ahLst/>
              <a:cxnLst/>
              <a:rect l="l" t="t" r="r" b="b"/>
              <a:pathLst>
                <a:path w="740" h="597" extrusionOk="0">
                  <a:moveTo>
                    <a:pt x="457" y="0"/>
                  </a:moveTo>
                  <a:cubicBezTo>
                    <a:pt x="414" y="0"/>
                    <a:pt x="368" y="15"/>
                    <a:pt x="325" y="51"/>
                  </a:cubicBezTo>
                  <a:lnTo>
                    <a:pt x="124" y="252"/>
                  </a:lnTo>
                  <a:cubicBezTo>
                    <a:pt x="0" y="377"/>
                    <a:pt x="96" y="597"/>
                    <a:pt x="268" y="597"/>
                  </a:cubicBezTo>
                  <a:cubicBezTo>
                    <a:pt x="316" y="597"/>
                    <a:pt x="373" y="568"/>
                    <a:pt x="412" y="540"/>
                  </a:cubicBezTo>
                  <a:lnTo>
                    <a:pt x="613" y="339"/>
                  </a:lnTo>
                  <a:cubicBezTo>
                    <a:pt x="739" y="190"/>
                    <a:pt x="611" y="0"/>
                    <a:pt x="457"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12333;p92">
              <a:extLst>
                <a:ext uri="{FF2B5EF4-FFF2-40B4-BE49-F238E27FC236}">
                  <a16:creationId xmlns:a16="http://schemas.microsoft.com/office/drawing/2014/main" id="{7DD20513-DA6B-4DD2-A4BE-24D56394CA98}"/>
                </a:ext>
              </a:extLst>
            </p:cNvPr>
            <p:cNvSpPr/>
            <p:nvPr/>
          </p:nvSpPr>
          <p:spPr>
            <a:xfrm>
              <a:off x="6283064" y="1637404"/>
              <a:ext cx="20693" cy="13366"/>
            </a:xfrm>
            <a:custGeom>
              <a:avLst/>
              <a:gdLst/>
              <a:ahLst/>
              <a:cxnLst/>
              <a:rect l="l" t="t" r="r" b="b"/>
              <a:pathLst>
                <a:path w="788" h="509" extrusionOk="0">
                  <a:moveTo>
                    <a:pt x="280" y="0"/>
                  </a:moveTo>
                  <a:cubicBezTo>
                    <a:pt x="118" y="0"/>
                    <a:pt x="0" y="333"/>
                    <a:pt x="194" y="384"/>
                  </a:cubicBezTo>
                  <a:lnTo>
                    <a:pt x="453" y="489"/>
                  </a:lnTo>
                  <a:cubicBezTo>
                    <a:pt x="472" y="499"/>
                    <a:pt x="501" y="508"/>
                    <a:pt x="529" y="508"/>
                  </a:cubicBezTo>
                  <a:cubicBezTo>
                    <a:pt x="730" y="499"/>
                    <a:pt x="788" y="221"/>
                    <a:pt x="606" y="135"/>
                  </a:cubicBezTo>
                  <a:lnTo>
                    <a:pt x="347" y="20"/>
                  </a:lnTo>
                  <a:cubicBezTo>
                    <a:pt x="325" y="6"/>
                    <a:pt x="302" y="0"/>
                    <a:pt x="280"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12334;p92">
              <a:extLst>
                <a:ext uri="{FF2B5EF4-FFF2-40B4-BE49-F238E27FC236}">
                  <a16:creationId xmlns:a16="http://schemas.microsoft.com/office/drawing/2014/main" id="{81E887AF-67C4-4621-A766-344364A180AA}"/>
                </a:ext>
              </a:extLst>
            </p:cNvPr>
            <p:cNvSpPr/>
            <p:nvPr/>
          </p:nvSpPr>
          <p:spPr>
            <a:xfrm>
              <a:off x="6498947" y="1729445"/>
              <a:ext cx="20640" cy="13051"/>
            </a:xfrm>
            <a:custGeom>
              <a:avLst/>
              <a:gdLst/>
              <a:ahLst/>
              <a:cxnLst/>
              <a:rect l="l" t="t" r="r" b="b"/>
              <a:pathLst>
                <a:path w="786" h="497" extrusionOk="0">
                  <a:moveTo>
                    <a:pt x="273" y="1"/>
                  </a:moveTo>
                  <a:cubicBezTo>
                    <a:pt x="89" y="1"/>
                    <a:pt x="0" y="258"/>
                    <a:pt x="175" y="372"/>
                  </a:cubicBezTo>
                  <a:lnTo>
                    <a:pt x="433" y="477"/>
                  </a:lnTo>
                  <a:cubicBezTo>
                    <a:pt x="461" y="486"/>
                    <a:pt x="488" y="495"/>
                    <a:pt x="516" y="496"/>
                  </a:cubicBezTo>
                  <a:lnTo>
                    <a:pt x="516" y="496"/>
                  </a:lnTo>
                  <a:cubicBezTo>
                    <a:pt x="731" y="491"/>
                    <a:pt x="786" y="208"/>
                    <a:pt x="587" y="123"/>
                  </a:cubicBezTo>
                  <a:lnTo>
                    <a:pt x="328" y="8"/>
                  </a:lnTo>
                  <a:cubicBezTo>
                    <a:pt x="309" y="3"/>
                    <a:pt x="291" y="1"/>
                    <a:pt x="273" y="1"/>
                  </a:cubicBezTo>
                  <a:close/>
                  <a:moveTo>
                    <a:pt x="516" y="496"/>
                  </a:moveTo>
                  <a:cubicBezTo>
                    <a:pt x="514" y="496"/>
                    <a:pt x="512" y="496"/>
                    <a:pt x="510" y="496"/>
                  </a:cubicBezTo>
                  <a:lnTo>
                    <a:pt x="520" y="496"/>
                  </a:lnTo>
                  <a:cubicBezTo>
                    <a:pt x="518" y="496"/>
                    <a:pt x="517" y="496"/>
                    <a:pt x="516" y="496"/>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12335;p92">
              <a:extLst>
                <a:ext uri="{FF2B5EF4-FFF2-40B4-BE49-F238E27FC236}">
                  <a16:creationId xmlns:a16="http://schemas.microsoft.com/office/drawing/2014/main" id="{1DA040D4-322C-4D10-AF6D-382F60044ED1}"/>
                </a:ext>
              </a:extLst>
            </p:cNvPr>
            <p:cNvSpPr/>
            <p:nvPr/>
          </p:nvSpPr>
          <p:spPr>
            <a:xfrm>
              <a:off x="6439442" y="1574511"/>
              <a:ext cx="14837" cy="16675"/>
            </a:xfrm>
            <a:custGeom>
              <a:avLst/>
              <a:gdLst/>
              <a:ahLst/>
              <a:cxnLst/>
              <a:rect l="l" t="t" r="r" b="b"/>
              <a:pathLst>
                <a:path w="565" h="635" extrusionOk="0">
                  <a:moveTo>
                    <a:pt x="331" y="0"/>
                  </a:moveTo>
                  <a:cubicBezTo>
                    <a:pt x="269" y="0"/>
                    <a:pt x="206" y="30"/>
                    <a:pt x="163" y="99"/>
                  </a:cubicBezTo>
                  <a:lnTo>
                    <a:pt x="58" y="357"/>
                  </a:lnTo>
                  <a:cubicBezTo>
                    <a:pt x="1" y="482"/>
                    <a:pt x="96" y="635"/>
                    <a:pt x="240" y="635"/>
                  </a:cubicBezTo>
                  <a:lnTo>
                    <a:pt x="230" y="625"/>
                  </a:lnTo>
                  <a:cubicBezTo>
                    <a:pt x="307" y="625"/>
                    <a:pt x="383" y="578"/>
                    <a:pt x="412" y="511"/>
                  </a:cubicBezTo>
                  <a:lnTo>
                    <a:pt x="527" y="252"/>
                  </a:lnTo>
                  <a:cubicBezTo>
                    <a:pt x="565" y="108"/>
                    <a:pt x="450" y="0"/>
                    <a:pt x="331"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12336;p92">
              <a:extLst>
                <a:ext uri="{FF2B5EF4-FFF2-40B4-BE49-F238E27FC236}">
                  <a16:creationId xmlns:a16="http://schemas.microsoft.com/office/drawing/2014/main" id="{507B1426-1888-4528-AD32-53F3D9E4C267}"/>
                </a:ext>
              </a:extLst>
            </p:cNvPr>
            <p:cNvSpPr/>
            <p:nvPr/>
          </p:nvSpPr>
          <p:spPr>
            <a:xfrm>
              <a:off x="6347978" y="1789581"/>
              <a:ext cx="15861" cy="16754"/>
            </a:xfrm>
            <a:custGeom>
              <a:avLst/>
              <a:gdLst/>
              <a:ahLst/>
              <a:cxnLst/>
              <a:rect l="l" t="t" r="r" b="b"/>
              <a:pathLst>
                <a:path w="604" h="638" extrusionOk="0">
                  <a:moveTo>
                    <a:pt x="303" y="0"/>
                  </a:moveTo>
                  <a:cubicBezTo>
                    <a:pt x="239" y="0"/>
                    <a:pt x="181" y="30"/>
                    <a:pt x="163" y="101"/>
                  </a:cubicBezTo>
                  <a:lnTo>
                    <a:pt x="48" y="360"/>
                  </a:lnTo>
                  <a:cubicBezTo>
                    <a:pt x="0" y="494"/>
                    <a:pt x="96" y="637"/>
                    <a:pt x="230" y="637"/>
                  </a:cubicBezTo>
                  <a:cubicBezTo>
                    <a:pt x="306" y="637"/>
                    <a:pt x="383" y="589"/>
                    <a:pt x="412" y="513"/>
                  </a:cubicBezTo>
                  <a:lnTo>
                    <a:pt x="526" y="254"/>
                  </a:lnTo>
                  <a:cubicBezTo>
                    <a:pt x="604" y="125"/>
                    <a:pt x="438" y="0"/>
                    <a:pt x="303"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12337;p92">
              <a:extLst>
                <a:ext uri="{FF2B5EF4-FFF2-40B4-BE49-F238E27FC236}">
                  <a16:creationId xmlns:a16="http://schemas.microsoft.com/office/drawing/2014/main" id="{A9754B24-1592-4FBD-9664-0868A5E3BC7D}"/>
                </a:ext>
              </a:extLst>
            </p:cNvPr>
            <p:cNvSpPr/>
            <p:nvPr/>
          </p:nvSpPr>
          <p:spPr>
            <a:xfrm>
              <a:off x="6349633" y="1572883"/>
              <a:ext cx="15441" cy="17305"/>
            </a:xfrm>
            <a:custGeom>
              <a:avLst/>
              <a:gdLst/>
              <a:ahLst/>
              <a:cxnLst/>
              <a:rect l="l" t="t" r="r" b="b"/>
              <a:pathLst>
                <a:path w="588" h="659" extrusionOk="0">
                  <a:moveTo>
                    <a:pt x="254" y="0"/>
                  </a:moveTo>
                  <a:cubicBezTo>
                    <a:pt x="127" y="0"/>
                    <a:pt x="0" y="116"/>
                    <a:pt x="61" y="276"/>
                  </a:cubicBezTo>
                  <a:lnTo>
                    <a:pt x="176" y="534"/>
                  </a:lnTo>
                  <a:cubicBezTo>
                    <a:pt x="205" y="611"/>
                    <a:pt x="272" y="659"/>
                    <a:pt x="358" y="659"/>
                  </a:cubicBezTo>
                  <a:cubicBezTo>
                    <a:pt x="492" y="659"/>
                    <a:pt x="588" y="515"/>
                    <a:pt x="540" y="391"/>
                  </a:cubicBezTo>
                  <a:lnTo>
                    <a:pt x="435" y="123"/>
                  </a:lnTo>
                  <a:cubicBezTo>
                    <a:pt x="397" y="37"/>
                    <a:pt x="326" y="0"/>
                    <a:pt x="254"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12338;p92">
              <a:extLst>
                <a:ext uri="{FF2B5EF4-FFF2-40B4-BE49-F238E27FC236}">
                  <a16:creationId xmlns:a16="http://schemas.microsoft.com/office/drawing/2014/main" id="{606A93F5-4027-4DDC-BC02-3ED8FCB3724E}"/>
                </a:ext>
              </a:extLst>
            </p:cNvPr>
            <p:cNvSpPr/>
            <p:nvPr/>
          </p:nvSpPr>
          <p:spPr>
            <a:xfrm>
              <a:off x="6437341" y="1789896"/>
              <a:ext cx="15441" cy="17437"/>
            </a:xfrm>
            <a:custGeom>
              <a:avLst/>
              <a:gdLst/>
              <a:ahLst/>
              <a:cxnLst/>
              <a:rect l="l" t="t" r="r" b="b"/>
              <a:pathLst>
                <a:path w="588" h="664" extrusionOk="0">
                  <a:moveTo>
                    <a:pt x="251" y="0"/>
                  </a:moveTo>
                  <a:cubicBezTo>
                    <a:pt x="127" y="0"/>
                    <a:pt x="0" y="118"/>
                    <a:pt x="61" y="271"/>
                  </a:cubicBezTo>
                  <a:lnTo>
                    <a:pt x="167" y="539"/>
                  </a:lnTo>
                  <a:cubicBezTo>
                    <a:pt x="195" y="616"/>
                    <a:pt x="272" y="654"/>
                    <a:pt x="349" y="654"/>
                  </a:cubicBezTo>
                  <a:lnTo>
                    <a:pt x="349" y="663"/>
                  </a:lnTo>
                  <a:cubicBezTo>
                    <a:pt x="492" y="663"/>
                    <a:pt x="588" y="520"/>
                    <a:pt x="530" y="386"/>
                  </a:cubicBezTo>
                  <a:lnTo>
                    <a:pt x="425" y="127"/>
                  </a:lnTo>
                  <a:cubicBezTo>
                    <a:pt x="391" y="38"/>
                    <a:pt x="321" y="0"/>
                    <a:pt x="251"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12339;p92">
              <a:extLst>
                <a:ext uri="{FF2B5EF4-FFF2-40B4-BE49-F238E27FC236}">
                  <a16:creationId xmlns:a16="http://schemas.microsoft.com/office/drawing/2014/main" id="{B0DF5D8B-8AAC-489E-88F3-858919C7F0D0}"/>
                </a:ext>
              </a:extLst>
            </p:cNvPr>
            <p:cNvSpPr/>
            <p:nvPr/>
          </p:nvSpPr>
          <p:spPr>
            <a:xfrm>
              <a:off x="6499262" y="1639505"/>
              <a:ext cx="21664" cy="13261"/>
            </a:xfrm>
            <a:custGeom>
              <a:avLst/>
              <a:gdLst/>
              <a:ahLst/>
              <a:cxnLst/>
              <a:rect l="l" t="t" r="r" b="b"/>
              <a:pathLst>
                <a:path w="825" h="505" extrusionOk="0">
                  <a:moveTo>
                    <a:pt x="541" y="1"/>
                  </a:moveTo>
                  <a:cubicBezTo>
                    <a:pt x="515" y="1"/>
                    <a:pt x="488" y="6"/>
                    <a:pt x="460" y="17"/>
                  </a:cubicBezTo>
                  <a:lnTo>
                    <a:pt x="201" y="131"/>
                  </a:lnTo>
                  <a:cubicBezTo>
                    <a:pt x="0" y="208"/>
                    <a:pt x="58" y="505"/>
                    <a:pt x="268" y="505"/>
                  </a:cubicBezTo>
                  <a:cubicBezTo>
                    <a:pt x="297" y="505"/>
                    <a:pt x="326" y="505"/>
                    <a:pt x="345" y="495"/>
                  </a:cubicBezTo>
                  <a:lnTo>
                    <a:pt x="613" y="390"/>
                  </a:lnTo>
                  <a:cubicBezTo>
                    <a:pt x="825" y="297"/>
                    <a:pt x="736" y="1"/>
                    <a:pt x="541" y="1"/>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12340;p92">
              <a:extLst>
                <a:ext uri="{FF2B5EF4-FFF2-40B4-BE49-F238E27FC236}">
                  <a16:creationId xmlns:a16="http://schemas.microsoft.com/office/drawing/2014/main" id="{4555E67D-2D25-4C02-A917-7D2A9631E38E}"/>
                </a:ext>
              </a:extLst>
            </p:cNvPr>
            <p:cNvSpPr/>
            <p:nvPr/>
          </p:nvSpPr>
          <p:spPr>
            <a:xfrm>
              <a:off x="6282118" y="1727161"/>
              <a:ext cx="21638" cy="13314"/>
            </a:xfrm>
            <a:custGeom>
              <a:avLst/>
              <a:gdLst/>
              <a:ahLst/>
              <a:cxnLst/>
              <a:rect l="l" t="t" r="r" b="b"/>
              <a:pathLst>
                <a:path w="824" h="507" extrusionOk="0">
                  <a:moveTo>
                    <a:pt x="552" y="0"/>
                  </a:moveTo>
                  <a:cubicBezTo>
                    <a:pt x="526" y="0"/>
                    <a:pt x="499" y="6"/>
                    <a:pt x="470" y="19"/>
                  </a:cubicBezTo>
                  <a:lnTo>
                    <a:pt x="202" y="124"/>
                  </a:lnTo>
                  <a:cubicBezTo>
                    <a:pt x="1" y="200"/>
                    <a:pt x="58" y="507"/>
                    <a:pt x="278" y="507"/>
                  </a:cubicBezTo>
                  <a:cubicBezTo>
                    <a:pt x="297" y="507"/>
                    <a:pt x="326" y="497"/>
                    <a:pt x="355" y="488"/>
                  </a:cubicBezTo>
                  <a:lnTo>
                    <a:pt x="613" y="382"/>
                  </a:lnTo>
                  <a:cubicBezTo>
                    <a:pt x="823" y="298"/>
                    <a:pt x="738" y="0"/>
                    <a:pt x="552"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7" name="Google Shape;6746;p66">
            <a:extLst>
              <a:ext uri="{FF2B5EF4-FFF2-40B4-BE49-F238E27FC236}">
                <a16:creationId xmlns:a16="http://schemas.microsoft.com/office/drawing/2014/main" id="{32990447-82A9-4DF4-952B-D86BE5EFB4C5}"/>
              </a:ext>
            </a:extLst>
          </p:cNvPr>
          <p:cNvSpPr/>
          <p:nvPr/>
        </p:nvSpPr>
        <p:spPr>
          <a:xfrm>
            <a:off x="1046030" y="4877643"/>
            <a:ext cx="449138" cy="404928"/>
          </a:xfrm>
          <a:custGeom>
            <a:avLst/>
            <a:gdLst/>
            <a:ahLst/>
            <a:cxnLst/>
            <a:rect l="l" t="t" r="r" b="b"/>
            <a:pathLst>
              <a:path w="12697" h="12666" extrusionOk="0">
                <a:moveTo>
                  <a:pt x="6301" y="1356"/>
                </a:moveTo>
                <a:cubicBezTo>
                  <a:pt x="6522" y="1356"/>
                  <a:pt x="6711" y="1576"/>
                  <a:pt x="6711" y="1797"/>
                </a:cubicBezTo>
                <a:lnTo>
                  <a:pt x="6711" y="2269"/>
                </a:lnTo>
                <a:cubicBezTo>
                  <a:pt x="7656" y="2458"/>
                  <a:pt x="8349" y="3309"/>
                  <a:pt x="8349" y="4285"/>
                </a:cubicBezTo>
                <a:cubicBezTo>
                  <a:pt x="8349" y="4538"/>
                  <a:pt x="8160" y="4727"/>
                  <a:pt x="7971" y="4727"/>
                </a:cubicBezTo>
                <a:cubicBezTo>
                  <a:pt x="7719" y="4727"/>
                  <a:pt x="7530" y="4538"/>
                  <a:pt x="7530" y="4285"/>
                </a:cubicBezTo>
                <a:cubicBezTo>
                  <a:pt x="7530" y="3624"/>
                  <a:pt x="6994" y="3057"/>
                  <a:pt x="6301" y="3057"/>
                </a:cubicBezTo>
                <a:cubicBezTo>
                  <a:pt x="5640" y="3057"/>
                  <a:pt x="5073" y="3624"/>
                  <a:pt x="5073" y="4285"/>
                </a:cubicBezTo>
                <a:cubicBezTo>
                  <a:pt x="5073" y="4947"/>
                  <a:pt x="5829" y="5483"/>
                  <a:pt x="6585" y="6018"/>
                </a:cubicBezTo>
                <a:cubicBezTo>
                  <a:pt x="7435" y="6648"/>
                  <a:pt x="8412" y="7310"/>
                  <a:pt x="8412" y="8413"/>
                </a:cubicBezTo>
                <a:cubicBezTo>
                  <a:pt x="8412" y="9421"/>
                  <a:pt x="7687" y="10271"/>
                  <a:pt x="6742" y="10429"/>
                </a:cubicBezTo>
                <a:lnTo>
                  <a:pt x="6742" y="10901"/>
                </a:lnTo>
                <a:cubicBezTo>
                  <a:pt x="6742" y="11154"/>
                  <a:pt x="6553" y="11311"/>
                  <a:pt x="6364" y="11311"/>
                </a:cubicBezTo>
                <a:cubicBezTo>
                  <a:pt x="6144" y="11311"/>
                  <a:pt x="5955" y="11091"/>
                  <a:pt x="5955" y="10901"/>
                </a:cubicBezTo>
                <a:lnTo>
                  <a:pt x="5955" y="10429"/>
                </a:lnTo>
                <a:cubicBezTo>
                  <a:pt x="5010" y="10240"/>
                  <a:pt x="4316" y="9421"/>
                  <a:pt x="4316" y="8413"/>
                </a:cubicBezTo>
                <a:cubicBezTo>
                  <a:pt x="4316" y="8192"/>
                  <a:pt x="4505" y="8035"/>
                  <a:pt x="4694" y="8035"/>
                </a:cubicBezTo>
                <a:cubicBezTo>
                  <a:pt x="4884" y="8035"/>
                  <a:pt x="5136" y="8224"/>
                  <a:pt x="5136" y="8413"/>
                </a:cubicBezTo>
                <a:cubicBezTo>
                  <a:pt x="5136" y="9106"/>
                  <a:pt x="5671" y="9641"/>
                  <a:pt x="6364" y="9641"/>
                </a:cubicBezTo>
                <a:cubicBezTo>
                  <a:pt x="7026" y="9641"/>
                  <a:pt x="7561" y="9106"/>
                  <a:pt x="7561" y="8413"/>
                </a:cubicBezTo>
                <a:cubicBezTo>
                  <a:pt x="7561" y="7751"/>
                  <a:pt x="6868" y="7247"/>
                  <a:pt x="6081" y="6680"/>
                </a:cubicBezTo>
                <a:cubicBezTo>
                  <a:pt x="5199" y="6050"/>
                  <a:pt x="4253" y="5388"/>
                  <a:pt x="4253" y="4285"/>
                </a:cubicBezTo>
                <a:cubicBezTo>
                  <a:pt x="4253" y="3309"/>
                  <a:pt x="4978" y="2427"/>
                  <a:pt x="5923" y="2269"/>
                </a:cubicBezTo>
                <a:lnTo>
                  <a:pt x="5923" y="1797"/>
                </a:lnTo>
                <a:cubicBezTo>
                  <a:pt x="5923" y="1576"/>
                  <a:pt x="6112" y="1356"/>
                  <a:pt x="6301" y="1356"/>
                </a:cubicBezTo>
                <a:close/>
                <a:moveTo>
                  <a:pt x="6333" y="1"/>
                </a:moveTo>
                <a:cubicBezTo>
                  <a:pt x="2836" y="1"/>
                  <a:pt x="0" y="2836"/>
                  <a:pt x="0" y="6333"/>
                </a:cubicBezTo>
                <a:cubicBezTo>
                  <a:pt x="0" y="9830"/>
                  <a:pt x="2836" y="12666"/>
                  <a:pt x="6333" y="12666"/>
                </a:cubicBezTo>
                <a:cubicBezTo>
                  <a:pt x="9861" y="12666"/>
                  <a:pt x="12697" y="9830"/>
                  <a:pt x="12697" y="6333"/>
                </a:cubicBezTo>
                <a:cubicBezTo>
                  <a:pt x="12697" y="2836"/>
                  <a:pt x="9861" y="1"/>
                  <a:pt x="6333"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8" name="Google Shape;13577;p63"/>
          <p:cNvGrpSpPr/>
          <p:nvPr/>
        </p:nvGrpSpPr>
        <p:grpSpPr>
          <a:xfrm>
            <a:off x="4311958" y="4759491"/>
            <a:ext cx="403007" cy="641232"/>
            <a:chOff x="4066510" y="2422342"/>
            <a:chExt cx="206876" cy="348470"/>
          </a:xfrm>
        </p:grpSpPr>
        <p:sp>
          <p:nvSpPr>
            <p:cNvPr id="309" name="Google Shape;13578;p63"/>
            <p:cNvSpPr/>
            <p:nvPr/>
          </p:nvSpPr>
          <p:spPr>
            <a:xfrm>
              <a:off x="4093662" y="2737934"/>
              <a:ext cx="152334" cy="11082"/>
            </a:xfrm>
            <a:custGeom>
              <a:avLst/>
              <a:gdLst/>
              <a:ahLst/>
              <a:cxnLst/>
              <a:rect l="l" t="t" r="r" b="b"/>
              <a:pathLst>
                <a:path w="5801" h="422" extrusionOk="0">
                  <a:moveTo>
                    <a:pt x="0" y="0"/>
                  </a:moveTo>
                  <a:lnTo>
                    <a:pt x="0" y="421"/>
                  </a:lnTo>
                  <a:lnTo>
                    <a:pt x="5800" y="421"/>
                  </a:lnTo>
                  <a:lnTo>
                    <a:pt x="5800" y="0"/>
                  </a:ln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13579;p63"/>
            <p:cNvSpPr/>
            <p:nvPr/>
          </p:nvSpPr>
          <p:spPr>
            <a:xfrm>
              <a:off x="4164538" y="2422342"/>
              <a:ext cx="10819" cy="348286"/>
            </a:xfrm>
            <a:custGeom>
              <a:avLst/>
              <a:gdLst/>
              <a:ahLst/>
              <a:cxnLst/>
              <a:rect l="l" t="t" r="r" b="b"/>
              <a:pathLst>
                <a:path w="412" h="13263" extrusionOk="0">
                  <a:moveTo>
                    <a:pt x="206" y="0"/>
                  </a:moveTo>
                  <a:cubicBezTo>
                    <a:pt x="103" y="0"/>
                    <a:pt x="0" y="70"/>
                    <a:pt x="0" y="208"/>
                  </a:cubicBezTo>
                  <a:lnTo>
                    <a:pt x="0" y="13061"/>
                  </a:lnTo>
                  <a:cubicBezTo>
                    <a:pt x="0" y="13176"/>
                    <a:pt x="86" y="13262"/>
                    <a:pt x="201" y="13262"/>
                  </a:cubicBezTo>
                  <a:cubicBezTo>
                    <a:pt x="316" y="13262"/>
                    <a:pt x="412" y="13176"/>
                    <a:pt x="412" y="13061"/>
                  </a:cubicBezTo>
                  <a:lnTo>
                    <a:pt x="412" y="208"/>
                  </a:lnTo>
                  <a:cubicBezTo>
                    <a:pt x="412" y="70"/>
                    <a:pt x="309" y="0"/>
                    <a:pt x="206" y="0"/>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13580;p63"/>
            <p:cNvSpPr/>
            <p:nvPr/>
          </p:nvSpPr>
          <p:spPr>
            <a:xfrm>
              <a:off x="4082344" y="2645657"/>
              <a:ext cx="33823" cy="125155"/>
            </a:xfrm>
            <a:custGeom>
              <a:avLst/>
              <a:gdLst/>
              <a:ahLst/>
              <a:cxnLst/>
              <a:rect l="l" t="t" r="r" b="b"/>
              <a:pathLst>
                <a:path w="1288" h="4766" extrusionOk="0">
                  <a:moveTo>
                    <a:pt x="1051" y="0"/>
                  </a:moveTo>
                  <a:cubicBezTo>
                    <a:pt x="962" y="0"/>
                    <a:pt x="873" y="54"/>
                    <a:pt x="853" y="174"/>
                  </a:cubicBezTo>
                  <a:lnTo>
                    <a:pt x="20" y="4519"/>
                  </a:lnTo>
                  <a:cubicBezTo>
                    <a:pt x="1" y="4634"/>
                    <a:pt x="77" y="4739"/>
                    <a:pt x="183" y="4758"/>
                  </a:cubicBezTo>
                  <a:cubicBezTo>
                    <a:pt x="192" y="4763"/>
                    <a:pt x="199" y="4765"/>
                    <a:pt x="207" y="4765"/>
                  </a:cubicBezTo>
                  <a:cubicBezTo>
                    <a:pt x="214" y="4765"/>
                    <a:pt x="221" y="4763"/>
                    <a:pt x="230" y="4758"/>
                  </a:cubicBezTo>
                  <a:cubicBezTo>
                    <a:pt x="326" y="4758"/>
                    <a:pt x="403" y="4691"/>
                    <a:pt x="431" y="4605"/>
                  </a:cubicBezTo>
                  <a:lnTo>
                    <a:pt x="1254" y="251"/>
                  </a:lnTo>
                  <a:cubicBezTo>
                    <a:pt x="1287" y="93"/>
                    <a:pt x="1169" y="0"/>
                    <a:pt x="1051" y="0"/>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13581;p63"/>
            <p:cNvSpPr/>
            <p:nvPr/>
          </p:nvSpPr>
          <p:spPr>
            <a:xfrm>
              <a:off x="4223623" y="2645578"/>
              <a:ext cx="33665" cy="125050"/>
            </a:xfrm>
            <a:custGeom>
              <a:avLst/>
              <a:gdLst/>
              <a:ahLst/>
              <a:cxnLst/>
              <a:rect l="l" t="t" r="r" b="b"/>
              <a:pathLst>
                <a:path w="1282" h="4762" extrusionOk="0">
                  <a:moveTo>
                    <a:pt x="237" y="1"/>
                  </a:moveTo>
                  <a:cubicBezTo>
                    <a:pt x="120" y="1"/>
                    <a:pt x="1" y="91"/>
                    <a:pt x="28" y="244"/>
                  </a:cubicBezTo>
                  <a:lnTo>
                    <a:pt x="861" y="4599"/>
                  </a:lnTo>
                  <a:cubicBezTo>
                    <a:pt x="880" y="4694"/>
                    <a:pt x="966" y="4761"/>
                    <a:pt x="1062" y="4761"/>
                  </a:cubicBezTo>
                  <a:lnTo>
                    <a:pt x="1100" y="4761"/>
                  </a:lnTo>
                  <a:cubicBezTo>
                    <a:pt x="1215" y="4732"/>
                    <a:pt x="1282" y="4627"/>
                    <a:pt x="1263" y="4522"/>
                  </a:cubicBezTo>
                  <a:lnTo>
                    <a:pt x="440" y="167"/>
                  </a:lnTo>
                  <a:cubicBezTo>
                    <a:pt x="415" y="52"/>
                    <a:pt x="326" y="1"/>
                    <a:pt x="237"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13582;p63"/>
            <p:cNvSpPr/>
            <p:nvPr/>
          </p:nvSpPr>
          <p:spPr>
            <a:xfrm>
              <a:off x="4164538" y="2645447"/>
              <a:ext cx="10819" cy="21875"/>
            </a:xfrm>
            <a:custGeom>
              <a:avLst/>
              <a:gdLst/>
              <a:ahLst/>
              <a:cxnLst/>
              <a:rect l="l" t="t" r="r" b="b"/>
              <a:pathLst>
                <a:path w="412" h="833" extrusionOk="0">
                  <a:moveTo>
                    <a:pt x="0" y="0"/>
                  </a:moveTo>
                  <a:lnTo>
                    <a:pt x="0" y="833"/>
                  </a:lnTo>
                  <a:lnTo>
                    <a:pt x="412" y="833"/>
                  </a:lnTo>
                  <a:lnTo>
                    <a:pt x="412" y="0"/>
                  </a:ln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13583;p63"/>
            <p:cNvSpPr/>
            <p:nvPr/>
          </p:nvSpPr>
          <p:spPr>
            <a:xfrm>
              <a:off x="4101462" y="2645604"/>
              <a:ext cx="14601" cy="21717"/>
            </a:xfrm>
            <a:custGeom>
              <a:avLst/>
              <a:gdLst/>
              <a:ahLst/>
              <a:cxnLst/>
              <a:rect l="l" t="t" r="r" b="b"/>
              <a:pathLst>
                <a:path w="556" h="827" extrusionOk="0">
                  <a:moveTo>
                    <a:pt x="325" y="1"/>
                  </a:moveTo>
                  <a:cubicBezTo>
                    <a:pt x="226" y="1"/>
                    <a:pt x="141" y="65"/>
                    <a:pt x="125" y="166"/>
                  </a:cubicBezTo>
                  <a:lnTo>
                    <a:pt x="0" y="827"/>
                  </a:lnTo>
                  <a:lnTo>
                    <a:pt x="421" y="827"/>
                  </a:lnTo>
                  <a:lnTo>
                    <a:pt x="536" y="243"/>
                  </a:lnTo>
                  <a:cubicBezTo>
                    <a:pt x="555" y="128"/>
                    <a:pt x="479" y="23"/>
                    <a:pt x="364" y="4"/>
                  </a:cubicBezTo>
                  <a:cubicBezTo>
                    <a:pt x="351" y="2"/>
                    <a:pt x="338" y="1"/>
                    <a:pt x="325" y="1"/>
                  </a:cubicBez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13584;p63"/>
            <p:cNvSpPr/>
            <p:nvPr/>
          </p:nvSpPr>
          <p:spPr>
            <a:xfrm>
              <a:off x="4223623" y="2645578"/>
              <a:ext cx="14811" cy="21743"/>
            </a:xfrm>
            <a:custGeom>
              <a:avLst/>
              <a:gdLst/>
              <a:ahLst/>
              <a:cxnLst/>
              <a:rect l="l" t="t" r="r" b="b"/>
              <a:pathLst>
                <a:path w="564" h="828" extrusionOk="0">
                  <a:moveTo>
                    <a:pt x="237" y="1"/>
                  </a:moveTo>
                  <a:cubicBezTo>
                    <a:pt x="120" y="1"/>
                    <a:pt x="1" y="91"/>
                    <a:pt x="28" y="244"/>
                  </a:cubicBezTo>
                  <a:lnTo>
                    <a:pt x="143" y="828"/>
                  </a:lnTo>
                  <a:lnTo>
                    <a:pt x="564" y="828"/>
                  </a:lnTo>
                  <a:lnTo>
                    <a:pt x="440" y="167"/>
                  </a:lnTo>
                  <a:cubicBezTo>
                    <a:pt x="415" y="52"/>
                    <a:pt x="326" y="1"/>
                    <a:pt x="237" y="1"/>
                  </a:cubicBez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13585;p63"/>
            <p:cNvSpPr/>
            <p:nvPr/>
          </p:nvSpPr>
          <p:spPr>
            <a:xfrm>
              <a:off x="4077329" y="2460471"/>
              <a:ext cx="185002" cy="196057"/>
            </a:xfrm>
            <a:custGeom>
              <a:avLst/>
              <a:gdLst/>
              <a:ahLst/>
              <a:cxnLst/>
              <a:rect l="l" t="t" r="r" b="b"/>
              <a:pathLst>
                <a:path w="7045" h="7466" extrusionOk="0">
                  <a:moveTo>
                    <a:pt x="0" y="1"/>
                  </a:moveTo>
                  <a:lnTo>
                    <a:pt x="0" y="7255"/>
                  </a:lnTo>
                  <a:cubicBezTo>
                    <a:pt x="0" y="7370"/>
                    <a:pt x="96" y="7465"/>
                    <a:pt x="211" y="7465"/>
                  </a:cubicBezTo>
                  <a:lnTo>
                    <a:pt x="6843" y="7465"/>
                  </a:lnTo>
                  <a:cubicBezTo>
                    <a:pt x="6958" y="7465"/>
                    <a:pt x="7044" y="7370"/>
                    <a:pt x="7044" y="7255"/>
                  </a:cubicBezTo>
                  <a:lnTo>
                    <a:pt x="7044" y="1"/>
                  </a:ln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13586;p63"/>
            <p:cNvSpPr/>
            <p:nvPr/>
          </p:nvSpPr>
          <p:spPr>
            <a:xfrm>
              <a:off x="4077329" y="2460471"/>
              <a:ext cx="185002" cy="16360"/>
            </a:xfrm>
            <a:custGeom>
              <a:avLst/>
              <a:gdLst/>
              <a:ahLst/>
              <a:cxnLst/>
              <a:rect l="l" t="t" r="r" b="b"/>
              <a:pathLst>
                <a:path w="7045" h="623" extrusionOk="0">
                  <a:moveTo>
                    <a:pt x="0" y="1"/>
                  </a:moveTo>
                  <a:lnTo>
                    <a:pt x="0" y="623"/>
                  </a:lnTo>
                  <a:lnTo>
                    <a:pt x="7044" y="623"/>
                  </a:lnTo>
                  <a:lnTo>
                    <a:pt x="7044" y="1"/>
                  </a:lnTo>
                  <a:close/>
                </a:path>
              </a:pathLst>
            </a:custGeom>
            <a:solidFill>
              <a:srgbClr val="C3C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13587;p63"/>
            <p:cNvSpPr/>
            <p:nvPr/>
          </p:nvSpPr>
          <p:spPr>
            <a:xfrm>
              <a:off x="4066510" y="2444137"/>
              <a:ext cx="206876" cy="21901"/>
            </a:xfrm>
            <a:custGeom>
              <a:avLst/>
              <a:gdLst/>
              <a:ahLst/>
              <a:cxnLst/>
              <a:rect l="l" t="t" r="r" b="b"/>
              <a:pathLst>
                <a:path w="7878" h="834" extrusionOk="0">
                  <a:moveTo>
                    <a:pt x="211" y="0"/>
                  </a:moveTo>
                  <a:cubicBezTo>
                    <a:pt x="97" y="0"/>
                    <a:pt x="1" y="96"/>
                    <a:pt x="1" y="211"/>
                  </a:cubicBezTo>
                  <a:lnTo>
                    <a:pt x="1" y="623"/>
                  </a:lnTo>
                  <a:cubicBezTo>
                    <a:pt x="1" y="737"/>
                    <a:pt x="97" y="833"/>
                    <a:pt x="211" y="833"/>
                  </a:cubicBezTo>
                  <a:lnTo>
                    <a:pt x="7667" y="833"/>
                  </a:lnTo>
                  <a:cubicBezTo>
                    <a:pt x="7781" y="833"/>
                    <a:pt x="7877" y="737"/>
                    <a:pt x="7877" y="623"/>
                  </a:cubicBezTo>
                  <a:lnTo>
                    <a:pt x="7877" y="211"/>
                  </a:lnTo>
                  <a:cubicBezTo>
                    <a:pt x="7877" y="96"/>
                    <a:pt x="7781" y="0"/>
                    <a:pt x="76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13588;p63"/>
            <p:cNvSpPr/>
            <p:nvPr/>
          </p:nvSpPr>
          <p:spPr>
            <a:xfrm>
              <a:off x="4094161" y="2508186"/>
              <a:ext cx="148185" cy="106563"/>
            </a:xfrm>
            <a:custGeom>
              <a:avLst/>
              <a:gdLst/>
              <a:ahLst/>
              <a:cxnLst/>
              <a:rect l="l" t="t" r="r" b="b"/>
              <a:pathLst>
                <a:path w="5643" h="4058" extrusionOk="0">
                  <a:moveTo>
                    <a:pt x="4309" y="1"/>
                  </a:moveTo>
                  <a:cubicBezTo>
                    <a:pt x="3969" y="1"/>
                    <a:pt x="3972" y="519"/>
                    <a:pt x="4318" y="519"/>
                  </a:cubicBezTo>
                  <a:cubicBezTo>
                    <a:pt x="4324" y="519"/>
                    <a:pt x="4330" y="519"/>
                    <a:pt x="4336" y="519"/>
                  </a:cubicBezTo>
                  <a:lnTo>
                    <a:pt x="4738" y="519"/>
                  </a:lnTo>
                  <a:lnTo>
                    <a:pt x="2987" y="2280"/>
                  </a:lnTo>
                  <a:lnTo>
                    <a:pt x="2594" y="1887"/>
                  </a:lnTo>
                  <a:cubicBezTo>
                    <a:pt x="2503" y="1796"/>
                    <a:pt x="2384" y="1751"/>
                    <a:pt x="2264" y="1751"/>
                  </a:cubicBezTo>
                  <a:cubicBezTo>
                    <a:pt x="2144" y="1751"/>
                    <a:pt x="2025" y="1796"/>
                    <a:pt x="1934" y="1887"/>
                  </a:cubicBezTo>
                  <a:lnTo>
                    <a:pt x="211" y="3600"/>
                  </a:lnTo>
                  <a:cubicBezTo>
                    <a:pt x="0" y="3782"/>
                    <a:pt x="182" y="4058"/>
                    <a:pt x="390" y="4058"/>
                  </a:cubicBezTo>
                  <a:cubicBezTo>
                    <a:pt x="456" y="4058"/>
                    <a:pt x="525" y="4031"/>
                    <a:pt x="584" y="3964"/>
                  </a:cubicBezTo>
                  <a:lnTo>
                    <a:pt x="2259" y="2280"/>
                  </a:lnTo>
                  <a:lnTo>
                    <a:pt x="2661" y="2672"/>
                  </a:lnTo>
                  <a:cubicBezTo>
                    <a:pt x="2752" y="2763"/>
                    <a:pt x="2872" y="2808"/>
                    <a:pt x="2991" y="2808"/>
                  </a:cubicBezTo>
                  <a:cubicBezTo>
                    <a:pt x="3111" y="2808"/>
                    <a:pt x="3231" y="2763"/>
                    <a:pt x="3321" y="2672"/>
                  </a:cubicBezTo>
                  <a:lnTo>
                    <a:pt x="5111" y="882"/>
                  </a:lnTo>
                  <a:lnTo>
                    <a:pt x="5111" y="1294"/>
                  </a:lnTo>
                  <a:cubicBezTo>
                    <a:pt x="5097" y="1476"/>
                    <a:pt x="5233" y="1567"/>
                    <a:pt x="5370" y="1567"/>
                  </a:cubicBezTo>
                  <a:cubicBezTo>
                    <a:pt x="5506" y="1567"/>
                    <a:pt x="5642" y="1476"/>
                    <a:pt x="5628" y="1294"/>
                  </a:cubicBezTo>
                  <a:lnTo>
                    <a:pt x="5628" y="260"/>
                  </a:lnTo>
                  <a:cubicBezTo>
                    <a:pt x="5628" y="117"/>
                    <a:pt x="5513" y="2"/>
                    <a:pt x="5370" y="2"/>
                  </a:cubicBezTo>
                  <a:lnTo>
                    <a:pt x="4336" y="2"/>
                  </a:lnTo>
                  <a:cubicBezTo>
                    <a:pt x="4327" y="1"/>
                    <a:pt x="4318" y="1"/>
                    <a:pt x="43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13589;p63"/>
            <p:cNvSpPr/>
            <p:nvPr/>
          </p:nvSpPr>
          <p:spPr>
            <a:xfrm>
              <a:off x="4066510" y="2454930"/>
              <a:ext cx="206876" cy="11108"/>
            </a:xfrm>
            <a:custGeom>
              <a:avLst/>
              <a:gdLst/>
              <a:ahLst/>
              <a:cxnLst/>
              <a:rect l="l" t="t" r="r" b="b"/>
              <a:pathLst>
                <a:path w="7878" h="423" extrusionOk="0">
                  <a:moveTo>
                    <a:pt x="211" y="1"/>
                  </a:moveTo>
                  <a:cubicBezTo>
                    <a:pt x="97" y="1"/>
                    <a:pt x="1" y="97"/>
                    <a:pt x="1" y="212"/>
                  </a:cubicBezTo>
                  <a:cubicBezTo>
                    <a:pt x="1" y="326"/>
                    <a:pt x="97" y="422"/>
                    <a:pt x="211" y="422"/>
                  </a:cubicBezTo>
                  <a:lnTo>
                    <a:pt x="7667" y="422"/>
                  </a:lnTo>
                  <a:cubicBezTo>
                    <a:pt x="7781" y="422"/>
                    <a:pt x="7877" y="326"/>
                    <a:pt x="7877" y="212"/>
                  </a:cubicBezTo>
                  <a:cubicBezTo>
                    <a:pt x="7877" y="97"/>
                    <a:pt x="7781" y="1"/>
                    <a:pt x="76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ttangolo 4"/>
          <p:cNvSpPr/>
          <p:nvPr/>
        </p:nvSpPr>
        <p:spPr>
          <a:xfrm>
            <a:off x="689201" y="5393632"/>
            <a:ext cx="1133644" cy="369332"/>
          </a:xfrm>
          <a:prstGeom prst="rect">
            <a:avLst/>
          </a:prstGeom>
        </p:spPr>
        <p:txBody>
          <a:bodyPr wrap="none">
            <a:spAutoFit/>
          </a:bodyPr>
          <a:lstStyle/>
          <a:p>
            <a:r>
              <a:rPr lang="it-IT" dirty="0" smtClean="0"/>
              <a:t>2.000 mln</a:t>
            </a:r>
            <a:endParaRPr lang="it-IT" dirty="0"/>
          </a:p>
        </p:txBody>
      </p:sp>
      <p:sp>
        <p:nvSpPr>
          <p:cNvPr id="6" name="Rettangolo 5"/>
          <p:cNvSpPr/>
          <p:nvPr/>
        </p:nvSpPr>
        <p:spPr>
          <a:xfrm>
            <a:off x="2128009" y="5402447"/>
            <a:ext cx="1436806" cy="523220"/>
          </a:xfrm>
          <a:prstGeom prst="rect">
            <a:avLst/>
          </a:prstGeom>
        </p:spPr>
        <p:txBody>
          <a:bodyPr wrap="square">
            <a:spAutoFit/>
          </a:bodyPr>
          <a:lstStyle/>
          <a:p>
            <a:pPr algn="ctr"/>
            <a:r>
              <a:rPr lang="it-IT" sz="1400" dirty="0"/>
              <a:t>primo trimestre del 2022</a:t>
            </a:r>
          </a:p>
        </p:txBody>
      </p:sp>
      <p:sp>
        <p:nvSpPr>
          <p:cNvPr id="7" name="Rettangolo 6"/>
          <p:cNvSpPr/>
          <p:nvPr/>
        </p:nvSpPr>
        <p:spPr>
          <a:xfrm>
            <a:off x="3376138" y="5456826"/>
            <a:ext cx="2433242" cy="738664"/>
          </a:xfrm>
          <a:prstGeom prst="rect">
            <a:avLst/>
          </a:prstGeom>
        </p:spPr>
        <p:txBody>
          <a:bodyPr wrap="square">
            <a:spAutoFit/>
          </a:bodyPr>
          <a:lstStyle/>
          <a:p>
            <a:pPr algn="ctr"/>
            <a:r>
              <a:rPr lang="it-IT" sz="1400" dirty="0"/>
              <a:t>L’investimento prevede l’attivazione di 1.288 Case della Comunità</a:t>
            </a:r>
          </a:p>
        </p:txBody>
      </p:sp>
    </p:spTree>
    <p:extLst>
      <p:ext uri="{BB962C8B-B14F-4D97-AF65-F5344CB8AC3E}">
        <p14:creationId xmlns:p14="http://schemas.microsoft.com/office/powerpoint/2010/main" val="28622975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60000" y="360000"/>
            <a:ext cx="2384328" cy="46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descr="baseline per slid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19850"/>
            <a:ext cx="12192000" cy="438150"/>
          </a:xfrm>
          <a:prstGeom prst="rect">
            <a:avLst/>
          </a:prstGeom>
        </p:spPr>
      </p:pic>
      <p:sp>
        <p:nvSpPr>
          <p:cNvPr id="9" name="Google Shape;1471;p40">
            <a:extLst>
              <a:ext uri="{FF2B5EF4-FFF2-40B4-BE49-F238E27FC236}">
                <a16:creationId xmlns:a16="http://schemas.microsoft.com/office/drawing/2014/main" id="{F1EEA422-2B9D-429B-A179-DA269F926EF2}"/>
              </a:ext>
            </a:extLst>
          </p:cNvPr>
          <p:cNvSpPr txBox="1">
            <a:spLocks/>
          </p:cNvSpPr>
          <p:nvPr/>
        </p:nvSpPr>
        <p:spPr>
          <a:xfrm>
            <a:off x="163467" y="212199"/>
            <a:ext cx="9969074" cy="763600"/>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2700" dirty="0" smtClean="0">
                <a:solidFill>
                  <a:schemeClr val="accent1">
                    <a:lumMod val="75000"/>
                  </a:schemeClr>
                </a:solidFill>
                <a:latin typeface="Overpass SemiBold"/>
                <a:sym typeface="Overpass SemiBold"/>
              </a:rPr>
              <a:t>CASA COME PRIMO LUOGO DI CURA E TELEMEDICINA</a:t>
            </a:r>
            <a:endParaRPr lang="it-IT" sz="2700" dirty="0">
              <a:solidFill>
                <a:schemeClr val="accent1">
                  <a:lumMod val="75000"/>
                </a:schemeClr>
              </a:solidFill>
              <a:latin typeface="Overpass SemiBold"/>
              <a:sym typeface="Overpass SemiBold"/>
            </a:endParaRPr>
          </a:p>
        </p:txBody>
      </p:sp>
      <p:grpSp>
        <p:nvGrpSpPr>
          <p:cNvPr id="14" name="Google Shape;1476;p40">
            <a:extLst>
              <a:ext uri="{FF2B5EF4-FFF2-40B4-BE49-F238E27FC236}">
                <a16:creationId xmlns:a16="http://schemas.microsoft.com/office/drawing/2014/main" id="{EE4781D0-A74B-4596-8707-526788CB1BA9}"/>
              </a:ext>
            </a:extLst>
          </p:cNvPr>
          <p:cNvGrpSpPr/>
          <p:nvPr/>
        </p:nvGrpSpPr>
        <p:grpSpPr>
          <a:xfrm>
            <a:off x="709726" y="1316057"/>
            <a:ext cx="3220871" cy="3061631"/>
            <a:chOff x="1166925" y="1566924"/>
            <a:chExt cx="3220871" cy="2296223"/>
          </a:xfrm>
        </p:grpSpPr>
        <p:grpSp>
          <p:nvGrpSpPr>
            <p:cNvPr id="15" name="Google Shape;1477;p40">
              <a:extLst>
                <a:ext uri="{FF2B5EF4-FFF2-40B4-BE49-F238E27FC236}">
                  <a16:creationId xmlns:a16="http://schemas.microsoft.com/office/drawing/2014/main" id="{FA7D7F95-A876-4AAE-990E-0242FF836097}"/>
                </a:ext>
              </a:extLst>
            </p:cNvPr>
            <p:cNvGrpSpPr/>
            <p:nvPr/>
          </p:nvGrpSpPr>
          <p:grpSpPr>
            <a:xfrm>
              <a:off x="1166925" y="1566924"/>
              <a:ext cx="1425032" cy="2296223"/>
              <a:chOff x="1468225" y="1566924"/>
              <a:chExt cx="1425032" cy="2296223"/>
            </a:xfrm>
          </p:grpSpPr>
          <p:sp>
            <p:nvSpPr>
              <p:cNvPr id="30" name="Google Shape;1480;p40">
                <a:extLst>
                  <a:ext uri="{FF2B5EF4-FFF2-40B4-BE49-F238E27FC236}">
                    <a16:creationId xmlns:a16="http://schemas.microsoft.com/office/drawing/2014/main" id="{00C5C0C5-3FF7-462B-B0A9-C4F2ADF619D1}"/>
                  </a:ext>
                </a:extLst>
              </p:cNvPr>
              <p:cNvSpPr/>
              <p:nvPr/>
            </p:nvSpPr>
            <p:spPr>
              <a:xfrm>
                <a:off x="1468225" y="3209733"/>
                <a:ext cx="1425032" cy="653414"/>
              </a:xfrm>
              <a:custGeom>
                <a:avLst/>
                <a:gdLst/>
                <a:ahLst/>
                <a:cxnLst/>
                <a:rect l="l" t="t" r="r" b="b"/>
                <a:pathLst>
                  <a:path w="38530" h="17667" extrusionOk="0">
                    <a:moveTo>
                      <a:pt x="19265" y="0"/>
                    </a:moveTo>
                    <a:cubicBezTo>
                      <a:pt x="26410" y="0"/>
                      <a:pt x="32641" y="1781"/>
                      <a:pt x="35973" y="4428"/>
                    </a:cubicBezTo>
                    <a:lnTo>
                      <a:pt x="38530" y="4428"/>
                    </a:lnTo>
                    <a:lnTo>
                      <a:pt x="38530" y="8834"/>
                    </a:lnTo>
                    <a:cubicBezTo>
                      <a:pt x="38530" y="13718"/>
                      <a:pt x="29902" y="17667"/>
                      <a:pt x="19265" y="17667"/>
                    </a:cubicBezTo>
                    <a:cubicBezTo>
                      <a:pt x="8629" y="17667"/>
                      <a:pt x="1" y="13718"/>
                      <a:pt x="1" y="8834"/>
                    </a:cubicBezTo>
                    <a:lnTo>
                      <a:pt x="1" y="4428"/>
                    </a:lnTo>
                    <a:lnTo>
                      <a:pt x="2557" y="4428"/>
                    </a:lnTo>
                    <a:cubicBezTo>
                      <a:pt x="5890" y="1781"/>
                      <a:pt x="12121" y="0"/>
                      <a:pt x="19265" y="0"/>
                    </a:cubicBezTo>
                    <a:close/>
                  </a:path>
                </a:pathLst>
              </a:custGeom>
              <a:solidFill>
                <a:schemeClr val="accent2"/>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1481;p40">
                <a:extLst>
                  <a:ext uri="{FF2B5EF4-FFF2-40B4-BE49-F238E27FC236}">
                    <a16:creationId xmlns:a16="http://schemas.microsoft.com/office/drawing/2014/main" id="{3006E74E-B0B1-42AF-8AD8-E9C3AEB83458}"/>
                  </a:ext>
                </a:extLst>
              </p:cNvPr>
              <p:cNvSpPr/>
              <p:nvPr/>
            </p:nvSpPr>
            <p:spPr>
              <a:xfrm>
                <a:off x="1468225" y="3046776"/>
                <a:ext cx="1425032" cy="653451"/>
              </a:xfrm>
              <a:custGeom>
                <a:avLst/>
                <a:gdLst/>
                <a:ahLst/>
                <a:cxnLst/>
                <a:rect l="l" t="t" r="r" b="b"/>
                <a:pathLst>
                  <a:path w="38530" h="17668" extrusionOk="0">
                    <a:moveTo>
                      <a:pt x="19265" y="17668"/>
                    </a:moveTo>
                    <a:cubicBezTo>
                      <a:pt x="29879" y="17668"/>
                      <a:pt x="38530" y="13696"/>
                      <a:pt x="38530" y="8834"/>
                    </a:cubicBezTo>
                    <a:cubicBezTo>
                      <a:pt x="38530" y="3973"/>
                      <a:pt x="29879" y="1"/>
                      <a:pt x="19265" y="1"/>
                    </a:cubicBezTo>
                    <a:cubicBezTo>
                      <a:pt x="8651" y="1"/>
                      <a:pt x="1" y="3973"/>
                      <a:pt x="1" y="8834"/>
                    </a:cubicBezTo>
                    <a:cubicBezTo>
                      <a:pt x="1" y="13696"/>
                      <a:pt x="8651" y="17668"/>
                      <a:pt x="19265" y="17668"/>
                    </a:cubicBezTo>
                    <a:close/>
                  </a:path>
                </a:pathLst>
              </a:custGeom>
              <a:solidFill>
                <a:schemeClr val="accent2"/>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82;p40">
                <a:extLst>
                  <a:ext uri="{FF2B5EF4-FFF2-40B4-BE49-F238E27FC236}">
                    <a16:creationId xmlns:a16="http://schemas.microsoft.com/office/drawing/2014/main" id="{15612212-4C36-4055-827A-6F9685EDC5D3}"/>
                  </a:ext>
                </a:extLst>
              </p:cNvPr>
              <p:cNvSpPr/>
              <p:nvPr/>
            </p:nvSpPr>
            <p:spPr>
              <a:xfrm>
                <a:off x="1468225" y="2470214"/>
                <a:ext cx="1425032" cy="653451"/>
              </a:xfrm>
              <a:custGeom>
                <a:avLst/>
                <a:gdLst/>
                <a:ahLst/>
                <a:cxnLst/>
                <a:rect l="l" t="t" r="r" b="b"/>
                <a:pathLst>
                  <a:path w="38530" h="17668" extrusionOk="0">
                    <a:moveTo>
                      <a:pt x="19265" y="0"/>
                    </a:moveTo>
                    <a:cubicBezTo>
                      <a:pt x="26410" y="0"/>
                      <a:pt x="32641" y="1781"/>
                      <a:pt x="35973" y="4428"/>
                    </a:cubicBezTo>
                    <a:lnTo>
                      <a:pt x="38530" y="4428"/>
                    </a:lnTo>
                    <a:lnTo>
                      <a:pt x="38530" y="8834"/>
                    </a:lnTo>
                    <a:cubicBezTo>
                      <a:pt x="38530" y="13695"/>
                      <a:pt x="29902" y="17667"/>
                      <a:pt x="19265" y="17667"/>
                    </a:cubicBezTo>
                    <a:cubicBezTo>
                      <a:pt x="8629" y="17667"/>
                      <a:pt x="1" y="13695"/>
                      <a:pt x="1" y="8834"/>
                    </a:cubicBezTo>
                    <a:lnTo>
                      <a:pt x="1" y="4428"/>
                    </a:lnTo>
                    <a:lnTo>
                      <a:pt x="2557" y="4428"/>
                    </a:lnTo>
                    <a:cubicBezTo>
                      <a:pt x="5890" y="1781"/>
                      <a:pt x="12121" y="0"/>
                      <a:pt x="19265" y="0"/>
                    </a:cubicBezTo>
                    <a:close/>
                  </a:path>
                </a:pathLst>
              </a:custGeom>
              <a:solidFill>
                <a:schemeClr val="accent4">
                  <a:lumMod val="40000"/>
                  <a:lumOff val="6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83;p40">
                <a:extLst>
                  <a:ext uri="{FF2B5EF4-FFF2-40B4-BE49-F238E27FC236}">
                    <a16:creationId xmlns:a16="http://schemas.microsoft.com/office/drawing/2014/main" id="{FEADE82C-1643-43E1-90FE-D2E769F58E4D}"/>
                  </a:ext>
                </a:extLst>
              </p:cNvPr>
              <p:cNvSpPr/>
              <p:nvPr/>
            </p:nvSpPr>
            <p:spPr>
              <a:xfrm>
                <a:off x="1468225" y="2306444"/>
                <a:ext cx="1425032" cy="654265"/>
              </a:xfrm>
              <a:custGeom>
                <a:avLst/>
                <a:gdLst/>
                <a:ahLst/>
                <a:cxnLst/>
                <a:rect l="l" t="t" r="r" b="b"/>
                <a:pathLst>
                  <a:path w="38530" h="17690" extrusionOk="0">
                    <a:moveTo>
                      <a:pt x="19265" y="17690"/>
                    </a:moveTo>
                    <a:cubicBezTo>
                      <a:pt x="29879" y="17690"/>
                      <a:pt x="38530" y="13718"/>
                      <a:pt x="38530" y="8856"/>
                    </a:cubicBezTo>
                    <a:cubicBezTo>
                      <a:pt x="38530" y="3972"/>
                      <a:pt x="29879" y="0"/>
                      <a:pt x="19265" y="0"/>
                    </a:cubicBezTo>
                    <a:cubicBezTo>
                      <a:pt x="8651" y="0"/>
                      <a:pt x="1" y="3972"/>
                      <a:pt x="1" y="8856"/>
                    </a:cubicBezTo>
                    <a:cubicBezTo>
                      <a:pt x="1" y="13718"/>
                      <a:pt x="8651" y="17690"/>
                      <a:pt x="19265" y="17690"/>
                    </a:cubicBezTo>
                    <a:close/>
                  </a:path>
                </a:pathLst>
              </a:custGeom>
              <a:solidFill>
                <a:schemeClr val="accent4">
                  <a:lumMod val="40000"/>
                  <a:lumOff val="6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1484;p40">
                <a:extLst>
                  <a:ext uri="{FF2B5EF4-FFF2-40B4-BE49-F238E27FC236}">
                    <a16:creationId xmlns:a16="http://schemas.microsoft.com/office/drawing/2014/main" id="{D214DA64-3946-468A-B669-1208B3A2FFFF}"/>
                  </a:ext>
                </a:extLst>
              </p:cNvPr>
              <p:cNvSpPr/>
              <p:nvPr/>
            </p:nvSpPr>
            <p:spPr>
              <a:xfrm>
                <a:off x="1468225" y="1729844"/>
                <a:ext cx="1425032" cy="653451"/>
              </a:xfrm>
              <a:custGeom>
                <a:avLst/>
                <a:gdLst/>
                <a:ahLst/>
                <a:cxnLst/>
                <a:rect l="l" t="t" r="r" b="b"/>
                <a:pathLst>
                  <a:path w="38530" h="17668" extrusionOk="0">
                    <a:moveTo>
                      <a:pt x="19265" y="1"/>
                    </a:moveTo>
                    <a:cubicBezTo>
                      <a:pt x="26410" y="1"/>
                      <a:pt x="32641" y="1781"/>
                      <a:pt x="35973" y="4429"/>
                    </a:cubicBezTo>
                    <a:lnTo>
                      <a:pt x="38530" y="4429"/>
                    </a:lnTo>
                    <a:lnTo>
                      <a:pt x="38530" y="8834"/>
                    </a:lnTo>
                    <a:cubicBezTo>
                      <a:pt x="38530" y="13719"/>
                      <a:pt x="29902" y="17667"/>
                      <a:pt x="19265" y="17667"/>
                    </a:cubicBezTo>
                    <a:cubicBezTo>
                      <a:pt x="8629" y="17667"/>
                      <a:pt x="1" y="13719"/>
                      <a:pt x="1" y="8834"/>
                    </a:cubicBezTo>
                    <a:lnTo>
                      <a:pt x="1" y="4429"/>
                    </a:lnTo>
                    <a:lnTo>
                      <a:pt x="2557" y="4429"/>
                    </a:lnTo>
                    <a:cubicBezTo>
                      <a:pt x="5890" y="1781"/>
                      <a:pt x="12121" y="1"/>
                      <a:pt x="19265" y="1"/>
                    </a:cubicBezTo>
                    <a:close/>
                  </a:path>
                </a:pathLst>
              </a:custGeom>
              <a:solidFill>
                <a:schemeClr val="accent1"/>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485;p40">
                <a:extLst>
                  <a:ext uri="{FF2B5EF4-FFF2-40B4-BE49-F238E27FC236}">
                    <a16:creationId xmlns:a16="http://schemas.microsoft.com/office/drawing/2014/main" id="{95FFE114-6BAF-41DB-B437-4CC9E8A918AF}"/>
                  </a:ext>
                </a:extLst>
              </p:cNvPr>
              <p:cNvSpPr/>
              <p:nvPr/>
            </p:nvSpPr>
            <p:spPr>
              <a:xfrm>
                <a:off x="1468225" y="1566924"/>
                <a:ext cx="1425032" cy="653451"/>
              </a:xfrm>
              <a:custGeom>
                <a:avLst/>
                <a:gdLst/>
                <a:ahLst/>
                <a:cxnLst/>
                <a:rect l="l" t="t" r="r" b="b"/>
                <a:pathLst>
                  <a:path w="38530" h="17668" extrusionOk="0">
                    <a:moveTo>
                      <a:pt x="19265" y="17667"/>
                    </a:moveTo>
                    <a:cubicBezTo>
                      <a:pt x="29879" y="17667"/>
                      <a:pt x="38530" y="13695"/>
                      <a:pt x="38530" y="8834"/>
                    </a:cubicBezTo>
                    <a:cubicBezTo>
                      <a:pt x="38530" y="3972"/>
                      <a:pt x="29879" y="0"/>
                      <a:pt x="19265" y="0"/>
                    </a:cubicBezTo>
                    <a:cubicBezTo>
                      <a:pt x="8651" y="0"/>
                      <a:pt x="1" y="3972"/>
                      <a:pt x="1" y="8834"/>
                    </a:cubicBezTo>
                    <a:cubicBezTo>
                      <a:pt x="1" y="13695"/>
                      <a:pt x="8651" y="17667"/>
                      <a:pt x="19265" y="17667"/>
                    </a:cubicBezTo>
                    <a:close/>
                  </a:path>
                </a:pathLst>
              </a:custGeom>
              <a:solidFill>
                <a:schemeClr val="accent1"/>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487;p40">
              <a:extLst>
                <a:ext uri="{FF2B5EF4-FFF2-40B4-BE49-F238E27FC236}">
                  <a16:creationId xmlns:a16="http://schemas.microsoft.com/office/drawing/2014/main" id="{26753CB0-667E-43F6-9494-61C60218699F}"/>
                </a:ext>
              </a:extLst>
            </p:cNvPr>
            <p:cNvSpPr/>
            <p:nvPr/>
          </p:nvSpPr>
          <p:spPr>
            <a:xfrm>
              <a:off x="1876015" y="3188146"/>
              <a:ext cx="2452833" cy="205913"/>
            </a:xfrm>
            <a:custGeom>
              <a:avLst/>
              <a:gdLst/>
              <a:ahLst/>
              <a:cxnLst/>
              <a:rect l="l" t="t" r="r" b="b"/>
              <a:pathLst>
                <a:path w="30975" h="5662" fill="none" extrusionOk="0">
                  <a:moveTo>
                    <a:pt x="30974" y="1"/>
                  </a:moveTo>
                  <a:lnTo>
                    <a:pt x="3333" y="1"/>
                  </a:lnTo>
                  <a:cubicBezTo>
                    <a:pt x="1507" y="1"/>
                    <a:pt x="0" y="1484"/>
                    <a:pt x="0" y="3333"/>
                  </a:cubicBezTo>
                  <a:lnTo>
                    <a:pt x="0" y="5661"/>
                  </a:lnTo>
                </a:path>
              </a:pathLst>
            </a:custGeom>
            <a:solidFill>
              <a:schemeClr val="dk2"/>
            </a:solidFill>
            <a:ln w="137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88;p40">
              <a:extLst>
                <a:ext uri="{FF2B5EF4-FFF2-40B4-BE49-F238E27FC236}">
                  <a16:creationId xmlns:a16="http://schemas.microsoft.com/office/drawing/2014/main" id="{CE9BB98B-4252-48AF-8366-47962EF26BA6}"/>
                </a:ext>
              </a:extLst>
            </p:cNvPr>
            <p:cNvSpPr/>
            <p:nvPr/>
          </p:nvSpPr>
          <p:spPr>
            <a:xfrm>
              <a:off x="1876015" y="2460130"/>
              <a:ext cx="2452833" cy="206749"/>
            </a:xfrm>
            <a:custGeom>
              <a:avLst/>
              <a:gdLst/>
              <a:ahLst/>
              <a:cxnLst/>
              <a:rect l="l" t="t" r="r" b="b"/>
              <a:pathLst>
                <a:path w="30975" h="5685" fill="none" extrusionOk="0">
                  <a:moveTo>
                    <a:pt x="30974" y="1"/>
                  </a:moveTo>
                  <a:lnTo>
                    <a:pt x="3333" y="1"/>
                  </a:lnTo>
                  <a:cubicBezTo>
                    <a:pt x="1507" y="1"/>
                    <a:pt x="0" y="1507"/>
                    <a:pt x="0" y="3333"/>
                  </a:cubicBezTo>
                  <a:lnTo>
                    <a:pt x="0" y="5684"/>
                  </a:lnTo>
                </a:path>
              </a:pathLst>
            </a:custGeom>
            <a:solidFill>
              <a:schemeClr val="dk2"/>
            </a:solidFill>
            <a:ln w="137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89;p40">
              <a:extLst>
                <a:ext uri="{FF2B5EF4-FFF2-40B4-BE49-F238E27FC236}">
                  <a16:creationId xmlns:a16="http://schemas.microsoft.com/office/drawing/2014/main" id="{11ABAB75-1720-45BA-9686-4C949BE80724}"/>
                </a:ext>
              </a:extLst>
            </p:cNvPr>
            <p:cNvSpPr/>
            <p:nvPr/>
          </p:nvSpPr>
          <p:spPr>
            <a:xfrm>
              <a:off x="1876015" y="1732950"/>
              <a:ext cx="2452833" cy="205913"/>
            </a:xfrm>
            <a:custGeom>
              <a:avLst/>
              <a:gdLst/>
              <a:ahLst/>
              <a:cxnLst/>
              <a:rect l="l" t="t" r="r" b="b"/>
              <a:pathLst>
                <a:path w="30975" h="5662" fill="none" extrusionOk="0">
                  <a:moveTo>
                    <a:pt x="30974" y="1"/>
                  </a:moveTo>
                  <a:lnTo>
                    <a:pt x="3333" y="1"/>
                  </a:lnTo>
                  <a:cubicBezTo>
                    <a:pt x="1507" y="1"/>
                    <a:pt x="0" y="1485"/>
                    <a:pt x="0" y="3333"/>
                  </a:cubicBezTo>
                  <a:lnTo>
                    <a:pt x="0" y="5662"/>
                  </a:lnTo>
                </a:path>
              </a:pathLst>
            </a:custGeom>
            <a:solidFill>
              <a:schemeClr val="dk2"/>
            </a:solidFill>
            <a:ln w="137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92;p40">
              <a:extLst>
                <a:ext uri="{FF2B5EF4-FFF2-40B4-BE49-F238E27FC236}">
                  <a16:creationId xmlns:a16="http://schemas.microsoft.com/office/drawing/2014/main" id="{E12D2319-736C-4F6D-A4FB-93895BDC86C5}"/>
                </a:ext>
              </a:extLst>
            </p:cNvPr>
            <p:cNvSpPr/>
            <p:nvPr/>
          </p:nvSpPr>
          <p:spPr>
            <a:xfrm>
              <a:off x="1846975" y="3364969"/>
              <a:ext cx="58152" cy="58988"/>
            </a:xfrm>
            <a:custGeom>
              <a:avLst/>
              <a:gdLst/>
              <a:ahLst/>
              <a:cxnLst/>
              <a:rect l="l" t="t" r="r" b="b"/>
              <a:pathLst>
                <a:path w="1599" h="1622" extrusionOk="0">
                  <a:moveTo>
                    <a:pt x="799" y="1621"/>
                  </a:moveTo>
                  <a:cubicBezTo>
                    <a:pt x="1233" y="1621"/>
                    <a:pt x="1598" y="1256"/>
                    <a:pt x="1598" y="799"/>
                  </a:cubicBezTo>
                  <a:cubicBezTo>
                    <a:pt x="1598" y="366"/>
                    <a:pt x="1233" y="0"/>
                    <a:pt x="799" y="0"/>
                  </a:cubicBezTo>
                  <a:cubicBezTo>
                    <a:pt x="343" y="0"/>
                    <a:pt x="0" y="366"/>
                    <a:pt x="0" y="799"/>
                  </a:cubicBezTo>
                  <a:cubicBezTo>
                    <a:pt x="0" y="1256"/>
                    <a:pt x="343" y="1621"/>
                    <a:pt x="799" y="16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93;p40">
              <a:extLst>
                <a:ext uri="{FF2B5EF4-FFF2-40B4-BE49-F238E27FC236}">
                  <a16:creationId xmlns:a16="http://schemas.microsoft.com/office/drawing/2014/main" id="{88C58497-8C01-4717-A3DE-140570918BB5}"/>
                </a:ext>
              </a:extLst>
            </p:cNvPr>
            <p:cNvSpPr/>
            <p:nvPr/>
          </p:nvSpPr>
          <p:spPr>
            <a:xfrm>
              <a:off x="4328844" y="3158252"/>
              <a:ext cx="58952" cy="58988"/>
            </a:xfrm>
            <a:custGeom>
              <a:avLst/>
              <a:gdLst/>
              <a:ahLst/>
              <a:cxnLst/>
              <a:rect l="l" t="t" r="r" b="b"/>
              <a:pathLst>
                <a:path w="1621" h="1622" extrusionOk="0">
                  <a:moveTo>
                    <a:pt x="799" y="1622"/>
                  </a:moveTo>
                  <a:cubicBezTo>
                    <a:pt x="1256" y="1622"/>
                    <a:pt x="1621" y="1256"/>
                    <a:pt x="1621" y="823"/>
                  </a:cubicBezTo>
                  <a:cubicBezTo>
                    <a:pt x="1621" y="366"/>
                    <a:pt x="1256" y="1"/>
                    <a:pt x="799" y="1"/>
                  </a:cubicBezTo>
                  <a:cubicBezTo>
                    <a:pt x="366" y="1"/>
                    <a:pt x="0" y="366"/>
                    <a:pt x="0" y="823"/>
                  </a:cubicBezTo>
                  <a:cubicBezTo>
                    <a:pt x="0" y="1256"/>
                    <a:pt x="366" y="1622"/>
                    <a:pt x="799" y="162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94;p40">
              <a:extLst>
                <a:ext uri="{FF2B5EF4-FFF2-40B4-BE49-F238E27FC236}">
                  <a16:creationId xmlns:a16="http://schemas.microsoft.com/office/drawing/2014/main" id="{C5265667-E5D8-4AAF-B5F6-C506ECCA3F06}"/>
                </a:ext>
              </a:extLst>
            </p:cNvPr>
            <p:cNvSpPr/>
            <p:nvPr/>
          </p:nvSpPr>
          <p:spPr>
            <a:xfrm>
              <a:off x="1846975" y="2636950"/>
              <a:ext cx="58152" cy="58988"/>
            </a:xfrm>
            <a:custGeom>
              <a:avLst/>
              <a:gdLst/>
              <a:ahLst/>
              <a:cxnLst/>
              <a:rect l="l" t="t" r="r" b="b"/>
              <a:pathLst>
                <a:path w="1599" h="1622" extrusionOk="0">
                  <a:moveTo>
                    <a:pt x="799" y="1621"/>
                  </a:moveTo>
                  <a:cubicBezTo>
                    <a:pt x="1233" y="1621"/>
                    <a:pt x="1598" y="1256"/>
                    <a:pt x="1598" y="822"/>
                  </a:cubicBezTo>
                  <a:cubicBezTo>
                    <a:pt x="1598" y="366"/>
                    <a:pt x="1233" y="1"/>
                    <a:pt x="799" y="1"/>
                  </a:cubicBezTo>
                  <a:cubicBezTo>
                    <a:pt x="343" y="1"/>
                    <a:pt x="0" y="366"/>
                    <a:pt x="0" y="822"/>
                  </a:cubicBezTo>
                  <a:cubicBezTo>
                    <a:pt x="0" y="1256"/>
                    <a:pt x="343" y="1621"/>
                    <a:pt x="799" y="16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95;p40">
              <a:extLst>
                <a:ext uri="{FF2B5EF4-FFF2-40B4-BE49-F238E27FC236}">
                  <a16:creationId xmlns:a16="http://schemas.microsoft.com/office/drawing/2014/main" id="{45025EB6-0EAD-4DFB-99D8-7AD2FCFEC805}"/>
                </a:ext>
              </a:extLst>
            </p:cNvPr>
            <p:cNvSpPr/>
            <p:nvPr/>
          </p:nvSpPr>
          <p:spPr>
            <a:xfrm>
              <a:off x="4328844" y="2431106"/>
              <a:ext cx="58952" cy="58952"/>
            </a:xfrm>
            <a:custGeom>
              <a:avLst/>
              <a:gdLst/>
              <a:ahLst/>
              <a:cxnLst/>
              <a:rect l="l" t="t" r="r" b="b"/>
              <a:pathLst>
                <a:path w="1621" h="1621" extrusionOk="0">
                  <a:moveTo>
                    <a:pt x="799" y="1621"/>
                  </a:moveTo>
                  <a:cubicBezTo>
                    <a:pt x="1256" y="1621"/>
                    <a:pt x="1621" y="1255"/>
                    <a:pt x="1621" y="799"/>
                  </a:cubicBezTo>
                  <a:cubicBezTo>
                    <a:pt x="1621" y="365"/>
                    <a:pt x="1256" y="0"/>
                    <a:pt x="799" y="0"/>
                  </a:cubicBezTo>
                  <a:cubicBezTo>
                    <a:pt x="366" y="0"/>
                    <a:pt x="0" y="365"/>
                    <a:pt x="0" y="799"/>
                  </a:cubicBezTo>
                  <a:cubicBezTo>
                    <a:pt x="0" y="1255"/>
                    <a:pt x="366" y="1621"/>
                    <a:pt x="799" y="16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96;p40">
              <a:extLst>
                <a:ext uri="{FF2B5EF4-FFF2-40B4-BE49-F238E27FC236}">
                  <a16:creationId xmlns:a16="http://schemas.microsoft.com/office/drawing/2014/main" id="{7F8A1B10-9B29-48E3-B2C0-9C5D9EB4C172}"/>
                </a:ext>
              </a:extLst>
            </p:cNvPr>
            <p:cNvSpPr/>
            <p:nvPr/>
          </p:nvSpPr>
          <p:spPr>
            <a:xfrm>
              <a:off x="1846975" y="1909768"/>
              <a:ext cx="58152" cy="58152"/>
            </a:xfrm>
            <a:custGeom>
              <a:avLst/>
              <a:gdLst/>
              <a:ahLst/>
              <a:cxnLst/>
              <a:rect l="l" t="t" r="r" b="b"/>
              <a:pathLst>
                <a:path w="1599" h="1599" extrusionOk="0">
                  <a:moveTo>
                    <a:pt x="799" y="1599"/>
                  </a:moveTo>
                  <a:cubicBezTo>
                    <a:pt x="1233" y="1599"/>
                    <a:pt x="1598" y="1256"/>
                    <a:pt x="1598" y="800"/>
                  </a:cubicBezTo>
                  <a:cubicBezTo>
                    <a:pt x="1598" y="366"/>
                    <a:pt x="1233" y="1"/>
                    <a:pt x="799" y="1"/>
                  </a:cubicBezTo>
                  <a:cubicBezTo>
                    <a:pt x="343" y="1"/>
                    <a:pt x="0" y="366"/>
                    <a:pt x="0" y="800"/>
                  </a:cubicBezTo>
                  <a:cubicBezTo>
                    <a:pt x="0" y="1256"/>
                    <a:pt x="343" y="1599"/>
                    <a:pt x="799" y="159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97;p40">
              <a:extLst>
                <a:ext uri="{FF2B5EF4-FFF2-40B4-BE49-F238E27FC236}">
                  <a16:creationId xmlns:a16="http://schemas.microsoft.com/office/drawing/2014/main" id="{CA19ADD3-A804-4084-A328-D0A2E4AEFA73}"/>
                </a:ext>
              </a:extLst>
            </p:cNvPr>
            <p:cNvSpPr/>
            <p:nvPr/>
          </p:nvSpPr>
          <p:spPr>
            <a:xfrm>
              <a:off x="4328844" y="1703956"/>
              <a:ext cx="58952" cy="58952"/>
            </a:xfrm>
            <a:custGeom>
              <a:avLst/>
              <a:gdLst/>
              <a:ahLst/>
              <a:cxnLst/>
              <a:rect l="l" t="t" r="r" b="b"/>
              <a:pathLst>
                <a:path w="1621" h="1621" extrusionOk="0">
                  <a:moveTo>
                    <a:pt x="799" y="1621"/>
                  </a:moveTo>
                  <a:cubicBezTo>
                    <a:pt x="1256" y="1621"/>
                    <a:pt x="1621" y="1255"/>
                    <a:pt x="1621" y="799"/>
                  </a:cubicBezTo>
                  <a:cubicBezTo>
                    <a:pt x="1621" y="365"/>
                    <a:pt x="1256" y="0"/>
                    <a:pt x="799" y="0"/>
                  </a:cubicBezTo>
                  <a:cubicBezTo>
                    <a:pt x="366" y="0"/>
                    <a:pt x="0" y="365"/>
                    <a:pt x="0" y="799"/>
                  </a:cubicBezTo>
                  <a:cubicBezTo>
                    <a:pt x="0" y="1255"/>
                    <a:pt x="366" y="1621"/>
                    <a:pt x="799" y="16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ttangolo 1"/>
          <p:cNvSpPr/>
          <p:nvPr/>
        </p:nvSpPr>
        <p:spPr>
          <a:xfrm>
            <a:off x="431161" y="791133"/>
            <a:ext cx="3358676" cy="338554"/>
          </a:xfrm>
          <a:prstGeom prst="rect">
            <a:avLst/>
          </a:prstGeom>
        </p:spPr>
        <p:txBody>
          <a:bodyPr wrap="none">
            <a:spAutoFit/>
          </a:bodyPr>
          <a:lstStyle/>
          <a:p>
            <a:r>
              <a:rPr lang="it-IT" sz="1600" dirty="0"/>
              <a:t>L'investimento si articola in </a:t>
            </a:r>
            <a:r>
              <a:rPr lang="it-IT" sz="1600" dirty="0" smtClean="0"/>
              <a:t>3 </a:t>
            </a:r>
            <a:r>
              <a:rPr lang="it-IT" sz="1600" dirty="0"/>
              <a:t>progetti:</a:t>
            </a:r>
          </a:p>
        </p:txBody>
      </p:sp>
      <p:sp>
        <p:nvSpPr>
          <p:cNvPr id="3" name="Rettangolo 2"/>
          <p:cNvSpPr/>
          <p:nvPr/>
        </p:nvSpPr>
        <p:spPr>
          <a:xfrm>
            <a:off x="3930597" y="1208037"/>
            <a:ext cx="4434927" cy="738664"/>
          </a:xfrm>
          <a:prstGeom prst="rect">
            <a:avLst/>
          </a:prstGeom>
        </p:spPr>
        <p:txBody>
          <a:bodyPr wrap="square">
            <a:spAutoFit/>
          </a:bodyPr>
          <a:lstStyle/>
          <a:p>
            <a:r>
              <a:rPr lang="it-IT" sz="1400" b="1" dirty="0"/>
              <a:t>identificare un modello condiviso per l'erogazione </a:t>
            </a:r>
            <a:r>
              <a:rPr lang="it-IT" sz="1400" b="1" dirty="0" smtClean="0"/>
              <a:t>delle cure domiciliari</a:t>
            </a:r>
            <a:r>
              <a:rPr lang="it-IT" sz="1400" dirty="0"/>
              <a:t> </a:t>
            </a:r>
            <a:r>
              <a:rPr lang="it-IT" sz="1400" dirty="0" smtClean="0"/>
              <a:t>che </a:t>
            </a:r>
            <a:r>
              <a:rPr lang="it-IT" sz="1400" dirty="0"/>
              <a:t>sfrutti al </a:t>
            </a:r>
            <a:r>
              <a:rPr lang="it-IT" sz="1400" dirty="0" smtClean="0"/>
              <a:t>meglio le </a:t>
            </a:r>
            <a:r>
              <a:rPr lang="it-IT" sz="1400" dirty="0"/>
              <a:t>possibilità offerte dalle nuove </a:t>
            </a:r>
            <a:r>
              <a:rPr lang="it-IT" sz="1400" dirty="0" smtClean="0"/>
              <a:t>tecnologie.</a:t>
            </a:r>
            <a:endParaRPr lang="it-IT" sz="1400" dirty="0"/>
          </a:p>
        </p:txBody>
      </p:sp>
      <p:sp>
        <p:nvSpPr>
          <p:cNvPr id="5" name="Rettangolo 4"/>
          <p:cNvSpPr/>
          <p:nvPr/>
        </p:nvSpPr>
        <p:spPr>
          <a:xfrm>
            <a:off x="3901121" y="2060054"/>
            <a:ext cx="4464403" cy="954107"/>
          </a:xfrm>
          <a:prstGeom prst="rect">
            <a:avLst/>
          </a:prstGeom>
        </p:spPr>
        <p:txBody>
          <a:bodyPr wrap="square">
            <a:spAutoFit/>
          </a:bodyPr>
          <a:lstStyle/>
          <a:p>
            <a:r>
              <a:rPr lang="it-IT" sz="1400" dirty="0"/>
              <a:t>attivare </a:t>
            </a:r>
            <a:r>
              <a:rPr lang="it-IT" sz="1400" b="1" dirty="0"/>
              <a:t>602 Centrali Operative Territoriali (COT</a:t>
            </a:r>
            <a:r>
              <a:rPr lang="it-IT" sz="1400" dirty="0" smtClean="0"/>
              <a:t>), </a:t>
            </a:r>
            <a:r>
              <a:rPr lang="it-IT" sz="1400" dirty="0"/>
              <a:t>con la funzione di coordinare </a:t>
            </a:r>
            <a:r>
              <a:rPr lang="it-IT" sz="1400" dirty="0" smtClean="0"/>
              <a:t>i servizi </a:t>
            </a:r>
            <a:r>
              <a:rPr lang="it-IT" sz="1400" dirty="0"/>
              <a:t>domiciliari con gli altri servizi </a:t>
            </a:r>
            <a:r>
              <a:rPr lang="it-IT" sz="1400" dirty="0" smtClean="0"/>
              <a:t>sanitari, assicurando </a:t>
            </a:r>
            <a:r>
              <a:rPr lang="it-IT" sz="1400" dirty="0"/>
              <a:t>l'interfaccia con gli ospedali e la rete </a:t>
            </a:r>
            <a:r>
              <a:rPr lang="it-IT" sz="1400" dirty="0" smtClean="0"/>
              <a:t>di emergenza-urgenza.</a:t>
            </a:r>
            <a:endParaRPr lang="it-IT" sz="1400" dirty="0"/>
          </a:p>
        </p:txBody>
      </p:sp>
      <p:sp>
        <p:nvSpPr>
          <p:cNvPr id="6" name="Rettangolo 5"/>
          <p:cNvSpPr/>
          <p:nvPr/>
        </p:nvSpPr>
        <p:spPr>
          <a:xfrm>
            <a:off x="4036541" y="3130102"/>
            <a:ext cx="4081848" cy="523220"/>
          </a:xfrm>
          <a:prstGeom prst="rect">
            <a:avLst/>
          </a:prstGeom>
        </p:spPr>
        <p:txBody>
          <a:bodyPr wrap="square">
            <a:spAutoFit/>
          </a:bodyPr>
          <a:lstStyle/>
          <a:p>
            <a:r>
              <a:rPr lang="it-IT" sz="1400" dirty="0"/>
              <a:t>utilizzare la </a:t>
            </a:r>
            <a:r>
              <a:rPr lang="it-IT" sz="1400" b="1" dirty="0"/>
              <a:t>telemedicina</a:t>
            </a:r>
            <a:r>
              <a:rPr lang="it-IT" sz="1400" dirty="0"/>
              <a:t> per supportare al meglio </a:t>
            </a:r>
            <a:r>
              <a:rPr lang="it-IT" sz="1400" dirty="0" smtClean="0"/>
              <a:t>i pazienti </a:t>
            </a:r>
            <a:r>
              <a:rPr lang="it-IT" sz="1400" dirty="0"/>
              <a:t>con malattie croniche.</a:t>
            </a:r>
          </a:p>
        </p:txBody>
      </p:sp>
      <p:sp>
        <p:nvSpPr>
          <p:cNvPr id="36" name="Google Shape;6746;p66">
            <a:extLst>
              <a:ext uri="{FF2B5EF4-FFF2-40B4-BE49-F238E27FC236}">
                <a16:creationId xmlns:a16="http://schemas.microsoft.com/office/drawing/2014/main" id="{32990447-82A9-4DF4-952B-D86BE5EFB4C5}"/>
              </a:ext>
            </a:extLst>
          </p:cNvPr>
          <p:cNvSpPr/>
          <p:nvPr/>
        </p:nvSpPr>
        <p:spPr>
          <a:xfrm>
            <a:off x="8707219" y="1163016"/>
            <a:ext cx="327640" cy="336003"/>
          </a:xfrm>
          <a:custGeom>
            <a:avLst/>
            <a:gdLst/>
            <a:ahLst/>
            <a:cxnLst/>
            <a:rect l="l" t="t" r="r" b="b"/>
            <a:pathLst>
              <a:path w="12697" h="12666" extrusionOk="0">
                <a:moveTo>
                  <a:pt x="6301" y="1356"/>
                </a:moveTo>
                <a:cubicBezTo>
                  <a:pt x="6522" y="1356"/>
                  <a:pt x="6711" y="1576"/>
                  <a:pt x="6711" y="1797"/>
                </a:cubicBezTo>
                <a:lnTo>
                  <a:pt x="6711" y="2269"/>
                </a:lnTo>
                <a:cubicBezTo>
                  <a:pt x="7656" y="2458"/>
                  <a:pt x="8349" y="3309"/>
                  <a:pt x="8349" y="4285"/>
                </a:cubicBezTo>
                <a:cubicBezTo>
                  <a:pt x="8349" y="4538"/>
                  <a:pt x="8160" y="4727"/>
                  <a:pt x="7971" y="4727"/>
                </a:cubicBezTo>
                <a:cubicBezTo>
                  <a:pt x="7719" y="4727"/>
                  <a:pt x="7530" y="4538"/>
                  <a:pt x="7530" y="4285"/>
                </a:cubicBezTo>
                <a:cubicBezTo>
                  <a:pt x="7530" y="3624"/>
                  <a:pt x="6994" y="3057"/>
                  <a:pt x="6301" y="3057"/>
                </a:cubicBezTo>
                <a:cubicBezTo>
                  <a:pt x="5640" y="3057"/>
                  <a:pt x="5073" y="3624"/>
                  <a:pt x="5073" y="4285"/>
                </a:cubicBezTo>
                <a:cubicBezTo>
                  <a:pt x="5073" y="4947"/>
                  <a:pt x="5829" y="5483"/>
                  <a:pt x="6585" y="6018"/>
                </a:cubicBezTo>
                <a:cubicBezTo>
                  <a:pt x="7435" y="6648"/>
                  <a:pt x="8412" y="7310"/>
                  <a:pt x="8412" y="8413"/>
                </a:cubicBezTo>
                <a:cubicBezTo>
                  <a:pt x="8412" y="9421"/>
                  <a:pt x="7687" y="10271"/>
                  <a:pt x="6742" y="10429"/>
                </a:cubicBezTo>
                <a:lnTo>
                  <a:pt x="6742" y="10901"/>
                </a:lnTo>
                <a:cubicBezTo>
                  <a:pt x="6742" y="11154"/>
                  <a:pt x="6553" y="11311"/>
                  <a:pt x="6364" y="11311"/>
                </a:cubicBezTo>
                <a:cubicBezTo>
                  <a:pt x="6144" y="11311"/>
                  <a:pt x="5955" y="11091"/>
                  <a:pt x="5955" y="10901"/>
                </a:cubicBezTo>
                <a:lnTo>
                  <a:pt x="5955" y="10429"/>
                </a:lnTo>
                <a:cubicBezTo>
                  <a:pt x="5010" y="10240"/>
                  <a:pt x="4316" y="9421"/>
                  <a:pt x="4316" y="8413"/>
                </a:cubicBezTo>
                <a:cubicBezTo>
                  <a:pt x="4316" y="8192"/>
                  <a:pt x="4505" y="8035"/>
                  <a:pt x="4694" y="8035"/>
                </a:cubicBezTo>
                <a:cubicBezTo>
                  <a:pt x="4884" y="8035"/>
                  <a:pt x="5136" y="8224"/>
                  <a:pt x="5136" y="8413"/>
                </a:cubicBezTo>
                <a:cubicBezTo>
                  <a:pt x="5136" y="9106"/>
                  <a:pt x="5671" y="9641"/>
                  <a:pt x="6364" y="9641"/>
                </a:cubicBezTo>
                <a:cubicBezTo>
                  <a:pt x="7026" y="9641"/>
                  <a:pt x="7561" y="9106"/>
                  <a:pt x="7561" y="8413"/>
                </a:cubicBezTo>
                <a:cubicBezTo>
                  <a:pt x="7561" y="7751"/>
                  <a:pt x="6868" y="7247"/>
                  <a:pt x="6081" y="6680"/>
                </a:cubicBezTo>
                <a:cubicBezTo>
                  <a:pt x="5199" y="6050"/>
                  <a:pt x="4253" y="5388"/>
                  <a:pt x="4253" y="4285"/>
                </a:cubicBezTo>
                <a:cubicBezTo>
                  <a:pt x="4253" y="3309"/>
                  <a:pt x="4978" y="2427"/>
                  <a:pt x="5923" y="2269"/>
                </a:cubicBezTo>
                <a:lnTo>
                  <a:pt x="5923" y="1797"/>
                </a:lnTo>
                <a:cubicBezTo>
                  <a:pt x="5923" y="1576"/>
                  <a:pt x="6112" y="1356"/>
                  <a:pt x="6301" y="1356"/>
                </a:cubicBezTo>
                <a:close/>
                <a:moveTo>
                  <a:pt x="6333" y="1"/>
                </a:moveTo>
                <a:cubicBezTo>
                  <a:pt x="2836" y="1"/>
                  <a:pt x="0" y="2836"/>
                  <a:pt x="0" y="6333"/>
                </a:cubicBezTo>
                <a:cubicBezTo>
                  <a:pt x="0" y="9830"/>
                  <a:pt x="2836" y="12666"/>
                  <a:pt x="6333" y="12666"/>
                </a:cubicBezTo>
                <a:cubicBezTo>
                  <a:pt x="9861" y="12666"/>
                  <a:pt x="12697" y="9830"/>
                  <a:pt x="12697" y="6333"/>
                </a:cubicBezTo>
                <a:cubicBezTo>
                  <a:pt x="12697" y="2836"/>
                  <a:pt x="9861" y="1"/>
                  <a:pt x="6333"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746;p66">
            <a:extLst>
              <a:ext uri="{FF2B5EF4-FFF2-40B4-BE49-F238E27FC236}">
                <a16:creationId xmlns:a16="http://schemas.microsoft.com/office/drawing/2014/main" id="{32990447-82A9-4DF4-952B-D86BE5EFB4C5}"/>
              </a:ext>
            </a:extLst>
          </p:cNvPr>
          <p:cNvSpPr/>
          <p:nvPr/>
        </p:nvSpPr>
        <p:spPr>
          <a:xfrm>
            <a:off x="8707219" y="3223710"/>
            <a:ext cx="327640" cy="336003"/>
          </a:xfrm>
          <a:custGeom>
            <a:avLst/>
            <a:gdLst/>
            <a:ahLst/>
            <a:cxnLst/>
            <a:rect l="l" t="t" r="r" b="b"/>
            <a:pathLst>
              <a:path w="12697" h="12666" extrusionOk="0">
                <a:moveTo>
                  <a:pt x="6301" y="1356"/>
                </a:moveTo>
                <a:cubicBezTo>
                  <a:pt x="6522" y="1356"/>
                  <a:pt x="6711" y="1576"/>
                  <a:pt x="6711" y="1797"/>
                </a:cubicBezTo>
                <a:lnTo>
                  <a:pt x="6711" y="2269"/>
                </a:lnTo>
                <a:cubicBezTo>
                  <a:pt x="7656" y="2458"/>
                  <a:pt x="8349" y="3309"/>
                  <a:pt x="8349" y="4285"/>
                </a:cubicBezTo>
                <a:cubicBezTo>
                  <a:pt x="8349" y="4538"/>
                  <a:pt x="8160" y="4727"/>
                  <a:pt x="7971" y="4727"/>
                </a:cubicBezTo>
                <a:cubicBezTo>
                  <a:pt x="7719" y="4727"/>
                  <a:pt x="7530" y="4538"/>
                  <a:pt x="7530" y="4285"/>
                </a:cubicBezTo>
                <a:cubicBezTo>
                  <a:pt x="7530" y="3624"/>
                  <a:pt x="6994" y="3057"/>
                  <a:pt x="6301" y="3057"/>
                </a:cubicBezTo>
                <a:cubicBezTo>
                  <a:pt x="5640" y="3057"/>
                  <a:pt x="5073" y="3624"/>
                  <a:pt x="5073" y="4285"/>
                </a:cubicBezTo>
                <a:cubicBezTo>
                  <a:pt x="5073" y="4947"/>
                  <a:pt x="5829" y="5483"/>
                  <a:pt x="6585" y="6018"/>
                </a:cubicBezTo>
                <a:cubicBezTo>
                  <a:pt x="7435" y="6648"/>
                  <a:pt x="8412" y="7310"/>
                  <a:pt x="8412" y="8413"/>
                </a:cubicBezTo>
                <a:cubicBezTo>
                  <a:pt x="8412" y="9421"/>
                  <a:pt x="7687" y="10271"/>
                  <a:pt x="6742" y="10429"/>
                </a:cubicBezTo>
                <a:lnTo>
                  <a:pt x="6742" y="10901"/>
                </a:lnTo>
                <a:cubicBezTo>
                  <a:pt x="6742" y="11154"/>
                  <a:pt x="6553" y="11311"/>
                  <a:pt x="6364" y="11311"/>
                </a:cubicBezTo>
                <a:cubicBezTo>
                  <a:pt x="6144" y="11311"/>
                  <a:pt x="5955" y="11091"/>
                  <a:pt x="5955" y="10901"/>
                </a:cubicBezTo>
                <a:lnTo>
                  <a:pt x="5955" y="10429"/>
                </a:lnTo>
                <a:cubicBezTo>
                  <a:pt x="5010" y="10240"/>
                  <a:pt x="4316" y="9421"/>
                  <a:pt x="4316" y="8413"/>
                </a:cubicBezTo>
                <a:cubicBezTo>
                  <a:pt x="4316" y="8192"/>
                  <a:pt x="4505" y="8035"/>
                  <a:pt x="4694" y="8035"/>
                </a:cubicBezTo>
                <a:cubicBezTo>
                  <a:pt x="4884" y="8035"/>
                  <a:pt x="5136" y="8224"/>
                  <a:pt x="5136" y="8413"/>
                </a:cubicBezTo>
                <a:cubicBezTo>
                  <a:pt x="5136" y="9106"/>
                  <a:pt x="5671" y="9641"/>
                  <a:pt x="6364" y="9641"/>
                </a:cubicBezTo>
                <a:cubicBezTo>
                  <a:pt x="7026" y="9641"/>
                  <a:pt x="7561" y="9106"/>
                  <a:pt x="7561" y="8413"/>
                </a:cubicBezTo>
                <a:cubicBezTo>
                  <a:pt x="7561" y="7751"/>
                  <a:pt x="6868" y="7247"/>
                  <a:pt x="6081" y="6680"/>
                </a:cubicBezTo>
                <a:cubicBezTo>
                  <a:pt x="5199" y="6050"/>
                  <a:pt x="4253" y="5388"/>
                  <a:pt x="4253" y="4285"/>
                </a:cubicBezTo>
                <a:cubicBezTo>
                  <a:pt x="4253" y="3309"/>
                  <a:pt x="4978" y="2427"/>
                  <a:pt x="5923" y="2269"/>
                </a:cubicBezTo>
                <a:lnTo>
                  <a:pt x="5923" y="1797"/>
                </a:lnTo>
                <a:cubicBezTo>
                  <a:pt x="5923" y="1576"/>
                  <a:pt x="6112" y="1356"/>
                  <a:pt x="6301" y="1356"/>
                </a:cubicBezTo>
                <a:close/>
                <a:moveTo>
                  <a:pt x="6333" y="1"/>
                </a:moveTo>
                <a:cubicBezTo>
                  <a:pt x="2836" y="1"/>
                  <a:pt x="0" y="2836"/>
                  <a:pt x="0" y="6333"/>
                </a:cubicBezTo>
                <a:cubicBezTo>
                  <a:pt x="0" y="9830"/>
                  <a:pt x="2836" y="12666"/>
                  <a:pt x="6333" y="12666"/>
                </a:cubicBezTo>
                <a:cubicBezTo>
                  <a:pt x="9861" y="12666"/>
                  <a:pt x="12697" y="9830"/>
                  <a:pt x="12697" y="6333"/>
                </a:cubicBezTo>
                <a:cubicBezTo>
                  <a:pt x="12697" y="2836"/>
                  <a:pt x="9861" y="1"/>
                  <a:pt x="6333"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746;p66">
            <a:extLst>
              <a:ext uri="{FF2B5EF4-FFF2-40B4-BE49-F238E27FC236}">
                <a16:creationId xmlns:a16="http://schemas.microsoft.com/office/drawing/2014/main" id="{32990447-82A9-4DF4-952B-D86BE5EFB4C5}"/>
              </a:ext>
            </a:extLst>
          </p:cNvPr>
          <p:cNvSpPr/>
          <p:nvPr/>
        </p:nvSpPr>
        <p:spPr>
          <a:xfrm>
            <a:off x="8716930" y="2201104"/>
            <a:ext cx="327640" cy="336003"/>
          </a:xfrm>
          <a:custGeom>
            <a:avLst/>
            <a:gdLst/>
            <a:ahLst/>
            <a:cxnLst/>
            <a:rect l="l" t="t" r="r" b="b"/>
            <a:pathLst>
              <a:path w="12697" h="12666" extrusionOk="0">
                <a:moveTo>
                  <a:pt x="6301" y="1356"/>
                </a:moveTo>
                <a:cubicBezTo>
                  <a:pt x="6522" y="1356"/>
                  <a:pt x="6711" y="1576"/>
                  <a:pt x="6711" y="1797"/>
                </a:cubicBezTo>
                <a:lnTo>
                  <a:pt x="6711" y="2269"/>
                </a:lnTo>
                <a:cubicBezTo>
                  <a:pt x="7656" y="2458"/>
                  <a:pt x="8349" y="3309"/>
                  <a:pt x="8349" y="4285"/>
                </a:cubicBezTo>
                <a:cubicBezTo>
                  <a:pt x="8349" y="4538"/>
                  <a:pt x="8160" y="4727"/>
                  <a:pt x="7971" y="4727"/>
                </a:cubicBezTo>
                <a:cubicBezTo>
                  <a:pt x="7719" y="4727"/>
                  <a:pt x="7530" y="4538"/>
                  <a:pt x="7530" y="4285"/>
                </a:cubicBezTo>
                <a:cubicBezTo>
                  <a:pt x="7530" y="3624"/>
                  <a:pt x="6994" y="3057"/>
                  <a:pt x="6301" y="3057"/>
                </a:cubicBezTo>
                <a:cubicBezTo>
                  <a:pt x="5640" y="3057"/>
                  <a:pt x="5073" y="3624"/>
                  <a:pt x="5073" y="4285"/>
                </a:cubicBezTo>
                <a:cubicBezTo>
                  <a:pt x="5073" y="4947"/>
                  <a:pt x="5829" y="5483"/>
                  <a:pt x="6585" y="6018"/>
                </a:cubicBezTo>
                <a:cubicBezTo>
                  <a:pt x="7435" y="6648"/>
                  <a:pt x="8412" y="7310"/>
                  <a:pt x="8412" y="8413"/>
                </a:cubicBezTo>
                <a:cubicBezTo>
                  <a:pt x="8412" y="9421"/>
                  <a:pt x="7687" y="10271"/>
                  <a:pt x="6742" y="10429"/>
                </a:cubicBezTo>
                <a:lnTo>
                  <a:pt x="6742" y="10901"/>
                </a:lnTo>
                <a:cubicBezTo>
                  <a:pt x="6742" y="11154"/>
                  <a:pt x="6553" y="11311"/>
                  <a:pt x="6364" y="11311"/>
                </a:cubicBezTo>
                <a:cubicBezTo>
                  <a:pt x="6144" y="11311"/>
                  <a:pt x="5955" y="11091"/>
                  <a:pt x="5955" y="10901"/>
                </a:cubicBezTo>
                <a:lnTo>
                  <a:pt x="5955" y="10429"/>
                </a:lnTo>
                <a:cubicBezTo>
                  <a:pt x="5010" y="10240"/>
                  <a:pt x="4316" y="9421"/>
                  <a:pt x="4316" y="8413"/>
                </a:cubicBezTo>
                <a:cubicBezTo>
                  <a:pt x="4316" y="8192"/>
                  <a:pt x="4505" y="8035"/>
                  <a:pt x="4694" y="8035"/>
                </a:cubicBezTo>
                <a:cubicBezTo>
                  <a:pt x="4884" y="8035"/>
                  <a:pt x="5136" y="8224"/>
                  <a:pt x="5136" y="8413"/>
                </a:cubicBezTo>
                <a:cubicBezTo>
                  <a:pt x="5136" y="9106"/>
                  <a:pt x="5671" y="9641"/>
                  <a:pt x="6364" y="9641"/>
                </a:cubicBezTo>
                <a:cubicBezTo>
                  <a:pt x="7026" y="9641"/>
                  <a:pt x="7561" y="9106"/>
                  <a:pt x="7561" y="8413"/>
                </a:cubicBezTo>
                <a:cubicBezTo>
                  <a:pt x="7561" y="7751"/>
                  <a:pt x="6868" y="7247"/>
                  <a:pt x="6081" y="6680"/>
                </a:cubicBezTo>
                <a:cubicBezTo>
                  <a:pt x="5199" y="6050"/>
                  <a:pt x="4253" y="5388"/>
                  <a:pt x="4253" y="4285"/>
                </a:cubicBezTo>
                <a:cubicBezTo>
                  <a:pt x="4253" y="3309"/>
                  <a:pt x="4978" y="2427"/>
                  <a:pt x="5923" y="2269"/>
                </a:cubicBezTo>
                <a:lnTo>
                  <a:pt x="5923" y="1797"/>
                </a:lnTo>
                <a:cubicBezTo>
                  <a:pt x="5923" y="1576"/>
                  <a:pt x="6112" y="1356"/>
                  <a:pt x="6301" y="1356"/>
                </a:cubicBezTo>
                <a:close/>
                <a:moveTo>
                  <a:pt x="6333" y="1"/>
                </a:moveTo>
                <a:cubicBezTo>
                  <a:pt x="2836" y="1"/>
                  <a:pt x="0" y="2836"/>
                  <a:pt x="0" y="6333"/>
                </a:cubicBezTo>
                <a:cubicBezTo>
                  <a:pt x="0" y="9830"/>
                  <a:pt x="2836" y="12666"/>
                  <a:pt x="6333" y="12666"/>
                </a:cubicBezTo>
                <a:cubicBezTo>
                  <a:pt x="9861" y="12666"/>
                  <a:pt x="12697" y="9830"/>
                  <a:pt x="12697" y="6333"/>
                </a:cubicBezTo>
                <a:cubicBezTo>
                  <a:pt x="12697" y="2836"/>
                  <a:pt x="9861" y="1"/>
                  <a:pt x="6333"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Rettangolo 38"/>
          <p:cNvSpPr/>
          <p:nvPr/>
        </p:nvSpPr>
        <p:spPr>
          <a:xfrm>
            <a:off x="9566520" y="1129687"/>
            <a:ext cx="1029449" cy="338554"/>
          </a:xfrm>
          <a:prstGeom prst="rect">
            <a:avLst/>
          </a:prstGeom>
        </p:spPr>
        <p:txBody>
          <a:bodyPr wrap="none">
            <a:spAutoFit/>
          </a:bodyPr>
          <a:lstStyle/>
          <a:p>
            <a:r>
              <a:rPr lang="it-IT" sz="1600" b="1" dirty="0"/>
              <a:t>2.720</a:t>
            </a:r>
            <a:r>
              <a:rPr lang="it-IT" sz="1600" b="1" dirty="0" smtClean="0"/>
              <a:t> mln</a:t>
            </a:r>
            <a:endParaRPr lang="it-IT" sz="1600" dirty="0"/>
          </a:p>
        </p:txBody>
      </p:sp>
      <p:sp>
        <p:nvSpPr>
          <p:cNvPr id="40" name="Rettangolo 39"/>
          <p:cNvSpPr/>
          <p:nvPr/>
        </p:nvSpPr>
        <p:spPr>
          <a:xfrm>
            <a:off x="9578683" y="2199033"/>
            <a:ext cx="870751" cy="338554"/>
          </a:xfrm>
          <a:prstGeom prst="rect">
            <a:avLst/>
          </a:prstGeom>
        </p:spPr>
        <p:txBody>
          <a:bodyPr wrap="none">
            <a:spAutoFit/>
          </a:bodyPr>
          <a:lstStyle/>
          <a:p>
            <a:r>
              <a:rPr lang="it-IT" sz="1600" b="1" dirty="0" smtClean="0"/>
              <a:t>280 mln</a:t>
            </a:r>
            <a:endParaRPr lang="it-IT" sz="1600" dirty="0"/>
          </a:p>
        </p:txBody>
      </p:sp>
      <p:sp>
        <p:nvSpPr>
          <p:cNvPr id="41" name="Rettangolo 40"/>
          <p:cNvSpPr/>
          <p:nvPr/>
        </p:nvSpPr>
        <p:spPr>
          <a:xfrm>
            <a:off x="9566520" y="3227325"/>
            <a:ext cx="974947" cy="338554"/>
          </a:xfrm>
          <a:prstGeom prst="rect">
            <a:avLst/>
          </a:prstGeom>
        </p:spPr>
        <p:txBody>
          <a:bodyPr wrap="none">
            <a:spAutoFit/>
          </a:bodyPr>
          <a:lstStyle/>
          <a:p>
            <a:r>
              <a:rPr lang="it-IT" sz="1600" b="1" dirty="0" smtClean="0"/>
              <a:t>1000 mln</a:t>
            </a:r>
            <a:endParaRPr lang="it-IT" sz="1600" dirty="0"/>
          </a:p>
        </p:txBody>
      </p:sp>
      <p:sp>
        <p:nvSpPr>
          <p:cNvPr id="42" name="Rettangolo 41">
            <a:extLst>
              <a:ext uri="{FF2B5EF4-FFF2-40B4-BE49-F238E27FC236}">
                <a16:creationId xmlns:a16="http://schemas.microsoft.com/office/drawing/2014/main" id="{B5B6097A-767C-4DE7-B1D7-09B8E0A09A7F}"/>
              </a:ext>
            </a:extLst>
          </p:cNvPr>
          <p:cNvSpPr/>
          <p:nvPr/>
        </p:nvSpPr>
        <p:spPr>
          <a:xfrm>
            <a:off x="6444015" y="4590338"/>
            <a:ext cx="1830950" cy="307777"/>
          </a:xfrm>
          <a:prstGeom prst="rect">
            <a:avLst/>
          </a:prstGeom>
        </p:spPr>
        <p:txBody>
          <a:bodyPr wrap="none">
            <a:spAutoFit/>
          </a:bodyPr>
          <a:lstStyle/>
          <a:p>
            <a:r>
              <a:rPr lang="it-IT" sz="1400" b="1" dirty="0" smtClean="0"/>
              <a:t>Situazione di Partenza</a:t>
            </a:r>
            <a:endParaRPr lang="it-IT" sz="1400" dirty="0"/>
          </a:p>
        </p:txBody>
      </p:sp>
      <p:sp>
        <p:nvSpPr>
          <p:cNvPr id="43" name="Rettangolo 42">
            <a:extLst>
              <a:ext uri="{FF2B5EF4-FFF2-40B4-BE49-F238E27FC236}">
                <a16:creationId xmlns:a16="http://schemas.microsoft.com/office/drawing/2014/main" id="{B5B6097A-767C-4DE7-B1D7-09B8E0A09A7F}"/>
              </a:ext>
            </a:extLst>
          </p:cNvPr>
          <p:cNvSpPr/>
          <p:nvPr/>
        </p:nvSpPr>
        <p:spPr>
          <a:xfrm>
            <a:off x="10025235" y="4607316"/>
            <a:ext cx="1369799" cy="307777"/>
          </a:xfrm>
          <a:prstGeom prst="rect">
            <a:avLst/>
          </a:prstGeom>
        </p:spPr>
        <p:txBody>
          <a:bodyPr wrap="none">
            <a:spAutoFit/>
          </a:bodyPr>
          <a:lstStyle/>
          <a:p>
            <a:r>
              <a:rPr lang="it-IT" sz="1400" b="1" dirty="0" smtClean="0"/>
              <a:t>Nodi Applicativi</a:t>
            </a:r>
            <a:endParaRPr lang="it-IT" sz="1400" dirty="0"/>
          </a:p>
        </p:txBody>
      </p:sp>
      <p:grpSp>
        <p:nvGrpSpPr>
          <p:cNvPr id="44" name="Google Shape;15110;p63"/>
          <p:cNvGrpSpPr/>
          <p:nvPr/>
        </p:nvGrpSpPr>
        <p:grpSpPr>
          <a:xfrm>
            <a:off x="6849290" y="4112167"/>
            <a:ext cx="597807" cy="525912"/>
            <a:chOff x="5344216" y="4291056"/>
            <a:chExt cx="304616" cy="343560"/>
          </a:xfrm>
        </p:grpSpPr>
        <p:sp>
          <p:nvSpPr>
            <p:cNvPr id="45" name="Google Shape;15111;p63"/>
            <p:cNvSpPr/>
            <p:nvPr/>
          </p:nvSpPr>
          <p:spPr>
            <a:xfrm>
              <a:off x="5344216" y="4297148"/>
              <a:ext cx="251334" cy="247264"/>
            </a:xfrm>
            <a:custGeom>
              <a:avLst/>
              <a:gdLst/>
              <a:ahLst/>
              <a:cxnLst/>
              <a:rect l="l" t="t" r="r" b="b"/>
              <a:pathLst>
                <a:path w="9571" h="9416" extrusionOk="0">
                  <a:moveTo>
                    <a:pt x="9280" y="0"/>
                  </a:moveTo>
                  <a:cubicBezTo>
                    <a:pt x="9234" y="0"/>
                    <a:pt x="9185" y="17"/>
                    <a:pt x="9140" y="55"/>
                  </a:cubicBezTo>
                  <a:lnTo>
                    <a:pt x="144" y="9051"/>
                  </a:lnTo>
                  <a:cubicBezTo>
                    <a:pt x="0" y="9185"/>
                    <a:pt x="96" y="9415"/>
                    <a:pt x="287" y="9415"/>
                  </a:cubicBezTo>
                  <a:cubicBezTo>
                    <a:pt x="345" y="9415"/>
                    <a:pt x="393" y="9386"/>
                    <a:pt x="431" y="9348"/>
                  </a:cubicBezTo>
                  <a:lnTo>
                    <a:pt x="9437" y="352"/>
                  </a:lnTo>
                  <a:cubicBezTo>
                    <a:pt x="9570" y="196"/>
                    <a:pt x="9439" y="0"/>
                    <a:pt x="9280"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5112;p63"/>
            <p:cNvSpPr/>
            <p:nvPr/>
          </p:nvSpPr>
          <p:spPr>
            <a:xfrm>
              <a:off x="5544501" y="4291056"/>
              <a:ext cx="55330" cy="53807"/>
            </a:xfrm>
            <a:custGeom>
              <a:avLst/>
              <a:gdLst/>
              <a:ahLst/>
              <a:cxnLst/>
              <a:rect l="l" t="t" r="r" b="b"/>
              <a:pathLst>
                <a:path w="2107" h="2049" extrusionOk="0">
                  <a:moveTo>
                    <a:pt x="259" y="0"/>
                  </a:moveTo>
                  <a:cubicBezTo>
                    <a:pt x="1" y="19"/>
                    <a:pt x="1" y="393"/>
                    <a:pt x="259" y="412"/>
                  </a:cubicBezTo>
                  <a:lnTo>
                    <a:pt x="1685" y="412"/>
                  </a:lnTo>
                  <a:lnTo>
                    <a:pt x="1685" y="1838"/>
                  </a:lnTo>
                  <a:cubicBezTo>
                    <a:pt x="1685" y="1953"/>
                    <a:pt x="1781" y="2048"/>
                    <a:pt x="1896" y="2048"/>
                  </a:cubicBezTo>
                  <a:cubicBezTo>
                    <a:pt x="2011" y="2048"/>
                    <a:pt x="2097" y="1953"/>
                    <a:pt x="2106" y="1838"/>
                  </a:cubicBezTo>
                  <a:lnTo>
                    <a:pt x="2106" y="201"/>
                  </a:lnTo>
                  <a:cubicBezTo>
                    <a:pt x="2106" y="86"/>
                    <a:pt x="2011" y="0"/>
                    <a:pt x="1896"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5113;p63"/>
            <p:cNvSpPr/>
            <p:nvPr/>
          </p:nvSpPr>
          <p:spPr>
            <a:xfrm>
              <a:off x="5349494" y="4566497"/>
              <a:ext cx="102309" cy="68118"/>
            </a:xfrm>
            <a:custGeom>
              <a:avLst/>
              <a:gdLst/>
              <a:ahLst/>
              <a:cxnLst/>
              <a:rect l="l" t="t" r="r" b="b"/>
              <a:pathLst>
                <a:path w="3896" h="2594" extrusionOk="0">
                  <a:moveTo>
                    <a:pt x="316" y="0"/>
                  </a:moveTo>
                  <a:cubicBezTo>
                    <a:pt x="48" y="10"/>
                    <a:pt x="10" y="144"/>
                    <a:pt x="0" y="201"/>
                  </a:cubicBezTo>
                  <a:lnTo>
                    <a:pt x="0" y="2594"/>
                  </a:lnTo>
                  <a:lnTo>
                    <a:pt x="3895" y="2594"/>
                  </a:lnTo>
                  <a:lnTo>
                    <a:pt x="38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114;p63"/>
            <p:cNvSpPr/>
            <p:nvPr/>
          </p:nvSpPr>
          <p:spPr>
            <a:xfrm>
              <a:off x="5447996" y="4480784"/>
              <a:ext cx="102309" cy="153831"/>
            </a:xfrm>
            <a:custGeom>
              <a:avLst/>
              <a:gdLst/>
              <a:ahLst/>
              <a:cxnLst/>
              <a:rect l="l" t="t" r="r" b="b"/>
              <a:pathLst>
                <a:path w="3896" h="5858" extrusionOk="0">
                  <a:moveTo>
                    <a:pt x="297" y="1"/>
                  </a:moveTo>
                  <a:cubicBezTo>
                    <a:pt x="58" y="10"/>
                    <a:pt x="10" y="125"/>
                    <a:pt x="1" y="183"/>
                  </a:cubicBezTo>
                  <a:lnTo>
                    <a:pt x="1" y="5858"/>
                  </a:lnTo>
                  <a:lnTo>
                    <a:pt x="3896" y="5858"/>
                  </a:lnTo>
                  <a:lnTo>
                    <a:pt x="3896" y="1"/>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115;p63"/>
            <p:cNvSpPr/>
            <p:nvPr/>
          </p:nvSpPr>
          <p:spPr>
            <a:xfrm>
              <a:off x="5546523" y="4388297"/>
              <a:ext cx="102309" cy="246319"/>
            </a:xfrm>
            <a:custGeom>
              <a:avLst/>
              <a:gdLst/>
              <a:ahLst/>
              <a:cxnLst/>
              <a:rect l="l" t="t" r="r" b="b"/>
              <a:pathLst>
                <a:path w="3896" h="9380" extrusionOk="0">
                  <a:moveTo>
                    <a:pt x="335" y="1"/>
                  </a:moveTo>
                  <a:cubicBezTo>
                    <a:pt x="39" y="1"/>
                    <a:pt x="10" y="154"/>
                    <a:pt x="0" y="211"/>
                  </a:cubicBezTo>
                  <a:lnTo>
                    <a:pt x="0" y="9380"/>
                  </a:lnTo>
                  <a:lnTo>
                    <a:pt x="3895" y="9380"/>
                  </a:lnTo>
                  <a:lnTo>
                    <a:pt x="3895" y="192"/>
                  </a:lnTo>
                  <a:cubicBezTo>
                    <a:pt x="3886" y="125"/>
                    <a:pt x="3828" y="1"/>
                    <a:pt x="3560" y="1"/>
                  </a:cubicBezTo>
                  <a:close/>
                </a:path>
              </a:pathLst>
            </a:custGeom>
            <a:solidFill>
              <a:schemeClr val="accent4"/>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n>
                  <a:solidFill>
                    <a:schemeClr val="accent4"/>
                  </a:solidFill>
                </a:ln>
              </a:endParaRPr>
            </a:p>
          </p:txBody>
        </p:sp>
        <p:sp>
          <p:nvSpPr>
            <p:cNvPr id="50" name="Google Shape;15116;p63"/>
            <p:cNvSpPr/>
            <p:nvPr/>
          </p:nvSpPr>
          <p:spPr>
            <a:xfrm>
              <a:off x="5349731" y="4566497"/>
              <a:ext cx="8587" cy="68118"/>
            </a:xfrm>
            <a:custGeom>
              <a:avLst/>
              <a:gdLst/>
              <a:ahLst/>
              <a:cxnLst/>
              <a:rect l="l" t="t" r="r" b="b"/>
              <a:pathLst>
                <a:path w="327" h="2594" extrusionOk="0">
                  <a:moveTo>
                    <a:pt x="307" y="0"/>
                  </a:moveTo>
                  <a:cubicBezTo>
                    <a:pt x="39" y="10"/>
                    <a:pt x="1" y="144"/>
                    <a:pt x="1" y="201"/>
                  </a:cubicBezTo>
                  <a:lnTo>
                    <a:pt x="1" y="2594"/>
                  </a:lnTo>
                  <a:lnTo>
                    <a:pt x="326" y="2594"/>
                  </a:lnTo>
                  <a:lnTo>
                    <a:pt x="326" y="0"/>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5117;p63"/>
            <p:cNvSpPr/>
            <p:nvPr/>
          </p:nvSpPr>
          <p:spPr>
            <a:xfrm>
              <a:off x="5447996" y="4480784"/>
              <a:ext cx="8823" cy="153831"/>
            </a:xfrm>
            <a:custGeom>
              <a:avLst/>
              <a:gdLst/>
              <a:ahLst/>
              <a:cxnLst/>
              <a:rect l="l" t="t" r="r" b="b"/>
              <a:pathLst>
                <a:path w="336" h="5858" extrusionOk="0">
                  <a:moveTo>
                    <a:pt x="297" y="1"/>
                  </a:moveTo>
                  <a:cubicBezTo>
                    <a:pt x="58" y="20"/>
                    <a:pt x="10" y="135"/>
                    <a:pt x="1" y="183"/>
                  </a:cubicBezTo>
                  <a:lnTo>
                    <a:pt x="1" y="5858"/>
                  </a:lnTo>
                  <a:lnTo>
                    <a:pt x="336" y="5858"/>
                  </a:lnTo>
                  <a:lnTo>
                    <a:pt x="33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5118;p63"/>
            <p:cNvSpPr/>
            <p:nvPr/>
          </p:nvSpPr>
          <p:spPr>
            <a:xfrm>
              <a:off x="5546523" y="4388297"/>
              <a:ext cx="8823" cy="246319"/>
            </a:xfrm>
            <a:custGeom>
              <a:avLst/>
              <a:gdLst/>
              <a:ahLst/>
              <a:cxnLst/>
              <a:rect l="l" t="t" r="r" b="b"/>
              <a:pathLst>
                <a:path w="336" h="9380" extrusionOk="0">
                  <a:moveTo>
                    <a:pt x="335" y="1"/>
                  </a:moveTo>
                  <a:cubicBezTo>
                    <a:pt x="39" y="1"/>
                    <a:pt x="10" y="154"/>
                    <a:pt x="0" y="211"/>
                  </a:cubicBezTo>
                  <a:lnTo>
                    <a:pt x="0" y="9380"/>
                  </a:lnTo>
                  <a:lnTo>
                    <a:pt x="335" y="9380"/>
                  </a:lnTo>
                  <a:lnTo>
                    <a:pt x="335" y="1"/>
                  </a:ln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5119;p63"/>
            <p:cNvSpPr/>
            <p:nvPr/>
          </p:nvSpPr>
          <p:spPr>
            <a:xfrm>
              <a:off x="5365828" y="4585089"/>
              <a:ext cx="68381" cy="11082"/>
            </a:xfrm>
            <a:custGeom>
              <a:avLst/>
              <a:gdLst/>
              <a:ahLst/>
              <a:cxnLst/>
              <a:rect l="l" t="t" r="r" b="b"/>
              <a:pathLst>
                <a:path w="2604" h="422" extrusionOk="0">
                  <a:moveTo>
                    <a:pt x="259" y="0"/>
                  </a:moveTo>
                  <a:cubicBezTo>
                    <a:pt x="0" y="20"/>
                    <a:pt x="0" y="402"/>
                    <a:pt x="259" y="422"/>
                  </a:cubicBezTo>
                  <a:lnTo>
                    <a:pt x="2345" y="422"/>
                  </a:lnTo>
                  <a:cubicBezTo>
                    <a:pt x="2603" y="402"/>
                    <a:pt x="2603" y="20"/>
                    <a:pt x="23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120;p63"/>
            <p:cNvSpPr/>
            <p:nvPr/>
          </p:nvSpPr>
          <p:spPr>
            <a:xfrm>
              <a:off x="5464592" y="4499376"/>
              <a:ext cx="68381" cy="11108"/>
            </a:xfrm>
            <a:custGeom>
              <a:avLst/>
              <a:gdLst/>
              <a:ahLst/>
              <a:cxnLst/>
              <a:rect l="l" t="t" r="r" b="b"/>
              <a:pathLst>
                <a:path w="2604" h="423" extrusionOk="0">
                  <a:moveTo>
                    <a:pt x="259" y="1"/>
                  </a:moveTo>
                  <a:cubicBezTo>
                    <a:pt x="0" y="20"/>
                    <a:pt x="0" y="393"/>
                    <a:pt x="259" y="422"/>
                  </a:cubicBezTo>
                  <a:lnTo>
                    <a:pt x="2355" y="422"/>
                  </a:lnTo>
                  <a:cubicBezTo>
                    <a:pt x="2604" y="393"/>
                    <a:pt x="2604" y="20"/>
                    <a:pt x="23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121;p63"/>
            <p:cNvSpPr/>
            <p:nvPr/>
          </p:nvSpPr>
          <p:spPr>
            <a:xfrm>
              <a:off x="5562516" y="4406889"/>
              <a:ext cx="70324" cy="11108"/>
            </a:xfrm>
            <a:custGeom>
              <a:avLst/>
              <a:gdLst/>
              <a:ahLst/>
              <a:cxnLst/>
              <a:rect l="l" t="t" r="r" b="b"/>
              <a:pathLst>
                <a:path w="2678" h="423" extrusionOk="0">
                  <a:moveTo>
                    <a:pt x="273" y="1"/>
                  </a:moveTo>
                  <a:cubicBezTo>
                    <a:pt x="0" y="1"/>
                    <a:pt x="0" y="423"/>
                    <a:pt x="273" y="423"/>
                  </a:cubicBezTo>
                  <a:cubicBezTo>
                    <a:pt x="279" y="423"/>
                    <a:pt x="285" y="423"/>
                    <a:pt x="291" y="422"/>
                  </a:cubicBezTo>
                  <a:lnTo>
                    <a:pt x="2387" y="422"/>
                  </a:lnTo>
                  <a:cubicBezTo>
                    <a:pt x="2393" y="423"/>
                    <a:pt x="2399" y="423"/>
                    <a:pt x="2405" y="423"/>
                  </a:cubicBezTo>
                  <a:cubicBezTo>
                    <a:pt x="2678" y="423"/>
                    <a:pt x="2678" y="1"/>
                    <a:pt x="2405" y="1"/>
                  </a:cubicBezTo>
                  <a:cubicBezTo>
                    <a:pt x="2399" y="1"/>
                    <a:pt x="2393" y="1"/>
                    <a:pt x="2387" y="1"/>
                  </a:cubicBezTo>
                  <a:lnTo>
                    <a:pt x="291" y="1"/>
                  </a:lnTo>
                  <a:cubicBezTo>
                    <a:pt x="285" y="1"/>
                    <a:pt x="279" y="1"/>
                    <a:pt x="2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15597;p64"/>
          <p:cNvGrpSpPr/>
          <p:nvPr/>
        </p:nvGrpSpPr>
        <p:grpSpPr>
          <a:xfrm>
            <a:off x="10385182" y="4077201"/>
            <a:ext cx="550134" cy="561035"/>
            <a:chOff x="2189568" y="1961603"/>
            <a:chExt cx="364993" cy="359049"/>
          </a:xfrm>
        </p:grpSpPr>
        <p:sp>
          <p:nvSpPr>
            <p:cNvPr id="57" name="Google Shape;15598;p64"/>
            <p:cNvSpPr/>
            <p:nvPr/>
          </p:nvSpPr>
          <p:spPr>
            <a:xfrm>
              <a:off x="2232197" y="2004206"/>
              <a:ext cx="77822" cy="73868"/>
            </a:xfrm>
            <a:custGeom>
              <a:avLst/>
              <a:gdLst/>
              <a:ahLst/>
              <a:cxnLst/>
              <a:rect l="l" t="t" r="r" b="b"/>
              <a:pathLst>
                <a:path w="2972" h="2821" extrusionOk="0">
                  <a:moveTo>
                    <a:pt x="292" y="1"/>
                  </a:moveTo>
                  <a:cubicBezTo>
                    <a:pt x="135" y="1"/>
                    <a:pt x="1" y="204"/>
                    <a:pt x="147" y="350"/>
                  </a:cubicBezTo>
                  <a:lnTo>
                    <a:pt x="2551" y="2754"/>
                  </a:lnTo>
                  <a:cubicBezTo>
                    <a:pt x="2590" y="2792"/>
                    <a:pt x="2647" y="2821"/>
                    <a:pt x="2694" y="2821"/>
                  </a:cubicBezTo>
                  <a:cubicBezTo>
                    <a:pt x="2876" y="2821"/>
                    <a:pt x="2971" y="2592"/>
                    <a:pt x="2838" y="2468"/>
                  </a:cubicBezTo>
                  <a:lnTo>
                    <a:pt x="434" y="64"/>
                  </a:lnTo>
                  <a:cubicBezTo>
                    <a:pt x="389" y="19"/>
                    <a:pt x="340" y="1"/>
                    <a:pt x="2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599;p64"/>
            <p:cNvSpPr/>
            <p:nvPr/>
          </p:nvSpPr>
          <p:spPr>
            <a:xfrm>
              <a:off x="2192187" y="2070061"/>
              <a:ext cx="100838" cy="35009"/>
            </a:xfrm>
            <a:custGeom>
              <a:avLst/>
              <a:gdLst/>
              <a:ahLst/>
              <a:cxnLst/>
              <a:rect l="l" t="t" r="r" b="b"/>
              <a:pathLst>
                <a:path w="3851" h="1337" extrusionOk="0">
                  <a:moveTo>
                    <a:pt x="285" y="0"/>
                  </a:moveTo>
                  <a:cubicBezTo>
                    <a:pt x="74" y="0"/>
                    <a:pt x="1" y="332"/>
                    <a:pt x="244" y="401"/>
                  </a:cubicBezTo>
                  <a:lnTo>
                    <a:pt x="3517" y="1327"/>
                  </a:lnTo>
                  <a:cubicBezTo>
                    <a:pt x="3526" y="1336"/>
                    <a:pt x="3545" y="1336"/>
                    <a:pt x="3564" y="1336"/>
                  </a:cubicBezTo>
                  <a:cubicBezTo>
                    <a:pt x="3803" y="1336"/>
                    <a:pt x="3850" y="1002"/>
                    <a:pt x="3621" y="935"/>
                  </a:cubicBezTo>
                  <a:lnTo>
                    <a:pt x="349" y="10"/>
                  </a:lnTo>
                  <a:cubicBezTo>
                    <a:pt x="327" y="3"/>
                    <a:pt x="305" y="0"/>
                    <a:pt x="2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600;p64"/>
            <p:cNvSpPr/>
            <p:nvPr/>
          </p:nvSpPr>
          <p:spPr>
            <a:xfrm>
              <a:off x="2189568" y="2121514"/>
              <a:ext cx="100131" cy="36999"/>
            </a:xfrm>
            <a:custGeom>
              <a:avLst/>
              <a:gdLst/>
              <a:ahLst/>
              <a:cxnLst/>
              <a:rect l="l" t="t" r="r" b="b"/>
              <a:pathLst>
                <a:path w="3824" h="1413" extrusionOk="0">
                  <a:moveTo>
                    <a:pt x="3539" y="0"/>
                  </a:moveTo>
                  <a:cubicBezTo>
                    <a:pt x="3519" y="0"/>
                    <a:pt x="3497" y="3"/>
                    <a:pt x="3473" y="10"/>
                  </a:cubicBezTo>
                  <a:lnTo>
                    <a:pt x="220" y="1012"/>
                  </a:lnTo>
                  <a:cubicBezTo>
                    <a:pt x="1" y="1079"/>
                    <a:pt x="49" y="1403"/>
                    <a:pt x="278" y="1413"/>
                  </a:cubicBezTo>
                  <a:cubicBezTo>
                    <a:pt x="306" y="1403"/>
                    <a:pt x="325" y="1403"/>
                    <a:pt x="344" y="1394"/>
                  </a:cubicBezTo>
                  <a:lnTo>
                    <a:pt x="3597" y="392"/>
                  </a:lnTo>
                  <a:cubicBezTo>
                    <a:pt x="3823" y="322"/>
                    <a:pt x="3749" y="0"/>
                    <a:pt x="35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601;p64"/>
            <p:cNvSpPr/>
            <p:nvPr/>
          </p:nvSpPr>
          <p:spPr>
            <a:xfrm>
              <a:off x="2299048" y="1964404"/>
              <a:ext cx="36947" cy="96439"/>
            </a:xfrm>
            <a:custGeom>
              <a:avLst/>
              <a:gdLst/>
              <a:ahLst/>
              <a:cxnLst/>
              <a:rect l="l" t="t" r="r" b="b"/>
              <a:pathLst>
                <a:path w="1411" h="3683" extrusionOk="0">
                  <a:moveTo>
                    <a:pt x="250" y="1"/>
                  </a:moveTo>
                  <a:cubicBezTo>
                    <a:pt x="127" y="1"/>
                    <a:pt x="0" y="106"/>
                    <a:pt x="46" y="267"/>
                  </a:cubicBezTo>
                  <a:lnTo>
                    <a:pt x="981" y="3539"/>
                  </a:lnTo>
                  <a:cubicBezTo>
                    <a:pt x="1010" y="3625"/>
                    <a:pt x="1086" y="3683"/>
                    <a:pt x="1181" y="3683"/>
                  </a:cubicBezTo>
                  <a:cubicBezTo>
                    <a:pt x="1315" y="3683"/>
                    <a:pt x="1410" y="3559"/>
                    <a:pt x="1372" y="3425"/>
                  </a:cubicBezTo>
                  <a:lnTo>
                    <a:pt x="437" y="153"/>
                  </a:lnTo>
                  <a:cubicBezTo>
                    <a:pt x="411" y="47"/>
                    <a:pt x="331" y="1"/>
                    <a:pt x="2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602;p64"/>
            <p:cNvSpPr/>
            <p:nvPr/>
          </p:nvSpPr>
          <p:spPr>
            <a:xfrm>
              <a:off x="2350711" y="1961603"/>
              <a:ext cx="38701" cy="95732"/>
            </a:xfrm>
            <a:custGeom>
              <a:avLst/>
              <a:gdLst/>
              <a:ahLst/>
              <a:cxnLst/>
              <a:rect l="l" t="t" r="r" b="b"/>
              <a:pathLst>
                <a:path w="1478" h="3656" extrusionOk="0">
                  <a:moveTo>
                    <a:pt x="1233" y="0"/>
                  </a:moveTo>
                  <a:cubicBezTo>
                    <a:pt x="1154" y="0"/>
                    <a:pt x="1074" y="44"/>
                    <a:pt x="1040" y="145"/>
                  </a:cubicBezTo>
                  <a:lnTo>
                    <a:pt x="48" y="3398"/>
                  </a:lnTo>
                  <a:cubicBezTo>
                    <a:pt x="0" y="3522"/>
                    <a:pt x="105" y="3656"/>
                    <a:pt x="239" y="3656"/>
                  </a:cubicBezTo>
                  <a:cubicBezTo>
                    <a:pt x="324" y="3656"/>
                    <a:pt x="410" y="3599"/>
                    <a:pt x="439" y="3513"/>
                  </a:cubicBezTo>
                  <a:lnTo>
                    <a:pt x="1431" y="260"/>
                  </a:lnTo>
                  <a:cubicBezTo>
                    <a:pt x="1477" y="104"/>
                    <a:pt x="1355" y="0"/>
                    <a:pt x="1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603;p64"/>
            <p:cNvSpPr/>
            <p:nvPr/>
          </p:nvSpPr>
          <p:spPr>
            <a:xfrm>
              <a:off x="2286243" y="2072313"/>
              <a:ext cx="237838" cy="221604"/>
            </a:xfrm>
            <a:custGeom>
              <a:avLst/>
              <a:gdLst/>
              <a:ahLst/>
              <a:cxnLst/>
              <a:rect l="l" t="t" r="r" b="b"/>
              <a:pathLst>
                <a:path w="9083" h="8463" extrusionOk="0">
                  <a:moveTo>
                    <a:pt x="3880" y="0"/>
                  </a:moveTo>
                  <a:cubicBezTo>
                    <a:pt x="3398" y="0"/>
                    <a:pt x="2905" y="109"/>
                    <a:pt x="2434" y="344"/>
                  </a:cubicBezTo>
                  <a:cubicBezTo>
                    <a:pt x="440" y="1336"/>
                    <a:pt x="1" y="3988"/>
                    <a:pt x="1575" y="5572"/>
                  </a:cubicBezTo>
                  <a:cubicBezTo>
                    <a:pt x="2081" y="6077"/>
                    <a:pt x="2748" y="6402"/>
                    <a:pt x="3464" y="6497"/>
                  </a:cubicBezTo>
                  <a:cubicBezTo>
                    <a:pt x="4427" y="6621"/>
                    <a:pt x="5334" y="7031"/>
                    <a:pt x="6068" y="7661"/>
                  </a:cubicBezTo>
                  <a:cubicBezTo>
                    <a:pt x="6173" y="7756"/>
                    <a:pt x="6278" y="7852"/>
                    <a:pt x="6374" y="7947"/>
                  </a:cubicBezTo>
                  <a:lnTo>
                    <a:pt x="6889" y="8462"/>
                  </a:lnTo>
                  <a:lnTo>
                    <a:pt x="9083" y="6268"/>
                  </a:lnTo>
                  <a:lnTo>
                    <a:pt x="8530" y="5724"/>
                  </a:lnTo>
                  <a:cubicBezTo>
                    <a:pt x="8444" y="5638"/>
                    <a:pt x="8358" y="5543"/>
                    <a:pt x="8282" y="5448"/>
                  </a:cubicBezTo>
                  <a:cubicBezTo>
                    <a:pt x="7642" y="4704"/>
                    <a:pt x="7242" y="3788"/>
                    <a:pt x="7108" y="2815"/>
                  </a:cubicBezTo>
                  <a:cubicBezTo>
                    <a:pt x="6875" y="1132"/>
                    <a:pt x="5435" y="0"/>
                    <a:pt x="3880" y="0"/>
                  </a:cubicBezTo>
                  <a:close/>
                </a:path>
              </a:pathLst>
            </a:custGeom>
            <a:solidFill>
              <a:schemeClr val="accent4">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5604;p64"/>
            <p:cNvSpPr/>
            <p:nvPr/>
          </p:nvSpPr>
          <p:spPr>
            <a:xfrm>
              <a:off x="2296481" y="2086296"/>
              <a:ext cx="194895" cy="207621"/>
            </a:xfrm>
            <a:custGeom>
              <a:avLst/>
              <a:gdLst/>
              <a:ahLst/>
              <a:cxnLst/>
              <a:rect l="l" t="t" r="r" b="b"/>
              <a:pathLst>
                <a:path w="7443" h="7929" extrusionOk="0">
                  <a:moveTo>
                    <a:pt x="1709" y="1"/>
                  </a:moveTo>
                  <a:cubicBezTo>
                    <a:pt x="564" y="745"/>
                    <a:pt x="1" y="2128"/>
                    <a:pt x="306" y="3464"/>
                  </a:cubicBezTo>
                  <a:cubicBezTo>
                    <a:pt x="612" y="4790"/>
                    <a:pt x="1718" y="5791"/>
                    <a:pt x="3073" y="5963"/>
                  </a:cubicBezTo>
                  <a:cubicBezTo>
                    <a:pt x="4036" y="6097"/>
                    <a:pt x="4943" y="6497"/>
                    <a:pt x="5677" y="7127"/>
                  </a:cubicBezTo>
                  <a:cubicBezTo>
                    <a:pt x="5782" y="7222"/>
                    <a:pt x="5887" y="7318"/>
                    <a:pt x="5983" y="7413"/>
                  </a:cubicBezTo>
                  <a:lnTo>
                    <a:pt x="6498" y="7928"/>
                  </a:lnTo>
                  <a:lnTo>
                    <a:pt x="7442" y="6984"/>
                  </a:lnTo>
                  <a:lnTo>
                    <a:pt x="6927" y="6469"/>
                  </a:lnTo>
                  <a:cubicBezTo>
                    <a:pt x="6832" y="6373"/>
                    <a:pt x="6727" y="6278"/>
                    <a:pt x="6622" y="6182"/>
                  </a:cubicBezTo>
                  <a:cubicBezTo>
                    <a:pt x="5887" y="5553"/>
                    <a:pt x="4981" y="5143"/>
                    <a:pt x="4017" y="5019"/>
                  </a:cubicBezTo>
                  <a:cubicBezTo>
                    <a:pt x="1632" y="4713"/>
                    <a:pt x="392" y="2014"/>
                    <a:pt x="1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5605;p64"/>
            <p:cNvSpPr/>
            <p:nvPr/>
          </p:nvSpPr>
          <p:spPr>
            <a:xfrm>
              <a:off x="2430549" y="2174330"/>
              <a:ext cx="86044" cy="82116"/>
            </a:xfrm>
            <a:custGeom>
              <a:avLst/>
              <a:gdLst/>
              <a:ahLst/>
              <a:cxnLst/>
              <a:rect l="l" t="t" r="r" b="b"/>
              <a:pathLst>
                <a:path w="3286" h="3136" extrusionOk="0">
                  <a:moveTo>
                    <a:pt x="292" y="1"/>
                  </a:moveTo>
                  <a:cubicBezTo>
                    <a:pt x="135" y="1"/>
                    <a:pt x="0" y="205"/>
                    <a:pt x="147" y="359"/>
                  </a:cubicBezTo>
                  <a:lnTo>
                    <a:pt x="2866" y="3078"/>
                  </a:lnTo>
                  <a:cubicBezTo>
                    <a:pt x="2904" y="3116"/>
                    <a:pt x="2952" y="3135"/>
                    <a:pt x="3009" y="3135"/>
                  </a:cubicBezTo>
                  <a:cubicBezTo>
                    <a:pt x="3190" y="3135"/>
                    <a:pt x="3286" y="2916"/>
                    <a:pt x="3152" y="2792"/>
                  </a:cubicBezTo>
                  <a:lnTo>
                    <a:pt x="433" y="63"/>
                  </a:lnTo>
                  <a:cubicBezTo>
                    <a:pt x="389" y="19"/>
                    <a:pt x="340" y="1"/>
                    <a:pt x="292"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5606;p64"/>
            <p:cNvSpPr/>
            <p:nvPr/>
          </p:nvSpPr>
          <p:spPr>
            <a:xfrm>
              <a:off x="2402740" y="2202478"/>
              <a:ext cx="28358" cy="24483"/>
            </a:xfrm>
            <a:custGeom>
              <a:avLst/>
              <a:gdLst/>
              <a:ahLst/>
              <a:cxnLst/>
              <a:rect l="l" t="t" r="r" b="b"/>
              <a:pathLst>
                <a:path w="1083" h="935" extrusionOk="0">
                  <a:moveTo>
                    <a:pt x="289" y="1"/>
                  </a:moveTo>
                  <a:cubicBezTo>
                    <a:pt x="134" y="1"/>
                    <a:pt x="1" y="191"/>
                    <a:pt x="131" y="343"/>
                  </a:cubicBezTo>
                  <a:cubicBezTo>
                    <a:pt x="303" y="524"/>
                    <a:pt x="494" y="715"/>
                    <a:pt x="665" y="877"/>
                  </a:cubicBezTo>
                  <a:cubicBezTo>
                    <a:pt x="703" y="915"/>
                    <a:pt x="761" y="935"/>
                    <a:pt x="808" y="935"/>
                  </a:cubicBezTo>
                  <a:cubicBezTo>
                    <a:pt x="812" y="935"/>
                    <a:pt x="816" y="935"/>
                    <a:pt x="819" y="935"/>
                  </a:cubicBezTo>
                  <a:cubicBezTo>
                    <a:pt x="1002" y="935"/>
                    <a:pt x="1082" y="703"/>
                    <a:pt x="942" y="582"/>
                  </a:cubicBezTo>
                  <a:cubicBezTo>
                    <a:pt x="780" y="429"/>
                    <a:pt x="589" y="238"/>
                    <a:pt x="436" y="66"/>
                  </a:cubicBezTo>
                  <a:cubicBezTo>
                    <a:pt x="390" y="20"/>
                    <a:pt x="338" y="1"/>
                    <a:pt x="289"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5607;p64"/>
            <p:cNvSpPr/>
            <p:nvPr/>
          </p:nvSpPr>
          <p:spPr>
            <a:xfrm>
              <a:off x="2433324" y="2233141"/>
              <a:ext cx="55538" cy="51532"/>
            </a:xfrm>
            <a:custGeom>
              <a:avLst/>
              <a:gdLst/>
              <a:ahLst/>
              <a:cxnLst/>
              <a:rect l="l" t="t" r="r" b="b"/>
              <a:pathLst>
                <a:path w="2121" h="1968" extrusionOk="0">
                  <a:moveTo>
                    <a:pt x="290" y="1"/>
                  </a:moveTo>
                  <a:cubicBezTo>
                    <a:pt x="137" y="1"/>
                    <a:pt x="1" y="203"/>
                    <a:pt x="146" y="355"/>
                  </a:cubicBezTo>
                  <a:cubicBezTo>
                    <a:pt x="652" y="870"/>
                    <a:pt x="1176" y="1395"/>
                    <a:pt x="1691" y="1901"/>
                  </a:cubicBezTo>
                  <a:cubicBezTo>
                    <a:pt x="1730" y="1939"/>
                    <a:pt x="1787" y="1958"/>
                    <a:pt x="1835" y="1958"/>
                  </a:cubicBezTo>
                  <a:lnTo>
                    <a:pt x="1844" y="1967"/>
                  </a:lnTo>
                  <a:cubicBezTo>
                    <a:pt x="2025" y="1967"/>
                    <a:pt x="2121" y="1748"/>
                    <a:pt x="1987" y="1614"/>
                  </a:cubicBezTo>
                  <a:cubicBezTo>
                    <a:pt x="1462" y="1109"/>
                    <a:pt x="947" y="584"/>
                    <a:pt x="432" y="69"/>
                  </a:cubicBezTo>
                  <a:cubicBezTo>
                    <a:pt x="389" y="21"/>
                    <a:pt x="339" y="1"/>
                    <a:pt x="290"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5608;p64"/>
            <p:cNvSpPr/>
            <p:nvPr/>
          </p:nvSpPr>
          <p:spPr>
            <a:xfrm>
              <a:off x="2356105" y="2093994"/>
              <a:ext cx="71066" cy="20320"/>
            </a:xfrm>
            <a:custGeom>
              <a:avLst/>
              <a:gdLst/>
              <a:ahLst/>
              <a:cxnLst/>
              <a:rect l="l" t="t" r="r" b="b"/>
              <a:pathLst>
                <a:path w="2714" h="776" extrusionOk="0">
                  <a:moveTo>
                    <a:pt x="1233" y="1"/>
                  </a:moveTo>
                  <a:cubicBezTo>
                    <a:pt x="916" y="1"/>
                    <a:pt x="564" y="71"/>
                    <a:pt x="204" y="269"/>
                  </a:cubicBezTo>
                  <a:cubicBezTo>
                    <a:pt x="1" y="384"/>
                    <a:pt x="117" y="658"/>
                    <a:pt x="304" y="658"/>
                  </a:cubicBezTo>
                  <a:cubicBezTo>
                    <a:pt x="336" y="658"/>
                    <a:pt x="370" y="650"/>
                    <a:pt x="405" y="632"/>
                  </a:cubicBezTo>
                  <a:cubicBezTo>
                    <a:pt x="693" y="467"/>
                    <a:pt x="978" y="409"/>
                    <a:pt x="1235" y="409"/>
                  </a:cubicBezTo>
                  <a:cubicBezTo>
                    <a:pt x="1829" y="409"/>
                    <a:pt x="2279" y="717"/>
                    <a:pt x="2313" y="737"/>
                  </a:cubicBezTo>
                  <a:cubicBezTo>
                    <a:pt x="2341" y="756"/>
                    <a:pt x="2389" y="775"/>
                    <a:pt x="2427" y="775"/>
                  </a:cubicBezTo>
                  <a:cubicBezTo>
                    <a:pt x="2628" y="775"/>
                    <a:pt x="2713" y="517"/>
                    <a:pt x="2551" y="403"/>
                  </a:cubicBezTo>
                  <a:cubicBezTo>
                    <a:pt x="2518" y="376"/>
                    <a:pt x="1968" y="1"/>
                    <a:pt x="1233" y="1"/>
                  </a:cubicBezTo>
                  <a:close/>
                </a:path>
              </a:pathLst>
            </a:custGeom>
            <a:solidFill>
              <a:srgbClr val="A4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5609;p64"/>
            <p:cNvSpPr/>
            <p:nvPr/>
          </p:nvSpPr>
          <p:spPr>
            <a:xfrm>
              <a:off x="2387422" y="2184961"/>
              <a:ext cx="30008" cy="30270"/>
            </a:xfrm>
            <a:custGeom>
              <a:avLst/>
              <a:gdLst/>
              <a:ahLst/>
              <a:cxnLst/>
              <a:rect l="l" t="t" r="r" b="b"/>
              <a:pathLst>
                <a:path w="1146" h="1156" extrusionOk="0">
                  <a:moveTo>
                    <a:pt x="573" y="1"/>
                  </a:moveTo>
                  <a:cubicBezTo>
                    <a:pt x="258" y="1"/>
                    <a:pt x="1" y="258"/>
                    <a:pt x="1" y="573"/>
                  </a:cubicBezTo>
                  <a:cubicBezTo>
                    <a:pt x="1" y="898"/>
                    <a:pt x="258" y="1155"/>
                    <a:pt x="573" y="1155"/>
                  </a:cubicBezTo>
                  <a:cubicBezTo>
                    <a:pt x="888" y="1155"/>
                    <a:pt x="1145" y="898"/>
                    <a:pt x="1145" y="573"/>
                  </a:cubicBezTo>
                  <a:cubicBezTo>
                    <a:pt x="1145" y="258"/>
                    <a:pt x="888" y="1"/>
                    <a:pt x="573" y="1"/>
                  </a:cubicBezTo>
                  <a:close/>
                </a:path>
              </a:pathLst>
            </a:custGeom>
            <a:solidFill>
              <a:srgbClr val="9CA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5610;p64"/>
            <p:cNvSpPr/>
            <p:nvPr/>
          </p:nvSpPr>
          <p:spPr>
            <a:xfrm>
              <a:off x="2415152" y="2156995"/>
              <a:ext cx="30244" cy="30244"/>
            </a:xfrm>
            <a:custGeom>
              <a:avLst/>
              <a:gdLst/>
              <a:ahLst/>
              <a:cxnLst/>
              <a:rect l="l" t="t" r="r" b="b"/>
              <a:pathLst>
                <a:path w="1155" h="1155" extrusionOk="0">
                  <a:moveTo>
                    <a:pt x="582" y="0"/>
                  </a:moveTo>
                  <a:cubicBezTo>
                    <a:pt x="268" y="0"/>
                    <a:pt x="0" y="258"/>
                    <a:pt x="0" y="582"/>
                  </a:cubicBezTo>
                  <a:cubicBezTo>
                    <a:pt x="0" y="897"/>
                    <a:pt x="268" y="1155"/>
                    <a:pt x="582" y="1155"/>
                  </a:cubicBezTo>
                  <a:cubicBezTo>
                    <a:pt x="897" y="1155"/>
                    <a:pt x="1155" y="897"/>
                    <a:pt x="1155" y="582"/>
                  </a:cubicBezTo>
                  <a:cubicBezTo>
                    <a:pt x="1155" y="258"/>
                    <a:pt x="897" y="0"/>
                    <a:pt x="582" y="0"/>
                  </a:cubicBezTo>
                  <a:close/>
                </a:path>
              </a:pathLst>
            </a:custGeom>
            <a:solidFill>
              <a:srgbClr val="9CA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5611;p64"/>
            <p:cNvSpPr/>
            <p:nvPr/>
          </p:nvSpPr>
          <p:spPr>
            <a:xfrm>
              <a:off x="2474854" y="2244924"/>
              <a:ext cx="79707" cy="75727"/>
            </a:xfrm>
            <a:custGeom>
              <a:avLst/>
              <a:gdLst/>
              <a:ahLst/>
              <a:cxnLst/>
              <a:rect l="l" t="t" r="r" b="b"/>
              <a:pathLst>
                <a:path w="3044" h="2892" extrusionOk="0">
                  <a:moveTo>
                    <a:pt x="2090" y="0"/>
                  </a:moveTo>
                  <a:lnTo>
                    <a:pt x="0" y="2080"/>
                  </a:lnTo>
                  <a:lnTo>
                    <a:pt x="382" y="2462"/>
                  </a:lnTo>
                  <a:cubicBezTo>
                    <a:pt x="673" y="2748"/>
                    <a:pt x="1050" y="2891"/>
                    <a:pt x="1426" y="2891"/>
                  </a:cubicBezTo>
                  <a:cubicBezTo>
                    <a:pt x="1801" y="2891"/>
                    <a:pt x="2176" y="2748"/>
                    <a:pt x="2462" y="2462"/>
                  </a:cubicBezTo>
                  <a:cubicBezTo>
                    <a:pt x="3044" y="1889"/>
                    <a:pt x="3044" y="954"/>
                    <a:pt x="2462" y="382"/>
                  </a:cubicBezTo>
                  <a:lnTo>
                    <a:pt x="2090"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5612;p64"/>
            <p:cNvSpPr/>
            <p:nvPr/>
          </p:nvSpPr>
          <p:spPr>
            <a:xfrm>
              <a:off x="2475115" y="2244924"/>
              <a:ext cx="71459" cy="71721"/>
            </a:xfrm>
            <a:custGeom>
              <a:avLst/>
              <a:gdLst/>
              <a:ahLst/>
              <a:cxnLst/>
              <a:rect l="l" t="t" r="r" b="b"/>
              <a:pathLst>
                <a:path w="2729" h="2739" extrusionOk="0">
                  <a:moveTo>
                    <a:pt x="2080" y="0"/>
                  </a:moveTo>
                  <a:lnTo>
                    <a:pt x="0" y="2080"/>
                  </a:lnTo>
                  <a:lnTo>
                    <a:pt x="372" y="2462"/>
                  </a:lnTo>
                  <a:cubicBezTo>
                    <a:pt x="487" y="2576"/>
                    <a:pt x="620" y="2662"/>
                    <a:pt x="763" y="2738"/>
                  </a:cubicBezTo>
                  <a:lnTo>
                    <a:pt x="2728" y="764"/>
                  </a:lnTo>
                  <a:cubicBezTo>
                    <a:pt x="2662" y="621"/>
                    <a:pt x="2566" y="487"/>
                    <a:pt x="2452" y="382"/>
                  </a:cubicBezTo>
                  <a:lnTo>
                    <a:pt x="2080" y="0"/>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5613;p64"/>
            <p:cNvSpPr/>
            <p:nvPr/>
          </p:nvSpPr>
          <p:spPr>
            <a:xfrm>
              <a:off x="2450371" y="2220756"/>
              <a:ext cx="89945" cy="88820"/>
            </a:xfrm>
            <a:custGeom>
              <a:avLst/>
              <a:gdLst/>
              <a:ahLst/>
              <a:cxnLst/>
              <a:rect l="l" t="t" r="r" b="b"/>
              <a:pathLst>
                <a:path w="3435" h="3392" extrusionOk="0">
                  <a:moveTo>
                    <a:pt x="2576" y="0"/>
                  </a:moveTo>
                  <a:cubicBezTo>
                    <a:pt x="2522" y="0"/>
                    <a:pt x="2467" y="22"/>
                    <a:pt x="2424" y="65"/>
                  </a:cubicBezTo>
                  <a:lnTo>
                    <a:pt x="86" y="2402"/>
                  </a:lnTo>
                  <a:cubicBezTo>
                    <a:pt x="1" y="2488"/>
                    <a:pt x="1" y="2631"/>
                    <a:pt x="86" y="2717"/>
                  </a:cubicBezTo>
                  <a:lnTo>
                    <a:pt x="697" y="3327"/>
                  </a:lnTo>
                  <a:cubicBezTo>
                    <a:pt x="740" y="3370"/>
                    <a:pt x="795" y="3392"/>
                    <a:pt x="850" y="3392"/>
                  </a:cubicBezTo>
                  <a:cubicBezTo>
                    <a:pt x="904" y="3392"/>
                    <a:pt x="959" y="3370"/>
                    <a:pt x="1002" y="3327"/>
                  </a:cubicBezTo>
                  <a:lnTo>
                    <a:pt x="3349" y="990"/>
                  </a:lnTo>
                  <a:cubicBezTo>
                    <a:pt x="3435" y="904"/>
                    <a:pt x="3435" y="761"/>
                    <a:pt x="3349" y="675"/>
                  </a:cubicBezTo>
                  <a:lnTo>
                    <a:pt x="2729" y="65"/>
                  </a:lnTo>
                  <a:cubicBezTo>
                    <a:pt x="2686" y="22"/>
                    <a:pt x="2631" y="0"/>
                    <a:pt x="25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Rettangolo 6"/>
          <p:cNvSpPr/>
          <p:nvPr/>
        </p:nvSpPr>
        <p:spPr>
          <a:xfrm>
            <a:off x="4910488" y="4855561"/>
            <a:ext cx="4299882" cy="1631216"/>
          </a:xfrm>
          <a:prstGeom prst="rect">
            <a:avLst/>
          </a:prstGeom>
        </p:spPr>
        <p:txBody>
          <a:bodyPr wrap="square">
            <a:spAutoFit/>
          </a:bodyPr>
          <a:lstStyle/>
          <a:p>
            <a:pPr marL="285750" indent="-285750">
              <a:buFont typeface="Arial" panose="020B0604020202020204" pitchFamily="34" charset="0"/>
              <a:buChar char="•"/>
            </a:pPr>
            <a:r>
              <a:rPr lang="it-IT" sz="1250" dirty="0"/>
              <a:t>Proposta di intesa sulle Linee di indirizzo per la realizzazione di progetti regionali volti alla sperimentazione di strutture di prossimità che verrà discussa in Conferenza Stato-Regioni (</a:t>
            </a:r>
            <a:r>
              <a:rPr lang="it-IT" sz="1250" dirty="0" smtClean="0"/>
              <a:t>giugno/luglio </a:t>
            </a:r>
            <a:r>
              <a:rPr lang="it-IT" sz="1250" dirty="0"/>
              <a:t>2021</a:t>
            </a:r>
            <a:r>
              <a:rPr lang="it-IT" sz="1250" dirty="0" smtClean="0"/>
              <a:t>);</a:t>
            </a:r>
            <a:endParaRPr lang="it-IT" sz="1250" dirty="0"/>
          </a:p>
          <a:p>
            <a:pPr marL="285750" indent="-285750">
              <a:buFont typeface="Arial" panose="020B0604020202020204" pitchFamily="34" charset="0"/>
              <a:buChar char="•"/>
            </a:pPr>
            <a:r>
              <a:rPr lang="it-IT" sz="1250" dirty="0"/>
              <a:t>” Linee guida nazionali” nei diversi ambiti di telemedicina su cui l’ISS sta lavorando con il Ministero della Salute e la Conferenza delle </a:t>
            </a:r>
            <a:r>
              <a:rPr lang="it-IT" sz="1250" dirty="0" smtClean="0"/>
              <a:t>Regioni</a:t>
            </a:r>
          </a:p>
          <a:p>
            <a:pPr marL="285750" indent="-285750">
              <a:buFont typeface="Arial" panose="020B0604020202020204" pitchFamily="34" charset="0"/>
              <a:buChar char="•"/>
            </a:pPr>
            <a:r>
              <a:rPr lang="it-IT" sz="1250" dirty="0" smtClean="0"/>
              <a:t>…</a:t>
            </a:r>
            <a:endParaRPr lang="it-IT" sz="1250" dirty="0"/>
          </a:p>
        </p:txBody>
      </p:sp>
      <p:sp>
        <p:nvSpPr>
          <p:cNvPr id="73" name="Rettangolo 72"/>
          <p:cNvSpPr/>
          <p:nvPr/>
        </p:nvSpPr>
        <p:spPr>
          <a:xfrm>
            <a:off x="9261937" y="4859002"/>
            <a:ext cx="2648859" cy="1438855"/>
          </a:xfrm>
          <a:prstGeom prst="rect">
            <a:avLst/>
          </a:prstGeom>
        </p:spPr>
        <p:txBody>
          <a:bodyPr wrap="square">
            <a:spAutoFit/>
          </a:bodyPr>
          <a:lstStyle/>
          <a:p>
            <a:pPr algn="just"/>
            <a:r>
              <a:rPr lang="it-IT" sz="1250" dirty="0" smtClean="0"/>
              <a:t>- Necessità </a:t>
            </a:r>
            <a:r>
              <a:rPr lang="it-IT" sz="1250" dirty="0"/>
              <a:t>di costruire una tassonomia degli strumenti di telemedicina, di prevedere la loro remunerazione e opportuna collocazione nei LEA: </a:t>
            </a:r>
            <a:r>
              <a:rPr lang="it-IT" sz="1250" dirty="0" err="1"/>
              <a:t>televisita</a:t>
            </a:r>
            <a:r>
              <a:rPr lang="it-IT" sz="1250" dirty="0"/>
              <a:t>, teleconsulto </a:t>
            </a:r>
            <a:r>
              <a:rPr lang="it-IT" sz="1250" dirty="0" err="1"/>
              <a:t>telemonitoraggio</a:t>
            </a:r>
            <a:r>
              <a:rPr lang="it-IT" sz="1250" dirty="0"/>
              <a:t>, </a:t>
            </a:r>
            <a:r>
              <a:rPr lang="it-IT" sz="1250" dirty="0" err="1"/>
              <a:t>telerefertazione</a:t>
            </a:r>
            <a:r>
              <a:rPr lang="it-IT" sz="1250" dirty="0" smtClean="0"/>
              <a:t>, compartecipazione…</a:t>
            </a:r>
            <a:endParaRPr lang="it-IT" sz="1250" dirty="0"/>
          </a:p>
        </p:txBody>
      </p:sp>
      <p:grpSp>
        <p:nvGrpSpPr>
          <p:cNvPr id="74" name="Google Shape;12321;p92">
            <a:extLst>
              <a:ext uri="{FF2B5EF4-FFF2-40B4-BE49-F238E27FC236}">
                <a16:creationId xmlns:a16="http://schemas.microsoft.com/office/drawing/2014/main" id="{5ADC87AD-4578-40D6-9D36-122E88D3659C}"/>
              </a:ext>
            </a:extLst>
          </p:cNvPr>
          <p:cNvGrpSpPr/>
          <p:nvPr/>
        </p:nvGrpSpPr>
        <p:grpSpPr>
          <a:xfrm>
            <a:off x="8644980" y="1577324"/>
            <a:ext cx="452117" cy="383864"/>
            <a:chOff x="6229598" y="1518052"/>
            <a:chExt cx="343560" cy="343822"/>
          </a:xfrm>
        </p:grpSpPr>
        <p:sp>
          <p:nvSpPr>
            <p:cNvPr id="75" name="Google Shape;12322;p92">
              <a:extLst>
                <a:ext uri="{FF2B5EF4-FFF2-40B4-BE49-F238E27FC236}">
                  <a16:creationId xmlns:a16="http://schemas.microsoft.com/office/drawing/2014/main" id="{9290A16F-E021-4A16-B447-C295C976DCBA}"/>
                </a:ext>
              </a:extLst>
            </p:cNvPr>
            <p:cNvSpPr/>
            <p:nvPr/>
          </p:nvSpPr>
          <p:spPr>
            <a:xfrm>
              <a:off x="6229598" y="1518052"/>
              <a:ext cx="343560" cy="343822"/>
            </a:xfrm>
            <a:custGeom>
              <a:avLst/>
              <a:gdLst/>
              <a:ahLst/>
              <a:cxnLst/>
              <a:rect l="l" t="t" r="r" b="b"/>
              <a:pathLst>
                <a:path w="13083" h="13093" extrusionOk="0">
                  <a:moveTo>
                    <a:pt x="6537" y="0"/>
                  </a:moveTo>
                  <a:cubicBezTo>
                    <a:pt x="2929" y="0"/>
                    <a:pt x="0" y="2938"/>
                    <a:pt x="0" y="6546"/>
                  </a:cubicBezTo>
                  <a:cubicBezTo>
                    <a:pt x="0" y="10164"/>
                    <a:pt x="2929" y="13092"/>
                    <a:pt x="6537" y="13092"/>
                  </a:cubicBezTo>
                  <a:cubicBezTo>
                    <a:pt x="10154" y="13092"/>
                    <a:pt x="13083" y="10164"/>
                    <a:pt x="13083" y="6546"/>
                  </a:cubicBezTo>
                  <a:cubicBezTo>
                    <a:pt x="13083" y="2938"/>
                    <a:pt x="10154" y="0"/>
                    <a:pt x="65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2323;p92">
              <a:extLst>
                <a:ext uri="{FF2B5EF4-FFF2-40B4-BE49-F238E27FC236}">
                  <a16:creationId xmlns:a16="http://schemas.microsoft.com/office/drawing/2014/main" id="{991901BD-22A3-4323-9C80-37560DD7B5E3}"/>
                </a:ext>
              </a:extLst>
            </p:cNvPr>
            <p:cNvSpPr/>
            <p:nvPr/>
          </p:nvSpPr>
          <p:spPr>
            <a:xfrm>
              <a:off x="6255228" y="1543918"/>
              <a:ext cx="292064" cy="292064"/>
            </a:xfrm>
            <a:custGeom>
              <a:avLst/>
              <a:gdLst/>
              <a:ahLst/>
              <a:cxnLst/>
              <a:rect l="l" t="t" r="r" b="b"/>
              <a:pathLst>
                <a:path w="11122" h="11122" extrusionOk="0">
                  <a:moveTo>
                    <a:pt x="5561" y="1"/>
                  </a:moveTo>
                  <a:cubicBezTo>
                    <a:pt x="2489" y="1"/>
                    <a:pt x="1" y="2489"/>
                    <a:pt x="1" y="5561"/>
                  </a:cubicBezTo>
                  <a:cubicBezTo>
                    <a:pt x="1" y="8633"/>
                    <a:pt x="2489" y="11121"/>
                    <a:pt x="5561" y="11121"/>
                  </a:cubicBezTo>
                  <a:cubicBezTo>
                    <a:pt x="8633" y="11121"/>
                    <a:pt x="11121" y="8633"/>
                    <a:pt x="11121" y="5561"/>
                  </a:cubicBezTo>
                  <a:cubicBezTo>
                    <a:pt x="11121" y="2489"/>
                    <a:pt x="8633" y="1"/>
                    <a:pt x="5561" y="1"/>
                  </a:cubicBezTo>
                  <a:close/>
                </a:path>
              </a:pathLst>
            </a:custGeom>
            <a:solidFill>
              <a:schemeClr val="accent4">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4">
                    <a:lumMod val="20000"/>
                    <a:lumOff val="80000"/>
                  </a:schemeClr>
                </a:solidFill>
              </a:endParaRPr>
            </a:p>
          </p:txBody>
        </p:sp>
        <p:sp>
          <p:nvSpPr>
            <p:cNvPr id="77" name="Google Shape;12324;p92">
              <a:extLst>
                <a:ext uri="{FF2B5EF4-FFF2-40B4-BE49-F238E27FC236}">
                  <a16:creationId xmlns:a16="http://schemas.microsoft.com/office/drawing/2014/main" id="{B8F45F1A-134E-4E55-88D0-279C0F0AAA77}"/>
                </a:ext>
              </a:extLst>
            </p:cNvPr>
            <p:cNvSpPr/>
            <p:nvPr/>
          </p:nvSpPr>
          <p:spPr>
            <a:xfrm>
              <a:off x="6396218" y="1564034"/>
              <a:ext cx="10320" cy="131221"/>
            </a:xfrm>
            <a:custGeom>
              <a:avLst/>
              <a:gdLst/>
              <a:ahLst/>
              <a:cxnLst/>
              <a:rect l="l" t="t" r="r" b="b"/>
              <a:pathLst>
                <a:path w="393" h="4997" extrusionOk="0">
                  <a:moveTo>
                    <a:pt x="197" y="0"/>
                  </a:moveTo>
                  <a:cubicBezTo>
                    <a:pt x="99" y="0"/>
                    <a:pt x="1" y="67"/>
                    <a:pt x="1" y="201"/>
                  </a:cubicBezTo>
                  <a:lnTo>
                    <a:pt x="1" y="4795"/>
                  </a:lnTo>
                  <a:cubicBezTo>
                    <a:pt x="1" y="4910"/>
                    <a:pt x="87" y="4996"/>
                    <a:pt x="192" y="4996"/>
                  </a:cubicBezTo>
                  <a:cubicBezTo>
                    <a:pt x="307" y="4996"/>
                    <a:pt x="393" y="4910"/>
                    <a:pt x="393" y="4795"/>
                  </a:cubicBezTo>
                  <a:lnTo>
                    <a:pt x="393" y="201"/>
                  </a:lnTo>
                  <a:cubicBezTo>
                    <a:pt x="393" y="67"/>
                    <a:pt x="295" y="0"/>
                    <a:pt x="197" y="0"/>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2325;p92">
              <a:extLst>
                <a:ext uri="{FF2B5EF4-FFF2-40B4-BE49-F238E27FC236}">
                  <a16:creationId xmlns:a16="http://schemas.microsoft.com/office/drawing/2014/main" id="{10F2EAB4-1085-4E5F-9F4B-A110E7F2CA10}"/>
                </a:ext>
              </a:extLst>
            </p:cNvPr>
            <p:cNvSpPr/>
            <p:nvPr/>
          </p:nvSpPr>
          <p:spPr>
            <a:xfrm>
              <a:off x="6394459" y="1684908"/>
              <a:ext cx="134477" cy="10346"/>
            </a:xfrm>
            <a:custGeom>
              <a:avLst/>
              <a:gdLst/>
              <a:ahLst/>
              <a:cxnLst/>
              <a:rect l="l" t="t" r="r" b="b"/>
              <a:pathLst>
                <a:path w="5121" h="394" extrusionOk="0">
                  <a:moveTo>
                    <a:pt x="259" y="1"/>
                  </a:moveTo>
                  <a:cubicBezTo>
                    <a:pt x="1" y="1"/>
                    <a:pt x="1" y="393"/>
                    <a:pt x="259" y="393"/>
                  </a:cubicBezTo>
                  <a:lnTo>
                    <a:pt x="4862" y="393"/>
                  </a:lnTo>
                  <a:cubicBezTo>
                    <a:pt x="5121" y="393"/>
                    <a:pt x="5121" y="1"/>
                    <a:pt x="4862"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2326;p92">
              <a:extLst>
                <a:ext uri="{FF2B5EF4-FFF2-40B4-BE49-F238E27FC236}">
                  <a16:creationId xmlns:a16="http://schemas.microsoft.com/office/drawing/2014/main" id="{A204752A-6DF4-4DDA-9607-14055F98E566}"/>
                </a:ext>
              </a:extLst>
            </p:cNvPr>
            <p:cNvSpPr/>
            <p:nvPr/>
          </p:nvSpPr>
          <p:spPr>
            <a:xfrm>
              <a:off x="6291178" y="1579868"/>
              <a:ext cx="272946" cy="256009"/>
            </a:xfrm>
            <a:custGeom>
              <a:avLst/>
              <a:gdLst/>
              <a:ahLst/>
              <a:cxnLst/>
              <a:rect l="l" t="t" r="r" b="b"/>
              <a:pathLst>
                <a:path w="10394" h="9749" extrusionOk="0">
                  <a:moveTo>
                    <a:pt x="7848" y="0"/>
                  </a:moveTo>
                  <a:lnTo>
                    <a:pt x="7848" y="0"/>
                  </a:lnTo>
                  <a:cubicBezTo>
                    <a:pt x="9781" y="2211"/>
                    <a:pt x="9666" y="5522"/>
                    <a:pt x="7599" y="7599"/>
                  </a:cubicBezTo>
                  <a:cubicBezTo>
                    <a:pt x="6518" y="8680"/>
                    <a:pt x="5095" y="9227"/>
                    <a:pt x="3667" y="9227"/>
                  </a:cubicBezTo>
                  <a:cubicBezTo>
                    <a:pt x="2363" y="9227"/>
                    <a:pt x="1055" y="8771"/>
                    <a:pt x="0" y="7848"/>
                  </a:cubicBezTo>
                  <a:lnTo>
                    <a:pt x="0" y="7848"/>
                  </a:lnTo>
                  <a:cubicBezTo>
                    <a:pt x="1108" y="9110"/>
                    <a:pt x="2650" y="9748"/>
                    <a:pt x="4196" y="9748"/>
                  </a:cubicBezTo>
                  <a:cubicBezTo>
                    <a:pt x="5614" y="9748"/>
                    <a:pt x="7035" y="9211"/>
                    <a:pt x="8125" y="8125"/>
                  </a:cubicBezTo>
                  <a:cubicBezTo>
                    <a:pt x="10393" y="5848"/>
                    <a:pt x="10269" y="2125"/>
                    <a:pt x="7848" y="0"/>
                  </a:cubicBezTo>
                  <a:close/>
                </a:path>
              </a:pathLst>
            </a:custGeom>
            <a:solidFill>
              <a:srgbClr val="E2E8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2327;p92">
              <a:extLst>
                <a:ext uri="{FF2B5EF4-FFF2-40B4-BE49-F238E27FC236}">
                  <a16:creationId xmlns:a16="http://schemas.microsoft.com/office/drawing/2014/main" id="{D402FE53-1C8A-49BE-AC8C-C10FD058236A}"/>
                </a:ext>
              </a:extLst>
            </p:cNvPr>
            <p:cNvSpPr/>
            <p:nvPr/>
          </p:nvSpPr>
          <p:spPr>
            <a:xfrm>
              <a:off x="6273584" y="1684908"/>
              <a:ext cx="21376" cy="10346"/>
            </a:xfrm>
            <a:custGeom>
              <a:avLst/>
              <a:gdLst/>
              <a:ahLst/>
              <a:cxnLst/>
              <a:rect l="l" t="t" r="r" b="b"/>
              <a:pathLst>
                <a:path w="814" h="394" extrusionOk="0">
                  <a:moveTo>
                    <a:pt x="268" y="1"/>
                  </a:moveTo>
                  <a:cubicBezTo>
                    <a:pt x="0" y="1"/>
                    <a:pt x="0" y="393"/>
                    <a:pt x="268" y="393"/>
                  </a:cubicBezTo>
                  <a:lnTo>
                    <a:pt x="555" y="393"/>
                  </a:lnTo>
                  <a:cubicBezTo>
                    <a:pt x="814" y="393"/>
                    <a:pt x="814" y="1"/>
                    <a:pt x="555" y="1"/>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2328;p92">
              <a:extLst>
                <a:ext uri="{FF2B5EF4-FFF2-40B4-BE49-F238E27FC236}">
                  <a16:creationId xmlns:a16="http://schemas.microsoft.com/office/drawing/2014/main" id="{F8CAD439-F3DF-44EE-B33A-40910ADEB22F}"/>
                </a:ext>
              </a:extLst>
            </p:cNvPr>
            <p:cNvSpPr/>
            <p:nvPr/>
          </p:nvSpPr>
          <p:spPr>
            <a:xfrm>
              <a:off x="6396218" y="1798194"/>
              <a:ext cx="10320" cy="17673"/>
            </a:xfrm>
            <a:custGeom>
              <a:avLst/>
              <a:gdLst/>
              <a:ahLst/>
              <a:cxnLst/>
              <a:rect l="l" t="t" r="r" b="b"/>
              <a:pathLst>
                <a:path w="393" h="673" extrusionOk="0">
                  <a:moveTo>
                    <a:pt x="197" y="1"/>
                  </a:moveTo>
                  <a:cubicBezTo>
                    <a:pt x="99" y="1"/>
                    <a:pt x="1" y="65"/>
                    <a:pt x="1" y="194"/>
                  </a:cubicBezTo>
                  <a:lnTo>
                    <a:pt x="1" y="481"/>
                  </a:lnTo>
                  <a:cubicBezTo>
                    <a:pt x="1" y="587"/>
                    <a:pt x="87" y="673"/>
                    <a:pt x="192" y="673"/>
                  </a:cubicBezTo>
                  <a:cubicBezTo>
                    <a:pt x="307" y="673"/>
                    <a:pt x="393" y="587"/>
                    <a:pt x="393" y="481"/>
                  </a:cubicBezTo>
                  <a:lnTo>
                    <a:pt x="393" y="194"/>
                  </a:lnTo>
                  <a:cubicBezTo>
                    <a:pt x="393" y="65"/>
                    <a:pt x="295" y="1"/>
                    <a:pt x="197" y="1"/>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2329;p92">
              <a:extLst>
                <a:ext uri="{FF2B5EF4-FFF2-40B4-BE49-F238E27FC236}">
                  <a16:creationId xmlns:a16="http://schemas.microsoft.com/office/drawing/2014/main" id="{9D4B49F3-E452-4D63-B768-2D53F3E6623E}"/>
                </a:ext>
              </a:extLst>
            </p:cNvPr>
            <p:cNvSpPr/>
            <p:nvPr/>
          </p:nvSpPr>
          <p:spPr>
            <a:xfrm>
              <a:off x="6308063" y="1599117"/>
              <a:ext cx="20036" cy="15966"/>
            </a:xfrm>
            <a:custGeom>
              <a:avLst/>
              <a:gdLst/>
              <a:ahLst/>
              <a:cxnLst/>
              <a:rect l="l" t="t" r="r" b="b"/>
              <a:pathLst>
                <a:path w="763" h="608" extrusionOk="0">
                  <a:moveTo>
                    <a:pt x="296" y="0"/>
                  </a:moveTo>
                  <a:cubicBezTo>
                    <a:pt x="140" y="0"/>
                    <a:pt x="1" y="210"/>
                    <a:pt x="161" y="349"/>
                  </a:cubicBezTo>
                  <a:lnTo>
                    <a:pt x="362" y="550"/>
                  </a:lnTo>
                  <a:cubicBezTo>
                    <a:pt x="399" y="587"/>
                    <a:pt x="445" y="606"/>
                    <a:pt x="501" y="607"/>
                  </a:cubicBezTo>
                  <a:lnTo>
                    <a:pt x="501" y="607"/>
                  </a:lnTo>
                  <a:cubicBezTo>
                    <a:pt x="679" y="604"/>
                    <a:pt x="763" y="396"/>
                    <a:pt x="640" y="272"/>
                  </a:cubicBezTo>
                  <a:lnTo>
                    <a:pt x="439" y="71"/>
                  </a:lnTo>
                  <a:cubicBezTo>
                    <a:pt x="395" y="21"/>
                    <a:pt x="344" y="0"/>
                    <a:pt x="296" y="0"/>
                  </a:cubicBezTo>
                  <a:close/>
                  <a:moveTo>
                    <a:pt x="501" y="607"/>
                  </a:moveTo>
                  <a:cubicBezTo>
                    <a:pt x="499" y="607"/>
                    <a:pt x="498" y="607"/>
                    <a:pt x="496" y="607"/>
                  </a:cubicBezTo>
                  <a:lnTo>
                    <a:pt x="506" y="607"/>
                  </a:lnTo>
                  <a:cubicBezTo>
                    <a:pt x="504" y="607"/>
                    <a:pt x="502" y="607"/>
                    <a:pt x="501" y="607"/>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2330;p92">
              <a:extLst>
                <a:ext uri="{FF2B5EF4-FFF2-40B4-BE49-F238E27FC236}">
                  <a16:creationId xmlns:a16="http://schemas.microsoft.com/office/drawing/2014/main" id="{935A1C12-EBDA-4BC9-87DA-6C25356BB020}"/>
                </a:ext>
              </a:extLst>
            </p:cNvPr>
            <p:cNvSpPr/>
            <p:nvPr/>
          </p:nvSpPr>
          <p:spPr>
            <a:xfrm>
              <a:off x="6473606" y="1764581"/>
              <a:ext cx="20141" cy="16097"/>
            </a:xfrm>
            <a:custGeom>
              <a:avLst/>
              <a:gdLst/>
              <a:ahLst/>
              <a:cxnLst/>
              <a:rect l="l" t="t" r="r" b="b"/>
              <a:pathLst>
                <a:path w="767" h="613" extrusionOk="0">
                  <a:moveTo>
                    <a:pt x="297" y="0"/>
                  </a:moveTo>
                  <a:cubicBezTo>
                    <a:pt x="138" y="0"/>
                    <a:pt x="1" y="208"/>
                    <a:pt x="154" y="355"/>
                  </a:cubicBezTo>
                  <a:lnTo>
                    <a:pt x="355" y="556"/>
                  </a:lnTo>
                  <a:cubicBezTo>
                    <a:pt x="394" y="584"/>
                    <a:pt x="451" y="613"/>
                    <a:pt x="499" y="613"/>
                  </a:cubicBezTo>
                  <a:cubicBezTo>
                    <a:pt x="671" y="613"/>
                    <a:pt x="767" y="402"/>
                    <a:pt x="642" y="278"/>
                  </a:cubicBezTo>
                  <a:lnTo>
                    <a:pt x="441" y="67"/>
                  </a:lnTo>
                  <a:cubicBezTo>
                    <a:pt x="396" y="20"/>
                    <a:pt x="345" y="0"/>
                    <a:pt x="297"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2331;p92">
              <a:extLst>
                <a:ext uri="{FF2B5EF4-FFF2-40B4-BE49-F238E27FC236}">
                  <a16:creationId xmlns:a16="http://schemas.microsoft.com/office/drawing/2014/main" id="{55BD8F04-9FBA-444E-8329-C7B89C4D5399}"/>
                </a:ext>
              </a:extLst>
            </p:cNvPr>
            <p:cNvSpPr/>
            <p:nvPr/>
          </p:nvSpPr>
          <p:spPr>
            <a:xfrm>
              <a:off x="6474368" y="1599117"/>
              <a:ext cx="20141" cy="15966"/>
            </a:xfrm>
            <a:custGeom>
              <a:avLst/>
              <a:gdLst/>
              <a:ahLst/>
              <a:cxnLst/>
              <a:rect l="l" t="t" r="r" b="b"/>
              <a:pathLst>
                <a:path w="767" h="608" extrusionOk="0">
                  <a:moveTo>
                    <a:pt x="478" y="0"/>
                  </a:moveTo>
                  <a:cubicBezTo>
                    <a:pt x="429" y="0"/>
                    <a:pt x="379" y="21"/>
                    <a:pt x="336" y="71"/>
                  </a:cubicBezTo>
                  <a:lnTo>
                    <a:pt x="135" y="272"/>
                  </a:lnTo>
                  <a:cubicBezTo>
                    <a:pt x="1" y="397"/>
                    <a:pt x="97" y="607"/>
                    <a:pt x="269" y="607"/>
                  </a:cubicBezTo>
                  <a:cubicBezTo>
                    <a:pt x="326" y="607"/>
                    <a:pt x="374" y="588"/>
                    <a:pt x="412" y="550"/>
                  </a:cubicBezTo>
                  <a:lnTo>
                    <a:pt x="613" y="349"/>
                  </a:lnTo>
                  <a:cubicBezTo>
                    <a:pt x="766" y="210"/>
                    <a:pt x="631" y="0"/>
                    <a:pt x="478"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2332;p92">
              <a:extLst>
                <a:ext uri="{FF2B5EF4-FFF2-40B4-BE49-F238E27FC236}">
                  <a16:creationId xmlns:a16="http://schemas.microsoft.com/office/drawing/2014/main" id="{BC90B250-19B5-43F0-AD65-B93BDD8AF04A}"/>
                </a:ext>
              </a:extLst>
            </p:cNvPr>
            <p:cNvSpPr/>
            <p:nvPr/>
          </p:nvSpPr>
          <p:spPr>
            <a:xfrm>
              <a:off x="6308772" y="1765001"/>
              <a:ext cx="19432" cy="15677"/>
            </a:xfrm>
            <a:custGeom>
              <a:avLst/>
              <a:gdLst/>
              <a:ahLst/>
              <a:cxnLst/>
              <a:rect l="l" t="t" r="r" b="b"/>
              <a:pathLst>
                <a:path w="740" h="597" extrusionOk="0">
                  <a:moveTo>
                    <a:pt x="457" y="0"/>
                  </a:moveTo>
                  <a:cubicBezTo>
                    <a:pt x="414" y="0"/>
                    <a:pt x="368" y="15"/>
                    <a:pt x="325" y="51"/>
                  </a:cubicBezTo>
                  <a:lnTo>
                    <a:pt x="124" y="252"/>
                  </a:lnTo>
                  <a:cubicBezTo>
                    <a:pt x="0" y="377"/>
                    <a:pt x="96" y="597"/>
                    <a:pt x="268" y="597"/>
                  </a:cubicBezTo>
                  <a:cubicBezTo>
                    <a:pt x="316" y="597"/>
                    <a:pt x="373" y="568"/>
                    <a:pt x="412" y="540"/>
                  </a:cubicBezTo>
                  <a:lnTo>
                    <a:pt x="613" y="339"/>
                  </a:lnTo>
                  <a:cubicBezTo>
                    <a:pt x="739" y="190"/>
                    <a:pt x="611" y="0"/>
                    <a:pt x="457"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2333;p92">
              <a:extLst>
                <a:ext uri="{FF2B5EF4-FFF2-40B4-BE49-F238E27FC236}">
                  <a16:creationId xmlns:a16="http://schemas.microsoft.com/office/drawing/2014/main" id="{7DD20513-DA6B-4DD2-A4BE-24D56394CA98}"/>
                </a:ext>
              </a:extLst>
            </p:cNvPr>
            <p:cNvSpPr/>
            <p:nvPr/>
          </p:nvSpPr>
          <p:spPr>
            <a:xfrm>
              <a:off x="6283064" y="1637404"/>
              <a:ext cx="20693" cy="13366"/>
            </a:xfrm>
            <a:custGeom>
              <a:avLst/>
              <a:gdLst/>
              <a:ahLst/>
              <a:cxnLst/>
              <a:rect l="l" t="t" r="r" b="b"/>
              <a:pathLst>
                <a:path w="788" h="509" extrusionOk="0">
                  <a:moveTo>
                    <a:pt x="280" y="0"/>
                  </a:moveTo>
                  <a:cubicBezTo>
                    <a:pt x="118" y="0"/>
                    <a:pt x="0" y="333"/>
                    <a:pt x="194" y="384"/>
                  </a:cubicBezTo>
                  <a:lnTo>
                    <a:pt x="453" y="489"/>
                  </a:lnTo>
                  <a:cubicBezTo>
                    <a:pt x="472" y="499"/>
                    <a:pt x="501" y="508"/>
                    <a:pt x="529" y="508"/>
                  </a:cubicBezTo>
                  <a:cubicBezTo>
                    <a:pt x="730" y="499"/>
                    <a:pt x="788" y="221"/>
                    <a:pt x="606" y="135"/>
                  </a:cubicBezTo>
                  <a:lnTo>
                    <a:pt x="347" y="20"/>
                  </a:lnTo>
                  <a:cubicBezTo>
                    <a:pt x="325" y="6"/>
                    <a:pt x="302" y="0"/>
                    <a:pt x="280"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2334;p92">
              <a:extLst>
                <a:ext uri="{FF2B5EF4-FFF2-40B4-BE49-F238E27FC236}">
                  <a16:creationId xmlns:a16="http://schemas.microsoft.com/office/drawing/2014/main" id="{81E887AF-67C4-4621-A766-344364A180AA}"/>
                </a:ext>
              </a:extLst>
            </p:cNvPr>
            <p:cNvSpPr/>
            <p:nvPr/>
          </p:nvSpPr>
          <p:spPr>
            <a:xfrm>
              <a:off x="6498947" y="1729445"/>
              <a:ext cx="20640" cy="13051"/>
            </a:xfrm>
            <a:custGeom>
              <a:avLst/>
              <a:gdLst/>
              <a:ahLst/>
              <a:cxnLst/>
              <a:rect l="l" t="t" r="r" b="b"/>
              <a:pathLst>
                <a:path w="786" h="497" extrusionOk="0">
                  <a:moveTo>
                    <a:pt x="273" y="1"/>
                  </a:moveTo>
                  <a:cubicBezTo>
                    <a:pt x="89" y="1"/>
                    <a:pt x="0" y="258"/>
                    <a:pt x="175" y="372"/>
                  </a:cubicBezTo>
                  <a:lnTo>
                    <a:pt x="433" y="477"/>
                  </a:lnTo>
                  <a:cubicBezTo>
                    <a:pt x="461" y="486"/>
                    <a:pt x="488" y="495"/>
                    <a:pt x="516" y="496"/>
                  </a:cubicBezTo>
                  <a:lnTo>
                    <a:pt x="516" y="496"/>
                  </a:lnTo>
                  <a:cubicBezTo>
                    <a:pt x="731" y="491"/>
                    <a:pt x="786" y="208"/>
                    <a:pt x="587" y="123"/>
                  </a:cubicBezTo>
                  <a:lnTo>
                    <a:pt x="328" y="8"/>
                  </a:lnTo>
                  <a:cubicBezTo>
                    <a:pt x="309" y="3"/>
                    <a:pt x="291" y="1"/>
                    <a:pt x="273" y="1"/>
                  </a:cubicBezTo>
                  <a:close/>
                  <a:moveTo>
                    <a:pt x="516" y="496"/>
                  </a:moveTo>
                  <a:cubicBezTo>
                    <a:pt x="514" y="496"/>
                    <a:pt x="512" y="496"/>
                    <a:pt x="510" y="496"/>
                  </a:cubicBezTo>
                  <a:lnTo>
                    <a:pt x="520" y="496"/>
                  </a:lnTo>
                  <a:cubicBezTo>
                    <a:pt x="518" y="496"/>
                    <a:pt x="517" y="496"/>
                    <a:pt x="516" y="496"/>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2335;p92">
              <a:extLst>
                <a:ext uri="{FF2B5EF4-FFF2-40B4-BE49-F238E27FC236}">
                  <a16:creationId xmlns:a16="http://schemas.microsoft.com/office/drawing/2014/main" id="{1DA040D4-322C-4D10-AF6D-382F60044ED1}"/>
                </a:ext>
              </a:extLst>
            </p:cNvPr>
            <p:cNvSpPr/>
            <p:nvPr/>
          </p:nvSpPr>
          <p:spPr>
            <a:xfrm>
              <a:off x="6439442" y="1574511"/>
              <a:ext cx="14837" cy="16675"/>
            </a:xfrm>
            <a:custGeom>
              <a:avLst/>
              <a:gdLst/>
              <a:ahLst/>
              <a:cxnLst/>
              <a:rect l="l" t="t" r="r" b="b"/>
              <a:pathLst>
                <a:path w="565" h="635" extrusionOk="0">
                  <a:moveTo>
                    <a:pt x="331" y="0"/>
                  </a:moveTo>
                  <a:cubicBezTo>
                    <a:pt x="269" y="0"/>
                    <a:pt x="206" y="30"/>
                    <a:pt x="163" y="99"/>
                  </a:cubicBezTo>
                  <a:lnTo>
                    <a:pt x="58" y="357"/>
                  </a:lnTo>
                  <a:cubicBezTo>
                    <a:pt x="1" y="482"/>
                    <a:pt x="96" y="635"/>
                    <a:pt x="240" y="635"/>
                  </a:cubicBezTo>
                  <a:lnTo>
                    <a:pt x="230" y="625"/>
                  </a:lnTo>
                  <a:cubicBezTo>
                    <a:pt x="307" y="625"/>
                    <a:pt x="383" y="578"/>
                    <a:pt x="412" y="511"/>
                  </a:cubicBezTo>
                  <a:lnTo>
                    <a:pt x="527" y="252"/>
                  </a:lnTo>
                  <a:cubicBezTo>
                    <a:pt x="565" y="108"/>
                    <a:pt x="450" y="0"/>
                    <a:pt x="331"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2336;p92">
              <a:extLst>
                <a:ext uri="{FF2B5EF4-FFF2-40B4-BE49-F238E27FC236}">
                  <a16:creationId xmlns:a16="http://schemas.microsoft.com/office/drawing/2014/main" id="{507B1426-1888-4528-AD32-53F3D9E4C267}"/>
                </a:ext>
              </a:extLst>
            </p:cNvPr>
            <p:cNvSpPr/>
            <p:nvPr/>
          </p:nvSpPr>
          <p:spPr>
            <a:xfrm>
              <a:off x="6347978" y="1789581"/>
              <a:ext cx="15861" cy="16754"/>
            </a:xfrm>
            <a:custGeom>
              <a:avLst/>
              <a:gdLst/>
              <a:ahLst/>
              <a:cxnLst/>
              <a:rect l="l" t="t" r="r" b="b"/>
              <a:pathLst>
                <a:path w="604" h="638" extrusionOk="0">
                  <a:moveTo>
                    <a:pt x="303" y="0"/>
                  </a:moveTo>
                  <a:cubicBezTo>
                    <a:pt x="239" y="0"/>
                    <a:pt x="181" y="30"/>
                    <a:pt x="163" y="101"/>
                  </a:cubicBezTo>
                  <a:lnTo>
                    <a:pt x="48" y="360"/>
                  </a:lnTo>
                  <a:cubicBezTo>
                    <a:pt x="0" y="494"/>
                    <a:pt x="96" y="637"/>
                    <a:pt x="230" y="637"/>
                  </a:cubicBezTo>
                  <a:cubicBezTo>
                    <a:pt x="306" y="637"/>
                    <a:pt x="383" y="589"/>
                    <a:pt x="412" y="513"/>
                  </a:cubicBezTo>
                  <a:lnTo>
                    <a:pt x="526" y="254"/>
                  </a:lnTo>
                  <a:cubicBezTo>
                    <a:pt x="604" y="125"/>
                    <a:pt x="438" y="0"/>
                    <a:pt x="303"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2337;p92">
              <a:extLst>
                <a:ext uri="{FF2B5EF4-FFF2-40B4-BE49-F238E27FC236}">
                  <a16:creationId xmlns:a16="http://schemas.microsoft.com/office/drawing/2014/main" id="{A9754B24-1592-4FBD-9664-0868A5E3BC7D}"/>
                </a:ext>
              </a:extLst>
            </p:cNvPr>
            <p:cNvSpPr/>
            <p:nvPr/>
          </p:nvSpPr>
          <p:spPr>
            <a:xfrm>
              <a:off x="6349633" y="1572883"/>
              <a:ext cx="15441" cy="17305"/>
            </a:xfrm>
            <a:custGeom>
              <a:avLst/>
              <a:gdLst/>
              <a:ahLst/>
              <a:cxnLst/>
              <a:rect l="l" t="t" r="r" b="b"/>
              <a:pathLst>
                <a:path w="588" h="659" extrusionOk="0">
                  <a:moveTo>
                    <a:pt x="254" y="0"/>
                  </a:moveTo>
                  <a:cubicBezTo>
                    <a:pt x="127" y="0"/>
                    <a:pt x="0" y="116"/>
                    <a:pt x="61" y="276"/>
                  </a:cubicBezTo>
                  <a:lnTo>
                    <a:pt x="176" y="534"/>
                  </a:lnTo>
                  <a:cubicBezTo>
                    <a:pt x="205" y="611"/>
                    <a:pt x="272" y="659"/>
                    <a:pt x="358" y="659"/>
                  </a:cubicBezTo>
                  <a:cubicBezTo>
                    <a:pt x="492" y="659"/>
                    <a:pt x="588" y="515"/>
                    <a:pt x="540" y="391"/>
                  </a:cubicBezTo>
                  <a:lnTo>
                    <a:pt x="435" y="123"/>
                  </a:lnTo>
                  <a:cubicBezTo>
                    <a:pt x="397" y="37"/>
                    <a:pt x="326" y="0"/>
                    <a:pt x="254"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2338;p92">
              <a:extLst>
                <a:ext uri="{FF2B5EF4-FFF2-40B4-BE49-F238E27FC236}">
                  <a16:creationId xmlns:a16="http://schemas.microsoft.com/office/drawing/2014/main" id="{606A93F5-4027-4DDC-BC02-3ED8FCB3724E}"/>
                </a:ext>
              </a:extLst>
            </p:cNvPr>
            <p:cNvSpPr/>
            <p:nvPr/>
          </p:nvSpPr>
          <p:spPr>
            <a:xfrm>
              <a:off x="6437341" y="1789896"/>
              <a:ext cx="15441" cy="17437"/>
            </a:xfrm>
            <a:custGeom>
              <a:avLst/>
              <a:gdLst/>
              <a:ahLst/>
              <a:cxnLst/>
              <a:rect l="l" t="t" r="r" b="b"/>
              <a:pathLst>
                <a:path w="588" h="664" extrusionOk="0">
                  <a:moveTo>
                    <a:pt x="251" y="0"/>
                  </a:moveTo>
                  <a:cubicBezTo>
                    <a:pt x="127" y="0"/>
                    <a:pt x="0" y="118"/>
                    <a:pt x="61" y="271"/>
                  </a:cubicBezTo>
                  <a:lnTo>
                    <a:pt x="167" y="539"/>
                  </a:lnTo>
                  <a:cubicBezTo>
                    <a:pt x="195" y="616"/>
                    <a:pt x="272" y="654"/>
                    <a:pt x="349" y="654"/>
                  </a:cubicBezTo>
                  <a:lnTo>
                    <a:pt x="349" y="663"/>
                  </a:lnTo>
                  <a:cubicBezTo>
                    <a:pt x="492" y="663"/>
                    <a:pt x="588" y="520"/>
                    <a:pt x="530" y="386"/>
                  </a:cubicBezTo>
                  <a:lnTo>
                    <a:pt x="425" y="127"/>
                  </a:lnTo>
                  <a:cubicBezTo>
                    <a:pt x="391" y="38"/>
                    <a:pt x="321" y="0"/>
                    <a:pt x="251"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2339;p92">
              <a:extLst>
                <a:ext uri="{FF2B5EF4-FFF2-40B4-BE49-F238E27FC236}">
                  <a16:creationId xmlns:a16="http://schemas.microsoft.com/office/drawing/2014/main" id="{B0DF5D8B-8AAC-489E-88F3-858919C7F0D0}"/>
                </a:ext>
              </a:extLst>
            </p:cNvPr>
            <p:cNvSpPr/>
            <p:nvPr/>
          </p:nvSpPr>
          <p:spPr>
            <a:xfrm>
              <a:off x="6499262" y="1639505"/>
              <a:ext cx="21664" cy="13261"/>
            </a:xfrm>
            <a:custGeom>
              <a:avLst/>
              <a:gdLst/>
              <a:ahLst/>
              <a:cxnLst/>
              <a:rect l="l" t="t" r="r" b="b"/>
              <a:pathLst>
                <a:path w="825" h="505" extrusionOk="0">
                  <a:moveTo>
                    <a:pt x="541" y="1"/>
                  </a:moveTo>
                  <a:cubicBezTo>
                    <a:pt x="515" y="1"/>
                    <a:pt x="488" y="6"/>
                    <a:pt x="460" y="17"/>
                  </a:cubicBezTo>
                  <a:lnTo>
                    <a:pt x="201" y="131"/>
                  </a:lnTo>
                  <a:cubicBezTo>
                    <a:pt x="0" y="208"/>
                    <a:pt x="58" y="505"/>
                    <a:pt x="268" y="505"/>
                  </a:cubicBezTo>
                  <a:cubicBezTo>
                    <a:pt x="297" y="505"/>
                    <a:pt x="326" y="505"/>
                    <a:pt x="345" y="495"/>
                  </a:cubicBezTo>
                  <a:lnTo>
                    <a:pt x="613" y="390"/>
                  </a:lnTo>
                  <a:cubicBezTo>
                    <a:pt x="825" y="297"/>
                    <a:pt x="736" y="1"/>
                    <a:pt x="541" y="1"/>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2340;p92">
              <a:extLst>
                <a:ext uri="{FF2B5EF4-FFF2-40B4-BE49-F238E27FC236}">
                  <a16:creationId xmlns:a16="http://schemas.microsoft.com/office/drawing/2014/main" id="{4555E67D-2D25-4C02-A917-7D2A9631E38E}"/>
                </a:ext>
              </a:extLst>
            </p:cNvPr>
            <p:cNvSpPr/>
            <p:nvPr/>
          </p:nvSpPr>
          <p:spPr>
            <a:xfrm>
              <a:off x="6282118" y="1727161"/>
              <a:ext cx="21638" cy="13314"/>
            </a:xfrm>
            <a:custGeom>
              <a:avLst/>
              <a:gdLst/>
              <a:ahLst/>
              <a:cxnLst/>
              <a:rect l="l" t="t" r="r" b="b"/>
              <a:pathLst>
                <a:path w="824" h="507" extrusionOk="0">
                  <a:moveTo>
                    <a:pt x="552" y="0"/>
                  </a:moveTo>
                  <a:cubicBezTo>
                    <a:pt x="526" y="0"/>
                    <a:pt x="499" y="6"/>
                    <a:pt x="470" y="19"/>
                  </a:cubicBezTo>
                  <a:lnTo>
                    <a:pt x="202" y="124"/>
                  </a:lnTo>
                  <a:cubicBezTo>
                    <a:pt x="1" y="200"/>
                    <a:pt x="58" y="507"/>
                    <a:pt x="278" y="507"/>
                  </a:cubicBezTo>
                  <a:cubicBezTo>
                    <a:pt x="297" y="507"/>
                    <a:pt x="326" y="497"/>
                    <a:pt x="355" y="488"/>
                  </a:cubicBezTo>
                  <a:lnTo>
                    <a:pt x="613" y="382"/>
                  </a:lnTo>
                  <a:cubicBezTo>
                    <a:pt x="823" y="298"/>
                    <a:pt x="738" y="0"/>
                    <a:pt x="552"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12321;p92">
            <a:extLst>
              <a:ext uri="{FF2B5EF4-FFF2-40B4-BE49-F238E27FC236}">
                <a16:creationId xmlns:a16="http://schemas.microsoft.com/office/drawing/2014/main" id="{5ADC87AD-4578-40D6-9D36-122E88D3659C}"/>
              </a:ext>
            </a:extLst>
          </p:cNvPr>
          <p:cNvGrpSpPr/>
          <p:nvPr/>
        </p:nvGrpSpPr>
        <p:grpSpPr>
          <a:xfrm>
            <a:off x="8644980" y="2572214"/>
            <a:ext cx="452117" cy="383864"/>
            <a:chOff x="6229598" y="1518052"/>
            <a:chExt cx="343560" cy="343822"/>
          </a:xfrm>
        </p:grpSpPr>
        <p:sp>
          <p:nvSpPr>
            <p:cNvPr id="95" name="Google Shape;12322;p92">
              <a:extLst>
                <a:ext uri="{FF2B5EF4-FFF2-40B4-BE49-F238E27FC236}">
                  <a16:creationId xmlns:a16="http://schemas.microsoft.com/office/drawing/2014/main" id="{9290A16F-E021-4A16-B447-C295C976DCBA}"/>
                </a:ext>
              </a:extLst>
            </p:cNvPr>
            <p:cNvSpPr/>
            <p:nvPr/>
          </p:nvSpPr>
          <p:spPr>
            <a:xfrm>
              <a:off x="6229598" y="1518052"/>
              <a:ext cx="343560" cy="343822"/>
            </a:xfrm>
            <a:custGeom>
              <a:avLst/>
              <a:gdLst/>
              <a:ahLst/>
              <a:cxnLst/>
              <a:rect l="l" t="t" r="r" b="b"/>
              <a:pathLst>
                <a:path w="13083" h="13093" extrusionOk="0">
                  <a:moveTo>
                    <a:pt x="6537" y="0"/>
                  </a:moveTo>
                  <a:cubicBezTo>
                    <a:pt x="2929" y="0"/>
                    <a:pt x="0" y="2938"/>
                    <a:pt x="0" y="6546"/>
                  </a:cubicBezTo>
                  <a:cubicBezTo>
                    <a:pt x="0" y="10164"/>
                    <a:pt x="2929" y="13092"/>
                    <a:pt x="6537" y="13092"/>
                  </a:cubicBezTo>
                  <a:cubicBezTo>
                    <a:pt x="10154" y="13092"/>
                    <a:pt x="13083" y="10164"/>
                    <a:pt x="13083" y="6546"/>
                  </a:cubicBezTo>
                  <a:cubicBezTo>
                    <a:pt x="13083" y="2938"/>
                    <a:pt x="10154" y="0"/>
                    <a:pt x="65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2323;p92">
              <a:extLst>
                <a:ext uri="{FF2B5EF4-FFF2-40B4-BE49-F238E27FC236}">
                  <a16:creationId xmlns:a16="http://schemas.microsoft.com/office/drawing/2014/main" id="{991901BD-22A3-4323-9C80-37560DD7B5E3}"/>
                </a:ext>
              </a:extLst>
            </p:cNvPr>
            <p:cNvSpPr/>
            <p:nvPr/>
          </p:nvSpPr>
          <p:spPr>
            <a:xfrm>
              <a:off x="6255228" y="1543918"/>
              <a:ext cx="292064" cy="292064"/>
            </a:xfrm>
            <a:custGeom>
              <a:avLst/>
              <a:gdLst/>
              <a:ahLst/>
              <a:cxnLst/>
              <a:rect l="l" t="t" r="r" b="b"/>
              <a:pathLst>
                <a:path w="11122" h="11122" extrusionOk="0">
                  <a:moveTo>
                    <a:pt x="5561" y="1"/>
                  </a:moveTo>
                  <a:cubicBezTo>
                    <a:pt x="2489" y="1"/>
                    <a:pt x="1" y="2489"/>
                    <a:pt x="1" y="5561"/>
                  </a:cubicBezTo>
                  <a:cubicBezTo>
                    <a:pt x="1" y="8633"/>
                    <a:pt x="2489" y="11121"/>
                    <a:pt x="5561" y="11121"/>
                  </a:cubicBezTo>
                  <a:cubicBezTo>
                    <a:pt x="8633" y="11121"/>
                    <a:pt x="11121" y="8633"/>
                    <a:pt x="11121" y="5561"/>
                  </a:cubicBezTo>
                  <a:cubicBezTo>
                    <a:pt x="11121" y="2489"/>
                    <a:pt x="8633" y="1"/>
                    <a:pt x="5561" y="1"/>
                  </a:cubicBezTo>
                  <a:close/>
                </a:path>
              </a:pathLst>
            </a:custGeom>
            <a:solidFill>
              <a:schemeClr val="accent4">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4">
                    <a:lumMod val="20000"/>
                    <a:lumOff val="80000"/>
                  </a:schemeClr>
                </a:solidFill>
              </a:endParaRPr>
            </a:p>
          </p:txBody>
        </p:sp>
        <p:sp>
          <p:nvSpPr>
            <p:cNvPr id="97" name="Google Shape;12324;p92">
              <a:extLst>
                <a:ext uri="{FF2B5EF4-FFF2-40B4-BE49-F238E27FC236}">
                  <a16:creationId xmlns:a16="http://schemas.microsoft.com/office/drawing/2014/main" id="{B8F45F1A-134E-4E55-88D0-279C0F0AAA77}"/>
                </a:ext>
              </a:extLst>
            </p:cNvPr>
            <p:cNvSpPr/>
            <p:nvPr/>
          </p:nvSpPr>
          <p:spPr>
            <a:xfrm>
              <a:off x="6396218" y="1564034"/>
              <a:ext cx="10320" cy="131221"/>
            </a:xfrm>
            <a:custGeom>
              <a:avLst/>
              <a:gdLst/>
              <a:ahLst/>
              <a:cxnLst/>
              <a:rect l="l" t="t" r="r" b="b"/>
              <a:pathLst>
                <a:path w="393" h="4997" extrusionOk="0">
                  <a:moveTo>
                    <a:pt x="197" y="0"/>
                  </a:moveTo>
                  <a:cubicBezTo>
                    <a:pt x="99" y="0"/>
                    <a:pt x="1" y="67"/>
                    <a:pt x="1" y="201"/>
                  </a:cubicBezTo>
                  <a:lnTo>
                    <a:pt x="1" y="4795"/>
                  </a:lnTo>
                  <a:cubicBezTo>
                    <a:pt x="1" y="4910"/>
                    <a:pt x="87" y="4996"/>
                    <a:pt x="192" y="4996"/>
                  </a:cubicBezTo>
                  <a:cubicBezTo>
                    <a:pt x="307" y="4996"/>
                    <a:pt x="393" y="4910"/>
                    <a:pt x="393" y="4795"/>
                  </a:cubicBezTo>
                  <a:lnTo>
                    <a:pt x="393" y="201"/>
                  </a:lnTo>
                  <a:cubicBezTo>
                    <a:pt x="393" y="67"/>
                    <a:pt x="295" y="0"/>
                    <a:pt x="197" y="0"/>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2325;p92">
              <a:extLst>
                <a:ext uri="{FF2B5EF4-FFF2-40B4-BE49-F238E27FC236}">
                  <a16:creationId xmlns:a16="http://schemas.microsoft.com/office/drawing/2014/main" id="{10F2EAB4-1085-4E5F-9F4B-A110E7F2CA10}"/>
                </a:ext>
              </a:extLst>
            </p:cNvPr>
            <p:cNvSpPr/>
            <p:nvPr/>
          </p:nvSpPr>
          <p:spPr>
            <a:xfrm>
              <a:off x="6394459" y="1684908"/>
              <a:ext cx="134477" cy="10346"/>
            </a:xfrm>
            <a:custGeom>
              <a:avLst/>
              <a:gdLst/>
              <a:ahLst/>
              <a:cxnLst/>
              <a:rect l="l" t="t" r="r" b="b"/>
              <a:pathLst>
                <a:path w="5121" h="394" extrusionOk="0">
                  <a:moveTo>
                    <a:pt x="259" y="1"/>
                  </a:moveTo>
                  <a:cubicBezTo>
                    <a:pt x="1" y="1"/>
                    <a:pt x="1" y="393"/>
                    <a:pt x="259" y="393"/>
                  </a:cubicBezTo>
                  <a:lnTo>
                    <a:pt x="4862" y="393"/>
                  </a:lnTo>
                  <a:cubicBezTo>
                    <a:pt x="5121" y="393"/>
                    <a:pt x="5121" y="1"/>
                    <a:pt x="4862"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2326;p92">
              <a:extLst>
                <a:ext uri="{FF2B5EF4-FFF2-40B4-BE49-F238E27FC236}">
                  <a16:creationId xmlns:a16="http://schemas.microsoft.com/office/drawing/2014/main" id="{A204752A-6DF4-4DDA-9607-14055F98E566}"/>
                </a:ext>
              </a:extLst>
            </p:cNvPr>
            <p:cNvSpPr/>
            <p:nvPr/>
          </p:nvSpPr>
          <p:spPr>
            <a:xfrm>
              <a:off x="6291178" y="1579868"/>
              <a:ext cx="272946" cy="256009"/>
            </a:xfrm>
            <a:custGeom>
              <a:avLst/>
              <a:gdLst/>
              <a:ahLst/>
              <a:cxnLst/>
              <a:rect l="l" t="t" r="r" b="b"/>
              <a:pathLst>
                <a:path w="10394" h="9749" extrusionOk="0">
                  <a:moveTo>
                    <a:pt x="7848" y="0"/>
                  </a:moveTo>
                  <a:lnTo>
                    <a:pt x="7848" y="0"/>
                  </a:lnTo>
                  <a:cubicBezTo>
                    <a:pt x="9781" y="2211"/>
                    <a:pt x="9666" y="5522"/>
                    <a:pt x="7599" y="7599"/>
                  </a:cubicBezTo>
                  <a:cubicBezTo>
                    <a:pt x="6518" y="8680"/>
                    <a:pt x="5095" y="9227"/>
                    <a:pt x="3667" y="9227"/>
                  </a:cubicBezTo>
                  <a:cubicBezTo>
                    <a:pt x="2363" y="9227"/>
                    <a:pt x="1055" y="8771"/>
                    <a:pt x="0" y="7848"/>
                  </a:cubicBezTo>
                  <a:lnTo>
                    <a:pt x="0" y="7848"/>
                  </a:lnTo>
                  <a:cubicBezTo>
                    <a:pt x="1108" y="9110"/>
                    <a:pt x="2650" y="9748"/>
                    <a:pt x="4196" y="9748"/>
                  </a:cubicBezTo>
                  <a:cubicBezTo>
                    <a:pt x="5614" y="9748"/>
                    <a:pt x="7035" y="9211"/>
                    <a:pt x="8125" y="8125"/>
                  </a:cubicBezTo>
                  <a:cubicBezTo>
                    <a:pt x="10393" y="5848"/>
                    <a:pt x="10269" y="2125"/>
                    <a:pt x="7848" y="0"/>
                  </a:cubicBezTo>
                  <a:close/>
                </a:path>
              </a:pathLst>
            </a:custGeom>
            <a:solidFill>
              <a:srgbClr val="E2E8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2327;p92">
              <a:extLst>
                <a:ext uri="{FF2B5EF4-FFF2-40B4-BE49-F238E27FC236}">
                  <a16:creationId xmlns:a16="http://schemas.microsoft.com/office/drawing/2014/main" id="{D402FE53-1C8A-49BE-AC8C-C10FD058236A}"/>
                </a:ext>
              </a:extLst>
            </p:cNvPr>
            <p:cNvSpPr/>
            <p:nvPr/>
          </p:nvSpPr>
          <p:spPr>
            <a:xfrm>
              <a:off x="6273584" y="1684908"/>
              <a:ext cx="21376" cy="10346"/>
            </a:xfrm>
            <a:custGeom>
              <a:avLst/>
              <a:gdLst/>
              <a:ahLst/>
              <a:cxnLst/>
              <a:rect l="l" t="t" r="r" b="b"/>
              <a:pathLst>
                <a:path w="814" h="394" extrusionOk="0">
                  <a:moveTo>
                    <a:pt x="268" y="1"/>
                  </a:moveTo>
                  <a:cubicBezTo>
                    <a:pt x="0" y="1"/>
                    <a:pt x="0" y="393"/>
                    <a:pt x="268" y="393"/>
                  </a:cubicBezTo>
                  <a:lnTo>
                    <a:pt x="555" y="393"/>
                  </a:lnTo>
                  <a:cubicBezTo>
                    <a:pt x="814" y="393"/>
                    <a:pt x="814" y="1"/>
                    <a:pt x="555" y="1"/>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2328;p92">
              <a:extLst>
                <a:ext uri="{FF2B5EF4-FFF2-40B4-BE49-F238E27FC236}">
                  <a16:creationId xmlns:a16="http://schemas.microsoft.com/office/drawing/2014/main" id="{F8CAD439-F3DF-44EE-B33A-40910ADEB22F}"/>
                </a:ext>
              </a:extLst>
            </p:cNvPr>
            <p:cNvSpPr/>
            <p:nvPr/>
          </p:nvSpPr>
          <p:spPr>
            <a:xfrm>
              <a:off x="6396218" y="1798194"/>
              <a:ext cx="10320" cy="17673"/>
            </a:xfrm>
            <a:custGeom>
              <a:avLst/>
              <a:gdLst/>
              <a:ahLst/>
              <a:cxnLst/>
              <a:rect l="l" t="t" r="r" b="b"/>
              <a:pathLst>
                <a:path w="393" h="673" extrusionOk="0">
                  <a:moveTo>
                    <a:pt x="197" y="1"/>
                  </a:moveTo>
                  <a:cubicBezTo>
                    <a:pt x="99" y="1"/>
                    <a:pt x="1" y="65"/>
                    <a:pt x="1" y="194"/>
                  </a:cubicBezTo>
                  <a:lnTo>
                    <a:pt x="1" y="481"/>
                  </a:lnTo>
                  <a:cubicBezTo>
                    <a:pt x="1" y="587"/>
                    <a:pt x="87" y="673"/>
                    <a:pt x="192" y="673"/>
                  </a:cubicBezTo>
                  <a:cubicBezTo>
                    <a:pt x="307" y="673"/>
                    <a:pt x="393" y="587"/>
                    <a:pt x="393" y="481"/>
                  </a:cubicBezTo>
                  <a:lnTo>
                    <a:pt x="393" y="194"/>
                  </a:lnTo>
                  <a:cubicBezTo>
                    <a:pt x="393" y="65"/>
                    <a:pt x="295" y="1"/>
                    <a:pt x="197" y="1"/>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2329;p92">
              <a:extLst>
                <a:ext uri="{FF2B5EF4-FFF2-40B4-BE49-F238E27FC236}">
                  <a16:creationId xmlns:a16="http://schemas.microsoft.com/office/drawing/2014/main" id="{9D4B49F3-E452-4D63-B768-2D53F3E6623E}"/>
                </a:ext>
              </a:extLst>
            </p:cNvPr>
            <p:cNvSpPr/>
            <p:nvPr/>
          </p:nvSpPr>
          <p:spPr>
            <a:xfrm>
              <a:off x="6308063" y="1599117"/>
              <a:ext cx="20036" cy="15966"/>
            </a:xfrm>
            <a:custGeom>
              <a:avLst/>
              <a:gdLst/>
              <a:ahLst/>
              <a:cxnLst/>
              <a:rect l="l" t="t" r="r" b="b"/>
              <a:pathLst>
                <a:path w="763" h="608" extrusionOk="0">
                  <a:moveTo>
                    <a:pt x="296" y="0"/>
                  </a:moveTo>
                  <a:cubicBezTo>
                    <a:pt x="140" y="0"/>
                    <a:pt x="1" y="210"/>
                    <a:pt x="161" y="349"/>
                  </a:cubicBezTo>
                  <a:lnTo>
                    <a:pt x="362" y="550"/>
                  </a:lnTo>
                  <a:cubicBezTo>
                    <a:pt x="399" y="587"/>
                    <a:pt x="445" y="606"/>
                    <a:pt x="501" y="607"/>
                  </a:cubicBezTo>
                  <a:lnTo>
                    <a:pt x="501" y="607"/>
                  </a:lnTo>
                  <a:cubicBezTo>
                    <a:pt x="679" y="604"/>
                    <a:pt x="763" y="396"/>
                    <a:pt x="640" y="272"/>
                  </a:cubicBezTo>
                  <a:lnTo>
                    <a:pt x="439" y="71"/>
                  </a:lnTo>
                  <a:cubicBezTo>
                    <a:pt x="395" y="21"/>
                    <a:pt x="344" y="0"/>
                    <a:pt x="296" y="0"/>
                  </a:cubicBezTo>
                  <a:close/>
                  <a:moveTo>
                    <a:pt x="501" y="607"/>
                  </a:moveTo>
                  <a:cubicBezTo>
                    <a:pt x="499" y="607"/>
                    <a:pt x="498" y="607"/>
                    <a:pt x="496" y="607"/>
                  </a:cubicBezTo>
                  <a:lnTo>
                    <a:pt x="506" y="607"/>
                  </a:lnTo>
                  <a:cubicBezTo>
                    <a:pt x="504" y="607"/>
                    <a:pt x="502" y="607"/>
                    <a:pt x="501" y="607"/>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2330;p92">
              <a:extLst>
                <a:ext uri="{FF2B5EF4-FFF2-40B4-BE49-F238E27FC236}">
                  <a16:creationId xmlns:a16="http://schemas.microsoft.com/office/drawing/2014/main" id="{935A1C12-EBDA-4BC9-87DA-6C25356BB020}"/>
                </a:ext>
              </a:extLst>
            </p:cNvPr>
            <p:cNvSpPr/>
            <p:nvPr/>
          </p:nvSpPr>
          <p:spPr>
            <a:xfrm>
              <a:off x="6473606" y="1764581"/>
              <a:ext cx="20141" cy="16097"/>
            </a:xfrm>
            <a:custGeom>
              <a:avLst/>
              <a:gdLst/>
              <a:ahLst/>
              <a:cxnLst/>
              <a:rect l="l" t="t" r="r" b="b"/>
              <a:pathLst>
                <a:path w="767" h="613" extrusionOk="0">
                  <a:moveTo>
                    <a:pt x="297" y="0"/>
                  </a:moveTo>
                  <a:cubicBezTo>
                    <a:pt x="138" y="0"/>
                    <a:pt x="1" y="208"/>
                    <a:pt x="154" y="355"/>
                  </a:cubicBezTo>
                  <a:lnTo>
                    <a:pt x="355" y="556"/>
                  </a:lnTo>
                  <a:cubicBezTo>
                    <a:pt x="394" y="584"/>
                    <a:pt x="451" y="613"/>
                    <a:pt x="499" y="613"/>
                  </a:cubicBezTo>
                  <a:cubicBezTo>
                    <a:pt x="671" y="613"/>
                    <a:pt x="767" y="402"/>
                    <a:pt x="642" y="278"/>
                  </a:cubicBezTo>
                  <a:lnTo>
                    <a:pt x="441" y="67"/>
                  </a:lnTo>
                  <a:cubicBezTo>
                    <a:pt x="396" y="20"/>
                    <a:pt x="345" y="0"/>
                    <a:pt x="297"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2331;p92">
              <a:extLst>
                <a:ext uri="{FF2B5EF4-FFF2-40B4-BE49-F238E27FC236}">
                  <a16:creationId xmlns:a16="http://schemas.microsoft.com/office/drawing/2014/main" id="{55BD8F04-9FBA-444E-8329-C7B89C4D5399}"/>
                </a:ext>
              </a:extLst>
            </p:cNvPr>
            <p:cNvSpPr/>
            <p:nvPr/>
          </p:nvSpPr>
          <p:spPr>
            <a:xfrm>
              <a:off x="6474368" y="1599117"/>
              <a:ext cx="20141" cy="15966"/>
            </a:xfrm>
            <a:custGeom>
              <a:avLst/>
              <a:gdLst/>
              <a:ahLst/>
              <a:cxnLst/>
              <a:rect l="l" t="t" r="r" b="b"/>
              <a:pathLst>
                <a:path w="767" h="608" extrusionOk="0">
                  <a:moveTo>
                    <a:pt x="478" y="0"/>
                  </a:moveTo>
                  <a:cubicBezTo>
                    <a:pt x="429" y="0"/>
                    <a:pt x="379" y="21"/>
                    <a:pt x="336" y="71"/>
                  </a:cubicBezTo>
                  <a:lnTo>
                    <a:pt x="135" y="272"/>
                  </a:lnTo>
                  <a:cubicBezTo>
                    <a:pt x="1" y="397"/>
                    <a:pt x="97" y="607"/>
                    <a:pt x="269" y="607"/>
                  </a:cubicBezTo>
                  <a:cubicBezTo>
                    <a:pt x="326" y="607"/>
                    <a:pt x="374" y="588"/>
                    <a:pt x="412" y="550"/>
                  </a:cubicBezTo>
                  <a:lnTo>
                    <a:pt x="613" y="349"/>
                  </a:lnTo>
                  <a:cubicBezTo>
                    <a:pt x="766" y="210"/>
                    <a:pt x="631" y="0"/>
                    <a:pt x="478"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2332;p92">
              <a:extLst>
                <a:ext uri="{FF2B5EF4-FFF2-40B4-BE49-F238E27FC236}">
                  <a16:creationId xmlns:a16="http://schemas.microsoft.com/office/drawing/2014/main" id="{BC90B250-19B5-43F0-AD65-B93BDD8AF04A}"/>
                </a:ext>
              </a:extLst>
            </p:cNvPr>
            <p:cNvSpPr/>
            <p:nvPr/>
          </p:nvSpPr>
          <p:spPr>
            <a:xfrm>
              <a:off x="6308772" y="1765001"/>
              <a:ext cx="19432" cy="15677"/>
            </a:xfrm>
            <a:custGeom>
              <a:avLst/>
              <a:gdLst/>
              <a:ahLst/>
              <a:cxnLst/>
              <a:rect l="l" t="t" r="r" b="b"/>
              <a:pathLst>
                <a:path w="740" h="597" extrusionOk="0">
                  <a:moveTo>
                    <a:pt x="457" y="0"/>
                  </a:moveTo>
                  <a:cubicBezTo>
                    <a:pt x="414" y="0"/>
                    <a:pt x="368" y="15"/>
                    <a:pt x="325" y="51"/>
                  </a:cubicBezTo>
                  <a:lnTo>
                    <a:pt x="124" y="252"/>
                  </a:lnTo>
                  <a:cubicBezTo>
                    <a:pt x="0" y="377"/>
                    <a:pt x="96" y="597"/>
                    <a:pt x="268" y="597"/>
                  </a:cubicBezTo>
                  <a:cubicBezTo>
                    <a:pt x="316" y="597"/>
                    <a:pt x="373" y="568"/>
                    <a:pt x="412" y="540"/>
                  </a:cubicBezTo>
                  <a:lnTo>
                    <a:pt x="613" y="339"/>
                  </a:lnTo>
                  <a:cubicBezTo>
                    <a:pt x="739" y="190"/>
                    <a:pt x="611" y="0"/>
                    <a:pt x="457"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2333;p92">
              <a:extLst>
                <a:ext uri="{FF2B5EF4-FFF2-40B4-BE49-F238E27FC236}">
                  <a16:creationId xmlns:a16="http://schemas.microsoft.com/office/drawing/2014/main" id="{7DD20513-DA6B-4DD2-A4BE-24D56394CA98}"/>
                </a:ext>
              </a:extLst>
            </p:cNvPr>
            <p:cNvSpPr/>
            <p:nvPr/>
          </p:nvSpPr>
          <p:spPr>
            <a:xfrm>
              <a:off x="6283064" y="1637404"/>
              <a:ext cx="20693" cy="13366"/>
            </a:xfrm>
            <a:custGeom>
              <a:avLst/>
              <a:gdLst/>
              <a:ahLst/>
              <a:cxnLst/>
              <a:rect l="l" t="t" r="r" b="b"/>
              <a:pathLst>
                <a:path w="788" h="509" extrusionOk="0">
                  <a:moveTo>
                    <a:pt x="280" y="0"/>
                  </a:moveTo>
                  <a:cubicBezTo>
                    <a:pt x="118" y="0"/>
                    <a:pt x="0" y="333"/>
                    <a:pt x="194" y="384"/>
                  </a:cubicBezTo>
                  <a:lnTo>
                    <a:pt x="453" y="489"/>
                  </a:lnTo>
                  <a:cubicBezTo>
                    <a:pt x="472" y="499"/>
                    <a:pt x="501" y="508"/>
                    <a:pt x="529" y="508"/>
                  </a:cubicBezTo>
                  <a:cubicBezTo>
                    <a:pt x="730" y="499"/>
                    <a:pt x="788" y="221"/>
                    <a:pt x="606" y="135"/>
                  </a:cubicBezTo>
                  <a:lnTo>
                    <a:pt x="347" y="20"/>
                  </a:lnTo>
                  <a:cubicBezTo>
                    <a:pt x="325" y="6"/>
                    <a:pt x="302" y="0"/>
                    <a:pt x="280"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2334;p92">
              <a:extLst>
                <a:ext uri="{FF2B5EF4-FFF2-40B4-BE49-F238E27FC236}">
                  <a16:creationId xmlns:a16="http://schemas.microsoft.com/office/drawing/2014/main" id="{81E887AF-67C4-4621-A766-344364A180AA}"/>
                </a:ext>
              </a:extLst>
            </p:cNvPr>
            <p:cNvSpPr/>
            <p:nvPr/>
          </p:nvSpPr>
          <p:spPr>
            <a:xfrm>
              <a:off x="6498947" y="1729445"/>
              <a:ext cx="20640" cy="13051"/>
            </a:xfrm>
            <a:custGeom>
              <a:avLst/>
              <a:gdLst/>
              <a:ahLst/>
              <a:cxnLst/>
              <a:rect l="l" t="t" r="r" b="b"/>
              <a:pathLst>
                <a:path w="786" h="497" extrusionOk="0">
                  <a:moveTo>
                    <a:pt x="273" y="1"/>
                  </a:moveTo>
                  <a:cubicBezTo>
                    <a:pt x="89" y="1"/>
                    <a:pt x="0" y="258"/>
                    <a:pt x="175" y="372"/>
                  </a:cubicBezTo>
                  <a:lnTo>
                    <a:pt x="433" y="477"/>
                  </a:lnTo>
                  <a:cubicBezTo>
                    <a:pt x="461" y="486"/>
                    <a:pt x="488" y="495"/>
                    <a:pt x="516" y="496"/>
                  </a:cubicBezTo>
                  <a:lnTo>
                    <a:pt x="516" y="496"/>
                  </a:lnTo>
                  <a:cubicBezTo>
                    <a:pt x="731" y="491"/>
                    <a:pt x="786" y="208"/>
                    <a:pt x="587" y="123"/>
                  </a:cubicBezTo>
                  <a:lnTo>
                    <a:pt x="328" y="8"/>
                  </a:lnTo>
                  <a:cubicBezTo>
                    <a:pt x="309" y="3"/>
                    <a:pt x="291" y="1"/>
                    <a:pt x="273" y="1"/>
                  </a:cubicBezTo>
                  <a:close/>
                  <a:moveTo>
                    <a:pt x="516" y="496"/>
                  </a:moveTo>
                  <a:cubicBezTo>
                    <a:pt x="514" y="496"/>
                    <a:pt x="512" y="496"/>
                    <a:pt x="510" y="496"/>
                  </a:cubicBezTo>
                  <a:lnTo>
                    <a:pt x="520" y="496"/>
                  </a:lnTo>
                  <a:cubicBezTo>
                    <a:pt x="518" y="496"/>
                    <a:pt x="517" y="496"/>
                    <a:pt x="516" y="496"/>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2335;p92">
              <a:extLst>
                <a:ext uri="{FF2B5EF4-FFF2-40B4-BE49-F238E27FC236}">
                  <a16:creationId xmlns:a16="http://schemas.microsoft.com/office/drawing/2014/main" id="{1DA040D4-322C-4D10-AF6D-382F60044ED1}"/>
                </a:ext>
              </a:extLst>
            </p:cNvPr>
            <p:cNvSpPr/>
            <p:nvPr/>
          </p:nvSpPr>
          <p:spPr>
            <a:xfrm>
              <a:off x="6439442" y="1574511"/>
              <a:ext cx="14837" cy="16675"/>
            </a:xfrm>
            <a:custGeom>
              <a:avLst/>
              <a:gdLst/>
              <a:ahLst/>
              <a:cxnLst/>
              <a:rect l="l" t="t" r="r" b="b"/>
              <a:pathLst>
                <a:path w="565" h="635" extrusionOk="0">
                  <a:moveTo>
                    <a:pt x="331" y="0"/>
                  </a:moveTo>
                  <a:cubicBezTo>
                    <a:pt x="269" y="0"/>
                    <a:pt x="206" y="30"/>
                    <a:pt x="163" y="99"/>
                  </a:cubicBezTo>
                  <a:lnTo>
                    <a:pt x="58" y="357"/>
                  </a:lnTo>
                  <a:cubicBezTo>
                    <a:pt x="1" y="482"/>
                    <a:pt x="96" y="635"/>
                    <a:pt x="240" y="635"/>
                  </a:cubicBezTo>
                  <a:lnTo>
                    <a:pt x="230" y="625"/>
                  </a:lnTo>
                  <a:cubicBezTo>
                    <a:pt x="307" y="625"/>
                    <a:pt x="383" y="578"/>
                    <a:pt x="412" y="511"/>
                  </a:cubicBezTo>
                  <a:lnTo>
                    <a:pt x="527" y="252"/>
                  </a:lnTo>
                  <a:cubicBezTo>
                    <a:pt x="565" y="108"/>
                    <a:pt x="450" y="0"/>
                    <a:pt x="331"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2336;p92">
              <a:extLst>
                <a:ext uri="{FF2B5EF4-FFF2-40B4-BE49-F238E27FC236}">
                  <a16:creationId xmlns:a16="http://schemas.microsoft.com/office/drawing/2014/main" id="{507B1426-1888-4528-AD32-53F3D9E4C267}"/>
                </a:ext>
              </a:extLst>
            </p:cNvPr>
            <p:cNvSpPr/>
            <p:nvPr/>
          </p:nvSpPr>
          <p:spPr>
            <a:xfrm>
              <a:off x="6347978" y="1789581"/>
              <a:ext cx="15861" cy="16754"/>
            </a:xfrm>
            <a:custGeom>
              <a:avLst/>
              <a:gdLst/>
              <a:ahLst/>
              <a:cxnLst/>
              <a:rect l="l" t="t" r="r" b="b"/>
              <a:pathLst>
                <a:path w="604" h="638" extrusionOk="0">
                  <a:moveTo>
                    <a:pt x="303" y="0"/>
                  </a:moveTo>
                  <a:cubicBezTo>
                    <a:pt x="239" y="0"/>
                    <a:pt x="181" y="30"/>
                    <a:pt x="163" y="101"/>
                  </a:cubicBezTo>
                  <a:lnTo>
                    <a:pt x="48" y="360"/>
                  </a:lnTo>
                  <a:cubicBezTo>
                    <a:pt x="0" y="494"/>
                    <a:pt x="96" y="637"/>
                    <a:pt x="230" y="637"/>
                  </a:cubicBezTo>
                  <a:cubicBezTo>
                    <a:pt x="306" y="637"/>
                    <a:pt x="383" y="589"/>
                    <a:pt x="412" y="513"/>
                  </a:cubicBezTo>
                  <a:lnTo>
                    <a:pt x="526" y="254"/>
                  </a:lnTo>
                  <a:cubicBezTo>
                    <a:pt x="604" y="125"/>
                    <a:pt x="438" y="0"/>
                    <a:pt x="303"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2337;p92">
              <a:extLst>
                <a:ext uri="{FF2B5EF4-FFF2-40B4-BE49-F238E27FC236}">
                  <a16:creationId xmlns:a16="http://schemas.microsoft.com/office/drawing/2014/main" id="{A9754B24-1592-4FBD-9664-0868A5E3BC7D}"/>
                </a:ext>
              </a:extLst>
            </p:cNvPr>
            <p:cNvSpPr/>
            <p:nvPr/>
          </p:nvSpPr>
          <p:spPr>
            <a:xfrm>
              <a:off x="6349633" y="1572883"/>
              <a:ext cx="15441" cy="17305"/>
            </a:xfrm>
            <a:custGeom>
              <a:avLst/>
              <a:gdLst/>
              <a:ahLst/>
              <a:cxnLst/>
              <a:rect l="l" t="t" r="r" b="b"/>
              <a:pathLst>
                <a:path w="588" h="659" extrusionOk="0">
                  <a:moveTo>
                    <a:pt x="254" y="0"/>
                  </a:moveTo>
                  <a:cubicBezTo>
                    <a:pt x="127" y="0"/>
                    <a:pt x="0" y="116"/>
                    <a:pt x="61" y="276"/>
                  </a:cubicBezTo>
                  <a:lnTo>
                    <a:pt x="176" y="534"/>
                  </a:lnTo>
                  <a:cubicBezTo>
                    <a:pt x="205" y="611"/>
                    <a:pt x="272" y="659"/>
                    <a:pt x="358" y="659"/>
                  </a:cubicBezTo>
                  <a:cubicBezTo>
                    <a:pt x="492" y="659"/>
                    <a:pt x="588" y="515"/>
                    <a:pt x="540" y="391"/>
                  </a:cubicBezTo>
                  <a:lnTo>
                    <a:pt x="435" y="123"/>
                  </a:lnTo>
                  <a:cubicBezTo>
                    <a:pt x="397" y="37"/>
                    <a:pt x="326" y="0"/>
                    <a:pt x="254"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2338;p92">
              <a:extLst>
                <a:ext uri="{FF2B5EF4-FFF2-40B4-BE49-F238E27FC236}">
                  <a16:creationId xmlns:a16="http://schemas.microsoft.com/office/drawing/2014/main" id="{606A93F5-4027-4DDC-BC02-3ED8FCB3724E}"/>
                </a:ext>
              </a:extLst>
            </p:cNvPr>
            <p:cNvSpPr/>
            <p:nvPr/>
          </p:nvSpPr>
          <p:spPr>
            <a:xfrm>
              <a:off x="6437341" y="1789896"/>
              <a:ext cx="15441" cy="17437"/>
            </a:xfrm>
            <a:custGeom>
              <a:avLst/>
              <a:gdLst/>
              <a:ahLst/>
              <a:cxnLst/>
              <a:rect l="l" t="t" r="r" b="b"/>
              <a:pathLst>
                <a:path w="588" h="664" extrusionOk="0">
                  <a:moveTo>
                    <a:pt x="251" y="0"/>
                  </a:moveTo>
                  <a:cubicBezTo>
                    <a:pt x="127" y="0"/>
                    <a:pt x="0" y="118"/>
                    <a:pt x="61" y="271"/>
                  </a:cubicBezTo>
                  <a:lnTo>
                    <a:pt x="167" y="539"/>
                  </a:lnTo>
                  <a:cubicBezTo>
                    <a:pt x="195" y="616"/>
                    <a:pt x="272" y="654"/>
                    <a:pt x="349" y="654"/>
                  </a:cubicBezTo>
                  <a:lnTo>
                    <a:pt x="349" y="663"/>
                  </a:lnTo>
                  <a:cubicBezTo>
                    <a:pt x="492" y="663"/>
                    <a:pt x="588" y="520"/>
                    <a:pt x="530" y="386"/>
                  </a:cubicBezTo>
                  <a:lnTo>
                    <a:pt x="425" y="127"/>
                  </a:lnTo>
                  <a:cubicBezTo>
                    <a:pt x="391" y="38"/>
                    <a:pt x="321" y="0"/>
                    <a:pt x="251"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2339;p92">
              <a:extLst>
                <a:ext uri="{FF2B5EF4-FFF2-40B4-BE49-F238E27FC236}">
                  <a16:creationId xmlns:a16="http://schemas.microsoft.com/office/drawing/2014/main" id="{B0DF5D8B-8AAC-489E-88F3-858919C7F0D0}"/>
                </a:ext>
              </a:extLst>
            </p:cNvPr>
            <p:cNvSpPr/>
            <p:nvPr/>
          </p:nvSpPr>
          <p:spPr>
            <a:xfrm>
              <a:off x="6499262" y="1639505"/>
              <a:ext cx="21664" cy="13261"/>
            </a:xfrm>
            <a:custGeom>
              <a:avLst/>
              <a:gdLst/>
              <a:ahLst/>
              <a:cxnLst/>
              <a:rect l="l" t="t" r="r" b="b"/>
              <a:pathLst>
                <a:path w="825" h="505" extrusionOk="0">
                  <a:moveTo>
                    <a:pt x="541" y="1"/>
                  </a:moveTo>
                  <a:cubicBezTo>
                    <a:pt x="515" y="1"/>
                    <a:pt x="488" y="6"/>
                    <a:pt x="460" y="17"/>
                  </a:cubicBezTo>
                  <a:lnTo>
                    <a:pt x="201" y="131"/>
                  </a:lnTo>
                  <a:cubicBezTo>
                    <a:pt x="0" y="208"/>
                    <a:pt x="58" y="505"/>
                    <a:pt x="268" y="505"/>
                  </a:cubicBezTo>
                  <a:cubicBezTo>
                    <a:pt x="297" y="505"/>
                    <a:pt x="326" y="505"/>
                    <a:pt x="345" y="495"/>
                  </a:cubicBezTo>
                  <a:lnTo>
                    <a:pt x="613" y="390"/>
                  </a:lnTo>
                  <a:cubicBezTo>
                    <a:pt x="825" y="297"/>
                    <a:pt x="736" y="1"/>
                    <a:pt x="541" y="1"/>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2340;p92">
              <a:extLst>
                <a:ext uri="{FF2B5EF4-FFF2-40B4-BE49-F238E27FC236}">
                  <a16:creationId xmlns:a16="http://schemas.microsoft.com/office/drawing/2014/main" id="{4555E67D-2D25-4C02-A917-7D2A9631E38E}"/>
                </a:ext>
              </a:extLst>
            </p:cNvPr>
            <p:cNvSpPr/>
            <p:nvPr/>
          </p:nvSpPr>
          <p:spPr>
            <a:xfrm>
              <a:off x="6282118" y="1727161"/>
              <a:ext cx="21638" cy="13314"/>
            </a:xfrm>
            <a:custGeom>
              <a:avLst/>
              <a:gdLst/>
              <a:ahLst/>
              <a:cxnLst/>
              <a:rect l="l" t="t" r="r" b="b"/>
              <a:pathLst>
                <a:path w="824" h="507" extrusionOk="0">
                  <a:moveTo>
                    <a:pt x="552" y="0"/>
                  </a:moveTo>
                  <a:cubicBezTo>
                    <a:pt x="526" y="0"/>
                    <a:pt x="499" y="6"/>
                    <a:pt x="470" y="19"/>
                  </a:cubicBezTo>
                  <a:lnTo>
                    <a:pt x="202" y="124"/>
                  </a:lnTo>
                  <a:cubicBezTo>
                    <a:pt x="1" y="200"/>
                    <a:pt x="58" y="507"/>
                    <a:pt x="278" y="507"/>
                  </a:cubicBezTo>
                  <a:cubicBezTo>
                    <a:pt x="297" y="507"/>
                    <a:pt x="326" y="497"/>
                    <a:pt x="355" y="488"/>
                  </a:cubicBezTo>
                  <a:lnTo>
                    <a:pt x="613" y="382"/>
                  </a:lnTo>
                  <a:cubicBezTo>
                    <a:pt x="823" y="298"/>
                    <a:pt x="738" y="0"/>
                    <a:pt x="552"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12321;p92">
            <a:extLst>
              <a:ext uri="{FF2B5EF4-FFF2-40B4-BE49-F238E27FC236}">
                <a16:creationId xmlns:a16="http://schemas.microsoft.com/office/drawing/2014/main" id="{5ADC87AD-4578-40D6-9D36-122E88D3659C}"/>
              </a:ext>
            </a:extLst>
          </p:cNvPr>
          <p:cNvGrpSpPr/>
          <p:nvPr/>
        </p:nvGrpSpPr>
        <p:grpSpPr>
          <a:xfrm>
            <a:off x="8644980" y="3589189"/>
            <a:ext cx="452117" cy="383864"/>
            <a:chOff x="6229598" y="1518052"/>
            <a:chExt cx="343560" cy="343822"/>
          </a:xfrm>
        </p:grpSpPr>
        <p:sp>
          <p:nvSpPr>
            <p:cNvPr id="115" name="Google Shape;12322;p92">
              <a:extLst>
                <a:ext uri="{FF2B5EF4-FFF2-40B4-BE49-F238E27FC236}">
                  <a16:creationId xmlns:a16="http://schemas.microsoft.com/office/drawing/2014/main" id="{9290A16F-E021-4A16-B447-C295C976DCBA}"/>
                </a:ext>
              </a:extLst>
            </p:cNvPr>
            <p:cNvSpPr/>
            <p:nvPr/>
          </p:nvSpPr>
          <p:spPr>
            <a:xfrm>
              <a:off x="6229598" y="1518052"/>
              <a:ext cx="343560" cy="343822"/>
            </a:xfrm>
            <a:custGeom>
              <a:avLst/>
              <a:gdLst/>
              <a:ahLst/>
              <a:cxnLst/>
              <a:rect l="l" t="t" r="r" b="b"/>
              <a:pathLst>
                <a:path w="13083" h="13093" extrusionOk="0">
                  <a:moveTo>
                    <a:pt x="6537" y="0"/>
                  </a:moveTo>
                  <a:cubicBezTo>
                    <a:pt x="2929" y="0"/>
                    <a:pt x="0" y="2938"/>
                    <a:pt x="0" y="6546"/>
                  </a:cubicBezTo>
                  <a:cubicBezTo>
                    <a:pt x="0" y="10164"/>
                    <a:pt x="2929" y="13092"/>
                    <a:pt x="6537" y="13092"/>
                  </a:cubicBezTo>
                  <a:cubicBezTo>
                    <a:pt x="10154" y="13092"/>
                    <a:pt x="13083" y="10164"/>
                    <a:pt x="13083" y="6546"/>
                  </a:cubicBezTo>
                  <a:cubicBezTo>
                    <a:pt x="13083" y="2938"/>
                    <a:pt x="10154" y="0"/>
                    <a:pt x="65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2323;p92">
              <a:extLst>
                <a:ext uri="{FF2B5EF4-FFF2-40B4-BE49-F238E27FC236}">
                  <a16:creationId xmlns:a16="http://schemas.microsoft.com/office/drawing/2014/main" id="{991901BD-22A3-4323-9C80-37560DD7B5E3}"/>
                </a:ext>
              </a:extLst>
            </p:cNvPr>
            <p:cNvSpPr/>
            <p:nvPr/>
          </p:nvSpPr>
          <p:spPr>
            <a:xfrm>
              <a:off x="6255228" y="1543918"/>
              <a:ext cx="292064" cy="292064"/>
            </a:xfrm>
            <a:custGeom>
              <a:avLst/>
              <a:gdLst/>
              <a:ahLst/>
              <a:cxnLst/>
              <a:rect l="l" t="t" r="r" b="b"/>
              <a:pathLst>
                <a:path w="11122" h="11122" extrusionOk="0">
                  <a:moveTo>
                    <a:pt x="5561" y="1"/>
                  </a:moveTo>
                  <a:cubicBezTo>
                    <a:pt x="2489" y="1"/>
                    <a:pt x="1" y="2489"/>
                    <a:pt x="1" y="5561"/>
                  </a:cubicBezTo>
                  <a:cubicBezTo>
                    <a:pt x="1" y="8633"/>
                    <a:pt x="2489" y="11121"/>
                    <a:pt x="5561" y="11121"/>
                  </a:cubicBezTo>
                  <a:cubicBezTo>
                    <a:pt x="8633" y="11121"/>
                    <a:pt x="11121" y="8633"/>
                    <a:pt x="11121" y="5561"/>
                  </a:cubicBezTo>
                  <a:cubicBezTo>
                    <a:pt x="11121" y="2489"/>
                    <a:pt x="8633" y="1"/>
                    <a:pt x="5561" y="1"/>
                  </a:cubicBezTo>
                  <a:close/>
                </a:path>
              </a:pathLst>
            </a:custGeom>
            <a:solidFill>
              <a:schemeClr val="accent4">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4">
                    <a:lumMod val="20000"/>
                    <a:lumOff val="80000"/>
                  </a:schemeClr>
                </a:solidFill>
              </a:endParaRPr>
            </a:p>
          </p:txBody>
        </p:sp>
        <p:sp>
          <p:nvSpPr>
            <p:cNvPr id="117" name="Google Shape;12324;p92">
              <a:extLst>
                <a:ext uri="{FF2B5EF4-FFF2-40B4-BE49-F238E27FC236}">
                  <a16:creationId xmlns:a16="http://schemas.microsoft.com/office/drawing/2014/main" id="{B8F45F1A-134E-4E55-88D0-279C0F0AAA77}"/>
                </a:ext>
              </a:extLst>
            </p:cNvPr>
            <p:cNvSpPr/>
            <p:nvPr/>
          </p:nvSpPr>
          <p:spPr>
            <a:xfrm>
              <a:off x="6396218" y="1564034"/>
              <a:ext cx="10320" cy="131221"/>
            </a:xfrm>
            <a:custGeom>
              <a:avLst/>
              <a:gdLst/>
              <a:ahLst/>
              <a:cxnLst/>
              <a:rect l="l" t="t" r="r" b="b"/>
              <a:pathLst>
                <a:path w="393" h="4997" extrusionOk="0">
                  <a:moveTo>
                    <a:pt x="197" y="0"/>
                  </a:moveTo>
                  <a:cubicBezTo>
                    <a:pt x="99" y="0"/>
                    <a:pt x="1" y="67"/>
                    <a:pt x="1" y="201"/>
                  </a:cubicBezTo>
                  <a:lnTo>
                    <a:pt x="1" y="4795"/>
                  </a:lnTo>
                  <a:cubicBezTo>
                    <a:pt x="1" y="4910"/>
                    <a:pt x="87" y="4996"/>
                    <a:pt x="192" y="4996"/>
                  </a:cubicBezTo>
                  <a:cubicBezTo>
                    <a:pt x="307" y="4996"/>
                    <a:pt x="393" y="4910"/>
                    <a:pt x="393" y="4795"/>
                  </a:cubicBezTo>
                  <a:lnTo>
                    <a:pt x="393" y="201"/>
                  </a:lnTo>
                  <a:cubicBezTo>
                    <a:pt x="393" y="67"/>
                    <a:pt x="295" y="0"/>
                    <a:pt x="197" y="0"/>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2325;p92">
              <a:extLst>
                <a:ext uri="{FF2B5EF4-FFF2-40B4-BE49-F238E27FC236}">
                  <a16:creationId xmlns:a16="http://schemas.microsoft.com/office/drawing/2014/main" id="{10F2EAB4-1085-4E5F-9F4B-A110E7F2CA10}"/>
                </a:ext>
              </a:extLst>
            </p:cNvPr>
            <p:cNvSpPr/>
            <p:nvPr/>
          </p:nvSpPr>
          <p:spPr>
            <a:xfrm>
              <a:off x="6394459" y="1684908"/>
              <a:ext cx="134477" cy="10346"/>
            </a:xfrm>
            <a:custGeom>
              <a:avLst/>
              <a:gdLst/>
              <a:ahLst/>
              <a:cxnLst/>
              <a:rect l="l" t="t" r="r" b="b"/>
              <a:pathLst>
                <a:path w="5121" h="394" extrusionOk="0">
                  <a:moveTo>
                    <a:pt x="259" y="1"/>
                  </a:moveTo>
                  <a:cubicBezTo>
                    <a:pt x="1" y="1"/>
                    <a:pt x="1" y="393"/>
                    <a:pt x="259" y="393"/>
                  </a:cubicBezTo>
                  <a:lnTo>
                    <a:pt x="4862" y="393"/>
                  </a:lnTo>
                  <a:cubicBezTo>
                    <a:pt x="5121" y="393"/>
                    <a:pt x="5121" y="1"/>
                    <a:pt x="4862"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2326;p92">
              <a:extLst>
                <a:ext uri="{FF2B5EF4-FFF2-40B4-BE49-F238E27FC236}">
                  <a16:creationId xmlns:a16="http://schemas.microsoft.com/office/drawing/2014/main" id="{A204752A-6DF4-4DDA-9607-14055F98E566}"/>
                </a:ext>
              </a:extLst>
            </p:cNvPr>
            <p:cNvSpPr/>
            <p:nvPr/>
          </p:nvSpPr>
          <p:spPr>
            <a:xfrm>
              <a:off x="6291178" y="1579868"/>
              <a:ext cx="272946" cy="256009"/>
            </a:xfrm>
            <a:custGeom>
              <a:avLst/>
              <a:gdLst/>
              <a:ahLst/>
              <a:cxnLst/>
              <a:rect l="l" t="t" r="r" b="b"/>
              <a:pathLst>
                <a:path w="10394" h="9749" extrusionOk="0">
                  <a:moveTo>
                    <a:pt x="7848" y="0"/>
                  </a:moveTo>
                  <a:lnTo>
                    <a:pt x="7848" y="0"/>
                  </a:lnTo>
                  <a:cubicBezTo>
                    <a:pt x="9781" y="2211"/>
                    <a:pt x="9666" y="5522"/>
                    <a:pt x="7599" y="7599"/>
                  </a:cubicBezTo>
                  <a:cubicBezTo>
                    <a:pt x="6518" y="8680"/>
                    <a:pt x="5095" y="9227"/>
                    <a:pt x="3667" y="9227"/>
                  </a:cubicBezTo>
                  <a:cubicBezTo>
                    <a:pt x="2363" y="9227"/>
                    <a:pt x="1055" y="8771"/>
                    <a:pt x="0" y="7848"/>
                  </a:cubicBezTo>
                  <a:lnTo>
                    <a:pt x="0" y="7848"/>
                  </a:lnTo>
                  <a:cubicBezTo>
                    <a:pt x="1108" y="9110"/>
                    <a:pt x="2650" y="9748"/>
                    <a:pt x="4196" y="9748"/>
                  </a:cubicBezTo>
                  <a:cubicBezTo>
                    <a:pt x="5614" y="9748"/>
                    <a:pt x="7035" y="9211"/>
                    <a:pt x="8125" y="8125"/>
                  </a:cubicBezTo>
                  <a:cubicBezTo>
                    <a:pt x="10393" y="5848"/>
                    <a:pt x="10269" y="2125"/>
                    <a:pt x="7848" y="0"/>
                  </a:cubicBezTo>
                  <a:close/>
                </a:path>
              </a:pathLst>
            </a:custGeom>
            <a:solidFill>
              <a:srgbClr val="E2E8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327;p92">
              <a:extLst>
                <a:ext uri="{FF2B5EF4-FFF2-40B4-BE49-F238E27FC236}">
                  <a16:creationId xmlns:a16="http://schemas.microsoft.com/office/drawing/2014/main" id="{D402FE53-1C8A-49BE-AC8C-C10FD058236A}"/>
                </a:ext>
              </a:extLst>
            </p:cNvPr>
            <p:cNvSpPr/>
            <p:nvPr/>
          </p:nvSpPr>
          <p:spPr>
            <a:xfrm>
              <a:off x="6273584" y="1684908"/>
              <a:ext cx="21376" cy="10346"/>
            </a:xfrm>
            <a:custGeom>
              <a:avLst/>
              <a:gdLst/>
              <a:ahLst/>
              <a:cxnLst/>
              <a:rect l="l" t="t" r="r" b="b"/>
              <a:pathLst>
                <a:path w="814" h="394" extrusionOk="0">
                  <a:moveTo>
                    <a:pt x="268" y="1"/>
                  </a:moveTo>
                  <a:cubicBezTo>
                    <a:pt x="0" y="1"/>
                    <a:pt x="0" y="393"/>
                    <a:pt x="268" y="393"/>
                  </a:cubicBezTo>
                  <a:lnTo>
                    <a:pt x="555" y="393"/>
                  </a:lnTo>
                  <a:cubicBezTo>
                    <a:pt x="814" y="393"/>
                    <a:pt x="814" y="1"/>
                    <a:pt x="555" y="1"/>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328;p92">
              <a:extLst>
                <a:ext uri="{FF2B5EF4-FFF2-40B4-BE49-F238E27FC236}">
                  <a16:creationId xmlns:a16="http://schemas.microsoft.com/office/drawing/2014/main" id="{F8CAD439-F3DF-44EE-B33A-40910ADEB22F}"/>
                </a:ext>
              </a:extLst>
            </p:cNvPr>
            <p:cNvSpPr/>
            <p:nvPr/>
          </p:nvSpPr>
          <p:spPr>
            <a:xfrm>
              <a:off x="6396218" y="1798194"/>
              <a:ext cx="10320" cy="17673"/>
            </a:xfrm>
            <a:custGeom>
              <a:avLst/>
              <a:gdLst/>
              <a:ahLst/>
              <a:cxnLst/>
              <a:rect l="l" t="t" r="r" b="b"/>
              <a:pathLst>
                <a:path w="393" h="673" extrusionOk="0">
                  <a:moveTo>
                    <a:pt x="197" y="1"/>
                  </a:moveTo>
                  <a:cubicBezTo>
                    <a:pt x="99" y="1"/>
                    <a:pt x="1" y="65"/>
                    <a:pt x="1" y="194"/>
                  </a:cubicBezTo>
                  <a:lnTo>
                    <a:pt x="1" y="481"/>
                  </a:lnTo>
                  <a:cubicBezTo>
                    <a:pt x="1" y="587"/>
                    <a:pt x="87" y="673"/>
                    <a:pt x="192" y="673"/>
                  </a:cubicBezTo>
                  <a:cubicBezTo>
                    <a:pt x="307" y="673"/>
                    <a:pt x="393" y="587"/>
                    <a:pt x="393" y="481"/>
                  </a:cubicBezTo>
                  <a:lnTo>
                    <a:pt x="393" y="194"/>
                  </a:lnTo>
                  <a:cubicBezTo>
                    <a:pt x="393" y="65"/>
                    <a:pt x="295" y="1"/>
                    <a:pt x="197" y="1"/>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329;p92">
              <a:extLst>
                <a:ext uri="{FF2B5EF4-FFF2-40B4-BE49-F238E27FC236}">
                  <a16:creationId xmlns:a16="http://schemas.microsoft.com/office/drawing/2014/main" id="{9D4B49F3-E452-4D63-B768-2D53F3E6623E}"/>
                </a:ext>
              </a:extLst>
            </p:cNvPr>
            <p:cNvSpPr/>
            <p:nvPr/>
          </p:nvSpPr>
          <p:spPr>
            <a:xfrm>
              <a:off x="6308063" y="1599117"/>
              <a:ext cx="20036" cy="15966"/>
            </a:xfrm>
            <a:custGeom>
              <a:avLst/>
              <a:gdLst/>
              <a:ahLst/>
              <a:cxnLst/>
              <a:rect l="l" t="t" r="r" b="b"/>
              <a:pathLst>
                <a:path w="763" h="608" extrusionOk="0">
                  <a:moveTo>
                    <a:pt x="296" y="0"/>
                  </a:moveTo>
                  <a:cubicBezTo>
                    <a:pt x="140" y="0"/>
                    <a:pt x="1" y="210"/>
                    <a:pt x="161" y="349"/>
                  </a:cubicBezTo>
                  <a:lnTo>
                    <a:pt x="362" y="550"/>
                  </a:lnTo>
                  <a:cubicBezTo>
                    <a:pt x="399" y="587"/>
                    <a:pt x="445" y="606"/>
                    <a:pt x="501" y="607"/>
                  </a:cubicBezTo>
                  <a:lnTo>
                    <a:pt x="501" y="607"/>
                  </a:lnTo>
                  <a:cubicBezTo>
                    <a:pt x="679" y="604"/>
                    <a:pt x="763" y="396"/>
                    <a:pt x="640" y="272"/>
                  </a:cubicBezTo>
                  <a:lnTo>
                    <a:pt x="439" y="71"/>
                  </a:lnTo>
                  <a:cubicBezTo>
                    <a:pt x="395" y="21"/>
                    <a:pt x="344" y="0"/>
                    <a:pt x="296" y="0"/>
                  </a:cubicBezTo>
                  <a:close/>
                  <a:moveTo>
                    <a:pt x="501" y="607"/>
                  </a:moveTo>
                  <a:cubicBezTo>
                    <a:pt x="499" y="607"/>
                    <a:pt x="498" y="607"/>
                    <a:pt x="496" y="607"/>
                  </a:cubicBezTo>
                  <a:lnTo>
                    <a:pt x="506" y="607"/>
                  </a:lnTo>
                  <a:cubicBezTo>
                    <a:pt x="504" y="607"/>
                    <a:pt x="502" y="607"/>
                    <a:pt x="501" y="607"/>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30;p92">
              <a:extLst>
                <a:ext uri="{FF2B5EF4-FFF2-40B4-BE49-F238E27FC236}">
                  <a16:creationId xmlns:a16="http://schemas.microsoft.com/office/drawing/2014/main" id="{935A1C12-EBDA-4BC9-87DA-6C25356BB020}"/>
                </a:ext>
              </a:extLst>
            </p:cNvPr>
            <p:cNvSpPr/>
            <p:nvPr/>
          </p:nvSpPr>
          <p:spPr>
            <a:xfrm>
              <a:off x="6473606" y="1764581"/>
              <a:ext cx="20141" cy="16097"/>
            </a:xfrm>
            <a:custGeom>
              <a:avLst/>
              <a:gdLst/>
              <a:ahLst/>
              <a:cxnLst/>
              <a:rect l="l" t="t" r="r" b="b"/>
              <a:pathLst>
                <a:path w="767" h="613" extrusionOk="0">
                  <a:moveTo>
                    <a:pt x="297" y="0"/>
                  </a:moveTo>
                  <a:cubicBezTo>
                    <a:pt x="138" y="0"/>
                    <a:pt x="1" y="208"/>
                    <a:pt x="154" y="355"/>
                  </a:cubicBezTo>
                  <a:lnTo>
                    <a:pt x="355" y="556"/>
                  </a:lnTo>
                  <a:cubicBezTo>
                    <a:pt x="394" y="584"/>
                    <a:pt x="451" y="613"/>
                    <a:pt x="499" y="613"/>
                  </a:cubicBezTo>
                  <a:cubicBezTo>
                    <a:pt x="671" y="613"/>
                    <a:pt x="767" y="402"/>
                    <a:pt x="642" y="278"/>
                  </a:cubicBezTo>
                  <a:lnTo>
                    <a:pt x="441" y="67"/>
                  </a:lnTo>
                  <a:cubicBezTo>
                    <a:pt x="396" y="20"/>
                    <a:pt x="345" y="0"/>
                    <a:pt x="297"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331;p92">
              <a:extLst>
                <a:ext uri="{FF2B5EF4-FFF2-40B4-BE49-F238E27FC236}">
                  <a16:creationId xmlns:a16="http://schemas.microsoft.com/office/drawing/2014/main" id="{55BD8F04-9FBA-444E-8329-C7B89C4D5399}"/>
                </a:ext>
              </a:extLst>
            </p:cNvPr>
            <p:cNvSpPr/>
            <p:nvPr/>
          </p:nvSpPr>
          <p:spPr>
            <a:xfrm>
              <a:off x="6474368" y="1599117"/>
              <a:ext cx="20141" cy="15966"/>
            </a:xfrm>
            <a:custGeom>
              <a:avLst/>
              <a:gdLst/>
              <a:ahLst/>
              <a:cxnLst/>
              <a:rect l="l" t="t" r="r" b="b"/>
              <a:pathLst>
                <a:path w="767" h="608" extrusionOk="0">
                  <a:moveTo>
                    <a:pt x="478" y="0"/>
                  </a:moveTo>
                  <a:cubicBezTo>
                    <a:pt x="429" y="0"/>
                    <a:pt x="379" y="21"/>
                    <a:pt x="336" y="71"/>
                  </a:cubicBezTo>
                  <a:lnTo>
                    <a:pt x="135" y="272"/>
                  </a:lnTo>
                  <a:cubicBezTo>
                    <a:pt x="1" y="397"/>
                    <a:pt x="97" y="607"/>
                    <a:pt x="269" y="607"/>
                  </a:cubicBezTo>
                  <a:cubicBezTo>
                    <a:pt x="326" y="607"/>
                    <a:pt x="374" y="588"/>
                    <a:pt x="412" y="550"/>
                  </a:cubicBezTo>
                  <a:lnTo>
                    <a:pt x="613" y="349"/>
                  </a:lnTo>
                  <a:cubicBezTo>
                    <a:pt x="766" y="210"/>
                    <a:pt x="631" y="0"/>
                    <a:pt x="478"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332;p92">
              <a:extLst>
                <a:ext uri="{FF2B5EF4-FFF2-40B4-BE49-F238E27FC236}">
                  <a16:creationId xmlns:a16="http://schemas.microsoft.com/office/drawing/2014/main" id="{BC90B250-19B5-43F0-AD65-B93BDD8AF04A}"/>
                </a:ext>
              </a:extLst>
            </p:cNvPr>
            <p:cNvSpPr/>
            <p:nvPr/>
          </p:nvSpPr>
          <p:spPr>
            <a:xfrm>
              <a:off x="6308772" y="1765001"/>
              <a:ext cx="19432" cy="15677"/>
            </a:xfrm>
            <a:custGeom>
              <a:avLst/>
              <a:gdLst/>
              <a:ahLst/>
              <a:cxnLst/>
              <a:rect l="l" t="t" r="r" b="b"/>
              <a:pathLst>
                <a:path w="740" h="597" extrusionOk="0">
                  <a:moveTo>
                    <a:pt x="457" y="0"/>
                  </a:moveTo>
                  <a:cubicBezTo>
                    <a:pt x="414" y="0"/>
                    <a:pt x="368" y="15"/>
                    <a:pt x="325" y="51"/>
                  </a:cubicBezTo>
                  <a:lnTo>
                    <a:pt x="124" y="252"/>
                  </a:lnTo>
                  <a:cubicBezTo>
                    <a:pt x="0" y="377"/>
                    <a:pt x="96" y="597"/>
                    <a:pt x="268" y="597"/>
                  </a:cubicBezTo>
                  <a:cubicBezTo>
                    <a:pt x="316" y="597"/>
                    <a:pt x="373" y="568"/>
                    <a:pt x="412" y="540"/>
                  </a:cubicBezTo>
                  <a:lnTo>
                    <a:pt x="613" y="339"/>
                  </a:lnTo>
                  <a:cubicBezTo>
                    <a:pt x="739" y="190"/>
                    <a:pt x="611" y="0"/>
                    <a:pt x="457"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333;p92">
              <a:extLst>
                <a:ext uri="{FF2B5EF4-FFF2-40B4-BE49-F238E27FC236}">
                  <a16:creationId xmlns:a16="http://schemas.microsoft.com/office/drawing/2014/main" id="{7DD20513-DA6B-4DD2-A4BE-24D56394CA98}"/>
                </a:ext>
              </a:extLst>
            </p:cNvPr>
            <p:cNvSpPr/>
            <p:nvPr/>
          </p:nvSpPr>
          <p:spPr>
            <a:xfrm>
              <a:off x="6283064" y="1637404"/>
              <a:ext cx="20693" cy="13366"/>
            </a:xfrm>
            <a:custGeom>
              <a:avLst/>
              <a:gdLst/>
              <a:ahLst/>
              <a:cxnLst/>
              <a:rect l="l" t="t" r="r" b="b"/>
              <a:pathLst>
                <a:path w="788" h="509" extrusionOk="0">
                  <a:moveTo>
                    <a:pt x="280" y="0"/>
                  </a:moveTo>
                  <a:cubicBezTo>
                    <a:pt x="118" y="0"/>
                    <a:pt x="0" y="333"/>
                    <a:pt x="194" y="384"/>
                  </a:cubicBezTo>
                  <a:lnTo>
                    <a:pt x="453" y="489"/>
                  </a:lnTo>
                  <a:cubicBezTo>
                    <a:pt x="472" y="499"/>
                    <a:pt x="501" y="508"/>
                    <a:pt x="529" y="508"/>
                  </a:cubicBezTo>
                  <a:cubicBezTo>
                    <a:pt x="730" y="499"/>
                    <a:pt x="788" y="221"/>
                    <a:pt x="606" y="135"/>
                  </a:cubicBezTo>
                  <a:lnTo>
                    <a:pt x="347" y="20"/>
                  </a:lnTo>
                  <a:cubicBezTo>
                    <a:pt x="325" y="6"/>
                    <a:pt x="302" y="0"/>
                    <a:pt x="280"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334;p92">
              <a:extLst>
                <a:ext uri="{FF2B5EF4-FFF2-40B4-BE49-F238E27FC236}">
                  <a16:creationId xmlns:a16="http://schemas.microsoft.com/office/drawing/2014/main" id="{81E887AF-67C4-4621-A766-344364A180AA}"/>
                </a:ext>
              </a:extLst>
            </p:cNvPr>
            <p:cNvSpPr/>
            <p:nvPr/>
          </p:nvSpPr>
          <p:spPr>
            <a:xfrm>
              <a:off x="6498947" y="1729445"/>
              <a:ext cx="20640" cy="13051"/>
            </a:xfrm>
            <a:custGeom>
              <a:avLst/>
              <a:gdLst/>
              <a:ahLst/>
              <a:cxnLst/>
              <a:rect l="l" t="t" r="r" b="b"/>
              <a:pathLst>
                <a:path w="786" h="497" extrusionOk="0">
                  <a:moveTo>
                    <a:pt x="273" y="1"/>
                  </a:moveTo>
                  <a:cubicBezTo>
                    <a:pt x="89" y="1"/>
                    <a:pt x="0" y="258"/>
                    <a:pt x="175" y="372"/>
                  </a:cubicBezTo>
                  <a:lnTo>
                    <a:pt x="433" y="477"/>
                  </a:lnTo>
                  <a:cubicBezTo>
                    <a:pt x="461" y="486"/>
                    <a:pt x="488" y="495"/>
                    <a:pt x="516" y="496"/>
                  </a:cubicBezTo>
                  <a:lnTo>
                    <a:pt x="516" y="496"/>
                  </a:lnTo>
                  <a:cubicBezTo>
                    <a:pt x="731" y="491"/>
                    <a:pt x="786" y="208"/>
                    <a:pt x="587" y="123"/>
                  </a:cubicBezTo>
                  <a:lnTo>
                    <a:pt x="328" y="8"/>
                  </a:lnTo>
                  <a:cubicBezTo>
                    <a:pt x="309" y="3"/>
                    <a:pt x="291" y="1"/>
                    <a:pt x="273" y="1"/>
                  </a:cubicBezTo>
                  <a:close/>
                  <a:moveTo>
                    <a:pt x="516" y="496"/>
                  </a:moveTo>
                  <a:cubicBezTo>
                    <a:pt x="514" y="496"/>
                    <a:pt x="512" y="496"/>
                    <a:pt x="510" y="496"/>
                  </a:cubicBezTo>
                  <a:lnTo>
                    <a:pt x="520" y="496"/>
                  </a:lnTo>
                  <a:cubicBezTo>
                    <a:pt x="518" y="496"/>
                    <a:pt x="517" y="496"/>
                    <a:pt x="516" y="496"/>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335;p92">
              <a:extLst>
                <a:ext uri="{FF2B5EF4-FFF2-40B4-BE49-F238E27FC236}">
                  <a16:creationId xmlns:a16="http://schemas.microsoft.com/office/drawing/2014/main" id="{1DA040D4-322C-4D10-AF6D-382F60044ED1}"/>
                </a:ext>
              </a:extLst>
            </p:cNvPr>
            <p:cNvSpPr/>
            <p:nvPr/>
          </p:nvSpPr>
          <p:spPr>
            <a:xfrm>
              <a:off x="6439442" y="1574511"/>
              <a:ext cx="14837" cy="16675"/>
            </a:xfrm>
            <a:custGeom>
              <a:avLst/>
              <a:gdLst/>
              <a:ahLst/>
              <a:cxnLst/>
              <a:rect l="l" t="t" r="r" b="b"/>
              <a:pathLst>
                <a:path w="565" h="635" extrusionOk="0">
                  <a:moveTo>
                    <a:pt x="331" y="0"/>
                  </a:moveTo>
                  <a:cubicBezTo>
                    <a:pt x="269" y="0"/>
                    <a:pt x="206" y="30"/>
                    <a:pt x="163" y="99"/>
                  </a:cubicBezTo>
                  <a:lnTo>
                    <a:pt x="58" y="357"/>
                  </a:lnTo>
                  <a:cubicBezTo>
                    <a:pt x="1" y="482"/>
                    <a:pt x="96" y="635"/>
                    <a:pt x="240" y="635"/>
                  </a:cubicBezTo>
                  <a:lnTo>
                    <a:pt x="230" y="625"/>
                  </a:lnTo>
                  <a:cubicBezTo>
                    <a:pt x="307" y="625"/>
                    <a:pt x="383" y="578"/>
                    <a:pt x="412" y="511"/>
                  </a:cubicBezTo>
                  <a:lnTo>
                    <a:pt x="527" y="252"/>
                  </a:lnTo>
                  <a:cubicBezTo>
                    <a:pt x="565" y="108"/>
                    <a:pt x="450" y="0"/>
                    <a:pt x="331"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336;p92">
              <a:extLst>
                <a:ext uri="{FF2B5EF4-FFF2-40B4-BE49-F238E27FC236}">
                  <a16:creationId xmlns:a16="http://schemas.microsoft.com/office/drawing/2014/main" id="{507B1426-1888-4528-AD32-53F3D9E4C267}"/>
                </a:ext>
              </a:extLst>
            </p:cNvPr>
            <p:cNvSpPr/>
            <p:nvPr/>
          </p:nvSpPr>
          <p:spPr>
            <a:xfrm>
              <a:off x="6347978" y="1789581"/>
              <a:ext cx="15861" cy="16754"/>
            </a:xfrm>
            <a:custGeom>
              <a:avLst/>
              <a:gdLst/>
              <a:ahLst/>
              <a:cxnLst/>
              <a:rect l="l" t="t" r="r" b="b"/>
              <a:pathLst>
                <a:path w="604" h="638" extrusionOk="0">
                  <a:moveTo>
                    <a:pt x="303" y="0"/>
                  </a:moveTo>
                  <a:cubicBezTo>
                    <a:pt x="239" y="0"/>
                    <a:pt x="181" y="30"/>
                    <a:pt x="163" y="101"/>
                  </a:cubicBezTo>
                  <a:lnTo>
                    <a:pt x="48" y="360"/>
                  </a:lnTo>
                  <a:cubicBezTo>
                    <a:pt x="0" y="494"/>
                    <a:pt x="96" y="637"/>
                    <a:pt x="230" y="637"/>
                  </a:cubicBezTo>
                  <a:cubicBezTo>
                    <a:pt x="306" y="637"/>
                    <a:pt x="383" y="589"/>
                    <a:pt x="412" y="513"/>
                  </a:cubicBezTo>
                  <a:lnTo>
                    <a:pt x="526" y="254"/>
                  </a:lnTo>
                  <a:cubicBezTo>
                    <a:pt x="604" y="125"/>
                    <a:pt x="438" y="0"/>
                    <a:pt x="303"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2337;p92">
              <a:extLst>
                <a:ext uri="{FF2B5EF4-FFF2-40B4-BE49-F238E27FC236}">
                  <a16:creationId xmlns:a16="http://schemas.microsoft.com/office/drawing/2014/main" id="{A9754B24-1592-4FBD-9664-0868A5E3BC7D}"/>
                </a:ext>
              </a:extLst>
            </p:cNvPr>
            <p:cNvSpPr/>
            <p:nvPr/>
          </p:nvSpPr>
          <p:spPr>
            <a:xfrm>
              <a:off x="6349633" y="1572883"/>
              <a:ext cx="15441" cy="17305"/>
            </a:xfrm>
            <a:custGeom>
              <a:avLst/>
              <a:gdLst/>
              <a:ahLst/>
              <a:cxnLst/>
              <a:rect l="l" t="t" r="r" b="b"/>
              <a:pathLst>
                <a:path w="588" h="659" extrusionOk="0">
                  <a:moveTo>
                    <a:pt x="254" y="0"/>
                  </a:moveTo>
                  <a:cubicBezTo>
                    <a:pt x="127" y="0"/>
                    <a:pt x="0" y="116"/>
                    <a:pt x="61" y="276"/>
                  </a:cubicBezTo>
                  <a:lnTo>
                    <a:pt x="176" y="534"/>
                  </a:lnTo>
                  <a:cubicBezTo>
                    <a:pt x="205" y="611"/>
                    <a:pt x="272" y="659"/>
                    <a:pt x="358" y="659"/>
                  </a:cubicBezTo>
                  <a:cubicBezTo>
                    <a:pt x="492" y="659"/>
                    <a:pt x="588" y="515"/>
                    <a:pt x="540" y="391"/>
                  </a:cubicBezTo>
                  <a:lnTo>
                    <a:pt x="435" y="123"/>
                  </a:lnTo>
                  <a:cubicBezTo>
                    <a:pt x="397" y="37"/>
                    <a:pt x="326" y="0"/>
                    <a:pt x="254"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2338;p92">
              <a:extLst>
                <a:ext uri="{FF2B5EF4-FFF2-40B4-BE49-F238E27FC236}">
                  <a16:creationId xmlns:a16="http://schemas.microsoft.com/office/drawing/2014/main" id="{606A93F5-4027-4DDC-BC02-3ED8FCB3724E}"/>
                </a:ext>
              </a:extLst>
            </p:cNvPr>
            <p:cNvSpPr/>
            <p:nvPr/>
          </p:nvSpPr>
          <p:spPr>
            <a:xfrm>
              <a:off x="6437341" y="1789896"/>
              <a:ext cx="15441" cy="17437"/>
            </a:xfrm>
            <a:custGeom>
              <a:avLst/>
              <a:gdLst/>
              <a:ahLst/>
              <a:cxnLst/>
              <a:rect l="l" t="t" r="r" b="b"/>
              <a:pathLst>
                <a:path w="588" h="664" extrusionOk="0">
                  <a:moveTo>
                    <a:pt x="251" y="0"/>
                  </a:moveTo>
                  <a:cubicBezTo>
                    <a:pt x="127" y="0"/>
                    <a:pt x="0" y="118"/>
                    <a:pt x="61" y="271"/>
                  </a:cubicBezTo>
                  <a:lnTo>
                    <a:pt x="167" y="539"/>
                  </a:lnTo>
                  <a:cubicBezTo>
                    <a:pt x="195" y="616"/>
                    <a:pt x="272" y="654"/>
                    <a:pt x="349" y="654"/>
                  </a:cubicBezTo>
                  <a:lnTo>
                    <a:pt x="349" y="663"/>
                  </a:lnTo>
                  <a:cubicBezTo>
                    <a:pt x="492" y="663"/>
                    <a:pt x="588" y="520"/>
                    <a:pt x="530" y="386"/>
                  </a:cubicBezTo>
                  <a:lnTo>
                    <a:pt x="425" y="127"/>
                  </a:lnTo>
                  <a:cubicBezTo>
                    <a:pt x="391" y="38"/>
                    <a:pt x="321" y="0"/>
                    <a:pt x="251"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2339;p92">
              <a:extLst>
                <a:ext uri="{FF2B5EF4-FFF2-40B4-BE49-F238E27FC236}">
                  <a16:creationId xmlns:a16="http://schemas.microsoft.com/office/drawing/2014/main" id="{B0DF5D8B-8AAC-489E-88F3-858919C7F0D0}"/>
                </a:ext>
              </a:extLst>
            </p:cNvPr>
            <p:cNvSpPr/>
            <p:nvPr/>
          </p:nvSpPr>
          <p:spPr>
            <a:xfrm>
              <a:off x="6499262" y="1639505"/>
              <a:ext cx="21664" cy="13261"/>
            </a:xfrm>
            <a:custGeom>
              <a:avLst/>
              <a:gdLst/>
              <a:ahLst/>
              <a:cxnLst/>
              <a:rect l="l" t="t" r="r" b="b"/>
              <a:pathLst>
                <a:path w="825" h="505" extrusionOk="0">
                  <a:moveTo>
                    <a:pt x="541" y="1"/>
                  </a:moveTo>
                  <a:cubicBezTo>
                    <a:pt x="515" y="1"/>
                    <a:pt x="488" y="6"/>
                    <a:pt x="460" y="17"/>
                  </a:cubicBezTo>
                  <a:lnTo>
                    <a:pt x="201" y="131"/>
                  </a:lnTo>
                  <a:cubicBezTo>
                    <a:pt x="0" y="208"/>
                    <a:pt x="58" y="505"/>
                    <a:pt x="268" y="505"/>
                  </a:cubicBezTo>
                  <a:cubicBezTo>
                    <a:pt x="297" y="505"/>
                    <a:pt x="326" y="505"/>
                    <a:pt x="345" y="495"/>
                  </a:cubicBezTo>
                  <a:lnTo>
                    <a:pt x="613" y="390"/>
                  </a:lnTo>
                  <a:cubicBezTo>
                    <a:pt x="825" y="297"/>
                    <a:pt x="736" y="1"/>
                    <a:pt x="541" y="1"/>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2340;p92">
              <a:extLst>
                <a:ext uri="{FF2B5EF4-FFF2-40B4-BE49-F238E27FC236}">
                  <a16:creationId xmlns:a16="http://schemas.microsoft.com/office/drawing/2014/main" id="{4555E67D-2D25-4C02-A917-7D2A9631E38E}"/>
                </a:ext>
              </a:extLst>
            </p:cNvPr>
            <p:cNvSpPr/>
            <p:nvPr/>
          </p:nvSpPr>
          <p:spPr>
            <a:xfrm>
              <a:off x="6282118" y="1727161"/>
              <a:ext cx="21638" cy="13314"/>
            </a:xfrm>
            <a:custGeom>
              <a:avLst/>
              <a:gdLst/>
              <a:ahLst/>
              <a:cxnLst/>
              <a:rect l="l" t="t" r="r" b="b"/>
              <a:pathLst>
                <a:path w="824" h="507" extrusionOk="0">
                  <a:moveTo>
                    <a:pt x="552" y="0"/>
                  </a:moveTo>
                  <a:cubicBezTo>
                    <a:pt x="526" y="0"/>
                    <a:pt x="499" y="6"/>
                    <a:pt x="470" y="19"/>
                  </a:cubicBezTo>
                  <a:lnTo>
                    <a:pt x="202" y="124"/>
                  </a:lnTo>
                  <a:cubicBezTo>
                    <a:pt x="1" y="200"/>
                    <a:pt x="58" y="507"/>
                    <a:pt x="278" y="507"/>
                  </a:cubicBezTo>
                  <a:cubicBezTo>
                    <a:pt x="297" y="507"/>
                    <a:pt x="326" y="497"/>
                    <a:pt x="355" y="488"/>
                  </a:cubicBezTo>
                  <a:lnTo>
                    <a:pt x="613" y="382"/>
                  </a:lnTo>
                  <a:cubicBezTo>
                    <a:pt x="823" y="298"/>
                    <a:pt x="738" y="0"/>
                    <a:pt x="552"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Rettangolo 9"/>
          <p:cNvSpPr/>
          <p:nvPr/>
        </p:nvSpPr>
        <p:spPr>
          <a:xfrm>
            <a:off x="9261937" y="2630252"/>
            <a:ext cx="2214004" cy="307777"/>
          </a:xfrm>
          <a:prstGeom prst="rect">
            <a:avLst/>
          </a:prstGeom>
        </p:spPr>
        <p:txBody>
          <a:bodyPr wrap="none">
            <a:spAutoFit/>
          </a:bodyPr>
          <a:lstStyle/>
          <a:p>
            <a:r>
              <a:rPr lang="it-IT" sz="1400" b="1" dirty="0"/>
              <a:t>secondo trimestre del 2024</a:t>
            </a:r>
            <a:endParaRPr lang="it-IT" sz="1400" dirty="0"/>
          </a:p>
        </p:txBody>
      </p:sp>
      <p:grpSp>
        <p:nvGrpSpPr>
          <p:cNvPr id="134" name="Google Shape;13577;p63"/>
          <p:cNvGrpSpPr/>
          <p:nvPr/>
        </p:nvGrpSpPr>
        <p:grpSpPr>
          <a:xfrm>
            <a:off x="2800658" y="4467696"/>
            <a:ext cx="403007" cy="641232"/>
            <a:chOff x="4066510" y="2422342"/>
            <a:chExt cx="206876" cy="348470"/>
          </a:xfrm>
        </p:grpSpPr>
        <p:sp>
          <p:nvSpPr>
            <p:cNvPr id="135" name="Google Shape;13578;p63"/>
            <p:cNvSpPr/>
            <p:nvPr/>
          </p:nvSpPr>
          <p:spPr>
            <a:xfrm>
              <a:off x="4093662" y="2737934"/>
              <a:ext cx="152334" cy="11082"/>
            </a:xfrm>
            <a:custGeom>
              <a:avLst/>
              <a:gdLst/>
              <a:ahLst/>
              <a:cxnLst/>
              <a:rect l="l" t="t" r="r" b="b"/>
              <a:pathLst>
                <a:path w="5801" h="422" extrusionOk="0">
                  <a:moveTo>
                    <a:pt x="0" y="0"/>
                  </a:moveTo>
                  <a:lnTo>
                    <a:pt x="0" y="421"/>
                  </a:lnTo>
                  <a:lnTo>
                    <a:pt x="5800" y="421"/>
                  </a:lnTo>
                  <a:lnTo>
                    <a:pt x="5800" y="0"/>
                  </a:ln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579;p63"/>
            <p:cNvSpPr/>
            <p:nvPr/>
          </p:nvSpPr>
          <p:spPr>
            <a:xfrm>
              <a:off x="4164538" y="2422342"/>
              <a:ext cx="10819" cy="348286"/>
            </a:xfrm>
            <a:custGeom>
              <a:avLst/>
              <a:gdLst/>
              <a:ahLst/>
              <a:cxnLst/>
              <a:rect l="l" t="t" r="r" b="b"/>
              <a:pathLst>
                <a:path w="412" h="13263" extrusionOk="0">
                  <a:moveTo>
                    <a:pt x="206" y="0"/>
                  </a:moveTo>
                  <a:cubicBezTo>
                    <a:pt x="103" y="0"/>
                    <a:pt x="0" y="70"/>
                    <a:pt x="0" y="208"/>
                  </a:cubicBezTo>
                  <a:lnTo>
                    <a:pt x="0" y="13061"/>
                  </a:lnTo>
                  <a:cubicBezTo>
                    <a:pt x="0" y="13176"/>
                    <a:pt x="86" y="13262"/>
                    <a:pt x="201" y="13262"/>
                  </a:cubicBezTo>
                  <a:cubicBezTo>
                    <a:pt x="316" y="13262"/>
                    <a:pt x="412" y="13176"/>
                    <a:pt x="412" y="13061"/>
                  </a:cubicBezTo>
                  <a:lnTo>
                    <a:pt x="412" y="208"/>
                  </a:lnTo>
                  <a:cubicBezTo>
                    <a:pt x="412" y="70"/>
                    <a:pt x="309" y="0"/>
                    <a:pt x="206" y="0"/>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580;p63"/>
            <p:cNvSpPr/>
            <p:nvPr/>
          </p:nvSpPr>
          <p:spPr>
            <a:xfrm>
              <a:off x="4082344" y="2645657"/>
              <a:ext cx="33823" cy="125155"/>
            </a:xfrm>
            <a:custGeom>
              <a:avLst/>
              <a:gdLst/>
              <a:ahLst/>
              <a:cxnLst/>
              <a:rect l="l" t="t" r="r" b="b"/>
              <a:pathLst>
                <a:path w="1288" h="4766" extrusionOk="0">
                  <a:moveTo>
                    <a:pt x="1051" y="0"/>
                  </a:moveTo>
                  <a:cubicBezTo>
                    <a:pt x="962" y="0"/>
                    <a:pt x="873" y="54"/>
                    <a:pt x="853" y="174"/>
                  </a:cubicBezTo>
                  <a:lnTo>
                    <a:pt x="20" y="4519"/>
                  </a:lnTo>
                  <a:cubicBezTo>
                    <a:pt x="1" y="4634"/>
                    <a:pt x="77" y="4739"/>
                    <a:pt x="183" y="4758"/>
                  </a:cubicBezTo>
                  <a:cubicBezTo>
                    <a:pt x="192" y="4763"/>
                    <a:pt x="199" y="4765"/>
                    <a:pt x="207" y="4765"/>
                  </a:cubicBezTo>
                  <a:cubicBezTo>
                    <a:pt x="214" y="4765"/>
                    <a:pt x="221" y="4763"/>
                    <a:pt x="230" y="4758"/>
                  </a:cubicBezTo>
                  <a:cubicBezTo>
                    <a:pt x="326" y="4758"/>
                    <a:pt x="403" y="4691"/>
                    <a:pt x="431" y="4605"/>
                  </a:cubicBezTo>
                  <a:lnTo>
                    <a:pt x="1254" y="251"/>
                  </a:lnTo>
                  <a:cubicBezTo>
                    <a:pt x="1287" y="93"/>
                    <a:pt x="1169" y="0"/>
                    <a:pt x="1051" y="0"/>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581;p63"/>
            <p:cNvSpPr/>
            <p:nvPr/>
          </p:nvSpPr>
          <p:spPr>
            <a:xfrm>
              <a:off x="4223623" y="2645578"/>
              <a:ext cx="33665" cy="125050"/>
            </a:xfrm>
            <a:custGeom>
              <a:avLst/>
              <a:gdLst/>
              <a:ahLst/>
              <a:cxnLst/>
              <a:rect l="l" t="t" r="r" b="b"/>
              <a:pathLst>
                <a:path w="1282" h="4762" extrusionOk="0">
                  <a:moveTo>
                    <a:pt x="237" y="1"/>
                  </a:moveTo>
                  <a:cubicBezTo>
                    <a:pt x="120" y="1"/>
                    <a:pt x="1" y="91"/>
                    <a:pt x="28" y="244"/>
                  </a:cubicBezTo>
                  <a:lnTo>
                    <a:pt x="861" y="4599"/>
                  </a:lnTo>
                  <a:cubicBezTo>
                    <a:pt x="880" y="4694"/>
                    <a:pt x="966" y="4761"/>
                    <a:pt x="1062" y="4761"/>
                  </a:cubicBezTo>
                  <a:lnTo>
                    <a:pt x="1100" y="4761"/>
                  </a:lnTo>
                  <a:cubicBezTo>
                    <a:pt x="1215" y="4732"/>
                    <a:pt x="1282" y="4627"/>
                    <a:pt x="1263" y="4522"/>
                  </a:cubicBezTo>
                  <a:lnTo>
                    <a:pt x="440" y="167"/>
                  </a:lnTo>
                  <a:cubicBezTo>
                    <a:pt x="415" y="52"/>
                    <a:pt x="326" y="1"/>
                    <a:pt x="237"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582;p63"/>
            <p:cNvSpPr/>
            <p:nvPr/>
          </p:nvSpPr>
          <p:spPr>
            <a:xfrm>
              <a:off x="4164538" y="2645447"/>
              <a:ext cx="10819" cy="21875"/>
            </a:xfrm>
            <a:custGeom>
              <a:avLst/>
              <a:gdLst/>
              <a:ahLst/>
              <a:cxnLst/>
              <a:rect l="l" t="t" r="r" b="b"/>
              <a:pathLst>
                <a:path w="412" h="833" extrusionOk="0">
                  <a:moveTo>
                    <a:pt x="0" y="0"/>
                  </a:moveTo>
                  <a:lnTo>
                    <a:pt x="0" y="833"/>
                  </a:lnTo>
                  <a:lnTo>
                    <a:pt x="412" y="833"/>
                  </a:lnTo>
                  <a:lnTo>
                    <a:pt x="412" y="0"/>
                  </a:ln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3583;p63"/>
            <p:cNvSpPr/>
            <p:nvPr/>
          </p:nvSpPr>
          <p:spPr>
            <a:xfrm>
              <a:off x="4101462" y="2645604"/>
              <a:ext cx="14601" cy="21717"/>
            </a:xfrm>
            <a:custGeom>
              <a:avLst/>
              <a:gdLst/>
              <a:ahLst/>
              <a:cxnLst/>
              <a:rect l="l" t="t" r="r" b="b"/>
              <a:pathLst>
                <a:path w="556" h="827" extrusionOk="0">
                  <a:moveTo>
                    <a:pt x="325" y="1"/>
                  </a:moveTo>
                  <a:cubicBezTo>
                    <a:pt x="226" y="1"/>
                    <a:pt x="141" y="65"/>
                    <a:pt x="125" y="166"/>
                  </a:cubicBezTo>
                  <a:lnTo>
                    <a:pt x="0" y="827"/>
                  </a:lnTo>
                  <a:lnTo>
                    <a:pt x="421" y="827"/>
                  </a:lnTo>
                  <a:lnTo>
                    <a:pt x="536" y="243"/>
                  </a:lnTo>
                  <a:cubicBezTo>
                    <a:pt x="555" y="128"/>
                    <a:pt x="479" y="23"/>
                    <a:pt x="364" y="4"/>
                  </a:cubicBezTo>
                  <a:cubicBezTo>
                    <a:pt x="351" y="2"/>
                    <a:pt x="338" y="1"/>
                    <a:pt x="325" y="1"/>
                  </a:cubicBez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3584;p63"/>
            <p:cNvSpPr/>
            <p:nvPr/>
          </p:nvSpPr>
          <p:spPr>
            <a:xfrm>
              <a:off x="4223623" y="2645578"/>
              <a:ext cx="14811" cy="21743"/>
            </a:xfrm>
            <a:custGeom>
              <a:avLst/>
              <a:gdLst/>
              <a:ahLst/>
              <a:cxnLst/>
              <a:rect l="l" t="t" r="r" b="b"/>
              <a:pathLst>
                <a:path w="564" h="828" extrusionOk="0">
                  <a:moveTo>
                    <a:pt x="237" y="1"/>
                  </a:moveTo>
                  <a:cubicBezTo>
                    <a:pt x="120" y="1"/>
                    <a:pt x="1" y="91"/>
                    <a:pt x="28" y="244"/>
                  </a:cubicBezTo>
                  <a:lnTo>
                    <a:pt x="143" y="828"/>
                  </a:lnTo>
                  <a:lnTo>
                    <a:pt x="564" y="828"/>
                  </a:lnTo>
                  <a:lnTo>
                    <a:pt x="440" y="167"/>
                  </a:lnTo>
                  <a:cubicBezTo>
                    <a:pt x="415" y="52"/>
                    <a:pt x="326" y="1"/>
                    <a:pt x="237" y="1"/>
                  </a:cubicBez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3585;p63"/>
            <p:cNvSpPr/>
            <p:nvPr/>
          </p:nvSpPr>
          <p:spPr>
            <a:xfrm>
              <a:off x="4077329" y="2460471"/>
              <a:ext cx="185002" cy="196057"/>
            </a:xfrm>
            <a:custGeom>
              <a:avLst/>
              <a:gdLst/>
              <a:ahLst/>
              <a:cxnLst/>
              <a:rect l="l" t="t" r="r" b="b"/>
              <a:pathLst>
                <a:path w="7045" h="7466" extrusionOk="0">
                  <a:moveTo>
                    <a:pt x="0" y="1"/>
                  </a:moveTo>
                  <a:lnTo>
                    <a:pt x="0" y="7255"/>
                  </a:lnTo>
                  <a:cubicBezTo>
                    <a:pt x="0" y="7370"/>
                    <a:pt x="96" y="7465"/>
                    <a:pt x="211" y="7465"/>
                  </a:cubicBezTo>
                  <a:lnTo>
                    <a:pt x="6843" y="7465"/>
                  </a:lnTo>
                  <a:cubicBezTo>
                    <a:pt x="6958" y="7465"/>
                    <a:pt x="7044" y="7370"/>
                    <a:pt x="7044" y="7255"/>
                  </a:cubicBezTo>
                  <a:lnTo>
                    <a:pt x="7044" y="1"/>
                  </a:ln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3586;p63"/>
            <p:cNvSpPr/>
            <p:nvPr/>
          </p:nvSpPr>
          <p:spPr>
            <a:xfrm>
              <a:off x="4077329" y="2460471"/>
              <a:ext cx="185002" cy="16360"/>
            </a:xfrm>
            <a:custGeom>
              <a:avLst/>
              <a:gdLst/>
              <a:ahLst/>
              <a:cxnLst/>
              <a:rect l="l" t="t" r="r" b="b"/>
              <a:pathLst>
                <a:path w="7045" h="623" extrusionOk="0">
                  <a:moveTo>
                    <a:pt x="0" y="1"/>
                  </a:moveTo>
                  <a:lnTo>
                    <a:pt x="0" y="623"/>
                  </a:lnTo>
                  <a:lnTo>
                    <a:pt x="7044" y="623"/>
                  </a:lnTo>
                  <a:lnTo>
                    <a:pt x="7044" y="1"/>
                  </a:lnTo>
                  <a:close/>
                </a:path>
              </a:pathLst>
            </a:custGeom>
            <a:solidFill>
              <a:srgbClr val="C3C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3587;p63"/>
            <p:cNvSpPr/>
            <p:nvPr/>
          </p:nvSpPr>
          <p:spPr>
            <a:xfrm>
              <a:off x="4066510" y="2444137"/>
              <a:ext cx="206876" cy="21901"/>
            </a:xfrm>
            <a:custGeom>
              <a:avLst/>
              <a:gdLst/>
              <a:ahLst/>
              <a:cxnLst/>
              <a:rect l="l" t="t" r="r" b="b"/>
              <a:pathLst>
                <a:path w="7878" h="834" extrusionOk="0">
                  <a:moveTo>
                    <a:pt x="211" y="0"/>
                  </a:moveTo>
                  <a:cubicBezTo>
                    <a:pt x="97" y="0"/>
                    <a:pt x="1" y="96"/>
                    <a:pt x="1" y="211"/>
                  </a:cubicBezTo>
                  <a:lnTo>
                    <a:pt x="1" y="623"/>
                  </a:lnTo>
                  <a:cubicBezTo>
                    <a:pt x="1" y="737"/>
                    <a:pt x="97" y="833"/>
                    <a:pt x="211" y="833"/>
                  </a:cubicBezTo>
                  <a:lnTo>
                    <a:pt x="7667" y="833"/>
                  </a:lnTo>
                  <a:cubicBezTo>
                    <a:pt x="7781" y="833"/>
                    <a:pt x="7877" y="737"/>
                    <a:pt x="7877" y="623"/>
                  </a:cubicBezTo>
                  <a:lnTo>
                    <a:pt x="7877" y="211"/>
                  </a:lnTo>
                  <a:cubicBezTo>
                    <a:pt x="7877" y="96"/>
                    <a:pt x="7781" y="0"/>
                    <a:pt x="76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3588;p63"/>
            <p:cNvSpPr/>
            <p:nvPr/>
          </p:nvSpPr>
          <p:spPr>
            <a:xfrm>
              <a:off x="4094161" y="2508186"/>
              <a:ext cx="148185" cy="106563"/>
            </a:xfrm>
            <a:custGeom>
              <a:avLst/>
              <a:gdLst/>
              <a:ahLst/>
              <a:cxnLst/>
              <a:rect l="l" t="t" r="r" b="b"/>
              <a:pathLst>
                <a:path w="5643" h="4058" extrusionOk="0">
                  <a:moveTo>
                    <a:pt x="4309" y="1"/>
                  </a:moveTo>
                  <a:cubicBezTo>
                    <a:pt x="3969" y="1"/>
                    <a:pt x="3972" y="519"/>
                    <a:pt x="4318" y="519"/>
                  </a:cubicBezTo>
                  <a:cubicBezTo>
                    <a:pt x="4324" y="519"/>
                    <a:pt x="4330" y="519"/>
                    <a:pt x="4336" y="519"/>
                  </a:cubicBezTo>
                  <a:lnTo>
                    <a:pt x="4738" y="519"/>
                  </a:lnTo>
                  <a:lnTo>
                    <a:pt x="2987" y="2280"/>
                  </a:lnTo>
                  <a:lnTo>
                    <a:pt x="2594" y="1887"/>
                  </a:lnTo>
                  <a:cubicBezTo>
                    <a:pt x="2503" y="1796"/>
                    <a:pt x="2384" y="1751"/>
                    <a:pt x="2264" y="1751"/>
                  </a:cubicBezTo>
                  <a:cubicBezTo>
                    <a:pt x="2144" y="1751"/>
                    <a:pt x="2025" y="1796"/>
                    <a:pt x="1934" y="1887"/>
                  </a:cubicBezTo>
                  <a:lnTo>
                    <a:pt x="211" y="3600"/>
                  </a:lnTo>
                  <a:cubicBezTo>
                    <a:pt x="0" y="3782"/>
                    <a:pt x="182" y="4058"/>
                    <a:pt x="390" y="4058"/>
                  </a:cubicBezTo>
                  <a:cubicBezTo>
                    <a:pt x="456" y="4058"/>
                    <a:pt x="525" y="4031"/>
                    <a:pt x="584" y="3964"/>
                  </a:cubicBezTo>
                  <a:lnTo>
                    <a:pt x="2259" y="2280"/>
                  </a:lnTo>
                  <a:lnTo>
                    <a:pt x="2661" y="2672"/>
                  </a:lnTo>
                  <a:cubicBezTo>
                    <a:pt x="2752" y="2763"/>
                    <a:pt x="2872" y="2808"/>
                    <a:pt x="2991" y="2808"/>
                  </a:cubicBezTo>
                  <a:cubicBezTo>
                    <a:pt x="3111" y="2808"/>
                    <a:pt x="3231" y="2763"/>
                    <a:pt x="3321" y="2672"/>
                  </a:cubicBezTo>
                  <a:lnTo>
                    <a:pt x="5111" y="882"/>
                  </a:lnTo>
                  <a:lnTo>
                    <a:pt x="5111" y="1294"/>
                  </a:lnTo>
                  <a:cubicBezTo>
                    <a:pt x="5097" y="1476"/>
                    <a:pt x="5233" y="1567"/>
                    <a:pt x="5370" y="1567"/>
                  </a:cubicBezTo>
                  <a:cubicBezTo>
                    <a:pt x="5506" y="1567"/>
                    <a:pt x="5642" y="1476"/>
                    <a:pt x="5628" y="1294"/>
                  </a:cubicBezTo>
                  <a:lnTo>
                    <a:pt x="5628" y="260"/>
                  </a:lnTo>
                  <a:cubicBezTo>
                    <a:pt x="5628" y="117"/>
                    <a:pt x="5513" y="2"/>
                    <a:pt x="5370" y="2"/>
                  </a:cubicBezTo>
                  <a:lnTo>
                    <a:pt x="4336" y="2"/>
                  </a:lnTo>
                  <a:cubicBezTo>
                    <a:pt x="4327" y="1"/>
                    <a:pt x="4318" y="1"/>
                    <a:pt x="43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3589;p63"/>
            <p:cNvSpPr/>
            <p:nvPr/>
          </p:nvSpPr>
          <p:spPr>
            <a:xfrm>
              <a:off x="4066510" y="2454930"/>
              <a:ext cx="206876" cy="11108"/>
            </a:xfrm>
            <a:custGeom>
              <a:avLst/>
              <a:gdLst/>
              <a:ahLst/>
              <a:cxnLst/>
              <a:rect l="l" t="t" r="r" b="b"/>
              <a:pathLst>
                <a:path w="7878" h="423" extrusionOk="0">
                  <a:moveTo>
                    <a:pt x="211" y="1"/>
                  </a:moveTo>
                  <a:cubicBezTo>
                    <a:pt x="97" y="1"/>
                    <a:pt x="1" y="97"/>
                    <a:pt x="1" y="212"/>
                  </a:cubicBezTo>
                  <a:cubicBezTo>
                    <a:pt x="1" y="326"/>
                    <a:pt x="97" y="422"/>
                    <a:pt x="211" y="422"/>
                  </a:cubicBezTo>
                  <a:lnTo>
                    <a:pt x="7667" y="422"/>
                  </a:lnTo>
                  <a:cubicBezTo>
                    <a:pt x="7781" y="422"/>
                    <a:pt x="7877" y="326"/>
                    <a:pt x="7877" y="212"/>
                  </a:cubicBezTo>
                  <a:cubicBezTo>
                    <a:pt x="7877" y="97"/>
                    <a:pt x="7781" y="1"/>
                    <a:pt x="76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Rettangolo 10"/>
          <p:cNvSpPr/>
          <p:nvPr/>
        </p:nvSpPr>
        <p:spPr>
          <a:xfrm>
            <a:off x="9327347" y="1566435"/>
            <a:ext cx="2235386" cy="307777"/>
          </a:xfrm>
          <a:prstGeom prst="rect">
            <a:avLst/>
          </a:prstGeom>
        </p:spPr>
        <p:txBody>
          <a:bodyPr wrap="square">
            <a:spAutoFit/>
          </a:bodyPr>
          <a:lstStyle/>
          <a:p>
            <a:r>
              <a:rPr lang="it-IT" sz="1400" b="1" dirty="0" smtClean="0"/>
              <a:t>secondo trimestre </a:t>
            </a:r>
            <a:r>
              <a:rPr lang="it-IT" sz="1400" b="1" dirty="0"/>
              <a:t>del 2022</a:t>
            </a:r>
            <a:endParaRPr lang="it-IT" sz="1400" dirty="0"/>
          </a:p>
        </p:txBody>
      </p:sp>
      <p:sp>
        <p:nvSpPr>
          <p:cNvPr id="12" name="Rettangolo 11"/>
          <p:cNvSpPr/>
          <p:nvPr/>
        </p:nvSpPr>
        <p:spPr>
          <a:xfrm>
            <a:off x="9261937" y="3598349"/>
            <a:ext cx="2094548" cy="307777"/>
          </a:xfrm>
          <a:prstGeom prst="rect">
            <a:avLst/>
          </a:prstGeom>
        </p:spPr>
        <p:txBody>
          <a:bodyPr wrap="none">
            <a:spAutoFit/>
          </a:bodyPr>
          <a:lstStyle/>
          <a:p>
            <a:r>
              <a:rPr lang="it-IT" sz="1400" b="1" dirty="0"/>
              <a:t>quarto trimestre del 2023</a:t>
            </a:r>
            <a:endParaRPr lang="it-IT" sz="1400" dirty="0"/>
          </a:p>
        </p:txBody>
      </p:sp>
      <p:sp>
        <p:nvSpPr>
          <p:cNvPr id="13" name="Rettangolo 12"/>
          <p:cNvSpPr/>
          <p:nvPr/>
        </p:nvSpPr>
        <p:spPr>
          <a:xfrm>
            <a:off x="1518174" y="5185684"/>
            <a:ext cx="2989048" cy="1169551"/>
          </a:xfrm>
          <a:prstGeom prst="rect">
            <a:avLst/>
          </a:prstGeom>
        </p:spPr>
        <p:txBody>
          <a:bodyPr wrap="square">
            <a:spAutoFit/>
          </a:bodyPr>
          <a:lstStyle/>
          <a:p>
            <a:pPr algn="ctr"/>
            <a:r>
              <a:rPr lang="it-IT" sz="1400" dirty="0"/>
              <a:t>aumentare il volume delle prestazioni erogate in assistenza </a:t>
            </a:r>
            <a:r>
              <a:rPr lang="it-IT" sz="1400" dirty="0" smtClean="0"/>
              <a:t>domiciliare </a:t>
            </a:r>
            <a:r>
              <a:rPr lang="it-IT" sz="1400" dirty="0"/>
              <a:t>fino a prendere in </a:t>
            </a:r>
            <a:r>
              <a:rPr lang="it-IT" sz="1400" dirty="0" smtClean="0"/>
              <a:t>carico </a:t>
            </a:r>
            <a:r>
              <a:rPr lang="it-IT" sz="1400" dirty="0" smtClean="0">
                <a:solidFill>
                  <a:srgbClr val="C00000"/>
                </a:solidFill>
              </a:rPr>
              <a:t>il </a:t>
            </a:r>
            <a:r>
              <a:rPr lang="it-IT" sz="1400" dirty="0">
                <a:solidFill>
                  <a:srgbClr val="C00000"/>
                </a:solidFill>
              </a:rPr>
              <a:t>10% della popolazione di età superiore ai 65 anni</a:t>
            </a:r>
          </a:p>
        </p:txBody>
      </p:sp>
    </p:spTree>
    <p:extLst>
      <p:ext uri="{BB962C8B-B14F-4D97-AF65-F5344CB8AC3E}">
        <p14:creationId xmlns:p14="http://schemas.microsoft.com/office/powerpoint/2010/main" val="2902629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60000" y="360000"/>
            <a:ext cx="2384328" cy="46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descr="baseline per slid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19850"/>
            <a:ext cx="12192000" cy="438150"/>
          </a:xfrm>
          <a:prstGeom prst="rect">
            <a:avLst/>
          </a:prstGeom>
        </p:spPr>
      </p:pic>
      <p:sp>
        <p:nvSpPr>
          <p:cNvPr id="9" name="Google Shape;1471;p40">
            <a:extLst>
              <a:ext uri="{FF2B5EF4-FFF2-40B4-BE49-F238E27FC236}">
                <a16:creationId xmlns:a16="http://schemas.microsoft.com/office/drawing/2014/main" id="{F1EEA422-2B9D-429B-A179-DA269F926EF2}"/>
              </a:ext>
            </a:extLst>
          </p:cNvPr>
          <p:cNvSpPr txBox="1">
            <a:spLocks/>
          </p:cNvSpPr>
          <p:nvPr/>
        </p:nvSpPr>
        <p:spPr>
          <a:xfrm>
            <a:off x="447672" y="212199"/>
            <a:ext cx="8546059" cy="763600"/>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2800" dirty="0" smtClean="0">
                <a:solidFill>
                  <a:schemeClr val="accent1">
                    <a:lumMod val="75000"/>
                  </a:schemeClr>
                </a:solidFill>
                <a:latin typeface="Overpass SemiBold"/>
                <a:sym typeface="Overpass SemiBold"/>
              </a:rPr>
              <a:t>SSN: uno sguardo d’insieme</a:t>
            </a:r>
            <a:endParaRPr lang="it-IT" sz="2800" dirty="0">
              <a:solidFill>
                <a:schemeClr val="accent1">
                  <a:lumMod val="75000"/>
                </a:schemeClr>
              </a:solidFill>
              <a:latin typeface="Overpass SemiBold"/>
              <a:sym typeface="Overpass SemiBold"/>
            </a:endParaRPr>
          </a:p>
        </p:txBody>
      </p:sp>
      <p:sp>
        <p:nvSpPr>
          <p:cNvPr id="2" name="Rectangle 1"/>
          <p:cNvSpPr>
            <a:spLocks noChangeArrowheads="1"/>
          </p:cNvSpPr>
          <p:nvPr/>
        </p:nvSpPr>
        <p:spPr bwMode="auto">
          <a:xfrm>
            <a:off x="447672" y="1230418"/>
            <a:ext cx="5347647" cy="4642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fontAlgn="base">
              <a:spcBef>
                <a:spcPct val="0"/>
              </a:spcBef>
              <a:spcAft>
                <a:spcPct val="0"/>
              </a:spcAft>
            </a:pPr>
            <a:r>
              <a:rPr lang="it-IT" sz="1600" dirty="0" smtClean="0"/>
              <a:t> Il </a:t>
            </a:r>
            <a:r>
              <a:rPr lang="it-IT" sz="1600" u="sng" dirty="0" smtClean="0"/>
              <a:t>SSN istituito con L. 833/1978</a:t>
            </a:r>
            <a:r>
              <a:rPr lang="it-IT" sz="1600" dirty="0" smtClean="0"/>
              <a:t> si basa sui </a:t>
            </a:r>
            <a:r>
              <a:rPr lang="it-IT" sz="1600" dirty="0"/>
              <a:t>principi fondamentali </a:t>
            </a:r>
            <a:r>
              <a:rPr lang="it-IT" sz="1600" dirty="0" smtClean="0"/>
              <a:t>di </a:t>
            </a:r>
            <a:r>
              <a:rPr lang="it-IT" sz="1600" b="1" dirty="0" smtClean="0"/>
              <a:t>universalità</a:t>
            </a:r>
            <a:r>
              <a:rPr lang="it-IT" sz="1600" dirty="0"/>
              <a:t>, </a:t>
            </a:r>
            <a:r>
              <a:rPr lang="it-IT" sz="1600" b="1" dirty="0" smtClean="0"/>
              <a:t>uguaglianza</a:t>
            </a:r>
            <a:r>
              <a:rPr lang="it-IT" sz="1600" dirty="0" smtClean="0"/>
              <a:t> , </a:t>
            </a:r>
            <a:r>
              <a:rPr lang="it-IT" sz="1600" b="1" dirty="0" smtClean="0"/>
              <a:t>equità</a:t>
            </a:r>
            <a:r>
              <a:rPr lang="it-IT" sz="1600" dirty="0" smtClean="0"/>
              <a:t>.</a:t>
            </a:r>
          </a:p>
          <a:p>
            <a:pPr lvl="0" fontAlgn="base">
              <a:spcBef>
                <a:spcPct val="0"/>
              </a:spcBef>
              <a:spcAft>
                <a:spcPct val="0"/>
              </a:spcAft>
            </a:pPr>
            <a:endParaRPr lang="it-IT" altLang="it-IT" sz="1600" dirty="0">
              <a:solidFill>
                <a:srgbClr val="202124"/>
              </a:solidFill>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600" b="0" i="0" u="none" strike="noStrike" cap="none" normalizeH="0" baseline="0" dirty="0" smtClean="0">
                <a:ln>
                  <a:noFill/>
                </a:ln>
                <a:solidFill>
                  <a:srgbClr val="202124"/>
                </a:solidFill>
                <a:effectLst/>
                <a:cs typeface="Arial" pitchFamily="34" charset="0"/>
              </a:rPr>
              <a:t>Il SSN è finanziato primariamente attraverso la fiscalità generale. Negli ultimi 10 </a:t>
            </a:r>
            <a:r>
              <a:rPr kumimoji="0" lang="it-IT" altLang="it-IT" sz="1600" b="1" i="0" u="none" strike="noStrike" cap="none" normalizeH="0" baseline="0" dirty="0" smtClean="0">
                <a:ln>
                  <a:noFill/>
                </a:ln>
                <a:solidFill>
                  <a:srgbClr val="202124"/>
                </a:solidFill>
                <a:effectLst/>
                <a:cs typeface="Arial" pitchFamily="34" charset="0"/>
              </a:rPr>
              <a:t>anni la spesa sanitaria in Italia è rimasta stabile</a:t>
            </a:r>
            <a:r>
              <a:rPr kumimoji="0" lang="it-IT" altLang="it-IT" sz="1600" b="0" i="0" u="none" strike="noStrike" cap="none" normalizeH="0" baseline="0" dirty="0" smtClean="0">
                <a:ln>
                  <a:noFill/>
                </a:ln>
                <a:solidFill>
                  <a:srgbClr val="202124"/>
                </a:solidFill>
                <a:effectLst/>
                <a:cs typeface="Arial" pitchFamily="34" charset="0"/>
              </a:rPr>
              <a:t>, con un piccola</a:t>
            </a:r>
            <a:r>
              <a:rPr kumimoji="0" lang="it-IT" altLang="it-IT" sz="1600" b="0" i="0" u="none" strike="noStrike" cap="none" normalizeH="0" dirty="0" smtClean="0">
                <a:ln>
                  <a:noFill/>
                </a:ln>
                <a:solidFill>
                  <a:srgbClr val="202124"/>
                </a:solidFill>
                <a:effectLst/>
                <a:cs typeface="Arial" pitchFamily="34" charset="0"/>
              </a:rPr>
              <a:t> discesa</a:t>
            </a:r>
            <a:r>
              <a:rPr kumimoji="0" lang="it-IT" altLang="it-IT" sz="1600" b="0" i="0" u="none" strike="noStrike" cap="none" normalizeH="0" baseline="0" dirty="0" smtClean="0">
                <a:ln>
                  <a:noFill/>
                </a:ln>
                <a:solidFill>
                  <a:srgbClr val="202124"/>
                </a:solidFill>
                <a:effectLst/>
                <a:cs typeface="Arial" pitchFamily="34" charset="0"/>
              </a:rPr>
              <a:t> in rapporto al </a:t>
            </a:r>
            <a:r>
              <a:rPr kumimoji="0" lang="it-IT" altLang="it-IT" sz="1600" b="1" i="0" u="none" strike="noStrike" cap="none" normalizeH="0" baseline="0" dirty="0" smtClean="0">
                <a:ln>
                  <a:noFill/>
                </a:ln>
                <a:solidFill>
                  <a:srgbClr val="202124"/>
                </a:solidFill>
                <a:effectLst/>
                <a:cs typeface="Arial" pitchFamily="34" charset="0"/>
              </a:rPr>
              <a:t>PIL</a:t>
            </a:r>
            <a:r>
              <a:rPr kumimoji="0" lang="it-IT" altLang="it-IT" sz="1600" b="0" i="0" u="none" strike="noStrike" cap="none" normalizeH="0" baseline="0" dirty="0" smtClean="0">
                <a:ln>
                  <a:noFill/>
                </a:ln>
                <a:solidFill>
                  <a:srgbClr val="202124"/>
                </a:solidFill>
                <a:effectLst/>
                <a:cs typeface="Arial" pitchFamily="34" charset="0"/>
              </a:rPr>
              <a:t>, passando dal 8,9% nel 2009 al </a:t>
            </a:r>
            <a:r>
              <a:rPr kumimoji="0" lang="it-IT" altLang="it-IT" sz="1600" b="0" i="0" u="none" strike="noStrike" cap="none" normalizeH="0" baseline="0" dirty="0" smtClean="0">
                <a:ln>
                  <a:noFill/>
                </a:ln>
                <a:solidFill>
                  <a:srgbClr val="FF0000"/>
                </a:solidFill>
                <a:effectLst/>
                <a:cs typeface="Arial" pitchFamily="34" charset="0"/>
              </a:rPr>
              <a:t>8,5</a:t>
            </a:r>
            <a:r>
              <a:rPr kumimoji="0" lang="it-IT" altLang="it-IT" sz="1600" b="0" i="0" u="none" strike="noStrike" cap="none" normalizeH="0" baseline="0" dirty="0" smtClean="0">
                <a:ln>
                  <a:noFill/>
                </a:ln>
                <a:solidFill>
                  <a:srgbClr val="202124"/>
                </a:solidFill>
                <a:effectLst/>
                <a:cs typeface="Arial" pitchFamily="34" charset="0"/>
              </a:rPr>
              <a:t>% nel 2018.</a:t>
            </a:r>
          </a:p>
          <a:p>
            <a:pPr fontAlgn="base">
              <a:spcBef>
                <a:spcPct val="0"/>
              </a:spcBef>
              <a:spcAft>
                <a:spcPct val="0"/>
              </a:spcAft>
            </a:pPr>
            <a:r>
              <a:rPr kumimoji="0" lang="it-IT" altLang="it-IT" sz="1600" b="0" i="0" u="none" strike="noStrike" cap="none" normalizeH="0" baseline="0" dirty="0" smtClean="0">
                <a:ln>
                  <a:noFill/>
                </a:ln>
                <a:solidFill>
                  <a:srgbClr val="202124"/>
                </a:solidFill>
                <a:effectLst/>
                <a:cs typeface="Arial" pitchFamily="34" charset="0"/>
              </a:rPr>
              <a:t> </a:t>
            </a:r>
          </a:p>
          <a:p>
            <a:pPr fontAlgn="base">
              <a:spcBef>
                <a:spcPct val="0"/>
              </a:spcBef>
              <a:spcAft>
                <a:spcPct val="0"/>
              </a:spcAft>
            </a:pPr>
            <a:r>
              <a:rPr lang="it-IT" sz="1600" dirty="0" smtClean="0"/>
              <a:t>Il </a:t>
            </a:r>
            <a:r>
              <a:rPr lang="it-IT" sz="1600" dirty="0"/>
              <a:t>livello del </a:t>
            </a:r>
            <a:r>
              <a:rPr lang="it-IT" sz="1600" b="1" dirty="0"/>
              <a:t>fabbisogno sanitario nazionale</a:t>
            </a:r>
            <a:r>
              <a:rPr lang="it-IT" sz="1600" dirty="0"/>
              <a:t> è stato fissato per il triennio 2019-2021 in 113.810 milioni nel 2019, 116.439 per il 2020 e </a:t>
            </a:r>
            <a:r>
              <a:rPr lang="it-IT" sz="1600" dirty="0">
                <a:solidFill>
                  <a:srgbClr val="FF0000"/>
                </a:solidFill>
              </a:rPr>
              <a:t>117.939 milioni per il 2021</a:t>
            </a:r>
            <a:r>
              <a:rPr lang="it-IT" sz="1600" dirty="0"/>
              <a:t>. A seguito dell'</a:t>
            </a:r>
            <a:r>
              <a:rPr lang="it-IT" sz="1600" b="1" dirty="0"/>
              <a:t>emergenza epidemiologica COVID-19</a:t>
            </a:r>
            <a:r>
              <a:rPr lang="it-IT" sz="1600" dirty="0"/>
              <a:t>, il Governo ha adottato misure che, per il 2020, </a:t>
            </a:r>
            <a:r>
              <a:rPr lang="it-IT" sz="1600" b="1" dirty="0"/>
              <a:t>incrementano il fabbisogno sanitario standard </a:t>
            </a:r>
            <a:r>
              <a:rPr lang="it-IT" sz="1600" dirty="0"/>
              <a:t>a 119.556 milioni nel 2020 e </a:t>
            </a:r>
            <a:r>
              <a:rPr lang="it-IT" sz="1600" dirty="0">
                <a:solidFill>
                  <a:srgbClr val="FF0000"/>
                </a:solidFill>
              </a:rPr>
              <a:t>121.370,1 milioni di euro per il 2021</a:t>
            </a:r>
            <a:r>
              <a:rPr lang="it-IT" sz="1600" dirty="0"/>
              <a:t>.</a:t>
            </a:r>
            <a:endParaRPr lang="it-IT" altLang="it-IT" sz="16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600" b="0" i="0" u="none" strike="noStrike" cap="none" normalizeH="0" baseline="0" dirty="0" smtClean="0">
              <a:ln>
                <a:noFill/>
              </a:ln>
              <a:solidFill>
                <a:srgbClr val="202124"/>
              </a:solidFill>
              <a:effectLst/>
              <a:cs typeface="Arial" pitchFamily="34" charset="0"/>
            </a:endParaRPr>
          </a:p>
          <a:p>
            <a:pPr lvl="0" fontAlgn="base">
              <a:spcBef>
                <a:spcPct val="0"/>
              </a:spcBef>
              <a:spcAft>
                <a:spcPct val="0"/>
              </a:spcAft>
            </a:pPr>
            <a:r>
              <a:rPr lang="it-IT" altLang="it-IT" sz="1600" b="1" dirty="0" smtClean="0">
                <a:solidFill>
                  <a:srgbClr val="202124"/>
                </a:solidFill>
                <a:cs typeface="Arial" pitchFamily="34" charset="0"/>
              </a:rPr>
              <a:t>Trend rilevanti: invecchiamento della popolazione e </a:t>
            </a:r>
            <a:r>
              <a:rPr lang="it-IT" altLang="it-IT" sz="1600" dirty="0" smtClean="0">
                <a:solidFill>
                  <a:srgbClr val="202124"/>
                </a:solidFill>
                <a:cs typeface="Arial" pitchFamily="34" charset="0"/>
              </a:rPr>
              <a:t>aumento delle </a:t>
            </a:r>
            <a:r>
              <a:rPr lang="it-IT" altLang="it-IT" sz="1600" b="1" dirty="0" smtClean="0">
                <a:solidFill>
                  <a:srgbClr val="202124"/>
                </a:solidFill>
                <a:cs typeface="Arial" pitchFamily="34" charset="0"/>
              </a:rPr>
              <a:t>patologie croniche</a:t>
            </a:r>
            <a:r>
              <a:rPr lang="it-IT" altLang="it-IT" sz="1600" dirty="0" smtClean="0">
                <a:solidFill>
                  <a:srgbClr val="202124"/>
                </a:solidFill>
                <a:cs typeface="Arial" pitchFamily="34" charset="0"/>
              </a:rPr>
              <a:t> (per la gestione della cronicità è previsto un aumento di spesa che va dagli attuali 66,7 </a:t>
            </a:r>
            <a:r>
              <a:rPr lang="it-IT" altLang="it-IT" sz="1600" dirty="0" err="1" smtClean="0">
                <a:solidFill>
                  <a:srgbClr val="202124"/>
                </a:solidFill>
                <a:cs typeface="Arial" pitchFamily="34" charset="0"/>
              </a:rPr>
              <a:t>mld</a:t>
            </a:r>
            <a:r>
              <a:rPr lang="it-IT" altLang="it-IT" sz="1600" dirty="0" smtClean="0">
                <a:solidFill>
                  <a:srgbClr val="202124"/>
                </a:solidFill>
                <a:cs typeface="Arial" pitchFamily="34" charset="0"/>
              </a:rPr>
              <a:t> ai 70,7 </a:t>
            </a:r>
            <a:r>
              <a:rPr lang="it-IT" altLang="it-IT" sz="1600" dirty="0" err="1" smtClean="0">
                <a:solidFill>
                  <a:srgbClr val="202124"/>
                </a:solidFill>
                <a:cs typeface="Arial" pitchFamily="34" charset="0"/>
              </a:rPr>
              <a:t>mld</a:t>
            </a:r>
            <a:r>
              <a:rPr lang="it-IT" altLang="it-IT" sz="1600" dirty="0" smtClean="0">
                <a:solidFill>
                  <a:srgbClr val="202124"/>
                </a:solidFill>
                <a:cs typeface="Arial" pitchFamily="34" charset="0"/>
              </a:rPr>
              <a:t> nel 2028.)*</a:t>
            </a:r>
            <a:endParaRPr kumimoji="0" lang="it-IT" altLang="it-IT"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7" name="Picture 3" descr="Rilessioni sul Servizio Sanitario Nazionale. - Cittadinanzattiva Liguria OD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4475" y="1230419"/>
            <a:ext cx="3116477" cy="147400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116" y="3106275"/>
            <a:ext cx="5187229" cy="2331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9846346" y="6112073"/>
            <a:ext cx="2231614" cy="307777"/>
          </a:xfrm>
          <a:prstGeom prst="rect">
            <a:avLst/>
          </a:prstGeom>
          <a:noFill/>
        </p:spPr>
        <p:txBody>
          <a:bodyPr wrap="square" rtlCol="0">
            <a:spAutoFit/>
          </a:bodyPr>
          <a:lstStyle/>
          <a:p>
            <a:r>
              <a:rPr lang="it-IT" sz="1400" dirty="0" smtClean="0"/>
              <a:t>* Rapporto Osserva Salute</a:t>
            </a:r>
            <a:endParaRPr lang="it-IT" sz="1400" dirty="0"/>
          </a:p>
        </p:txBody>
      </p:sp>
    </p:spTree>
    <p:extLst>
      <p:ext uri="{BB962C8B-B14F-4D97-AF65-F5344CB8AC3E}">
        <p14:creationId xmlns:p14="http://schemas.microsoft.com/office/powerpoint/2010/main" val="3019198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60000" y="360000"/>
            <a:ext cx="2384328" cy="46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descr="baseline per slid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19850"/>
            <a:ext cx="12192000" cy="438150"/>
          </a:xfrm>
          <a:prstGeom prst="rect">
            <a:avLst/>
          </a:prstGeom>
        </p:spPr>
      </p:pic>
      <p:sp>
        <p:nvSpPr>
          <p:cNvPr id="9" name="Google Shape;1471;p40">
            <a:extLst>
              <a:ext uri="{FF2B5EF4-FFF2-40B4-BE49-F238E27FC236}">
                <a16:creationId xmlns:a16="http://schemas.microsoft.com/office/drawing/2014/main" id="{F1EEA422-2B9D-429B-A179-DA269F926EF2}"/>
              </a:ext>
            </a:extLst>
          </p:cNvPr>
          <p:cNvSpPr txBox="1">
            <a:spLocks/>
          </p:cNvSpPr>
          <p:nvPr/>
        </p:nvSpPr>
        <p:spPr>
          <a:xfrm>
            <a:off x="447672" y="212199"/>
            <a:ext cx="8546059" cy="763600"/>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2800" dirty="0" smtClean="0">
                <a:solidFill>
                  <a:schemeClr val="accent1">
                    <a:lumMod val="75000"/>
                  </a:schemeClr>
                </a:solidFill>
                <a:latin typeface="Overpass SemiBold"/>
                <a:sym typeface="Overpass SemiBold"/>
              </a:rPr>
              <a:t>LA CENTRALE OPERATIVA TERRITORIALE (COT) NELLA RETE TERRITORIALE</a:t>
            </a:r>
            <a:endParaRPr lang="it-IT" sz="2800" dirty="0">
              <a:solidFill>
                <a:schemeClr val="accent1">
                  <a:lumMod val="75000"/>
                </a:schemeClr>
              </a:solidFill>
              <a:latin typeface="Overpass SemiBold"/>
              <a:sym typeface="Overpass SemiBold"/>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5394" y="1261264"/>
            <a:ext cx="8401207" cy="3607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616914" y="4868562"/>
            <a:ext cx="10556790" cy="1323439"/>
          </a:xfrm>
          <a:prstGeom prst="rect">
            <a:avLst/>
          </a:prstGeom>
        </p:spPr>
        <p:txBody>
          <a:bodyPr wrap="square">
            <a:spAutoFit/>
          </a:bodyPr>
          <a:lstStyle/>
          <a:p>
            <a:r>
              <a:rPr lang="it-IT" sz="1600" dirty="0" smtClean="0"/>
              <a:t>Le </a:t>
            </a:r>
            <a:r>
              <a:rPr lang="it-IT" sz="1600" dirty="0" smtClean="0">
                <a:solidFill>
                  <a:srgbClr val="C00000"/>
                </a:solidFill>
              </a:rPr>
              <a:t>COT</a:t>
            </a:r>
            <a:r>
              <a:rPr lang="it-IT" sz="1600" dirty="0" smtClean="0"/>
              <a:t> avranno </a:t>
            </a:r>
            <a:r>
              <a:rPr lang="it-IT" sz="1600" dirty="0"/>
              <a:t>funzione di </a:t>
            </a:r>
            <a:r>
              <a:rPr lang="it-IT" sz="1600" dirty="0">
                <a:solidFill>
                  <a:srgbClr val="C00000"/>
                </a:solidFill>
              </a:rPr>
              <a:t>coordinare i servizi domiciliari con gli altri servizi sanitari </a:t>
            </a:r>
            <a:r>
              <a:rPr lang="it-IT" sz="1600" dirty="0" smtClean="0"/>
              <a:t>assicurando </a:t>
            </a:r>
            <a:r>
              <a:rPr lang="it-IT" sz="1600" dirty="0"/>
              <a:t>l’interfaccia con gli </a:t>
            </a:r>
            <a:r>
              <a:rPr lang="it-IT" sz="1600" dirty="0">
                <a:solidFill>
                  <a:srgbClr val="C00000"/>
                </a:solidFill>
              </a:rPr>
              <a:t>ospedali</a:t>
            </a:r>
            <a:r>
              <a:rPr lang="it-IT" sz="1600" dirty="0"/>
              <a:t> e le altre strutture della </a:t>
            </a:r>
            <a:r>
              <a:rPr lang="it-IT" sz="1600" dirty="0">
                <a:solidFill>
                  <a:srgbClr val="C00000"/>
                </a:solidFill>
              </a:rPr>
              <a:t>rete di emergenza-urgenza</a:t>
            </a:r>
            <a:r>
              <a:rPr lang="it-IT" sz="1600" dirty="0"/>
              <a:t>. </a:t>
            </a:r>
            <a:endParaRPr lang="it-IT" sz="1600" dirty="0" smtClean="0"/>
          </a:p>
          <a:p>
            <a:endParaRPr lang="it-IT" sz="1600" dirty="0"/>
          </a:p>
          <a:p>
            <a:r>
              <a:rPr lang="it-IT" sz="1600" dirty="0" smtClean="0"/>
              <a:t>Per una </a:t>
            </a:r>
            <a:r>
              <a:rPr lang="it-IT" sz="1600" dirty="0"/>
              <a:t>reale </a:t>
            </a:r>
            <a:r>
              <a:rPr lang="it-IT" sz="1600" dirty="0">
                <a:solidFill>
                  <a:srgbClr val="C00000"/>
                </a:solidFill>
              </a:rPr>
              <a:t>modernizzazione del sistema di assistenza domiciliare </a:t>
            </a:r>
            <a:r>
              <a:rPr lang="it-IT" sz="1600" dirty="0"/>
              <a:t>e </a:t>
            </a:r>
            <a:r>
              <a:rPr lang="it-IT" sz="1600" dirty="0" smtClean="0"/>
              <a:t>per </a:t>
            </a:r>
            <a:r>
              <a:rPr lang="it-IT" sz="1600" dirty="0" smtClean="0">
                <a:solidFill>
                  <a:srgbClr val="C00000"/>
                </a:solidFill>
              </a:rPr>
              <a:t>favorire </a:t>
            </a:r>
            <a:r>
              <a:rPr lang="it-IT" sz="1600" dirty="0">
                <a:solidFill>
                  <a:srgbClr val="C00000"/>
                </a:solidFill>
              </a:rPr>
              <a:t>le altre attività del sistema sanitario</a:t>
            </a:r>
            <a:r>
              <a:rPr lang="it-IT" sz="1600" dirty="0"/>
              <a:t>, a vantaggio dell’intera </a:t>
            </a:r>
            <a:r>
              <a:rPr lang="it-IT" sz="1600" dirty="0" smtClean="0"/>
              <a:t>popolazione (</a:t>
            </a:r>
            <a:r>
              <a:rPr lang="it-IT" sz="1600" dirty="0" err="1" smtClean="0"/>
              <a:t>caregiver</a:t>
            </a:r>
            <a:r>
              <a:rPr lang="it-IT" sz="1600" dirty="0" smtClean="0"/>
              <a:t>) </a:t>
            </a:r>
            <a:r>
              <a:rPr lang="it-IT" sz="1600" dirty="0"/>
              <a:t>oltre che degli assistiti di </a:t>
            </a:r>
            <a:r>
              <a:rPr lang="it-IT" sz="1600" dirty="0" smtClean="0"/>
              <a:t>riferimento, a partire dalla </a:t>
            </a:r>
            <a:r>
              <a:rPr lang="it-IT" sz="1600" dirty="0" smtClean="0">
                <a:solidFill>
                  <a:srgbClr val="C00000"/>
                </a:solidFill>
              </a:rPr>
              <a:t>telemedicina</a:t>
            </a:r>
            <a:endParaRPr lang="it-IT" sz="1600" dirty="0">
              <a:solidFill>
                <a:srgbClr val="C00000"/>
              </a:solidFill>
            </a:endParaRPr>
          </a:p>
        </p:txBody>
      </p:sp>
    </p:spTree>
    <p:extLst>
      <p:ext uri="{BB962C8B-B14F-4D97-AF65-F5344CB8AC3E}">
        <p14:creationId xmlns:p14="http://schemas.microsoft.com/office/powerpoint/2010/main" val="3176898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60000" y="360000"/>
            <a:ext cx="2384328" cy="46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descr="baseline per slid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19850"/>
            <a:ext cx="12192000" cy="438150"/>
          </a:xfrm>
          <a:prstGeom prst="rect">
            <a:avLst/>
          </a:prstGeom>
        </p:spPr>
      </p:pic>
      <p:sp>
        <p:nvSpPr>
          <p:cNvPr id="9" name="Google Shape;1471;p40">
            <a:extLst>
              <a:ext uri="{FF2B5EF4-FFF2-40B4-BE49-F238E27FC236}">
                <a16:creationId xmlns:a16="http://schemas.microsoft.com/office/drawing/2014/main" id="{F1EEA422-2B9D-429B-A179-DA269F926EF2}"/>
              </a:ext>
            </a:extLst>
          </p:cNvPr>
          <p:cNvSpPr txBox="1">
            <a:spLocks/>
          </p:cNvSpPr>
          <p:nvPr/>
        </p:nvSpPr>
        <p:spPr>
          <a:xfrm>
            <a:off x="135925" y="212199"/>
            <a:ext cx="9500358" cy="763600"/>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2700" dirty="0" smtClean="0">
                <a:solidFill>
                  <a:schemeClr val="accent1">
                    <a:lumMod val="75000"/>
                  </a:schemeClr>
                </a:solidFill>
                <a:latin typeface="Overpass SemiBold"/>
              </a:rPr>
              <a:t>RAFFORZAMENTO DELL’ASSISTENZA SANITARIA INTERMEDIA E DELLE SUE STRUTTURE (OSPEDALI DI COMUNITA’)</a:t>
            </a:r>
            <a:endParaRPr lang="it-IT" sz="2700" dirty="0">
              <a:solidFill>
                <a:schemeClr val="accent1">
                  <a:lumMod val="75000"/>
                </a:schemeClr>
              </a:solidFill>
              <a:latin typeface="Overpass SemiBold"/>
              <a:sym typeface="Overpass SemiBold"/>
            </a:endParaRPr>
          </a:p>
        </p:txBody>
      </p:sp>
      <p:sp>
        <p:nvSpPr>
          <p:cNvPr id="2" name="Rettangolo 1"/>
          <p:cNvSpPr/>
          <p:nvPr/>
        </p:nvSpPr>
        <p:spPr>
          <a:xfrm>
            <a:off x="354227" y="1586110"/>
            <a:ext cx="5863303" cy="2185214"/>
          </a:xfrm>
          <a:prstGeom prst="rect">
            <a:avLst/>
          </a:prstGeom>
        </p:spPr>
        <p:txBody>
          <a:bodyPr wrap="square">
            <a:spAutoFit/>
          </a:bodyPr>
          <a:lstStyle/>
          <a:p>
            <a:r>
              <a:rPr lang="it-IT" sz="1700" b="1" dirty="0"/>
              <a:t>L’investimento mira al potenziamento dell’offerta </a:t>
            </a:r>
            <a:r>
              <a:rPr lang="it-IT" sz="1700" b="1" dirty="0" smtClean="0"/>
              <a:t>delle cure </a:t>
            </a:r>
            <a:r>
              <a:rPr lang="it-IT" sz="1700" b="1" dirty="0"/>
              <a:t>intermedie </a:t>
            </a:r>
            <a:r>
              <a:rPr lang="it-IT" sz="1700" dirty="0"/>
              <a:t>attraverso l’attivazione dell’Ospedale </a:t>
            </a:r>
            <a:r>
              <a:rPr lang="it-IT" sz="1700" dirty="0" smtClean="0"/>
              <a:t>di Comunità </a:t>
            </a:r>
            <a:r>
              <a:rPr lang="it-IT" sz="1700" dirty="0"/>
              <a:t>(di norma dotato di 20 posti letti, fino ad </a:t>
            </a:r>
            <a:r>
              <a:rPr lang="it-IT" sz="1700" dirty="0" smtClean="0"/>
              <a:t>un massimo </a:t>
            </a:r>
            <a:r>
              <a:rPr lang="it-IT" sz="1700" dirty="0"/>
              <a:t>di 40), ovvero di una struttura sanitaria della </a:t>
            </a:r>
            <a:r>
              <a:rPr lang="it-IT" sz="1700" dirty="0" smtClean="0"/>
              <a:t>rete territoriale </a:t>
            </a:r>
            <a:r>
              <a:rPr lang="it-IT" sz="1700" dirty="0"/>
              <a:t>a ricovero breve, destinata a pazienti </a:t>
            </a:r>
            <a:r>
              <a:rPr lang="it-IT" sz="1700" dirty="0" smtClean="0"/>
              <a:t>che necessitano </a:t>
            </a:r>
            <a:r>
              <a:rPr lang="it-IT" sz="1700" dirty="0"/>
              <a:t>di interventi sanitari a media/bassa </a:t>
            </a:r>
            <a:r>
              <a:rPr lang="it-IT" sz="1700" dirty="0" smtClean="0"/>
              <a:t>intensità clinica </a:t>
            </a:r>
            <a:r>
              <a:rPr lang="it-IT" sz="1700" dirty="0"/>
              <a:t>e per degenze di breve </a:t>
            </a:r>
            <a:r>
              <a:rPr lang="it-IT" sz="1700" dirty="0" smtClean="0"/>
              <a:t>durata. </a:t>
            </a:r>
          </a:p>
          <a:p>
            <a:endParaRPr lang="it-IT" sz="1700" dirty="0"/>
          </a:p>
          <a:p>
            <a:r>
              <a:rPr lang="it-IT" sz="1700" dirty="0" smtClean="0"/>
              <a:t>L’investimento </a:t>
            </a:r>
            <a:r>
              <a:rPr lang="it-IT" sz="1700" dirty="0"/>
              <a:t>si concretizzerà nella realizzazione </a:t>
            </a:r>
            <a:r>
              <a:rPr lang="it-IT" sz="1700" dirty="0" smtClean="0"/>
              <a:t>di:</a:t>
            </a:r>
            <a:endParaRPr lang="it-IT" sz="1700" dirty="0"/>
          </a:p>
        </p:txBody>
      </p:sp>
      <p:grpSp>
        <p:nvGrpSpPr>
          <p:cNvPr id="6" name="Google Shape;11763;p62">
            <a:extLst>
              <a:ext uri="{FF2B5EF4-FFF2-40B4-BE49-F238E27FC236}">
                <a16:creationId xmlns:a16="http://schemas.microsoft.com/office/drawing/2014/main" id="{3AA021B0-77BA-4348-AF05-D50E8E4A1E0E}"/>
              </a:ext>
            </a:extLst>
          </p:cNvPr>
          <p:cNvGrpSpPr/>
          <p:nvPr/>
        </p:nvGrpSpPr>
        <p:grpSpPr>
          <a:xfrm>
            <a:off x="2680973" y="3915440"/>
            <a:ext cx="729492" cy="881074"/>
            <a:chOff x="5762467" y="2436584"/>
            <a:chExt cx="362163" cy="362163"/>
          </a:xfrm>
        </p:grpSpPr>
        <p:sp>
          <p:nvSpPr>
            <p:cNvPr id="7" name="Google Shape;11764;p62">
              <a:extLst>
                <a:ext uri="{FF2B5EF4-FFF2-40B4-BE49-F238E27FC236}">
                  <a16:creationId xmlns:a16="http://schemas.microsoft.com/office/drawing/2014/main" id="{FD93F8C4-9DB4-442D-A027-50E19455002B}"/>
                </a:ext>
              </a:extLst>
            </p:cNvPr>
            <p:cNvSpPr/>
            <p:nvPr/>
          </p:nvSpPr>
          <p:spPr>
            <a:xfrm>
              <a:off x="5762467" y="2778127"/>
              <a:ext cx="362163" cy="20619"/>
            </a:xfrm>
            <a:custGeom>
              <a:avLst/>
              <a:gdLst/>
              <a:ahLst/>
              <a:cxnLst/>
              <a:rect l="l" t="t" r="r" b="b"/>
              <a:pathLst>
                <a:path w="13823" h="787" extrusionOk="0">
                  <a:moveTo>
                    <a:pt x="201" y="1"/>
                  </a:moveTo>
                  <a:cubicBezTo>
                    <a:pt x="96" y="1"/>
                    <a:pt x="0" y="87"/>
                    <a:pt x="0" y="202"/>
                  </a:cubicBezTo>
                  <a:lnTo>
                    <a:pt x="0" y="585"/>
                  </a:lnTo>
                  <a:cubicBezTo>
                    <a:pt x="0" y="691"/>
                    <a:pt x="96" y="777"/>
                    <a:pt x="201" y="787"/>
                  </a:cubicBezTo>
                  <a:lnTo>
                    <a:pt x="13611" y="787"/>
                  </a:lnTo>
                  <a:cubicBezTo>
                    <a:pt x="13726" y="787"/>
                    <a:pt x="13822" y="691"/>
                    <a:pt x="13813" y="585"/>
                  </a:cubicBezTo>
                  <a:lnTo>
                    <a:pt x="13813" y="202"/>
                  </a:lnTo>
                  <a:cubicBezTo>
                    <a:pt x="13813" y="87"/>
                    <a:pt x="13726" y="1"/>
                    <a:pt x="136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11765;p62">
              <a:extLst>
                <a:ext uri="{FF2B5EF4-FFF2-40B4-BE49-F238E27FC236}">
                  <a16:creationId xmlns:a16="http://schemas.microsoft.com/office/drawing/2014/main" id="{83A32B8F-C16F-43CB-BE03-278A349B9F07}"/>
                </a:ext>
              </a:extLst>
            </p:cNvPr>
            <p:cNvSpPr/>
            <p:nvPr/>
          </p:nvSpPr>
          <p:spPr>
            <a:xfrm>
              <a:off x="5762702" y="2777891"/>
              <a:ext cx="361927" cy="9301"/>
            </a:xfrm>
            <a:custGeom>
              <a:avLst/>
              <a:gdLst/>
              <a:ahLst/>
              <a:cxnLst/>
              <a:rect l="l" t="t" r="r" b="b"/>
              <a:pathLst>
                <a:path w="13814" h="355" extrusionOk="0">
                  <a:moveTo>
                    <a:pt x="212" y="0"/>
                  </a:moveTo>
                  <a:cubicBezTo>
                    <a:pt x="87" y="0"/>
                    <a:pt x="1" y="96"/>
                    <a:pt x="1" y="211"/>
                  </a:cubicBezTo>
                  <a:lnTo>
                    <a:pt x="1" y="355"/>
                  </a:lnTo>
                  <a:lnTo>
                    <a:pt x="13813" y="355"/>
                  </a:lnTo>
                  <a:lnTo>
                    <a:pt x="13813" y="211"/>
                  </a:lnTo>
                  <a:cubicBezTo>
                    <a:pt x="13813" y="96"/>
                    <a:pt x="13717" y="0"/>
                    <a:pt x="13602" y="0"/>
                  </a:cubicBez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766;p62">
              <a:extLst>
                <a:ext uri="{FF2B5EF4-FFF2-40B4-BE49-F238E27FC236}">
                  <a16:creationId xmlns:a16="http://schemas.microsoft.com/office/drawing/2014/main" id="{6A199ED2-0C57-4DA3-A0C5-F0917DE66635}"/>
                </a:ext>
              </a:extLst>
            </p:cNvPr>
            <p:cNvSpPr/>
            <p:nvPr/>
          </p:nvSpPr>
          <p:spPr>
            <a:xfrm>
              <a:off x="5852359" y="2528493"/>
              <a:ext cx="182352" cy="249660"/>
            </a:xfrm>
            <a:custGeom>
              <a:avLst/>
              <a:gdLst/>
              <a:ahLst/>
              <a:cxnLst/>
              <a:rect l="l" t="t" r="r" b="b"/>
              <a:pathLst>
                <a:path w="6960" h="9529" extrusionOk="0">
                  <a:moveTo>
                    <a:pt x="1" y="1"/>
                  </a:moveTo>
                  <a:lnTo>
                    <a:pt x="1" y="9529"/>
                  </a:lnTo>
                  <a:lnTo>
                    <a:pt x="6960" y="9529"/>
                  </a:lnTo>
                  <a:lnTo>
                    <a:pt x="6960" y="1"/>
                  </a:lnTo>
                  <a:close/>
                </a:path>
              </a:pathLst>
            </a:custGeom>
            <a:solidFill>
              <a:srgbClr val="E1E5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1767;p62">
              <a:extLst>
                <a:ext uri="{FF2B5EF4-FFF2-40B4-BE49-F238E27FC236}">
                  <a16:creationId xmlns:a16="http://schemas.microsoft.com/office/drawing/2014/main" id="{460D6B61-3DAA-4423-AD7A-DA1568838FE1}"/>
                </a:ext>
              </a:extLst>
            </p:cNvPr>
            <p:cNvSpPr/>
            <p:nvPr/>
          </p:nvSpPr>
          <p:spPr>
            <a:xfrm>
              <a:off x="5838551" y="2508922"/>
              <a:ext cx="209967" cy="19860"/>
            </a:xfrm>
            <a:custGeom>
              <a:avLst/>
              <a:gdLst/>
              <a:ahLst/>
              <a:cxnLst/>
              <a:rect l="l" t="t" r="r" b="b"/>
              <a:pathLst>
                <a:path w="8014" h="758" extrusionOk="0">
                  <a:moveTo>
                    <a:pt x="211" y="0"/>
                  </a:moveTo>
                  <a:cubicBezTo>
                    <a:pt x="96" y="0"/>
                    <a:pt x="0" y="96"/>
                    <a:pt x="0" y="211"/>
                  </a:cubicBezTo>
                  <a:lnTo>
                    <a:pt x="0" y="547"/>
                  </a:lnTo>
                  <a:cubicBezTo>
                    <a:pt x="0" y="662"/>
                    <a:pt x="96" y="757"/>
                    <a:pt x="211" y="757"/>
                  </a:cubicBezTo>
                  <a:lnTo>
                    <a:pt x="7813" y="757"/>
                  </a:lnTo>
                  <a:cubicBezTo>
                    <a:pt x="7928" y="757"/>
                    <a:pt x="8014" y="662"/>
                    <a:pt x="8014" y="547"/>
                  </a:cubicBezTo>
                  <a:lnTo>
                    <a:pt x="8014" y="211"/>
                  </a:lnTo>
                  <a:cubicBezTo>
                    <a:pt x="8014" y="96"/>
                    <a:pt x="7928" y="0"/>
                    <a:pt x="7813" y="0"/>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1768;p62">
              <a:extLst>
                <a:ext uri="{FF2B5EF4-FFF2-40B4-BE49-F238E27FC236}">
                  <a16:creationId xmlns:a16="http://schemas.microsoft.com/office/drawing/2014/main" id="{63D69E1D-0544-43DB-A65B-73386518293E}"/>
                </a:ext>
              </a:extLst>
            </p:cNvPr>
            <p:cNvSpPr/>
            <p:nvPr/>
          </p:nvSpPr>
          <p:spPr>
            <a:xfrm>
              <a:off x="6014589" y="2508922"/>
              <a:ext cx="33929" cy="19598"/>
            </a:xfrm>
            <a:custGeom>
              <a:avLst/>
              <a:gdLst/>
              <a:ahLst/>
              <a:cxnLst/>
              <a:rect l="l" t="t" r="r" b="b"/>
              <a:pathLst>
                <a:path w="1295" h="748" extrusionOk="0">
                  <a:moveTo>
                    <a:pt x="1" y="0"/>
                  </a:moveTo>
                  <a:lnTo>
                    <a:pt x="1" y="748"/>
                  </a:lnTo>
                  <a:lnTo>
                    <a:pt x="1094" y="748"/>
                  </a:lnTo>
                  <a:cubicBezTo>
                    <a:pt x="1209" y="748"/>
                    <a:pt x="1295" y="652"/>
                    <a:pt x="1295" y="537"/>
                  </a:cubicBezTo>
                  <a:lnTo>
                    <a:pt x="1295" y="201"/>
                  </a:lnTo>
                  <a:cubicBezTo>
                    <a:pt x="1295" y="86"/>
                    <a:pt x="1209" y="0"/>
                    <a:pt x="1094" y="0"/>
                  </a:cubicBez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769;p62">
              <a:extLst>
                <a:ext uri="{FF2B5EF4-FFF2-40B4-BE49-F238E27FC236}">
                  <a16:creationId xmlns:a16="http://schemas.microsoft.com/office/drawing/2014/main" id="{71D980A9-4B49-411A-A7A3-38432441BCB1}"/>
                </a:ext>
              </a:extLst>
            </p:cNvPr>
            <p:cNvSpPr/>
            <p:nvPr/>
          </p:nvSpPr>
          <p:spPr>
            <a:xfrm>
              <a:off x="5762467" y="2565173"/>
              <a:ext cx="89918" cy="19598"/>
            </a:xfrm>
            <a:custGeom>
              <a:avLst/>
              <a:gdLst/>
              <a:ahLst/>
              <a:cxnLst/>
              <a:rect l="l" t="t" r="r" b="b"/>
              <a:pathLst>
                <a:path w="3432" h="748" extrusionOk="0">
                  <a:moveTo>
                    <a:pt x="201" y="0"/>
                  </a:moveTo>
                  <a:cubicBezTo>
                    <a:pt x="96" y="0"/>
                    <a:pt x="10" y="87"/>
                    <a:pt x="0" y="202"/>
                  </a:cubicBezTo>
                  <a:lnTo>
                    <a:pt x="0" y="547"/>
                  </a:lnTo>
                  <a:cubicBezTo>
                    <a:pt x="10" y="652"/>
                    <a:pt x="96" y="748"/>
                    <a:pt x="201" y="748"/>
                  </a:cubicBezTo>
                  <a:lnTo>
                    <a:pt x="3432" y="748"/>
                  </a:lnTo>
                  <a:lnTo>
                    <a:pt x="343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1770;p62">
              <a:extLst>
                <a:ext uri="{FF2B5EF4-FFF2-40B4-BE49-F238E27FC236}">
                  <a16:creationId xmlns:a16="http://schemas.microsoft.com/office/drawing/2014/main" id="{1D4CEE52-C660-416A-B5E0-735F777A0526}"/>
                </a:ext>
              </a:extLst>
            </p:cNvPr>
            <p:cNvSpPr/>
            <p:nvPr/>
          </p:nvSpPr>
          <p:spPr>
            <a:xfrm>
              <a:off x="5835041" y="2565173"/>
              <a:ext cx="17344" cy="19598"/>
            </a:xfrm>
            <a:custGeom>
              <a:avLst/>
              <a:gdLst/>
              <a:ahLst/>
              <a:cxnLst/>
              <a:rect l="l" t="t" r="r" b="b"/>
              <a:pathLst>
                <a:path w="662" h="748" extrusionOk="0">
                  <a:moveTo>
                    <a:pt x="0" y="0"/>
                  </a:moveTo>
                  <a:lnTo>
                    <a:pt x="0" y="748"/>
                  </a:lnTo>
                  <a:lnTo>
                    <a:pt x="662" y="748"/>
                  </a:lnTo>
                  <a:lnTo>
                    <a:pt x="662" y="0"/>
                  </a:ln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771;p62">
              <a:extLst>
                <a:ext uri="{FF2B5EF4-FFF2-40B4-BE49-F238E27FC236}">
                  <a16:creationId xmlns:a16="http://schemas.microsoft.com/office/drawing/2014/main" id="{C72979AC-4A64-41AD-A69F-45E45BEA04CF}"/>
                </a:ext>
              </a:extLst>
            </p:cNvPr>
            <p:cNvSpPr/>
            <p:nvPr/>
          </p:nvSpPr>
          <p:spPr>
            <a:xfrm>
              <a:off x="5835041" y="2565173"/>
              <a:ext cx="17344" cy="19598"/>
            </a:xfrm>
            <a:custGeom>
              <a:avLst/>
              <a:gdLst/>
              <a:ahLst/>
              <a:cxnLst/>
              <a:rect l="l" t="t" r="r" b="b"/>
              <a:pathLst>
                <a:path w="662" h="748" extrusionOk="0">
                  <a:moveTo>
                    <a:pt x="0" y="0"/>
                  </a:moveTo>
                  <a:lnTo>
                    <a:pt x="0" y="748"/>
                  </a:lnTo>
                  <a:lnTo>
                    <a:pt x="662" y="748"/>
                  </a:lnTo>
                  <a:lnTo>
                    <a:pt x="662" y="0"/>
                  </a:ln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772;p62">
              <a:extLst>
                <a:ext uri="{FF2B5EF4-FFF2-40B4-BE49-F238E27FC236}">
                  <a16:creationId xmlns:a16="http://schemas.microsoft.com/office/drawing/2014/main" id="{B73E8178-BB5B-4ACF-B924-80BC8ABA1806}"/>
                </a:ext>
              </a:extLst>
            </p:cNvPr>
            <p:cNvSpPr/>
            <p:nvPr/>
          </p:nvSpPr>
          <p:spPr>
            <a:xfrm>
              <a:off x="5894803" y="2686217"/>
              <a:ext cx="97726" cy="91936"/>
            </a:xfrm>
            <a:custGeom>
              <a:avLst/>
              <a:gdLst/>
              <a:ahLst/>
              <a:cxnLst/>
              <a:rect l="l" t="t" r="r" b="b"/>
              <a:pathLst>
                <a:path w="3730" h="3509" extrusionOk="0">
                  <a:moveTo>
                    <a:pt x="576" y="0"/>
                  </a:moveTo>
                  <a:cubicBezTo>
                    <a:pt x="259" y="0"/>
                    <a:pt x="1" y="250"/>
                    <a:pt x="1" y="576"/>
                  </a:cubicBezTo>
                  <a:lnTo>
                    <a:pt x="1" y="3509"/>
                  </a:lnTo>
                  <a:lnTo>
                    <a:pt x="3729" y="3509"/>
                  </a:lnTo>
                  <a:lnTo>
                    <a:pt x="3720" y="3499"/>
                  </a:lnTo>
                  <a:lnTo>
                    <a:pt x="3720" y="576"/>
                  </a:lnTo>
                  <a:cubicBezTo>
                    <a:pt x="3720" y="250"/>
                    <a:pt x="3461" y="0"/>
                    <a:pt x="31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11773;p62">
              <a:extLst>
                <a:ext uri="{FF2B5EF4-FFF2-40B4-BE49-F238E27FC236}">
                  <a16:creationId xmlns:a16="http://schemas.microsoft.com/office/drawing/2014/main" id="{A226B70B-497B-4E2B-8E5C-546BB4DA9747}"/>
                </a:ext>
              </a:extLst>
            </p:cNvPr>
            <p:cNvSpPr/>
            <p:nvPr/>
          </p:nvSpPr>
          <p:spPr>
            <a:xfrm>
              <a:off x="5930959" y="2686217"/>
              <a:ext cx="25152" cy="91700"/>
            </a:xfrm>
            <a:custGeom>
              <a:avLst/>
              <a:gdLst/>
              <a:ahLst/>
              <a:cxnLst/>
              <a:rect l="l" t="t" r="r" b="b"/>
              <a:pathLst>
                <a:path w="960" h="3500" extrusionOk="0">
                  <a:moveTo>
                    <a:pt x="1" y="0"/>
                  </a:moveTo>
                  <a:lnTo>
                    <a:pt x="1" y="3499"/>
                  </a:lnTo>
                  <a:lnTo>
                    <a:pt x="959" y="3499"/>
                  </a:lnTo>
                  <a:lnTo>
                    <a:pt x="9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1774;p62">
              <a:extLst>
                <a:ext uri="{FF2B5EF4-FFF2-40B4-BE49-F238E27FC236}">
                  <a16:creationId xmlns:a16="http://schemas.microsoft.com/office/drawing/2014/main" id="{93D61903-20A0-4403-AD14-50B2B022E51B}"/>
                </a:ext>
              </a:extLst>
            </p:cNvPr>
            <p:cNvSpPr/>
            <p:nvPr/>
          </p:nvSpPr>
          <p:spPr>
            <a:xfrm>
              <a:off x="5770484" y="2584745"/>
              <a:ext cx="81901" cy="193173"/>
            </a:xfrm>
            <a:custGeom>
              <a:avLst/>
              <a:gdLst/>
              <a:ahLst/>
              <a:cxnLst/>
              <a:rect l="l" t="t" r="r" b="b"/>
              <a:pathLst>
                <a:path w="3126" h="7373" extrusionOk="0">
                  <a:moveTo>
                    <a:pt x="1" y="1"/>
                  </a:moveTo>
                  <a:lnTo>
                    <a:pt x="1" y="7372"/>
                  </a:lnTo>
                  <a:lnTo>
                    <a:pt x="3126" y="7372"/>
                  </a:lnTo>
                  <a:lnTo>
                    <a:pt x="3126" y="1"/>
                  </a:lnTo>
                  <a:close/>
                </a:path>
              </a:pathLst>
            </a:custGeom>
            <a:solidFill>
              <a:srgbClr val="E1E5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775;p62">
              <a:extLst>
                <a:ext uri="{FF2B5EF4-FFF2-40B4-BE49-F238E27FC236}">
                  <a16:creationId xmlns:a16="http://schemas.microsoft.com/office/drawing/2014/main" id="{A91DB9F8-088F-4B74-8652-1AB7AEF5B21C}"/>
                </a:ext>
              </a:extLst>
            </p:cNvPr>
            <p:cNvSpPr/>
            <p:nvPr/>
          </p:nvSpPr>
          <p:spPr>
            <a:xfrm>
              <a:off x="5835041" y="2584745"/>
              <a:ext cx="17344" cy="193173"/>
            </a:xfrm>
            <a:custGeom>
              <a:avLst/>
              <a:gdLst/>
              <a:ahLst/>
              <a:cxnLst/>
              <a:rect l="l" t="t" r="r" b="b"/>
              <a:pathLst>
                <a:path w="662" h="7373" extrusionOk="0">
                  <a:moveTo>
                    <a:pt x="0" y="1"/>
                  </a:moveTo>
                  <a:lnTo>
                    <a:pt x="0" y="7372"/>
                  </a:lnTo>
                  <a:lnTo>
                    <a:pt x="662" y="7372"/>
                  </a:lnTo>
                  <a:lnTo>
                    <a:pt x="662" y="1"/>
                  </a:lnTo>
                  <a:close/>
                </a:path>
              </a:pathLst>
            </a:custGeom>
            <a:solidFill>
              <a:srgbClr val="C8D1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776;p62">
              <a:extLst>
                <a:ext uri="{FF2B5EF4-FFF2-40B4-BE49-F238E27FC236}">
                  <a16:creationId xmlns:a16="http://schemas.microsoft.com/office/drawing/2014/main" id="{16880ADE-72D6-414E-960E-55B5DE773204}"/>
                </a:ext>
              </a:extLst>
            </p:cNvPr>
            <p:cNvSpPr/>
            <p:nvPr/>
          </p:nvSpPr>
          <p:spPr>
            <a:xfrm>
              <a:off x="5835041" y="2584745"/>
              <a:ext cx="17344" cy="193173"/>
            </a:xfrm>
            <a:custGeom>
              <a:avLst/>
              <a:gdLst/>
              <a:ahLst/>
              <a:cxnLst/>
              <a:rect l="l" t="t" r="r" b="b"/>
              <a:pathLst>
                <a:path w="662" h="7373" extrusionOk="0">
                  <a:moveTo>
                    <a:pt x="0" y="1"/>
                  </a:moveTo>
                  <a:lnTo>
                    <a:pt x="0" y="7372"/>
                  </a:lnTo>
                  <a:lnTo>
                    <a:pt x="662" y="7372"/>
                  </a:lnTo>
                  <a:lnTo>
                    <a:pt x="662" y="1"/>
                  </a:lnTo>
                  <a:close/>
                </a:path>
              </a:pathLst>
            </a:custGeom>
            <a:solidFill>
              <a:srgbClr val="C8D1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1777;p62">
              <a:extLst>
                <a:ext uri="{FF2B5EF4-FFF2-40B4-BE49-F238E27FC236}">
                  <a16:creationId xmlns:a16="http://schemas.microsoft.com/office/drawing/2014/main" id="{FB6E02BC-3723-436A-A638-1C6D7247DEF0}"/>
                </a:ext>
              </a:extLst>
            </p:cNvPr>
            <p:cNvSpPr/>
            <p:nvPr/>
          </p:nvSpPr>
          <p:spPr>
            <a:xfrm>
              <a:off x="6034685" y="2584745"/>
              <a:ext cx="81901" cy="193408"/>
            </a:xfrm>
            <a:custGeom>
              <a:avLst/>
              <a:gdLst/>
              <a:ahLst/>
              <a:cxnLst/>
              <a:rect l="l" t="t" r="r" b="b"/>
              <a:pathLst>
                <a:path w="3126" h="7382" extrusionOk="0">
                  <a:moveTo>
                    <a:pt x="1" y="1"/>
                  </a:moveTo>
                  <a:lnTo>
                    <a:pt x="1" y="7382"/>
                  </a:lnTo>
                  <a:lnTo>
                    <a:pt x="3126" y="7382"/>
                  </a:lnTo>
                  <a:lnTo>
                    <a:pt x="3126" y="1"/>
                  </a:lnTo>
                  <a:close/>
                </a:path>
              </a:pathLst>
            </a:custGeom>
            <a:solidFill>
              <a:srgbClr val="E1E5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1778;p62">
              <a:extLst>
                <a:ext uri="{FF2B5EF4-FFF2-40B4-BE49-F238E27FC236}">
                  <a16:creationId xmlns:a16="http://schemas.microsoft.com/office/drawing/2014/main" id="{00EB0285-455E-48D6-B919-28E176374B88}"/>
                </a:ext>
              </a:extLst>
            </p:cNvPr>
            <p:cNvSpPr/>
            <p:nvPr/>
          </p:nvSpPr>
          <p:spPr>
            <a:xfrm>
              <a:off x="6034685" y="2584745"/>
              <a:ext cx="17371" cy="193173"/>
            </a:xfrm>
            <a:custGeom>
              <a:avLst/>
              <a:gdLst/>
              <a:ahLst/>
              <a:cxnLst/>
              <a:rect l="l" t="t" r="r" b="b"/>
              <a:pathLst>
                <a:path w="663" h="7373" extrusionOk="0">
                  <a:moveTo>
                    <a:pt x="1" y="1"/>
                  </a:moveTo>
                  <a:lnTo>
                    <a:pt x="1" y="7372"/>
                  </a:lnTo>
                  <a:lnTo>
                    <a:pt x="662" y="7372"/>
                  </a:lnTo>
                  <a:lnTo>
                    <a:pt x="662" y="1"/>
                  </a:lnTo>
                  <a:close/>
                </a:path>
              </a:pathLst>
            </a:custGeom>
            <a:solidFill>
              <a:srgbClr val="C8D1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1779;p62">
              <a:extLst>
                <a:ext uri="{FF2B5EF4-FFF2-40B4-BE49-F238E27FC236}">
                  <a16:creationId xmlns:a16="http://schemas.microsoft.com/office/drawing/2014/main" id="{677EA12F-7309-4287-97FD-3F6B62B681AD}"/>
                </a:ext>
              </a:extLst>
            </p:cNvPr>
            <p:cNvSpPr/>
            <p:nvPr/>
          </p:nvSpPr>
          <p:spPr>
            <a:xfrm>
              <a:off x="5872192" y="2567400"/>
              <a:ext cx="29920" cy="58819"/>
            </a:xfrm>
            <a:custGeom>
              <a:avLst/>
              <a:gdLst/>
              <a:ahLst/>
              <a:cxnLst/>
              <a:rect l="l" t="t" r="r" b="b"/>
              <a:pathLst>
                <a:path w="1142" h="2245" extrusionOk="0">
                  <a:moveTo>
                    <a:pt x="206" y="1"/>
                  </a:moveTo>
                  <a:cubicBezTo>
                    <a:pt x="89" y="1"/>
                    <a:pt x="1" y="102"/>
                    <a:pt x="1" y="212"/>
                  </a:cubicBezTo>
                  <a:lnTo>
                    <a:pt x="1" y="2024"/>
                  </a:lnTo>
                  <a:cubicBezTo>
                    <a:pt x="1" y="2149"/>
                    <a:pt x="97" y="2245"/>
                    <a:pt x="221" y="2245"/>
                  </a:cubicBezTo>
                  <a:lnTo>
                    <a:pt x="921" y="2245"/>
                  </a:lnTo>
                  <a:cubicBezTo>
                    <a:pt x="1046" y="2245"/>
                    <a:pt x="1142" y="2139"/>
                    <a:pt x="1142" y="2024"/>
                  </a:cubicBezTo>
                  <a:lnTo>
                    <a:pt x="1142" y="212"/>
                  </a:lnTo>
                  <a:cubicBezTo>
                    <a:pt x="1142" y="102"/>
                    <a:pt x="1045" y="1"/>
                    <a:pt x="936" y="1"/>
                  </a:cubicBezTo>
                  <a:cubicBezTo>
                    <a:pt x="931" y="1"/>
                    <a:pt x="926" y="1"/>
                    <a:pt x="921" y="2"/>
                  </a:cubicBezTo>
                  <a:lnTo>
                    <a:pt x="221" y="2"/>
                  </a:lnTo>
                  <a:cubicBezTo>
                    <a:pt x="216" y="1"/>
                    <a:pt x="211" y="1"/>
                    <a:pt x="2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1780;p62">
              <a:extLst>
                <a:ext uri="{FF2B5EF4-FFF2-40B4-BE49-F238E27FC236}">
                  <a16:creationId xmlns:a16="http://schemas.microsoft.com/office/drawing/2014/main" id="{99D01F41-3120-42B0-8EDD-1D7224226EA9}"/>
                </a:ext>
              </a:extLst>
            </p:cNvPr>
            <p:cNvSpPr/>
            <p:nvPr/>
          </p:nvSpPr>
          <p:spPr>
            <a:xfrm>
              <a:off x="5928706" y="2567400"/>
              <a:ext cx="29920" cy="58819"/>
            </a:xfrm>
            <a:custGeom>
              <a:avLst/>
              <a:gdLst/>
              <a:ahLst/>
              <a:cxnLst/>
              <a:rect l="l" t="t" r="r" b="b"/>
              <a:pathLst>
                <a:path w="1142" h="2245" extrusionOk="0">
                  <a:moveTo>
                    <a:pt x="205" y="1"/>
                  </a:moveTo>
                  <a:cubicBezTo>
                    <a:pt x="89" y="1"/>
                    <a:pt x="1" y="102"/>
                    <a:pt x="1" y="212"/>
                  </a:cubicBezTo>
                  <a:lnTo>
                    <a:pt x="1" y="2024"/>
                  </a:lnTo>
                  <a:cubicBezTo>
                    <a:pt x="1" y="2149"/>
                    <a:pt x="97" y="2245"/>
                    <a:pt x="221" y="2245"/>
                  </a:cubicBezTo>
                  <a:lnTo>
                    <a:pt x="911" y="2245"/>
                  </a:lnTo>
                  <a:cubicBezTo>
                    <a:pt x="1036" y="2245"/>
                    <a:pt x="1141" y="2149"/>
                    <a:pt x="1141" y="2024"/>
                  </a:cubicBezTo>
                  <a:lnTo>
                    <a:pt x="1141" y="212"/>
                  </a:lnTo>
                  <a:cubicBezTo>
                    <a:pt x="1141" y="102"/>
                    <a:pt x="1045" y="1"/>
                    <a:pt x="935" y="1"/>
                  </a:cubicBezTo>
                  <a:cubicBezTo>
                    <a:pt x="931" y="1"/>
                    <a:pt x="926" y="1"/>
                    <a:pt x="921" y="2"/>
                  </a:cubicBezTo>
                  <a:lnTo>
                    <a:pt x="221" y="2"/>
                  </a:lnTo>
                  <a:cubicBezTo>
                    <a:pt x="216" y="1"/>
                    <a:pt x="211" y="1"/>
                    <a:pt x="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11781;p62">
              <a:extLst>
                <a:ext uri="{FF2B5EF4-FFF2-40B4-BE49-F238E27FC236}">
                  <a16:creationId xmlns:a16="http://schemas.microsoft.com/office/drawing/2014/main" id="{8B6A7487-BE9B-4732-A58F-6B2D9432585E}"/>
                </a:ext>
              </a:extLst>
            </p:cNvPr>
            <p:cNvSpPr/>
            <p:nvPr/>
          </p:nvSpPr>
          <p:spPr>
            <a:xfrm>
              <a:off x="5984957" y="2567400"/>
              <a:ext cx="29920" cy="58819"/>
            </a:xfrm>
            <a:custGeom>
              <a:avLst/>
              <a:gdLst/>
              <a:ahLst/>
              <a:cxnLst/>
              <a:rect l="l" t="t" r="r" b="b"/>
              <a:pathLst>
                <a:path w="1142" h="2245" extrusionOk="0">
                  <a:moveTo>
                    <a:pt x="206" y="1"/>
                  </a:moveTo>
                  <a:cubicBezTo>
                    <a:pt x="89" y="1"/>
                    <a:pt x="1" y="102"/>
                    <a:pt x="1" y="212"/>
                  </a:cubicBezTo>
                  <a:lnTo>
                    <a:pt x="1" y="2024"/>
                  </a:lnTo>
                  <a:cubicBezTo>
                    <a:pt x="1" y="2149"/>
                    <a:pt x="97" y="2245"/>
                    <a:pt x="221" y="2245"/>
                  </a:cubicBezTo>
                  <a:lnTo>
                    <a:pt x="921" y="2245"/>
                  </a:lnTo>
                  <a:cubicBezTo>
                    <a:pt x="1036" y="2245"/>
                    <a:pt x="1141" y="2149"/>
                    <a:pt x="1132" y="2024"/>
                  </a:cubicBezTo>
                  <a:lnTo>
                    <a:pt x="1132" y="212"/>
                  </a:lnTo>
                  <a:cubicBezTo>
                    <a:pt x="1132" y="102"/>
                    <a:pt x="1044" y="1"/>
                    <a:pt x="936" y="1"/>
                  </a:cubicBezTo>
                  <a:cubicBezTo>
                    <a:pt x="931" y="1"/>
                    <a:pt x="926" y="1"/>
                    <a:pt x="921" y="2"/>
                  </a:cubicBezTo>
                  <a:lnTo>
                    <a:pt x="221" y="2"/>
                  </a:lnTo>
                  <a:cubicBezTo>
                    <a:pt x="216" y="1"/>
                    <a:pt x="211" y="1"/>
                    <a:pt x="2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1782;p62">
              <a:extLst>
                <a:ext uri="{FF2B5EF4-FFF2-40B4-BE49-F238E27FC236}">
                  <a16:creationId xmlns:a16="http://schemas.microsoft.com/office/drawing/2014/main" id="{C7BF786C-F46B-4698-87D1-2F4E5883CA8B}"/>
                </a:ext>
              </a:extLst>
            </p:cNvPr>
            <p:cNvSpPr/>
            <p:nvPr/>
          </p:nvSpPr>
          <p:spPr>
            <a:xfrm>
              <a:off x="5796369" y="2651817"/>
              <a:ext cx="29894" cy="59029"/>
            </a:xfrm>
            <a:custGeom>
              <a:avLst/>
              <a:gdLst/>
              <a:ahLst/>
              <a:cxnLst/>
              <a:rect l="l" t="t" r="r" b="b"/>
              <a:pathLst>
                <a:path w="1141" h="2253" extrusionOk="0">
                  <a:moveTo>
                    <a:pt x="221" y="0"/>
                  </a:moveTo>
                  <a:cubicBezTo>
                    <a:pt x="106" y="0"/>
                    <a:pt x="0" y="96"/>
                    <a:pt x="10" y="221"/>
                  </a:cubicBezTo>
                  <a:lnTo>
                    <a:pt x="10" y="2032"/>
                  </a:lnTo>
                  <a:cubicBezTo>
                    <a:pt x="0" y="2147"/>
                    <a:pt x="106" y="2253"/>
                    <a:pt x="221" y="2253"/>
                  </a:cubicBezTo>
                  <a:lnTo>
                    <a:pt x="920" y="2253"/>
                  </a:lnTo>
                  <a:cubicBezTo>
                    <a:pt x="1045" y="2253"/>
                    <a:pt x="1141" y="2147"/>
                    <a:pt x="1141" y="2032"/>
                  </a:cubicBezTo>
                  <a:lnTo>
                    <a:pt x="1141" y="221"/>
                  </a:lnTo>
                  <a:cubicBezTo>
                    <a:pt x="1141" y="96"/>
                    <a:pt x="1045" y="0"/>
                    <a:pt x="920"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1783;p62">
              <a:extLst>
                <a:ext uri="{FF2B5EF4-FFF2-40B4-BE49-F238E27FC236}">
                  <a16:creationId xmlns:a16="http://schemas.microsoft.com/office/drawing/2014/main" id="{E424448F-071B-43F0-B0D6-F1DE92588094}"/>
                </a:ext>
              </a:extLst>
            </p:cNvPr>
            <p:cNvSpPr/>
            <p:nvPr/>
          </p:nvSpPr>
          <p:spPr>
            <a:xfrm>
              <a:off x="6060806" y="2651817"/>
              <a:ext cx="29658" cy="59029"/>
            </a:xfrm>
            <a:custGeom>
              <a:avLst/>
              <a:gdLst/>
              <a:ahLst/>
              <a:cxnLst/>
              <a:rect l="l" t="t" r="r" b="b"/>
              <a:pathLst>
                <a:path w="1132" h="2253" extrusionOk="0">
                  <a:moveTo>
                    <a:pt x="221" y="0"/>
                  </a:moveTo>
                  <a:cubicBezTo>
                    <a:pt x="96" y="0"/>
                    <a:pt x="1" y="96"/>
                    <a:pt x="1" y="221"/>
                  </a:cubicBezTo>
                  <a:lnTo>
                    <a:pt x="1" y="2032"/>
                  </a:lnTo>
                  <a:cubicBezTo>
                    <a:pt x="1" y="2147"/>
                    <a:pt x="96" y="2253"/>
                    <a:pt x="221" y="2253"/>
                  </a:cubicBezTo>
                  <a:lnTo>
                    <a:pt x="921" y="2253"/>
                  </a:lnTo>
                  <a:cubicBezTo>
                    <a:pt x="1036" y="2253"/>
                    <a:pt x="1132" y="2147"/>
                    <a:pt x="1132" y="2032"/>
                  </a:cubicBezTo>
                  <a:lnTo>
                    <a:pt x="1132" y="221"/>
                  </a:lnTo>
                  <a:cubicBezTo>
                    <a:pt x="1132" y="96"/>
                    <a:pt x="1036" y="0"/>
                    <a:pt x="921"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1784;p62">
              <a:extLst>
                <a:ext uri="{FF2B5EF4-FFF2-40B4-BE49-F238E27FC236}">
                  <a16:creationId xmlns:a16="http://schemas.microsoft.com/office/drawing/2014/main" id="{33703C67-F34D-4E12-BFE0-0557498FC524}"/>
                </a:ext>
              </a:extLst>
            </p:cNvPr>
            <p:cNvSpPr/>
            <p:nvPr/>
          </p:nvSpPr>
          <p:spPr>
            <a:xfrm>
              <a:off x="6034685" y="2565173"/>
              <a:ext cx="89945" cy="19860"/>
            </a:xfrm>
            <a:custGeom>
              <a:avLst/>
              <a:gdLst/>
              <a:ahLst/>
              <a:cxnLst/>
              <a:rect l="l" t="t" r="r" b="b"/>
              <a:pathLst>
                <a:path w="3433" h="758" extrusionOk="0">
                  <a:moveTo>
                    <a:pt x="1" y="0"/>
                  </a:moveTo>
                  <a:lnTo>
                    <a:pt x="1" y="758"/>
                  </a:lnTo>
                  <a:lnTo>
                    <a:pt x="3221" y="758"/>
                  </a:lnTo>
                  <a:cubicBezTo>
                    <a:pt x="3336" y="758"/>
                    <a:pt x="3432" y="662"/>
                    <a:pt x="3432" y="547"/>
                  </a:cubicBezTo>
                  <a:lnTo>
                    <a:pt x="3432" y="211"/>
                  </a:lnTo>
                  <a:cubicBezTo>
                    <a:pt x="3432" y="96"/>
                    <a:pt x="3336" y="0"/>
                    <a:pt x="32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11785;p62">
              <a:extLst>
                <a:ext uri="{FF2B5EF4-FFF2-40B4-BE49-F238E27FC236}">
                  <a16:creationId xmlns:a16="http://schemas.microsoft.com/office/drawing/2014/main" id="{EF3E05CA-8781-4BB4-8379-E5D384E33892}"/>
                </a:ext>
              </a:extLst>
            </p:cNvPr>
            <p:cNvSpPr/>
            <p:nvPr/>
          </p:nvSpPr>
          <p:spPr>
            <a:xfrm>
              <a:off x="6034685" y="2565173"/>
              <a:ext cx="17371" cy="19598"/>
            </a:xfrm>
            <a:custGeom>
              <a:avLst/>
              <a:gdLst/>
              <a:ahLst/>
              <a:cxnLst/>
              <a:rect l="l" t="t" r="r" b="b"/>
              <a:pathLst>
                <a:path w="663" h="748" extrusionOk="0">
                  <a:moveTo>
                    <a:pt x="1" y="0"/>
                  </a:moveTo>
                  <a:lnTo>
                    <a:pt x="1" y="748"/>
                  </a:lnTo>
                  <a:lnTo>
                    <a:pt x="662" y="748"/>
                  </a:lnTo>
                  <a:lnTo>
                    <a:pt x="662" y="0"/>
                  </a:ln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1786;p62">
              <a:extLst>
                <a:ext uri="{FF2B5EF4-FFF2-40B4-BE49-F238E27FC236}">
                  <a16:creationId xmlns:a16="http://schemas.microsoft.com/office/drawing/2014/main" id="{5CDFC7BC-826C-44E7-ABBB-AFBC0078B8FE}"/>
                </a:ext>
              </a:extLst>
            </p:cNvPr>
            <p:cNvSpPr/>
            <p:nvPr/>
          </p:nvSpPr>
          <p:spPr>
            <a:xfrm>
              <a:off x="5892550" y="2436584"/>
              <a:ext cx="101735" cy="72364"/>
            </a:xfrm>
            <a:custGeom>
              <a:avLst/>
              <a:gdLst/>
              <a:ahLst/>
              <a:cxnLst/>
              <a:rect l="l" t="t" r="r" b="b"/>
              <a:pathLst>
                <a:path w="3883" h="2762" extrusionOk="0">
                  <a:moveTo>
                    <a:pt x="451" y="1"/>
                  </a:moveTo>
                  <a:cubicBezTo>
                    <a:pt x="202" y="1"/>
                    <a:pt x="0" y="202"/>
                    <a:pt x="0" y="451"/>
                  </a:cubicBezTo>
                  <a:lnTo>
                    <a:pt x="0" y="2761"/>
                  </a:lnTo>
                  <a:lnTo>
                    <a:pt x="3882" y="2761"/>
                  </a:lnTo>
                  <a:lnTo>
                    <a:pt x="3882" y="451"/>
                  </a:lnTo>
                  <a:cubicBezTo>
                    <a:pt x="3882" y="202"/>
                    <a:pt x="3681" y="1"/>
                    <a:pt x="3432" y="1"/>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1787;p62">
              <a:extLst>
                <a:ext uri="{FF2B5EF4-FFF2-40B4-BE49-F238E27FC236}">
                  <a16:creationId xmlns:a16="http://schemas.microsoft.com/office/drawing/2014/main" id="{09ABC9E9-ACB7-4891-9089-7E7578CBF7E6}"/>
                </a:ext>
              </a:extLst>
            </p:cNvPr>
            <p:cNvSpPr/>
            <p:nvPr/>
          </p:nvSpPr>
          <p:spPr>
            <a:xfrm>
              <a:off x="5976416" y="2436584"/>
              <a:ext cx="18130" cy="72364"/>
            </a:xfrm>
            <a:custGeom>
              <a:avLst/>
              <a:gdLst/>
              <a:ahLst/>
              <a:cxnLst/>
              <a:rect l="l" t="t" r="r" b="b"/>
              <a:pathLst>
                <a:path w="692" h="2762" extrusionOk="0">
                  <a:moveTo>
                    <a:pt x="1" y="1"/>
                  </a:moveTo>
                  <a:lnTo>
                    <a:pt x="1" y="2761"/>
                  </a:lnTo>
                  <a:lnTo>
                    <a:pt x="691" y="2761"/>
                  </a:lnTo>
                  <a:lnTo>
                    <a:pt x="691" y="451"/>
                  </a:lnTo>
                  <a:cubicBezTo>
                    <a:pt x="691" y="202"/>
                    <a:pt x="490" y="1"/>
                    <a:pt x="241" y="1"/>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1788;p62">
              <a:extLst>
                <a:ext uri="{FF2B5EF4-FFF2-40B4-BE49-F238E27FC236}">
                  <a16:creationId xmlns:a16="http://schemas.microsoft.com/office/drawing/2014/main" id="{B88F528B-254F-4562-BE68-B6CC80347E2F}"/>
                </a:ext>
              </a:extLst>
            </p:cNvPr>
            <p:cNvSpPr/>
            <p:nvPr/>
          </p:nvSpPr>
          <p:spPr>
            <a:xfrm>
              <a:off x="5919405" y="2450706"/>
              <a:ext cx="48260" cy="44619"/>
            </a:xfrm>
            <a:custGeom>
              <a:avLst/>
              <a:gdLst/>
              <a:ahLst/>
              <a:cxnLst/>
              <a:rect l="l" t="t" r="r" b="b"/>
              <a:pathLst>
                <a:path w="1842" h="1703" extrusionOk="0">
                  <a:moveTo>
                    <a:pt x="921" y="1"/>
                  </a:moveTo>
                  <a:cubicBezTo>
                    <a:pt x="816" y="1"/>
                    <a:pt x="710" y="70"/>
                    <a:pt x="710" y="209"/>
                  </a:cubicBezTo>
                  <a:lnTo>
                    <a:pt x="710" y="641"/>
                  </a:lnTo>
                  <a:lnTo>
                    <a:pt x="279" y="641"/>
                  </a:lnTo>
                  <a:cubicBezTo>
                    <a:pt x="1" y="641"/>
                    <a:pt x="1" y="1062"/>
                    <a:pt x="279" y="1062"/>
                  </a:cubicBezTo>
                  <a:lnTo>
                    <a:pt x="710" y="1062"/>
                  </a:lnTo>
                  <a:lnTo>
                    <a:pt x="710" y="1494"/>
                  </a:lnTo>
                  <a:cubicBezTo>
                    <a:pt x="710" y="1633"/>
                    <a:pt x="816" y="1702"/>
                    <a:pt x="921" y="1702"/>
                  </a:cubicBezTo>
                  <a:cubicBezTo>
                    <a:pt x="1027" y="1702"/>
                    <a:pt x="1132" y="1633"/>
                    <a:pt x="1132" y="1494"/>
                  </a:cubicBezTo>
                  <a:lnTo>
                    <a:pt x="1132" y="1062"/>
                  </a:lnTo>
                  <a:lnTo>
                    <a:pt x="1563" y="1062"/>
                  </a:lnTo>
                  <a:cubicBezTo>
                    <a:pt x="1841" y="1062"/>
                    <a:pt x="1841" y="641"/>
                    <a:pt x="1563" y="641"/>
                  </a:cubicBezTo>
                  <a:lnTo>
                    <a:pt x="1132" y="641"/>
                  </a:lnTo>
                  <a:lnTo>
                    <a:pt x="1132" y="209"/>
                  </a:lnTo>
                  <a:cubicBezTo>
                    <a:pt x="1132" y="70"/>
                    <a:pt x="1027" y="1"/>
                    <a:pt x="9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ttangolo 2"/>
          <p:cNvSpPr/>
          <p:nvPr/>
        </p:nvSpPr>
        <p:spPr>
          <a:xfrm>
            <a:off x="1727646" y="4856963"/>
            <a:ext cx="2636619" cy="369332"/>
          </a:xfrm>
          <a:prstGeom prst="rect">
            <a:avLst/>
          </a:prstGeom>
        </p:spPr>
        <p:txBody>
          <a:bodyPr wrap="none">
            <a:spAutoFit/>
          </a:bodyPr>
          <a:lstStyle/>
          <a:p>
            <a:r>
              <a:rPr lang="it-IT" b="1" dirty="0" smtClean="0"/>
              <a:t>381 Ospedali di Comunità</a:t>
            </a:r>
            <a:endParaRPr lang="it-IT" dirty="0"/>
          </a:p>
        </p:txBody>
      </p:sp>
      <p:sp>
        <p:nvSpPr>
          <p:cNvPr id="34" name="Rettangolo 33">
            <a:extLst>
              <a:ext uri="{FF2B5EF4-FFF2-40B4-BE49-F238E27FC236}">
                <a16:creationId xmlns:a16="http://schemas.microsoft.com/office/drawing/2014/main" id="{B5B6097A-767C-4DE7-B1D7-09B8E0A09A7F}"/>
              </a:ext>
            </a:extLst>
          </p:cNvPr>
          <p:cNvSpPr/>
          <p:nvPr/>
        </p:nvSpPr>
        <p:spPr>
          <a:xfrm>
            <a:off x="6878339" y="4549186"/>
            <a:ext cx="1830950" cy="307777"/>
          </a:xfrm>
          <a:prstGeom prst="rect">
            <a:avLst/>
          </a:prstGeom>
        </p:spPr>
        <p:txBody>
          <a:bodyPr wrap="none">
            <a:spAutoFit/>
          </a:bodyPr>
          <a:lstStyle/>
          <a:p>
            <a:r>
              <a:rPr lang="it-IT" sz="1400" b="1" dirty="0" smtClean="0"/>
              <a:t>Situazione di Partenza</a:t>
            </a:r>
            <a:endParaRPr lang="it-IT" sz="1400" dirty="0"/>
          </a:p>
        </p:txBody>
      </p:sp>
      <p:sp>
        <p:nvSpPr>
          <p:cNvPr id="35" name="Rettangolo 34">
            <a:extLst>
              <a:ext uri="{FF2B5EF4-FFF2-40B4-BE49-F238E27FC236}">
                <a16:creationId xmlns:a16="http://schemas.microsoft.com/office/drawing/2014/main" id="{B5B6097A-767C-4DE7-B1D7-09B8E0A09A7F}"/>
              </a:ext>
            </a:extLst>
          </p:cNvPr>
          <p:cNvSpPr/>
          <p:nvPr/>
        </p:nvSpPr>
        <p:spPr>
          <a:xfrm>
            <a:off x="9792483" y="4546927"/>
            <a:ext cx="1369799" cy="307777"/>
          </a:xfrm>
          <a:prstGeom prst="rect">
            <a:avLst/>
          </a:prstGeom>
        </p:spPr>
        <p:txBody>
          <a:bodyPr wrap="none">
            <a:spAutoFit/>
          </a:bodyPr>
          <a:lstStyle/>
          <a:p>
            <a:r>
              <a:rPr lang="it-IT" sz="1400" b="1" dirty="0" smtClean="0"/>
              <a:t>Nodi Applicativi</a:t>
            </a:r>
            <a:endParaRPr lang="it-IT" sz="1400" dirty="0"/>
          </a:p>
        </p:txBody>
      </p:sp>
      <p:grpSp>
        <p:nvGrpSpPr>
          <p:cNvPr id="36" name="Google Shape;15110;p63"/>
          <p:cNvGrpSpPr/>
          <p:nvPr/>
        </p:nvGrpSpPr>
        <p:grpSpPr>
          <a:xfrm>
            <a:off x="7494910" y="4079866"/>
            <a:ext cx="597807" cy="525912"/>
            <a:chOff x="5344216" y="4291056"/>
            <a:chExt cx="304616" cy="343560"/>
          </a:xfrm>
        </p:grpSpPr>
        <p:sp>
          <p:nvSpPr>
            <p:cNvPr id="37" name="Google Shape;15111;p63"/>
            <p:cNvSpPr/>
            <p:nvPr/>
          </p:nvSpPr>
          <p:spPr>
            <a:xfrm>
              <a:off x="5344216" y="4297148"/>
              <a:ext cx="251334" cy="247264"/>
            </a:xfrm>
            <a:custGeom>
              <a:avLst/>
              <a:gdLst/>
              <a:ahLst/>
              <a:cxnLst/>
              <a:rect l="l" t="t" r="r" b="b"/>
              <a:pathLst>
                <a:path w="9571" h="9416" extrusionOk="0">
                  <a:moveTo>
                    <a:pt x="9280" y="0"/>
                  </a:moveTo>
                  <a:cubicBezTo>
                    <a:pt x="9234" y="0"/>
                    <a:pt x="9185" y="17"/>
                    <a:pt x="9140" y="55"/>
                  </a:cubicBezTo>
                  <a:lnTo>
                    <a:pt x="144" y="9051"/>
                  </a:lnTo>
                  <a:cubicBezTo>
                    <a:pt x="0" y="9185"/>
                    <a:pt x="96" y="9415"/>
                    <a:pt x="287" y="9415"/>
                  </a:cubicBezTo>
                  <a:cubicBezTo>
                    <a:pt x="345" y="9415"/>
                    <a:pt x="393" y="9386"/>
                    <a:pt x="431" y="9348"/>
                  </a:cubicBezTo>
                  <a:lnTo>
                    <a:pt x="9437" y="352"/>
                  </a:lnTo>
                  <a:cubicBezTo>
                    <a:pt x="9570" y="196"/>
                    <a:pt x="9439" y="0"/>
                    <a:pt x="9280"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5112;p63"/>
            <p:cNvSpPr/>
            <p:nvPr/>
          </p:nvSpPr>
          <p:spPr>
            <a:xfrm>
              <a:off x="5544501" y="4291056"/>
              <a:ext cx="55330" cy="53807"/>
            </a:xfrm>
            <a:custGeom>
              <a:avLst/>
              <a:gdLst/>
              <a:ahLst/>
              <a:cxnLst/>
              <a:rect l="l" t="t" r="r" b="b"/>
              <a:pathLst>
                <a:path w="2107" h="2049" extrusionOk="0">
                  <a:moveTo>
                    <a:pt x="259" y="0"/>
                  </a:moveTo>
                  <a:cubicBezTo>
                    <a:pt x="1" y="19"/>
                    <a:pt x="1" y="393"/>
                    <a:pt x="259" y="412"/>
                  </a:cubicBezTo>
                  <a:lnTo>
                    <a:pt x="1685" y="412"/>
                  </a:lnTo>
                  <a:lnTo>
                    <a:pt x="1685" y="1838"/>
                  </a:lnTo>
                  <a:cubicBezTo>
                    <a:pt x="1685" y="1953"/>
                    <a:pt x="1781" y="2048"/>
                    <a:pt x="1896" y="2048"/>
                  </a:cubicBezTo>
                  <a:cubicBezTo>
                    <a:pt x="2011" y="2048"/>
                    <a:pt x="2097" y="1953"/>
                    <a:pt x="2106" y="1838"/>
                  </a:cubicBezTo>
                  <a:lnTo>
                    <a:pt x="2106" y="201"/>
                  </a:lnTo>
                  <a:cubicBezTo>
                    <a:pt x="2106" y="86"/>
                    <a:pt x="2011" y="0"/>
                    <a:pt x="1896"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5113;p63"/>
            <p:cNvSpPr/>
            <p:nvPr/>
          </p:nvSpPr>
          <p:spPr>
            <a:xfrm>
              <a:off x="5349494" y="4566497"/>
              <a:ext cx="102309" cy="68118"/>
            </a:xfrm>
            <a:custGeom>
              <a:avLst/>
              <a:gdLst/>
              <a:ahLst/>
              <a:cxnLst/>
              <a:rect l="l" t="t" r="r" b="b"/>
              <a:pathLst>
                <a:path w="3896" h="2594" extrusionOk="0">
                  <a:moveTo>
                    <a:pt x="316" y="0"/>
                  </a:moveTo>
                  <a:cubicBezTo>
                    <a:pt x="48" y="10"/>
                    <a:pt x="10" y="144"/>
                    <a:pt x="0" y="201"/>
                  </a:cubicBezTo>
                  <a:lnTo>
                    <a:pt x="0" y="2594"/>
                  </a:lnTo>
                  <a:lnTo>
                    <a:pt x="3895" y="2594"/>
                  </a:lnTo>
                  <a:lnTo>
                    <a:pt x="38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5114;p63"/>
            <p:cNvSpPr/>
            <p:nvPr/>
          </p:nvSpPr>
          <p:spPr>
            <a:xfrm>
              <a:off x="5447996" y="4480784"/>
              <a:ext cx="102309" cy="153831"/>
            </a:xfrm>
            <a:custGeom>
              <a:avLst/>
              <a:gdLst/>
              <a:ahLst/>
              <a:cxnLst/>
              <a:rect l="l" t="t" r="r" b="b"/>
              <a:pathLst>
                <a:path w="3896" h="5858" extrusionOk="0">
                  <a:moveTo>
                    <a:pt x="297" y="1"/>
                  </a:moveTo>
                  <a:cubicBezTo>
                    <a:pt x="58" y="10"/>
                    <a:pt x="10" y="125"/>
                    <a:pt x="1" y="183"/>
                  </a:cubicBezTo>
                  <a:lnTo>
                    <a:pt x="1" y="5858"/>
                  </a:lnTo>
                  <a:lnTo>
                    <a:pt x="3896" y="5858"/>
                  </a:lnTo>
                  <a:lnTo>
                    <a:pt x="3896" y="1"/>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5115;p63"/>
            <p:cNvSpPr/>
            <p:nvPr/>
          </p:nvSpPr>
          <p:spPr>
            <a:xfrm>
              <a:off x="5546523" y="4388297"/>
              <a:ext cx="102309" cy="246319"/>
            </a:xfrm>
            <a:custGeom>
              <a:avLst/>
              <a:gdLst/>
              <a:ahLst/>
              <a:cxnLst/>
              <a:rect l="l" t="t" r="r" b="b"/>
              <a:pathLst>
                <a:path w="3896" h="9380" extrusionOk="0">
                  <a:moveTo>
                    <a:pt x="335" y="1"/>
                  </a:moveTo>
                  <a:cubicBezTo>
                    <a:pt x="39" y="1"/>
                    <a:pt x="10" y="154"/>
                    <a:pt x="0" y="211"/>
                  </a:cubicBezTo>
                  <a:lnTo>
                    <a:pt x="0" y="9380"/>
                  </a:lnTo>
                  <a:lnTo>
                    <a:pt x="3895" y="9380"/>
                  </a:lnTo>
                  <a:lnTo>
                    <a:pt x="3895" y="192"/>
                  </a:lnTo>
                  <a:cubicBezTo>
                    <a:pt x="3886" y="125"/>
                    <a:pt x="3828" y="1"/>
                    <a:pt x="3560" y="1"/>
                  </a:cubicBezTo>
                  <a:close/>
                </a:path>
              </a:pathLst>
            </a:custGeom>
            <a:solidFill>
              <a:schemeClr val="accent4"/>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n>
                  <a:solidFill>
                    <a:schemeClr val="accent4"/>
                  </a:solidFill>
                </a:ln>
              </a:endParaRPr>
            </a:p>
          </p:txBody>
        </p:sp>
        <p:sp>
          <p:nvSpPr>
            <p:cNvPr id="42" name="Google Shape;15116;p63"/>
            <p:cNvSpPr/>
            <p:nvPr/>
          </p:nvSpPr>
          <p:spPr>
            <a:xfrm>
              <a:off x="5349731" y="4566497"/>
              <a:ext cx="8587" cy="68118"/>
            </a:xfrm>
            <a:custGeom>
              <a:avLst/>
              <a:gdLst/>
              <a:ahLst/>
              <a:cxnLst/>
              <a:rect l="l" t="t" r="r" b="b"/>
              <a:pathLst>
                <a:path w="327" h="2594" extrusionOk="0">
                  <a:moveTo>
                    <a:pt x="307" y="0"/>
                  </a:moveTo>
                  <a:cubicBezTo>
                    <a:pt x="39" y="10"/>
                    <a:pt x="1" y="144"/>
                    <a:pt x="1" y="201"/>
                  </a:cubicBezTo>
                  <a:lnTo>
                    <a:pt x="1" y="2594"/>
                  </a:lnTo>
                  <a:lnTo>
                    <a:pt x="326" y="2594"/>
                  </a:lnTo>
                  <a:lnTo>
                    <a:pt x="326" y="0"/>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5117;p63"/>
            <p:cNvSpPr/>
            <p:nvPr/>
          </p:nvSpPr>
          <p:spPr>
            <a:xfrm>
              <a:off x="5447996" y="4480784"/>
              <a:ext cx="8823" cy="153831"/>
            </a:xfrm>
            <a:custGeom>
              <a:avLst/>
              <a:gdLst/>
              <a:ahLst/>
              <a:cxnLst/>
              <a:rect l="l" t="t" r="r" b="b"/>
              <a:pathLst>
                <a:path w="336" h="5858" extrusionOk="0">
                  <a:moveTo>
                    <a:pt x="297" y="1"/>
                  </a:moveTo>
                  <a:cubicBezTo>
                    <a:pt x="58" y="20"/>
                    <a:pt x="10" y="135"/>
                    <a:pt x="1" y="183"/>
                  </a:cubicBezTo>
                  <a:lnTo>
                    <a:pt x="1" y="5858"/>
                  </a:lnTo>
                  <a:lnTo>
                    <a:pt x="336" y="5858"/>
                  </a:lnTo>
                  <a:lnTo>
                    <a:pt x="33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5118;p63"/>
            <p:cNvSpPr/>
            <p:nvPr/>
          </p:nvSpPr>
          <p:spPr>
            <a:xfrm>
              <a:off x="5546523" y="4388297"/>
              <a:ext cx="8823" cy="246319"/>
            </a:xfrm>
            <a:custGeom>
              <a:avLst/>
              <a:gdLst/>
              <a:ahLst/>
              <a:cxnLst/>
              <a:rect l="l" t="t" r="r" b="b"/>
              <a:pathLst>
                <a:path w="336" h="9380" extrusionOk="0">
                  <a:moveTo>
                    <a:pt x="335" y="1"/>
                  </a:moveTo>
                  <a:cubicBezTo>
                    <a:pt x="39" y="1"/>
                    <a:pt x="10" y="154"/>
                    <a:pt x="0" y="211"/>
                  </a:cubicBezTo>
                  <a:lnTo>
                    <a:pt x="0" y="9380"/>
                  </a:lnTo>
                  <a:lnTo>
                    <a:pt x="335" y="9380"/>
                  </a:lnTo>
                  <a:lnTo>
                    <a:pt x="335" y="1"/>
                  </a:ln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5119;p63"/>
            <p:cNvSpPr/>
            <p:nvPr/>
          </p:nvSpPr>
          <p:spPr>
            <a:xfrm>
              <a:off x="5365828" y="4585089"/>
              <a:ext cx="68381" cy="11082"/>
            </a:xfrm>
            <a:custGeom>
              <a:avLst/>
              <a:gdLst/>
              <a:ahLst/>
              <a:cxnLst/>
              <a:rect l="l" t="t" r="r" b="b"/>
              <a:pathLst>
                <a:path w="2604" h="422" extrusionOk="0">
                  <a:moveTo>
                    <a:pt x="259" y="0"/>
                  </a:moveTo>
                  <a:cubicBezTo>
                    <a:pt x="0" y="20"/>
                    <a:pt x="0" y="402"/>
                    <a:pt x="259" y="422"/>
                  </a:cubicBezTo>
                  <a:lnTo>
                    <a:pt x="2345" y="422"/>
                  </a:lnTo>
                  <a:cubicBezTo>
                    <a:pt x="2603" y="402"/>
                    <a:pt x="2603" y="20"/>
                    <a:pt x="23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5120;p63"/>
            <p:cNvSpPr/>
            <p:nvPr/>
          </p:nvSpPr>
          <p:spPr>
            <a:xfrm>
              <a:off x="5464592" y="4499376"/>
              <a:ext cx="68381" cy="11108"/>
            </a:xfrm>
            <a:custGeom>
              <a:avLst/>
              <a:gdLst/>
              <a:ahLst/>
              <a:cxnLst/>
              <a:rect l="l" t="t" r="r" b="b"/>
              <a:pathLst>
                <a:path w="2604" h="423" extrusionOk="0">
                  <a:moveTo>
                    <a:pt x="259" y="1"/>
                  </a:moveTo>
                  <a:cubicBezTo>
                    <a:pt x="0" y="20"/>
                    <a:pt x="0" y="393"/>
                    <a:pt x="259" y="422"/>
                  </a:cubicBezTo>
                  <a:lnTo>
                    <a:pt x="2355" y="422"/>
                  </a:lnTo>
                  <a:cubicBezTo>
                    <a:pt x="2604" y="393"/>
                    <a:pt x="2604" y="20"/>
                    <a:pt x="23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5121;p63"/>
            <p:cNvSpPr/>
            <p:nvPr/>
          </p:nvSpPr>
          <p:spPr>
            <a:xfrm>
              <a:off x="5562516" y="4406889"/>
              <a:ext cx="70324" cy="11108"/>
            </a:xfrm>
            <a:custGeom>
              <a:avLst/>
              <a:gdLst/>
              <a:ahLst/>
              <a:cxnLst/>
              <a:rect l="l" t="t" r="r" b="b"/>
              <a:pathLst>
                <a:path w="2678" h="423" extrusionOk="0">
                  <a:moveTo>
                    <a:pt x="273" y="1"/>
                  </a:moveTo>
                  <a:cubicBezTo>
                    <a:pt x="0" y="1"/>
                    <a:pt x="0" y="423"/>
                    <a:pt x="273" y="423"/>
                  </a:cubicBezTo>
                  <a:cubicBezTo>
                    <a:pt x="279" y="423"/>
                    <a:pt x="285" y="423"/>
                    <a:pt x="291" y="422"/>
                  </a:cubicBezTo>
                  <a:lnTo>
                    <a:pt x="2387" y="422"/>
                  </a:lnTo>
                  <a:cubicBezTo>
                    <a:pt x="2393" y="423"/>
                    <a:pt x="2399" y="423"/>
                    <a:pt x="2405" y="423"/>
                  </a:cubicBezTo>
                  <a:cubicBezTo>
                    <a:pt x="2678" y="423"/>
                    <a:pt x="2678" y="1"/>
                    <a:pt x="2405" y="1"/>
                  </a:cubicBezTo>
                  <a:cubicBezTo>
                    <a:pt x="2399" y="1"/>
                    <a:pt x="2393" y="1"/>
                    <a:pt x="2387" y="1"/>
                  </a:cubicBezTo>
                  <a:lnTo>
                    <a:pt x="291" y="1"/>
                  </a:lnTo>
                  <a:cubicBezTo>
                    <a:pt x="285" y="1"/>
                    <a:pt x="279" y="1"/>
                    <a:pt x="2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15597;p64"/>
          <p:cNvGrpSpPr/>
          <p:nvPr/>
        </p:nvGrpSpPr>
        <p:grpSpPr>
          <a:xfrm>
            <a:off x="10385182" y="4077201"/>
            <a:ext cx="550134" cy="561035"/>
            <a:chOff x="2189568" y="1961603"/>
            <a:chExt cx="364993" cy="359049"/>
          </a:xfrm>
        </p:grpSpPr>
        <p:sp>
          <p:nvSpPr>
            <p:cNvPr id="49" name="Google Shape;15598;p64"/>
            <p:cNvSpPr/>
            <p:nvPr/>
          </p:nvSpPr>
          <p:spPr>
            <a:xfrm>
              <a:off x="2232197" y="2004206"/>
              <a:ext cx="77822" cy="73868"/>
            </a:xfrm>
            <a:custGeom>
              <a:avLst/>
              <a:gdLst/>
              <a:ahLst/>
              <a:cxnLst/>
              <a:rect l="l" t="t" r="r" b="b"/>
              <a:pathLst>
                <a:path w="2972" h="2821" extrusionOk="0">
                  <a:moveTo>
                    <a:pt x="292" y="1"/>
                  </a:moveTo>
                  <a:cubicBezTo>
                    <a:pt x="135" y="1"/>
                    <a:pt x="1" y="204"/>
                    <a:pt x="147" y="350"/>
                  </a:cubicBezTo>
                  <a:lnTo>
                    <a:pt x="2551" y="2754"/>
                  </a:lnTo>
                  <a:cubicBezTo>
                    <a:pt x="2590" y="2792"/>
                    <a:pt x="2647" y="2821"/>
                    <a:pt x="2694" y="2821"/>
                  </a:cubicBezTo>
                  <a:cubicBezTo>
                    <a:pt x="2876" y="2821"/>
                    <a:pt x="2971" y="2592"/>
                    <a:pt x="2838" y="2468"/>
                  </a:cubicBezTo>
                  <a:lnTo>
                    <a:pt x="434" y="64"/>
                  </a:lnTo>
                  <a:cubicBezTo>
                    <a:pt x="389" y="19"/>
                    <a:pt x="340" y="1"/>
                    <a:pt x="2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5599;p64"/>
            <p:cNvSpPr/>
            <p:nvPr/>
          </p:nvSpPr>
          <p:spPr>
            <a:xfrm>
              <a:off x="2192187" y="2070061"/>
              <a:ext cx="100838" cy="35009"/>
            </a:xfrm>
            <a:custGeom>
              <a:avLst/>
              <a:gdLst/>
              <a:ahLst/>
              <a:cxnLst/>
              <a:rect l="l" t="t" r="r" b="b"/>
              <a:pathLst>
                <a:path w="3851" h="1337" extrusionOk="0">
                  <a:moveTo>
                    <a:pt x="285" y="0"/>
                  </a:moveTo>
                  <a:cubicBezTo>
                    <a:pt x="74" y="0"/>
                    <a:pt x="1" y="332"/>
                    <a:pt x="244" y="401"/>
                  </a:cubicBezTo>
                  <a:lnTo>
                    <a:pt x="3517" y="1327"/>
                  </a:lnTo>
                  <a:cubicBezTo>
                    <a:pt x="3526" y="1336"/>
                    <a:pt x="3545" y="1336"/>
                    <a:pt x="3564" y="1336"/>
                  </a:cubicBezTo>
                  <a:cubicBezTo>
                    <a:pt x="3803" y="1336"/>
                    <a:pt x="3850" y="1002"/>
                    <a:pt x="3621" y="935"/>
                  </a:cubicBezTo>
                  <a:lnTo>
                    <a:pt x="349" y="10"/>
                  </a:lnTo>
                  <a:cubicBezTo>
                    <a:pt x="327" y="3"/>
                    <a:pt x="305" y="0"/>
                    <a:pt x="2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5600;p64"/>
            <p:cNvSpPr/>
            <p:nvPr/>
          </p:nvSpPr>
          <p:spPr>
            <a:xfrm>
              <a:off x="2189568" y="2121514"/>
              <a:ext cx="100131" cy="36999"/>
            </a:xfrm>
            <a:custGeom>
              <a:avLst/>
              <a:gdLst/>
              <a:ahLst/>
              <a:cxnLst/>
              <a:rect l="l" t="t" r="r" b="b"/>
              <a:pathLst>
                <a:path w="3824" h="1413" extrusionOk="0">
                  <a:moveTo>
                    <a:pt x="3539" y="0"/>
                  </a:moveTo>
                  <a:cubicBezTo>
                    <a:pt x="3519" y="0"/>
                    <a:pt x="3497" y="3"/>
                    <a:pt x="3473" y="10"/>
                  </a:cubicBezTo>
                  <a:lnTo>
                    <a:pt x="220" y="1012"/>
                  </a:lnTo>
                  <a:cubicBezTo>
                    <a:pt x="1" y="1079"/>
                    <a:pt x="49" y="1403"/>
                    <a:pt x="278" y="1413"/>
                  </a:cubicBezTo>
                  <a:cubicBezTo>
                    <a:pt x="306" y="1403"/>
                    <a:pt x="325" y="1403"/>
                    <a:pt x="344" y="1394"/>
                  </a:cubicBezTo>
                  <a:lnTo>
                    <a:pt x="3597" y="392"/>
                  </a:lnTo>
                  <a:cubicBezTo>
                    <a:pt x="3823" y="322"/>
                    <a:pt x="3749" y="0"/>
                    <a:pt x="35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5601;p64"/>
            <p:cNvSpPr/>
            <p:nvPr/>
          </p:nvSpPr>
          <p:spPr>
            <a:xfrm>
              <a:off x="2299048" y="1964404"/>
              <a:ext cx="36947" cy="96439"/>
            </a:xfrm>
            <a:custGeom>
              <a:avLst/>
              <a:gdLst/>
              <a:ahLst/>
              <a:cxnLst/>
              <a:rect l="l" t="t" r="r" b="b"/>
              <a:pathLst>
                <a:path w="1411" h="3683" extrusionOk="0">
                  <a:moveTo>
                    <a:pt x="250" y="1"/>
                  </a:moveTo>
                  <a:cubicBezTo>
                    <a:pt x="127" y="1"/>
                    <a:pt x="0" y="106"/>
                    <a:pt x="46" y="267"/>
                  </a:cubicBezTo>
                  <a:lnTo>
                    <a:pt x="981" y="3539"/>
                  </a:lnTo>
                  <a:cubicBezTo>
                    <a:pt x="1010" y="3625"/>
                    <a:pt x="1086" y="3683"/>
                    <a:pt x="1181" y="3683"/>
                  </a:cubicBezTo>
                  <a:cubicBezTo>
                    <a:pt x="1315" y="3683"/>
                    <a:pt x="1410" y="3559"/>
                    <a:pt x="1372" y="3425"/>
                  </a:cubicBezTo>
                  <a:lnTo>
                    <a:pt x="437" y="153"/>
                  </a:lnTo>
                  <a:cubicBezTo>
                    <a:pt x="411" y="47"/>
                    <a:pt x="331" y="1"/>
                    <a:pt x="2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5602;p64"/>
            <p:cNvSpPr/>
            <p:nvPr/>
          </p:nvSpPr>
          <p:spPr>
            <a:xfrm>
              <a:off x="2350711" y="1961603"/>
              <a:ext cx="38701" cy="95732"/>
            </a:xfrm>
            <a:custGeom>
              <a:avLst/>
              <a:gdLst/>
              <a:ahLst/>
              <a:cxnLst/>
              <a:rect l="l" t="t" r="r" b="b"/>
              <a:pathLst>
                <a:path w="1478" h="3656" extrusionOk="0">
                  <a:moveTo>
                    <a:pt x="1233" y="0"/>
                  </a:moveTo>
                  <a:cubicBezTo>
                    <a:pt x="1154" y="0"/>
                    <a:pt x="1074" y="44"/>
                    <a:pt x="1040" y="145"/>
                  </a:cubicBezTo>
                  <a:lnTo>
                    <a:pt x="48" y="3398"/>
                  </a:lnTo>
                  <a:cubicBezTo>
                    <a:pt x="0" y="3522"/>
                    <a:pt x="105" y="3656"/>
                    <a:pt x="239" y="3656"/>
                  </a:cubicBezTo>
                  <a:cubicBezTo>
                    <a:pt x="324" y="3656"/>
                    <a:pt x="410" y="3599"/>
                    <a:pt x="439" y="3513"/>
                  </a:cubicBezTo>
                  <a:lnTo>
                    <a:pt x="1431" y="260"/>
                  </a:lnTo>
                  <a:cubicBezTo>
                    <a:pt x="1477" y="104"/>
                    <a:pt x="1355" y="0"/>
                    <a:pt x="1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603;p64"/>
            <p:cNvSpPr/>
            <p:nvPr/>
          </p:nvSpPr>
          <p:spPr>
            <a:xfrm>
              <a:off x="2286243" y="2072313"/>
              <a:ext cx="237838" cy="221604"/>
            </a:xfrm>
            <a:custGeom>
              <a:avLst/>
              <a:gdLst/>
              <a:ahLst/>
              <a:cxnLst/>
              <a:rect l="l" t="t" r="r" b="b"/>
              <a:pathLst>
                <a:path w="9083" h="8463" extrusionOk="0">
                  <a:moveTo>
                    <a:pt x="3880" y="0"/>
                  </a:moveTo>
                  <a:cubicBezTo>
                    <a:pt x="3398" y="0"/>
                    <a:pt x="2905" y="109"/>
                    <a:pt x="2434" y="344"/>
                  </a:cubicBezTo>
                  <a:cubicBezTo>
                    <a:pt x="440" y="1336"/>
                    <a:pt x="1" y="3988"/>
                    <a:pt x="1575" y="5572"/>
                  </a:cubicBezTo>
                  <a:cubicBezTo>
                    <a:pt x="2081" y="6077"/>
                    <a:pt x="2748" y="6402"/>
                    <a:pt x="3464" y="6497"/>
                  </a:cubicBezTo>
                  <a:cubicBezTo>
                    <a:pt x="4427" y="6621"/>
                    <a:pt x="5334" y="7031"/>
                    <a:pt x="6068" y="7661"/>
                  </a:cubicBezTo>
                  <a:cubicBezTo>
                    <a:pt x="6173" y="7756"/>
                    <a:pt x="6278" y="7852"/>
                    <a:pt x="6374" y="7947"/>
                  </a:cubicBezTo>
                  <a:lnTo>
                    <a:pt x="6889" y="8462"/>
                  </a:lnTo>
                  <a:lnTo>
                    <a:pt x="9083" y="6268"/>
                  </a:lnTo>
                  <a:lnTo>
                    <a:pt x="8530" y="5724"/>
                  </a:lnTo>
                  <a:cubicBezTo>
                    <a:pt x="8444" y="5638"/>
                    <a:pt x="8358" y="5543"/>
                    <a:pt x="8282" y="5448"/>
                  </a:cubicBezTo>
                  <a:cubicBezTo>
                    <a:pt x="7642" y="4704"/>
                    <a:pt x="7242" y="3788"/>
                    <a:pt x="7108" y="2815"/>
                  </a:cubicBezTo>
                  <a:cubicBezTo>
                    <a:pt x="6875" y="1132"/>
                    <a:pt x="5435" y="0"/>
                    <a:pt x="3880" y="0"/>
                  </a:cubicBezTo>
                  <a:close/>
                </a:path>
              </a:pathLst>
            </a:custGeom>
            <a:solidFill>
              <a:schemeClr val="accent4">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604;p64"/>
            <p:cNvSpPr/>
            <p:nvPr/>
          </p:nvSpPr>
          <p:spPr>
            <a:xfrm>
              <a:off x="2296481" y="2086296"/>
              <a:ext cx="194895" cy="207621"/>
            </a:xfrm>
            <a:custGeom>
              <a:avLst/>
              <a:gdLst/>
              <a:ahLst/>
              <a:cxnLst/>
              <a:rect l="l" t="t" r="r" b="b"/>
              <a:pathLst>
                <a:path w="7443" h="7929" extrusionOk="0">
                  <a:moveTo>
                    <a:pt x="1709" y="1"/>
                  </a:moveTo>
                  <a:cubicBezTo>
                    <a:pt x="564" y="745"/>
                    <a:pt x="1" y="2128"/>
                    <a:pt x="306" y="3464"/>
                  </a:cubicBezTo>
                  <a:cubicBezTo>
                    <a:pt x="612" y="4790"/>
                    <a:pt x="1718" y="5791"/>
                    <a:pt x="3073" y="5963"/>
                  </a:cubicBezTo>
                  <a:cubicBezTo>
                    <a:pt x="4036" y="6097"/>
                    <a:pt x="4943" y="6497"/>
                    <a:pt x="5677" y="7127"/>
                  </a:cubicBezTo>
                  <a:cubicBezTo>
                    <a:pt x="5782" y="7222"/>
                    <a:pt x="5887" y="7318"/>
                    <a:pt x="5983" y="7413"/>
                  </a:cubicBezTo>
                  <a:lnTo>
                    <a:pt x="6498" y="7928"/>
                  </a:lnTo>
                  <a:lnTo>
                    <a:pt x="7442" y="6984"/>
                  </a:lnTo>
                  <a:lnTo>
                    <a:pt x="6927" y="6469"/>
                  </a:lnTo>
                  <a:cubicBezTo>
                    <a:pt x="6832" y="6373"/>
                    <a:pt x="6727" y="6278"/>
                    <a:pt x="6622" y="6182"/>
                  </a:cubicBezTo>
                  <a:cubicBezTo>
                    <a:pt x="5887" y="5553"/>
                    <a:pt x="4981" y="5143"/>
                    <a:pt x="4017" y="5019"/>
                  </a:cubicBezTo>
                  <a:cubicBezTo>
                    <a:pt x="1632" y="4713"/>
                    <a:pt x="392" y="2014"/>
                    <a:pt x="1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605;p64"/>
            <p:cNvSpPr/>
            <p:nvPr/>
          </p:nvSpPr>
          <p:spPr>
            <a:xfrm>
              <a:off x="2430549" y="2174330"/>
              <a:ext cx="86044" cy="82116"/>
            </a:xfrm>
            <a:custGeom>
              <a:avLst/>
              <a:gdLst/>
              <a:ahLst/>
              <a:cxnLst/>
              <a:rect l="l" t="t" r="r" b="b"/>
              <a:pathLst>
                <a:path w="3286" h="3136" extrusionOk="0">
                  <a:moveTo>
                    <a:pt x="292" y="1"/>
                  </a:moveTo>
                  <a:cubicBezTo>
                    <a:pt x="135" y="1"/>
                    <a:pt x="0" y="205"/>
                    <a:pt x="147" y="359"/>
                  </a:cubicBezTo>
                  <a:lnTo>
                    <a:pt x="2866" y="3078"/>
                  </a:lnTo>
                  <a:cubicBezTo>
                    <a:pt x="2904" y="3116"/>
                    <a:pt x="2952" y="3135"/>
                    <a:pt x="3009" y="3135"/>
                  </a:cubicBezTo>
                  <a:cubicBezTo>
                    <a:pt x="3190" y="3135"/>
                    <a:pt x="3286" y="2916"/>
                    <a:pt x="3152" y="2792"/>
                  </a:cubicBezTo>
                  <a:lnTo>
                    <a:pt x="433" y="63"/>
                  </a:lnTo>
                  <a:cubicBezTo>
                    <a:pt x="389" y="19"/>
                    <a:pt x="340" y="1"/>
                    <a:pt x="292"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606;p64"/>
            <p:cNvSpPr/>
            <p:nvPr/>
          </p:nvSpPr>
          <p:spPr>
            <a:xfrm>
              <a:off x="2402740" y="2202478"/>
              <a:ext cx="28358" cy="24483"/>
            </a:xfrm>
            <a:custGeom>
              <a:avLst/>
              <a:gdLst/>
              <a:ahLst/>
              <a:cxnLst/>
              <a:rect l="l" t="t" r="r" b="b"/>
              <a:pathLst>
                <a:path w="1083" h="935" extrusionOk="0">
                  <a:moveTo>
                    <a:pt x="289" y="1"/>
                  </a:moveTo>
                  <a:cubicBezTo>
                    <a:pt x="134" y="1"/>
                    <a:pt x="1" y="191"/>
                    <a:pt x="131" y="343"/>
                  </a:cubicBezTo>
                  <a:cubicBezTo>
                    <a:pt x="303" y="524"/>
                    <a:pt x="494" y="715"/>
                    <a:pt x="665" y="877"/>
                  </a:cubicBezTo>
                  <a:cubicBezTo>
                    <a:pt x="703" y="915"/>
                    <a:pt x="761" y="935"/>
                    <a:pt x="808" y="935"/>
                  </a:cubicBezTo>
                  <a:cubicBezTo>
                    <a:pt x="812" y="935"/>
                    <a:pt x="816" y="935"/>
                    <a:pt x="819" y="935"/>
                  </a:cubicBezTo>
                  <a:cubicBezTo>
                    <a:pt x="1002" y="935"/>
                    <a:pt x="1082" y="703"/>
                    <a:pt x="942" y="582"/>
                  </a:cubicBezTo>
                  <a:cubicBezTo>
                    <a:pt x="780" y="429"/>
                    <a:pt x="589" y="238"/>
                    <a:pt x="436" y="66"/>
                  </a:cubicBezTo>
                  <a:cubicBezTo>
                    <a:pt x="390" y="20"/>
                    <a:pt x="338" y="1"/>
                    <a:pt x="289"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607;p64"/>
            <p:cNvSpPr/>
            <p:nvPr/>
          </p:nvSpPr>
          <p:spPr>
            <a:xfrm>
              <a:off x="2433324" y="2233141"/>
              <a:ext cx="55538" cy="51532"/>
            </a:xfrm>
            <a:custGeom>
              <a:avLst/>
              <a:gdLst/>
              <a:ahLst/>
              <a:cxnLst/>
              <a:rect l="l" t="t" r="r" b="b"/>
              <a:pathLst>
                <a:path w="2121" h="1968" extrusionOk="0">
                  <a:moveTo>
                    <a:pt x="290" y="1"/>
                  </a:moveTo>
                  <a:cubicBezTo>
                    <a:pt x="137" y="1"/>
                    <a:pt x="1" y="203"/>
                    <a:pt x="146" y="355"/>
                  </a:cubicBezTo>
                  <a:cubicBezTo>
                    <a:pt x="652" y="870"/>
                    <a:pt x="1176" y="1395"/>
                    <a:pt x="1691" y="1901"/>
                  </a:cubicBezTo>
                  <a:cubicBezTo>
                    <a:pt x="1730" y="1939"/>
                    <a:pt x="1787" y="1958"/>
                    <a:pt x="1835" y="1958"/>
                  </a:cubicBezTo>
                  <a:lnTo>
                    <a:pt x="1844" y="1967"/>
                  </a:lnTo>
                  <a:cubicBezTo>
                    <a:pt x="2025" y="1967"/>
                    <a:pt x="2121" y="1748"/>
                    <a:pt x="1987" y="1614"/>
                  </a:cubicBezTo>
                  <a:cubicBezTo>
                    <a:pt x="1462" y="1109"/>
                    <a:pt x="947" y="584"/>
                    <a:pt x="432" y="69"/>
                  </a:cubicBezTo>
                  <a:cubicBezTo>
                    <a:pt x="389" y="21"/>
                    <a:pt x="339" y="1"/>
                    <a:pt x="290"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608;p64"/>
            <p:cNvSpPr/>
            <p:nvPr/>
          </p:nvSpPr>
          <p:spPr>
            <a:xfrm>
              <a:off x="2356105" y="2093994"/>
              <a:ext cx="71066" cy="20320"/>
            </a:xfrm>
            <a:custGeom>
              <a:avLst/>
              <a:gdLst/>
              <a:ahLst/>
              <a:cxnLst/>
              <a:rect l="l" t="t" r="r" b="b"/>
              <a:pathLst>
                <a:path w="2714" h="776" extrusionOk="0">
                  <a:moveTo>
                    <a:pt x="1233" y="1"/>
                  </a:moveTo>
                  <a:cubicBezTo>
                    <a:pt x="916" y="1"/>
                    <a:pt x="564" y="71"/>
                    <a:pt x="204" y="269"/>
                  </a:cubicBezTo>
                  <a:cubicBezTo>
                    <a:pt x="1" y="384"/>
                    <a:pt x="117" y="658"/>
                    <a:pt x="304" y="658"/>
                  </a:cubicBezTo>
                  <a:cubicBezTo>
                    <a:pt x="336" y="658"/>
                    <a:pt x="370" y="650"/>
                    <a:pt x="405" y="632"/>
                  </a:cubicBezTo>
                  <a:cubicBezTo>
                    <a:pt x="693" y="467"/>
                    <a:pt x="978" y="409"/>
                    <a:pt x="1235" y="409"/>
                  </a:cubicBezTo>
                  <a:cubicBezTo>
                    <a:pt x="1829" y="409"/>
                    <a:pt x="2279" y="717"/>
                    <a:pt x="2313" y="737"/>
                  </a:cubicBezTo>
                  <a:cubicBezTo>
                    <a:pt x="2341" y="756"/>
                    <a:pt x="2389" y="775"/>
                    <a:pt x="2427" y="775"/>
                  </a:cubicBezTo>
                  <a:cubicBezTo>
                    <a:pt x="2628" y="775"/>
                    <a:pt x="2713" y="517"/>
                    <a:pt x="2551" y="403"/>
                  </a:cubicBezTo>
                  <a:cubicBezTo>
                    <a:pt x="2518" y="376"/>
                    <a:pt x="1968" y="1"/>
                    <a:pt x="1233" y="1"/>
                  </a:cubicBezTo>
                  <a:close/>
                </a:path>
              </a:pathLst>
            </a:custGeom>
            <a:solidFill>
              <a:srgbClr val="A4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609;p64"/>
            <p:cNvSpPr/>
            <p:nvPr/>
          </p:nvSpPr>
          <p:spPr>
            <a:xfrm>
              <a:off x="2387422" y="2184961"/>
              <a:ext cx="30008" cy="30270"/>
            </a:xfrm>
            <a:custGeom>
              <a:avLst/>
              <a:gdLst/>
              <a:ahLst/>
              <a:cxnLst/>
              <a:rect l="l" t="t" r="r" b="b"/>
              <a:pathLst>
                <a:path w="1146" h="1156" extrusionOk="0">
                  <a:moveTo>
                    <a:pt x="573" y="1"/>
                  </a:moveTo>
                  <a:cubicBezTo>
                    <a:pt x="258" y="1"/>
                    <a:pt x="1" y="258"/>
                    <a:pt x="1" y="573"/>
                  </a:cubicBezTo>
                  <a:cubicBezTo>
                    <a:pt x="1" y="898"/>
                    <a:pt x="258" y="1155"/>
                    <a:pt x="573" y="1155"/>
                  </a:cubicBezTo>
                  <a:cubicBezTo>
                    <a:pt x="888" y="1155"/>
                    <a:pt x="1145" y="898"/>
                    <a:pt x="1145" y="573"/>
                  </a:cubicBezTo>
                  <a:cubicBezTo>
                    <a:pt x="1145" y="258"/>
                    <a:pt x="888" y="1"/>
                    <a:pt x="573" y="1"/>
                  </a:cubicBezTo>
                  <a:close/>
                </a:path>
              </a:pathLst>
            </a:custGeom>
            <a:solidFill>
              <a:srgbClr val="9CA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610;p64"/>
            <p:cNvSpPr/>
            <p:nvPr/>
          </p:nvSpPr>
          <p:spPr>
            <a:xfrm>
              <a:off x="2415152" y="2156995"/>
              <a:ext cx="30244" cy="30244"/>
            </a:xfrm>
            <a:custGeom>
              <a:avLst/>
              <a:gdLst/>
              <a:ahLst/>
              <a:cxnLst/>
              <a:rect l="l" t="t" r="r" b="b"/>
              <a:pathLst>
                <a:path w="1155" h="1155" extrusionOk="0">
                  <a:moveTo>
                    <a:pt x="582" y="0"/>
                  </a:moveTo>
                  <a:cubicBezTo>
                    <a:pt x="268" y="0"/>
                    <a:pt x="0" y="258"/>
                    <a:pt x="0" y="582"/>
                  </a:cubicBezTo>
                  <a:cubicBezTo>
                    <a:pt x="0" y="897"/>
                    <a:pt x="268" y="1155"/>
                    <a:pt x="582" y="1155"/>
                  </a:cubicBezTo>
                  <a:cubicBezTo>
                    <a:pt x="897" y="1155"/>
                    <a:pt x="1155" y="897"/>
                    <a:pt x="1155" y="582"/>
                  </a:cubicBezTo>
                  <a:cubicBezTo>
                    <a:pt x="1155" y="258"/>
                    <a:pt x="897" y="0"/>
                    <a:pt x="582" y="0"/>
                  </a:cubicBezTo>
                  <a:close/>
                </a:path>
              </a:pathLst>
            </a:custGeom>
            <a:solidFill>
              <a:srgbClr val="9CA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611;p64"/>
            <p:cNvSpPr/>
            <p:nvPr/>
          </p:nvSpPr>
          <p:spPr>
            <a:xfrm>
              <a:off x="2474854" y="2244924"/>
              <a:ext cx="79707" cy="75727"/>
            </a:xfrm>
            <a:custGeom>
              <a:avLst/>
              <a:gdLst/>
              <a:ahLst/>
              <a:cxnLst/>
              <a:rect l="l" t="t" r="r" b="b"/>
              <a:pathLst>
                <a:path w="3044" h="2892" extrusionOk="0">
                  <a:moveTo>
                    <a:pt x="2090" y="0"/>
                  </a:moveTo>
                  <a:lnTo>
                    <a:pt x="0" y="2080"/>
                  </a:lnTo>
                  <a:lnTo>
                    <a:pt x="382" y="2462"/>
                  </a:lnTo>
                  <a:cubicBezTo>
                    <a:pt x="673" y="2748"/>
                    <a:pt x="1050" y="2891"/>
                    <a:pt x="1426" y="2891"/>
                  </a:cubicBezTo>
                  <a:cubicBezTo>
                    <a:pt x="1801" y="2891"/>
                    <a:pt x="2176" y="2748"/>
                    <a:pt x="2462" y="2462"/>
                  </a:cubicBezTo>
                  <a:cubicBezTo>
                    <a:pt x="3044" y="1889"/>
                    <a:pt x="3044" y="954"/>
                    <a:pt x="2462" y="382"/>
                  </a:cubicBezTo>
                  <a:lnTo>
                    <a:pt x="2090"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5612;p64"/>
            <p:cNvSpPr/>
            <p:nvPr/>
          </p:nvSpPr>
          <p:spPr>
            <a:xfrm>
              <a:off x="2475115" y="2244924"/>
              <a:ext cx="71459" cy="71721"/>
            </a:xfrm>
            <a:custGeom>
              <a:avLst/>
              <a:gdLst/>
              <a:ahLst/>
              <a:cxnLst/>
              <a:rect l="l" t="t" r="r" b="b"/>
              <a:pathLst>
                <a:path w="2729" h="2739" extrusionOk="0">
                  <a:moveTo>
                    <a:pt x="2080" y="0"/>
                  </a:moveTo>
                  <a:lnTo>
                    <a:pt x="0" y="2080"/>
                  </a:lnTo>
                  <a:lnTo>
                    <a:pt x="372" y="2462"/>
                  </a:lnTo>
                  <a:cubicBezTo>
                    <a:pt x="487" y="2576"/>
                    <a:pt x="620" y="2662"/>
                    <a:pt x="763" y="2738"/>
                  </a:cubicBezTo>
                  <a:lnTo>
                    <a:pt x="2728" y="764"/>
                  </a:lnTo>
                  <a:cubicBezTo>
                    <a:pt x="2662" y="621"/>
                    <a:pt x="2566" y="487"/>
                    <a:pt x="2452" y="382"/>
                  </a:cubicBezTo>
                  <a:lnTo>
                    <a:pt x="2080" y="0"/>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5613;p64"/>
            <p:cNvSpPr/>
            <p:nvPr/>
          </p:nvSpPr>
          <p:spPr>
            <a:xfrm>
              <a:off x="2450371" y="2220756"/>
              <a:ext cx="89945" cy="88820"/>
            </a:xfrm>
            <a:custGeom>
              <a:avLst/>
              <a:gdLst/>
              <a:ahLst/>
              <a:cxnLst/>
              <a:rect l="l" t="t" r="r" b="b"/>
              <a:pathLst>
                <a:path w="3435" h="3392" extrusionOk="0">
                  <a:moveTo>
                    <a:pt x="2576" y="0"/>
                  </a:moveTo>
                  <a:cubicBezTo>
                    <a:pt x="2522" y="0"/>
                    <a:pt x="2467" y="22"/>
                    <a:pt x="2424" y="65"/>
                  </a:cubicBezTo>
                  <a:lnTo>
                    <a:pt x="86" y="2402"/>
                  </a:lnTo>
                  <a:cubicBezTo>
                    <a:pt x="1" y="2488"/>
                    <a:pt x="1" y="2631"/>
                    <a:pt x="86" y="2717"/>
                  </a:cubicBezTo>
                  <a:lnTo>
                    <a:pt x="697" y="3327"/>
                  </a:lnTo>
                  <a:cubicBezTo>
                    <a:pt x="740" y="3370"/>
                    <a:pt x="795" y="3392"/>
                    <a:pt x="850" y="3392"/>
                  </a:cubicBezTo>
                  <a:cubicBezTo>
                    <a:pt x="904" y="3392"/>
                    <a:pt x="959" y="3370"/>
                    <a:pt x="1002" y="3327"/>
                  </a:cubicBezTo>
                  <a:lnTo>
                    <a:pt x="3349" y="990"/>
                  </a:lnTo>
                  <a:cubicBezTo>
                    <a:pt x="3435" y="904"/>
                    <a:pt x="3435" y="761"/>
                    <a:pt x="3349" y="675"/>
                  </a:cubicBezTo>
                  <a:lnTo>
                    <a:pt x="2729" y="65"/>
                  </a:lnTo>
                  <a:cubicBezTo>
                    <a:pt x="2686" y="22"/>
                    <a:pt x="2631" y="0"/>
                    <a:pt x="25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ttangolo 4"/>
          <p:cNvSpPr/>
          <p:nvPr/>
        </p:nvSpPr>
        <p:spPr>
          <a:xfrm>
            <a:off x="5226269" y="4854704"/>
            <a:ext cx="3960433" cy="1815882"/>
          </a:xfrm>
          <a:prstGeom prst="rect">
            <a:avLst/>
          </a:prstGeom>
        </p:spPr>
        <p:txBody>
          <a:bodyPr wrap="square">
            <a:spAutoFit/>
          </a:bodyPr>
          <a:lstStyle/>
          <a:p>
            <a:pPr marL="285750" indent="-285750">
              <a:buFont typeface="Arial" panose="020B0604020202020204" pitchFamily="34" charset="0"/>
              <a:buChar char="•"/>
            </a:pPr>
            <a:r>
              <a:rPr lang="it-IT" sz="1400" dirty="0" smtClean="0"/>
              <a:t>Esperienze in alcune Regioni (in particolare Nord- Est)</a:t>
            </a:r>
          </a:p>
          <a:p>
            <a:pPr marL="285750" indent="-285750">
              <a:buFont typeface="Arial" panose="020B0604020202020204" pitchFamily="34" charset="0"/>
              <a:buChar char="•"/>
            </a:pPr>
            <a:r>
              <a:rPr lang="it-IT" sz="1400" dirty="0" smtClean="0"/>
              <a:t>DM. 70/2015;</a:t>
            </a:r>
          </a:p>
          <a:p>
            <a:pPr marL="285750" indent="-285750">
              <a:buFont typeface="Arial" panose="020B0604020202020204" pitchFamily="34" charset="0"/>
              <a:buChar char="•"/>
            </a:pPr>
            <a:r>
              <a:rPr lang="it-IT" sz="1400" dirty="0" smtClean="0"/>
              <a:t>Piano Nazionale Cronicità</a:t>
            </a:r>
            <a:endParaRPr lang="it-IT" sz="1400" dirty="0"/>
          </a:p>
          <a:p>
            <a:pPr marL="285750" indent="-285750">
              <a:buFont typeface="Arial" panose="020B0604020202020204" pitchFamily="34" charset="0"/>
              <a:buChar char="•"/>
            </a:pPr>
            <a:r>
              <a:rPr lang="it-IT" sz="1400" dirty="0"/>
              <a:t>Intesa Conferenza Stato-Regioni sull’Ospedale di </a:t>
            </a:r>
            <a:r>
              <a:rPr lang="it-IT" sz="1400" dirty="0" smtClean="0"/>
              <a:t>Comunità  (febbraio 2020);</a:t>
            </a:r>
          </a:p>
          <a:p>
            <a:pPr marL="285750" indent="-285750">
              <a:buFont typeface="Arial" panose="020B0604020202020204" pitchFamily="34" charset="0"/>
              <a:buChar char="•"/>
            </a:pPr>
            <a:r>
              <a:rPr lang="it-IT" sz="1400" dirty="0" smtClean="0"/>
              <a:t>Decreto Rilancio con infermieri di Comunità</a:t>
            </a:r>
          </a:p>
          <a:p>
            <a:pPr marL="285750" indent="-285750">
              <a:buFont typeface="Arial" panose="020B0604020202020204" pitchFamily="34" charset="0"/>
              <a:buChar char="•"/>
            </a:pPr>
            <a:r>
              <a:rPr lang="it-IT" sz="1400" dirty="0" smtClean="0"/>
              <a:t>…</a:t>
            </a:r>
          </a:p>
        </p:txBody>
      </p:sp>
      <p:sp>
        <p:nvSpPr>
          <p:cNvPr id="65" name="Rettangolo 64"/>
          <p:cNvSpPr/>
          <p:nvPr/>
        </p:nvSpPr>
        <p:spPr>
          <a:xfrm>
            <a:off x="8797134" y="4749115"/>
            <a:ext cx="3467522" cy="954107"/>
          </a:xfrm>
          <a:prstGeom prst="rect">
            <a:avLst/>
          </a:prstGeom>
        </p:spPr>
        <p:txBody>
          <a:bodyPr wrap="square">
            <a:spAutoFit/>
          </a:bodyPr>
          <a:lstStyle/>
          <a:p>
            <a:pPr marL="285750" indent="-285750" algn="just">
              <a:buFont typeface="Arial" panose="020B0604020202020204" pitchFamily="34" charset="0"/>
              <a:buChar char="•"/>
            </a:pPr>
            <a:r>
              <a:rPr lang="it-IT" sz="1400" dirty="0" smtClean="0"/>
              <a:t>Cerniera tra Ospedale e Casa/Territorio</a:t>
            </a:r>
          </a:p>
          <a:p>
            <a:pPr marL="285750" indent="-285750" algn="just">
              <a:buFont typeface="Arial" panose="020B0604020202020204" pitchFamily="34" charset="0"/>
              <a:buChar char="•"/>
            </a:pPr>
            <a:r>
              <a:rPr lang="it-IT" sz="1400" dirty="0" smtClean="0"/>
              <a:t>Gestione prevalentemente infermieristica</a:t>
            </a:r>
          </a:p>
          <a:p>
            <a:pPr marL="285750" indent="-285750" algn="just">
              <a:buFont typeface="Arial" panose="020B0604020202020204" pitchFamily="34" charset="0"/>
              <a:buChar char="•"/>
            </a:pPr>
            <a:r>
              <a:rPr lang="it-IT" sz="1400" dirty="0" smtClean="0"/>
              <a:t>…. </a:t>
            </a:r>
            <a:endParaRPr lang="it-IT" sz="1400" dirty="0"/>
          </a:p>
        </p:txBody>
      </p:sp>
      <p:sp>
        <p:nvSpPr>
          <p:cNvPr id="66" name="Rettangolo 65"/>
          <p:cNvSpPr/>
          <p:nvPr/>
        </p:nvSpPr>
        <p:spPr>
          <a:xfrm>
            <a:off x="10243384" y="1432221"/>
            <a:ext cx="925253" cy="307777"/>
          </a:xfrm>
          <a:prstGeom prst="rect">
            <a:avLst/>
          </a:prstGeom>
        </p:spPr>
        <p:txBody>
          <a:bodyPr wrap="none">
            <a:spAutoFit/>
          </a:bodyPr>
          <a:lstStyle/>
          <a:p>
            <a:r>
              <a:rPr lang="it-IT" sz="1400" b="1" dirty="0" smtClean="0"/>
              <a:t>1.000 mln</a:t>
            </a:r>
            <a:endParaRPr lang="it-IT" sz="1400" dirty="0"/>
          </a:p>
        </p:txBody>
      </p:sp>
      <p:sp>
        <p:nvSpPr>
          <p:cNvPr id="67" name="Google Shape;6746;p66">
            <a:extLst>
              <a:ext uri="{FF2B5EF4-FFF2-40B4-BE49-F238E27FC236}">
                <a16:creationId xmlns:a16="http://schemas.microsoft.com/office/drawing/2014/main" id="{32990447-82A9-4DF4-952B-D86BE5EFB4C5}"/>
              </a:ext>
            </a:extLst>
          </p:cNvPr>
          <p:cNvSpPr/>
          <p:nvPr/>
        </p:nvSpPr>
        <p:spPr>
          <a:xfrm>
            <a:off x="9760915" y="1466838"/>
            <a:ext cx="327640" cy="336003"/>
          </a:xfrm>
          <a:custGeom>
            <a:avLst/>
            <a:gdLst/>
            <a:ahLst/>
            <a:cxnLst/>
            <a:rect l="l" t="t" r="r" b="b"/>
            <a:pathLst>
              <a:path w="12697" h="12666" extrusionOk="0">
                <a:moveTo>
                  <a:pt x="6301" y="1356"/>
                </a:moveTo>
                <a:cubicBezTo>
                  <a:pt x="6522" y="1356"/>
                  <a:pt x="6711" y="1576"/>
                  <a:pt x="6711" y="1797"/>
                </a:cubicBezTo>
                <a:lnTo>
                  <a:pt x="6711" y="2269"/>
                </a:lnTo>
                <a:cubicBezTo>
                  <a:pt x="7656" y="2458"/>
                  <a:pt x="8349" y="3309"/>
                  <a:pt x="8349" y="4285"/>
                </a:cubicBezTo>
                <a:cubicBezTo>
                  <a:pt x="8349" y="4538"/>
                  <a:pt x="8160" y="4727"/>
                  <a:pt x="7971" y="4727"/>
                </a:cubicBezTo>
                <a:cubicBezTo>
                  <a:pt x="7719" y="4727"/>
                  <a:pt x="7530" y="4538"/>
                  <a:pt x="7530" y="4285"/>
                </a:cubicBezTo>
                <a:cubicBezTo>
                  <a:pt x="7530" y="3624"/>
                  <a:pt x="6994" y="3057"/>
                  <a:pt x="6301" y="3057"/>
                </a:cubicBezTo>
                <a:cubicBezTo>
                  <a:pt x="5640" y="3057"/>
                  <a:pt x="5073" y="3624"/>
                  <a:pt x="5073" y="4285"/>
                </a:cubicBezTo>
                <a:cubicBezTo>
                  <a:pt x="5073" y="4947"/>
                  <a:pt x="5829" y="5483"/>
                  <a:pt x="6585" y="6018"/>
                </a:cubicBezTo>
                <a:cubicBezTo>
                  <a:pt x="7435" y="6648"/>
                  <a:pt x="8412" y="7310"/>
                  <a:pt x="8412" y="8413"/>
                </a:cubicBezTo>
                <a:cubicBezTo>
                  <a:pt x="8412" y="9421"/>
                  <a:pt x="7687" y="10271"/>
                  <a:pt x="6742" y="10429"/>
                </a:cubicBezTo>
                <a:lnTo>
                  <a:pt x="6742" y="10901"/>
                </a:lnTo>
                <a:cubicBezTo>
                  <a:pt x="6742" y="11154"/>
                  <a:pt x="6553" y="11311"/>
                  <a:pt x="6364" y="11311"/>
                </a:cubicBezTo>
                <a:cubicBezTo>
                  <a:pt x="6144" y="11311"/>
                  <a:pt x="5955" y="11091"/>
                  <a:pt x="5955" y="10901"/>
                </a:cubicBezTo>
                <a:lnTo>
                  <a:pt x="5955" y="10429"/>
                </a:lnTo>
                <a:cubicBezTo>
                  <a:pt x="5010" y="10240"/>
                  <a:pt x="4316" y="9421"/>
                  <a:pt x="4316" y="8413"/>
                </a:cubicBezTo>
                <a:cubicBezTo>
                  <a:pt x="4316" y="8192"/>
                  <a:pt x="4505" y="8035"/>
                  <a:pt x="4694" y="8035"/>
                </a:cubicBezTo>
                <a:cubicBezTo>
                  <a:pt x="4884" y="8035"/>
                  <a:pt x="5136" y="8224"/>
                  <a:pt x="5136" y="8413"/>
                </a:cubicBezTo>
                <a:cubicBezTo>
                  <a:pt x="5136" y="9106"/>
                  <a:pt x="5671" y="9641"/>
                  <a:pt x="6364" y="9641"/>
                </a:cubicBezTo>
                <a:cubicBezTo>
                  <a:pt x="7026" y="9641"/>
                  <a:pt x="7561" y="9106"/>
                  <a:pt x="7561" y="8413"/>
                </a:cubicBezTo>
                <a:cubicBezTo>
                  <a:pt x="7561" y="7751"/>
                  <a:pt x="6868" y="7247"/>
                  <a:pt x="6081" y="6680"/>
                </a:cubicBezTo>
                <a:cubicBezTo>
                  <a:pt x="5199" y="6050"/>
                  <a:pt x="4253" y="5388"/>
                  <a:pt x="4253" y="4285"/>
                </a:cubicBezTo>
                <a:cubicBezTo>
                  <a:pt x="4253" y="3309"/>
                  <a:pt x="4978" y="2427"/>
                  <a:pt x="5923" y="2269"/>
                </a:cubicBezTo>
                <a:lnTo>
                  <a:pt x="5923" y="1797"/>
                </a:lnTo>
                <a:cubicBezTo>
                  <a:pt x="5923" y="1576"/>
                  <a:pt x="6112" y="1356"/>
                  <a:pt x="6301" y="1356"/>
                </a:cubicBezTo>
                <a:close/>
                <a:moveTo>
                  <a:pt x="6333" y="1"/>
                </a:moveTo>
                <a:cubicBezTo>
                  <a:pt x="2836" y="1"/>
                  <a:pt x="0" y="2836"/>
                  <a:pt x="0" y="6333"/>
                </a:cubicBezTo>
                <a:cubicBezTo>
                  <a:pt x="0" y="9830"/>
                  <a:pt x="2836" y="12666"/>
                  <a:pt x="6333" y="12666"/>
                </a:cubicBezTo>
                <a:cubicBezTo>
                  <a:pt x="9861" y="12666"/>
                  <a:pt x="12697" y="9830"/>
                  <a:pt x="12697" y="6333"/>
                </a:cubicBezTo>
                <a:cubicBezTo>
                  <a:pt x="12697" y="2836"/>
                  <a:pt x="9861" y="1"/>
                  <a:pt x="6333"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 name="Google Shape;12321;p92">
            <a:extLst>
              <a:ext uri="{FF2B5EF4-FFF2-40B4-BE49-F238E27FC236}">
                <a16:creationId xmlns:a16="http://schemas.microsoft.com/office/drawing/2014/main" id="{5ADC87AD-4578-40D6-9D36-122E88D3659C}"/>
              </a:ext>
            </a:extLst>
          </p:cNvPr>
          <p:cNvGrpSpPr/>
          <p:nvPr/>
        </p:nvGrpSpPr>
        <p:grpSpPr>
          <a:xfrm>
            <a:off x="9698676" y="1943262"/>
            <a:ext cx="452117" cy="383864"/>
            <a:chOff x="6229598" y="1518052"/>
            <a:chExt cx="343560" cy="343822"/>
          </a:xfrm>
        </p:grpSpPr>
        <p:sp>
          <p:nvSpPr>
            <p:cNvPr id="69" name="Google Shape;12322;p92">
              <a:extLst>
                <a:ext uri="{FF2B5EF4-FFF2-40B4-BE49-F238E27FC236}">
                  <a16:creationId xmlns:a16="http://schemas.microsoft.com/office/drawing/2014/main" id="{9290A16F-E021-4A16-B447-C295C976DCBA}"/>
                </a:ext>
              </a:extLst>
            </p:cNvPr>
            <p:cNvSpPr/>
            <p:nvPr/>
          </p:nvSpPr>
          <p:spPr>
            <a:xfrm>
              <a:off x="6229598" y="1518052"/>
              <a:ext cx="343560" cy="343822"/>
            </a:xfrm>
            <a:custGeom>
              <a:avLst/>
              <a:gdLst/>
              <a:ahLst/>
              <a:cxnLst/>
              <a:rect l="l" t="t" r="r" b="b"/>
              <a:pathLst>
                <a:path w="13083" h="13093" extrusionOk="0">
                  <a:moveTo>
                    <a:pt x="6537" y="0"/>
                  </a:moveTo>
                  <a:cubicBezTo>
                    <a:pt x="2929" y="0"/>
                    <a:pt x="0" y="2938"/>
                    <a:pt x="0" y="6546"/>
                  </a:cubicBezTo>
                  <a:cubicBezTo>
                    <a:pt x="0" y="10164"/>
                    <a:pt x="2929" y="13092"/>
                    <a:pt x="6537" y="13092"/>
                  </a:cubicBezTo>
                  <a:cubicBezTo>
                    <a:pt x="10154" y="13092"/>
                    <a:pt x="13083" y="10164"/>
                    <a:pt x="13083" y="6546"/>
                  </a:cubicBezTo>
                  <a:cubicBezTo>
                    <a:pt x="13083" y="2938"/>
                    <a:pt x="10154" y="0"/>
                    <a:pt x="65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2323;p92">
              <a:extLst>
                <a:ext uri="{FF2B5EF4-FFF2-40B4-BE49-F238E27FC236}">
                  <a16:creationId xmlns:a16="http://schemas.microsoft.com/office/drawing/2014/main" id="{991901BD-22A3-4323-9C80-37560DD7B5E3}"/>
                </a:ext>
              </a:extLst>
            </p:cNvPr>
            <p:cNvSpPr/>
            <p:nvPr/>
          </p:nvSpPr>
          <p:spPr>
            <a:xfrm>
              <a:off x="6255228" y="1543918"/>
              <a:ext cx="292064" cy="292064"/>
            </a:xfrm>
            <a:custGeom>
              <a:avLst/>
              <a:gdLst/>
              <a:ahLst/>
              <a:cxnLst/>
              <a:rect l="l" t="t" r="r" b="b"/>
              <a:pathLst>
                <a:path w="11122" h="11122" extrusionOk="0">
                  <a:moveTo>
                    <a:pt x="5561" y="1"/>
                  </a:moveTo>
                  <a:cubicBezTo>
                    <a:pt x="2489" y="1"/>
                    <a:pt x="1" y="2489"/>
                    <a:pt x="1" y="5561"/>
                  </a:cubicBezTo>
                  <a:cubicBezTo>
                    <a:pt x="1" y="8633"/>
                    <a:pt x="2489" y="11121"/>
                    <a:pt x="5561" y="11121"/>
                  </a:cubicBezTo>
                  <a:cubicBezTo>
                    <a:pt x="8633" y="11121"/>
                    <a:pt x="11121" y="8633"/>
                    <a:pt x="11121" y="5561"/>
                  </a:cubicBezTo>
                  <a:cubicBezTo>
                    <a:pt x="11121" y="2489"/>
                    <a:pt x="8633" y="1"/>
                    <a:pt x="5561" y="1"/>
                  </a:cubicBezTo>
                  <a:close/>
                </a:path>
              </a:pathLst>
            </a:custGeom>
            <a:solidFill>
              <a:schemeClr val="accent4">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4">
                    <a:lumMod val="20000"/>
                    <a:lumOff val="80000"/>
                  </a:schemeClr>
                </a:solidFill>
              </a:endParaRPr>
            </a:p>
          </p:txBody>
        </p:sp>
        <p:sp>
          <p:nvSpPr>
            <p:cNvPr id="71" name="Google Shape;12324;p92">
              <a:extLst>
                <a:ext uri="{FF2B5EF4-FFF2-40B4-BE49-F238E27FC236}">
                  <a16:creationId xmlns:a16="http://schemas.microsoft.com/office/drawing/2014/main" id="{B8F45F1A-134E-4E55-88D0-279C0F0AAA77}"/>
                </a:ext>
              </a:extLst>
            </p:cNvPr>
            <p:cNvSpPr/>
            <p:nvPr/>
          </p:nvSpPr>
          <p:spPr>
            <a:xfrm>
              <a:off x="6396218" y="1564034"/>
              <a:ext cx="10320" cy="131221"/>
            </a:xfrm>
            <a:custGeom>
              <a:avLst/>
              <a:gdLst/>
              <a:ahLst/>
              <a:cxnLst/>
              <a:rect l="l" t="t" r="r" b="b"/>
              <a:pathLst>
                <a:path w="393" h="4997" extrusionOk="0">
                  <a:moveTo>
                    <a:pt x="197" y="0"/>
                  </a:moveTo>
                  <a:cubicBezTo>
                    <a:pt x="99" y="0"/>
                    <a:pt x="1" y="67"/>
                    <a:pt x="1" y="201"/>
                  </a:cubicBezTo>
                  <a:lnTo>
                    <a:pt x="1" y="4795"/>
                  </a:lnTo>
                  <a:cubicBezTo>
                    <a:pt x="1" y="4910"/>
                    <a:pt x="87" y="4996"/>
                    <a:pt x="192" y="4996"/>
                  </a:cubicBezTo>
                  <a:cubicBezTo>
                    <a:pt x="307" y="4996"/>
                    <a:pt x="393" y="4910"/>
                    <a:pt x="393" y="4795"/>
                  </a:cubicBezTo>
                  <a:lnTo>
                    <a:pt x="393" y="201"/>
                  </a:lnTo>
                  <a:cubicBezTo>
                    <a:pt x="393" y="67"/>
                    <a:pt x="295" y="0"/>
                    <a:pt x="197" y="0"/>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2325;p92">
              <a:extLst>
                <a:ext uri="{FF2B5EF4-FFF2-40B4-BE49-F238E27FC236}">
                  <a16:creationId xmlns:a16="http://schemas.microsoft.com/office/drawing/2014/main" id="{10F2EAB4-1085-4E5F-9F4B-A110E7F2CA10}"/>
                </a:ext>
              </a:extLst>
            </p:cNvPr>
            <p:cNvSpPr/>
            <p:nvPr/>
          </p:nvSpPr>
          <p:spPr>
            <a:xfrm>
              <a:off x="6394459" y="1684908"/>
              <a:ext cx="134477" cy="10346"/>
            </a:xfrm>
            <a:custGeom>
              <a:avLst/>
              <a:gdLst/>
              <a:ahLst/>
              <a:cxnLst/>
              <a:rect l="l" t="t" r="r" b="b"/>
              <a:pathLst>
                <a:path w="5121" h="394" extrusionOk="0">
                  <a:moveTo>
                    <a:pt x="259" y="1"/>
                  </a:moveTo>
                  <a:cubicBezTo>
                    <a:pt x="1" y="1"/>
                    <a:pt x="1" y="393"/>
                    <a:pt x="259" y="393"/>
                  </a:cubicBezTo>
                  <a:lnTo>
                    <a:pt x="4862" y="393"/>
                  </a:lnTo>
                  <a:cubicBezTo>
                    <a:pt x="5121" y="393"/>
                    <a:pt x="5121" y="1"/>
                    <a:pt x="4862"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2326;p92">
              <a:extLst>
                <a:ext uri="{FF2B5EF4-FFF2-40B4-BE49-F238E27FC236}">
                  <a16:creationId xmlns:a16="http://schemas.microsoft.com/office/drawing/2014/main" id="{A204752A-6DF4-4DDA-9607-14055F98E566}"/>
                </a:ext>
              </a:extLst>
            </p:cNvPr>
            <p:cNvSpPr/>
            <p:nvPr/>
          </p:nvSpPr>
          <p:spPr>
            <a:xfrm>
              <a:off x="6291178" y="1579868"/>
              <a:ext cx="272946" cy="256009"/>
            </a:xfrm>
            <a:custGeom>
              <a:avLst/>
              <a:gdLst/>
              <a:ahLst/>
              <a:cxnLst/>
              <a:rect l="l" t="t" r="r" b="b"/>
              <a:pathLst>
                <a:path w="10394" h="9749" extrusionOk="0">
                  <a:moveTo>
                    <a:pt x="7848" y="0"/>
                  </a:moveTo>
                  <a:lnTo>
                    <a:pt x="7848" y="0"/>
                  </a:lnTo>
                  <a:cubicBezTo>
                    <a:pt x="9781" y="2211"/>
                    <a:pt x="9666" y="5522"/>
                    <a:pt x="7599" y="7599"/>
                  </a:cubicBezTo>
                  <a:cubicBezTo>
                    <a:pt x="6518" y="8680"/>
                    <a:pt x="5095" y="9227"/>
                    <a:pt x="3667" y="9227"/>
                  </a:cubicBezTo>
                  <a:cubicBezTo>
                    <a:pt x="2363" y="9227"/>
                    <a:pt x="1055" y="8771"/>
                    <a:pt x="0" y="7848"/>
                  </a:cubicBezTo>
                  <a:lnTo>
                    <a:pt x="0" y="7848"/>
                  </a:lnTo>
                  <a:cubicBezTo>
                    <a:pt x="1108" y="9110"/>
                    <a:pt x="2650" y="9748"/>
                    <a:pt x="4196" y="9748"/>
                  </a:cubicBezTo>
                  <a:cubicBezTo>
                    <a:pt x="5614" y="9748"/>
                    <a:pt x="7035" y="9211"/>
                    <a:pt x="8125" y="8125"/>
                  </a:cubicBezTo>
                  <a:cubicBezTo>
                    <a:pt x="10393" y="5848"/>
                    <a:pt x="10269" y="2125"/>
                    <a:pt x="7848" y="0"/>
                  </a:cubicBezTo>
                  <a:close/>
                </a:path>
              </a:pathLst>
            </a:custGeom>
            <a:solidFill>
              <a:srgbClr val="E2E8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2327;p92">
              <a:extLst>
                <a:ext uri="{FF2B5EF4-FFF2-40B4-BE49-F238E27FC236}">
                  <a16:creationId xmlns:a16="http://schemas.microsoft.com/office/drawing/2014/main" id="{D402FE53-1C8A-49BE-AC8C-C10FD058236A}"/>
                </a:ext>
              </a:extLst>
            </p:cNvPr>
            <p:cNvSpPr/>
            <p:nvPr/>
          </p:nvSpPr>
          <p:spPr>
            <a:xfrm>
              <a:off x="6273584" y="1684908"/>
              <a:ext cx="21376" cy="10346"/>
            </a:xfrm>
            <a:custGeom>
              <a:avLst/>
              <a:gdLst/>
              <a:ahLst/>
              <a:cxnLst/>
              <a:rect l="l" t="t" r="r" b="b"/>
              <a:pathLst>
                <a:path w="814" h="394" extrusionOk="0">
                  <a:moveTo>
                    <a:pt x="268" y="1"/>
                  </a:moveTo>
                  <a:cubicBezTo>
                    <a:pt x="0" y="1"/>
                    <a:pt x="0" y="393"/>
                    <a:pt x="268" y="393"/>
                  </a:cubicBezTo>
                  <a:lnTo>
                    <a:pt x="555" y="393"/>
                  </a:lnTo>
                  <a:cubicBezTo>
                    <a:pt x="814" y="393"/>
                    <a:pt x="814" y="1"/>
                    <a:pt x="555" y="1"/>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2328;p92">
              <a:extLst>
                <a:ext uri="{FF2B5EF4-FFF2-40B4-BE49-F238E27FC236}">
                  <a16:creationId xmlns:a16="http://schemas.microsoft.com/office/drawing/2014/main" id="{F8CAD439-F3DF-44EE-B33A-40910ADEB22F}"/>
                </a:ext>
              </a:extLst>
            </p:cNvPr>
            <p:cNvSpPr/>
            <p:nvPr/>
          </p:nvSpPr>
          <p:spPr>
            <a:xfrm>
              <a:off x="6396218" y="1798194"/>
              <a:ext cx="10320" cy="17673"/>
            </a:xfrm>
            <a:custGeom>
              <a:avLst/>
              <a:gdLst/>
              <a:ahLst/>
              <a:cxnLst/>
              <a:rect l="l" t="t" r="r" b="b"/>
              <a:pathLst>
                <a:path w="393" h="673" extrusionOk="0">
                  <a:moveTo>
                    <a:pt x="197" y="1"/>
                  </a:moveTo>
                  <a:cubicBezTo>
                    <a:pt x="99" y="1"/>
                    <a:pt x="1" y="65"/>
                    <a:pt x="1" y="194"/>
                  </a:cubicBezTo>
                  <a:lnTo>
                    <a:pt x="1" y="481"/>
                  </a:lnTo>
                  <a:cubicBezTo>
                    <a:pt x="1" y="587"/>
                    <a:pt x="87" y="673"/>
                    <a:pt x="192" y="673"/>
                  </a:cubicBezTo>
                  <a:cubicBezTo>
                    <a:pt x="307" y="673"/>
                    <a:pt x="393" y="587"/>
                    <a:pt x="393" y="481"/>
                  </a:cubicBezTo>
                  <a:lnTo>
                    <a:pt x="393" y="194"/>
                  </a:lnTo>
                  <a:cubicBezTo>
                    <a:pt x="393" y="65"/>
                    <a:pt x="295" y="1"/>
                    <a:pt x="197" y="1"/>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2329;p92">
              <a:extLst>
                <a:ext uri="{FF2B5EF4-FFF2-40B4-BE49-F238E27FC236}">
                  <a16:creationId xmlns:a16="http://schemas.microsoft.com/office/drawing/2014/main" id="{9D4B49F3-E452-4D63-B768-2D53F3E6623E}"/>
                </a:ext>
              </a:extLst>
            </p:cNvPr>
            <p:cNvSpPr/>
            <p:nvPr/>
          </p:nvSpPr>
          <p:spPr>
            <a:xfrm>
              <a:off x="6308063" y="1599117"/>
              <a:ext cx="20036" cy="15966"/>
            </a:xfrm>
            <a:custGeom>
              <a:avLst/>
              <a:gdLst/>
              <a:ahLst/>
              <a:cxnLst/>
              <a:rect l="l" t="t" r="r" b="b"/>
              <a:pathLst>
                <a:path w="763" h="608" extrusionOk="0">
                  <a:moveTo>
                    <a:pt x="296" y="0"/>
                  </a:moveTo>
                  <a:cubicBezTo>
                    <a:pt x="140" y="0"/>
                    <a:pt x="1" y="210"/>
                    <a:pt x="161" y="349"/>
                  </a:cubicBezTo>
                  <a:lnTo>
                    <a:pt x="362" y="550"/>
                  </a:lnTo>
                  <a:cubicBezTo>
                    <a:pt x="399" y="587"/>
                    <a:pt x="445" y="606"/>
                    <a:pt x="501" y="607"/>
                  </a:cubicBezTo>
                  <a:lnTo>
                    <a:pt x="501" y="607"/>
                  </a:lnTo>
                  <a:cubicBezTo>
                    <a:pt x="679" y="604"/>
                    <a:pt x="763" y="396"/>
                    <a:pt x="640" y="272"/>
                  </a:cubicBezTo>
                  <a:lnTo>
                    <a:pt x="439" y="71"/>
                  </a:lnTo>
                  <a:cubicBezTo>
                    <a:pt x="395" y="21"/>
                    <a:pt x="344" y="0"/>
                    <a:pt x="296" y="0"/>
                  </a:cubicBezTo>
                  <a:close/>
                  <a:moveTo>
                    <a:pt x="501" y="607"/>
                  </a:moveTo>
                  <a:cubicBezTo>
                    <a:pt x="499" y="607"/>
                    <a:pt x="498" y="607"/>
                    <a:pt x="496" y="607"/>
                  </a:cubicBezTo>
                  <a:lnTo>
                    <a:pt x="506" y="607"/>
                  </a:lnTo>
                  <a:cubicBezTo>
                    <a:pt x="504" y="607"/>
                    <a:pt x="502" y="607"/>
                    <a:pt x="501" y="607"/>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2330;p92">
              <a:extLst>
                <a:ext uri="{FF2B5EF4-FFF2-40B4-BE49-F238E27FC236}">
                  <a16:creationId xmlns:a16="http://schemas.microsoft.com/office/drawing/2014/main" id="{935A1C12-EBDA-4BC9-87DA-6C25356BB020}"/>
                </a:ext>
              </a:extLst>
            </p:cNvPr>
            <p:cNvSpPr/>
            <p:nvPr/>
          </p:nvSpPr>
          <p:spPr>
            <a:xfrm>
              <a:off x="6473606" y="1764581"/>
              <a:ext cx="20141" cy="16097"/>
            </a:xfrm>
            <a:custGeom>
              <a:avLst/>
              <a:gdLst/>
              <a:ahLst/>
              <a:cxnLst/>
              <a:rect l="l" t="t" r="r" b="b"/>
              <a:pathLst>
                <a:path w="767" h="613" extrusionOk="0">
                  <a:moveTo>
                    <a:pt x="297" y="0"/>
                  </a:moveTo>
                  <a:cubicBezTo>
                    <a:pt x="138" y="0"/>
                    <a:pt x="1" y="208"/>
                    <a:pt x="154" y="355"/>
                  </a:cubicBezTo>
                  <a:lnTo>
                    <a:pt x="355" y="556"/>
                  </a:lnTo>
                  <a:cubicBezTo>
                    <a:pt x="394" y="584"/>
                    <a:pt x="451" y="613"/>
                    <a:pt x="499" y="613"/>
                  </a:cubicBezTo>
                  <a:cubicBezTo>
                    <a:pt x="671" y="613"/>
                    <a:pt x="767" y="402"/>
                    <a:pt x="642" y="278"/>
                  </a:cubicBezTo>
                  <a:lnTo>
                    <a:pt x="441" y="67"/>
                  </a:lnTo>
                  <a:cubicBezTo>
                    <a:pt x="396" y="20"/>
                    <a:pt x="345" y="0"/>
                    <a:pt x="297"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2331;p92">
              <a:extLst>
                <a:ext uri="{FF2B5EF4-FFF2-40B4-BE49-F238E27FC236}">
                  <a16:creationId xmlns:a16="http://schemas.microsoft.com/office/drawing/2014/main" id="{55BD8F04-9FBA-444E-8329-C7B89C4D5399}"/>
                </a:ext>
              </a:extLst>
            </p:cNvPr>
            <p:cNvSpPr/>
            <p:nvPr/>
          </p:nvSpPr>
          <p:spPr>
            <a:xfrm>
              <a:off x="6474368" y="1599117"/>
              <a:ext cx="20141" cy="15966"/>
            </a:xfrm>
            <a:custGeom>
              <a:avLst/>
              <a:gdLst/>
              <a:ahLst/>
              <a:cxnLst/>
              <a:rect l="l" t="t" r="r" b="b"/>
              <a:pathLst>
                <a:path w="767" h="608" extrusionOk="0">
                  <a:moveTo>
                    <a:pt x="478" y="0"/>
                  </a:moveTo>
                  <a:cubicBezTo>
                    <a:pt x="429" y="0"/>
                    <a:pt x="379" y="21"/>
                    <a:pt x="336" y="71"/>
                  </a:cubicBezTo>
                  <a:lnTo>
                    <a:pt x="135" y="272"/>
                  </a:lnTo>
                  <a:cubicBezTo>
                    <a:pt x="1" y="397"/>
                    <a:pt x="97" y="607"/>
                    <a:pt x="269" y="607"/>
                  </a:cubicBezTo>
                  <a:cubicBezTo>
                    <a:pt x="326" y="607"/>
                    <a:pt x="374" y="588"/>
                    <a:pt x="412" y="550"/>
                  </a:cubicBezTo>
                  <a:lnTo>
                    <a:pt x="613" y="349"/>
                  </a:lnTo>
                  <a:cubicBezTo>
                    <a:pt x="766" y="210"/>
                    <a:pt x="631" y="0"/>
                    <a:pt x="478"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2332;p92">
              <a:extLst>
                <a:ext uri="{FF2B5EF4-FFF2-40B4-BE49-F238E27FC236}">
                  <a16:creationId xmlns:a16="http://schemas.microsoft.com/office/drawing/2014/main" id="{BC90B250-19B5-43F0-AD65-B93BDD8AF04A}"/>
                </a:ext>
              </a:extLst>
            </p:cNvPr>
            <p:cNvSpPr/>
            <p:nvPr/>
          </p:nvSpPr>
          <p:spPr>
            <a:xfrm>
              <a:off x="6308772" y="1765001"/>
              <a:ext cx="19432" cy="15677"/>
            </a:xfrm>
            <a:custGeom>
              <a:avLst/>
              <a:gdLst/>
              <a:ahLst/>
              <a:cxnLst/>
              <a:rect l="l" t="t" r="r" b="b"/>
              <a:pathLst>
                <a:path w="740" h="597" extrusionOk="0">
                  <a:moveTo>
                    <a:pt x="457" y="0"/>
                  </a:moveTo>
                  <a:cubicBezTo>
                    <a:pt x="414" y="0"/>
                    <a:pt x="368" y="15"/>
                    <a:pt x="325" y="51"/>
                  </a:cubicBezTo>
                  <a:lnTo>
                    <a:pt x="124" y="252"/>
                  </a:lnTo>
                  <a:cubicBezTo>
                    <a:pt x="0" y="377"/>
                    <a:pt x="96" y="597"/>
                    <a:pt x="268" y="597"/>
                  </a:cubicBezTo>
                  <a:cubicBezTo>
                    <a:pt x="316" y="597"/>
                    <a:pt x="373" y="568"/>
                    <a:pt x="412" y="540"/>
                  </a:cubicBezTo>
                  <a:lnTo>
                    <a:pt x="613" y="339"/>
                  </a:lnTo>
                  <a:cubicBezTo>
                    <a:pt x="739" y="190"/>
                    <a:pt x="611" y="0"/>
                    <a:pt x="457"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2333;p92">
              <a:extLst>
                <a:ext uri="{FF2B5EF4-FFF2-40B4-BE49-F238E27FC236}">
                  <a16:creationId xmlns:a16="http://schemas.microsoft.com/office/drawing/2014/main" id="{7DD20513-DA6B-4DD2-A4BE-24D56394CA98}"/>
                </a:ext>
              </a:extLst>
            </p:cNvPr>
            <p:cNvSpPr/>
            <p:nvPr/>
          </p:nvSpPr>
          <p:spPr>
            <a:xfrm>
              <a:off x="6283064" y="1637404"/>
              <a:ext cx="20693" cy="13366"/>
            </a:xfrm>
            <a:custGeom>
              <a:avLst/>
              <a:gdLst/>
              <a:ahLst/>
              <a:cxnLst/>
              <a:rect l="l" t="t" r="r" b="b"/>
              <a:pathLst>
                <a:path w="788" h="509" extrusionOk="0">
                  <a:moveTo>
                    <a:pt x="280" y="0"/>
                  </a:moveTo>
                  <a:cubicBezTo>
                    <a:pt x="118" y="0"/>
                    <a:pt x="0" y="333"/>
                    <a:pt x="194" y="384"/>
                  </a:cubicBezTo>
                  <a:lnTo>
                    <a:pt x="453" y="489"/>
                  </a:lnTo>
                  <a:cubicBezTo>
                    <a:pt x="472" y="499"/>
                    <a:pt x="501" y="508"/>
                    <a:pt x="529" y="508"/>
                  </a:cubicBezTo>
                  <a:cubicBezTo>
                    <a:pt x="730" y="499"/>
                    <a:pt x="788" y="221"/>
                    <a:pt x="606" y="135"/>
                  </a:cubicBezTo>
                  <a:lnTo>
                    <a:pt x="347" y="20"/>
                  </a:lnTo>
                  <a:cubicBezTo>
                    <a:pt x="325" y="6"/>
                    <a:pt x="302" y="0"/>
                    <a:pt x="280"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2334;p92">
              <a:extLst>
                <a:ext uri="{FF2B5EF4-FFF2-40B4-BE49-F238E27FC236}">
                  <a16:creationId xmlns:a16="http://schemas.microsoft.com/office/drawing/2014/main" id="{81E887AF-67C4-4621-A766-344364A180AA}"/>
                </a:ext>
              </a:extLst>
            </p:cNvPr>
            <p:cNvSpPr/>
            <p:nvPr/>
          </p:nvSpPr>
          <p:spPr>
            <a:xfrm>
              <a:off x="6498947" y="1729445"/>
              <a:ext cx="20640" cy="13051"/>
            </a:xfrm>
            <a:custGeom>
              <a:avLst/>
              <a:gdLst/>
              <a:ahLst/>
              <a:cxnLst/>
              <a:rect l="l" t="t" r="r" b="b"/>
              <a:pathLst>
                <a:path w="786" h="497" extrusionOk="0">
                  <a:moveTo>
                    <a:pt x="273" y="1"/>
                  </a:moveTo>
                  <a:cubicBezTo>
                    <a:pt x="89" y="1"/>
                    <a:pt x="0" y="258"/>
                    <a:pt x="175" y="372"/>
                  </a:cubicBezTo>
                  <a:lnTo>
                    <a:pt x="433" y="477"/>
                  </a:lnTo>
                  <a:cubicBezTo>
                    <a:pt x="461" y="486"/>
                    <a:pt x="488" y="495"/>
                    <a:pt x="516" y="496"/>
                  </a:cubicBezTo>
                  <a:lnTo>
                    <a:pt x="516" y="496"/>
                  </a:lnTo>
                  <a:cubicBezTo>
                    <a:pt x="731" y="491"/>
                    <a:pt x="786" y="208"/>
                    <a:pt x="587" y="123"/>
                  </a:cubicBezTo>
                  <a:lnTo>
                    <a:pt x="328" y="8"/>
                  </a:lnTo>
                  <a:cubicBezTo>
                    <a:pt x="309" y="3"/>
                    <a:pt x="291" y="1"/>
                    <a:pt x="273" y="1"/>
                  </a:cubicBezTo>
                  <a:close/>
                  <a:moveTo>
                    <a:pt x="516" y="496"/>
                  </a:moveTo>
                  <a:cubicBezTo>
                    <a:pt x="514" y="496"/>
                    <a:pt x="512" y="496"/>
                    <a:pt x="510" y="496"/>
                  </a:cubicBezTo>
                  <a:lnTo>
                    <a:pt x="520" y="496"/>
                  </a:lnTo>
                  <a:cubicBezTo>
                    <a:pt x="518" y="496"/>
                    <a:pt x="517" y="496"/>
                    <a:pt x="516" y="496"/>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2335;p92">
              <a:extLst>
                <a:ext uri="{FF2B5EF4-FFF2-40B4-BE49-F238E27FC236}">
                  <a16:creationId xmlns:a16="http://schemas.microsoft.com/office/drawing/2014/main" id="{1DA040D4-322C-4D10-AF6D-382F60044ED1}"/>
                </a:ext>
              </a:extLst>
            </p:cNvPr>
            <p:cNvSpPr/>
            <p:nvPr/>
          </p:nvSpPr>
          <p:spPr>
            <a:xfrm>
              <a:off x="6439442" y="1574511"/>
              <a:ext cx="14837" cy="16675"/>
            </a:xfrm>
            <a:custGeom>
              <a:avLst/>
              <a:gdLst/>
              <a:ahLst/>
              <a:cxnLst/>
              <a:rect l="l" t="t" r="r" b="b"/>
              <a:pathLst>
                <a:path w="565" h="635" extrusionOk="0">
                  <a:moveTo>
                    <a:pt x="331" y="0"/>
                  </a:moveTo>
                  <a:cubicBezTo>
                    <a:pt x="269" y="0"/>
                    <a:pt x="206" y="30"/>
                    <a:pt x="163" y="99"/>
                  </a:cubicBezTo>
                  <a:lnTo>
                    <a:pt x="58" y="357"/>
                  </a:lnTo>
                  <a:cubicBezTo>
                    <a:pt x="1" y="482"/>
                    <a:pt x="96" y="635"/>
                    <a:pt x="240" y="635"/>
                  </a:cubicBezTo>
                  <a:lnTo>
                    <a:pt x="230" y="625"/>
                  </a:lnTo>
                  <a:cubicBezTo>
                    <a:pt x="307" y="625"/>
                    <a:pt x="383" y="578"/>
                    <a:pt x="412" y="511"/>
                  </a:cubicBezTo>
                  <a:lnTo>
                    <a:pt x="527" y="252"/>
                  </a:lnTo>
                  <a:cubicBezTo>
                    <a:pt x="565" y="108"/>
                    <a:pt x="450" y="0"/>
                    <a:pt x="331"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2336;p92">
              <a:extLst>
                <a:ext uri="{FF2B5EF4-FFF2-40B4-BE49-F238E27FC236}">
                  <a16:creationId xmlns:a16="http://schemas.microsoft.com/office/drawing/2014/main" id="{507B1426-1888-4528-AD32-53F3D9E4C267}"/>
                </a:ext>
              </a:extLst>
            </p:cNvPr>
            <p:cNvSpPr/>
            <p:nvPr/>
          </p:nvSpPr>
          <p:spPr>
            <a:xfrm>
              <a:off x="6347978" y="1789581"/>
              <a:ext cx="15861" cy="16754"/>
            </a:xfrm>
            <a:custGeom>
              <a:avLst/>
              <a:gdLst/>
              <a:ahLst/>
              <a:cxnLst/>
              <a:rect l="l" t="t" r="r" b="b"/>
              <a:pathLst>
                <a:path w="604" h="638" extrusionOk="0">
                  <a:moveTo>
                    <a:pt x="303" y="0"/>
                  </a:moveTo>
                  <a:cubicBezTo>
                    <a:pt x="239" y="0"/>
                    <a:pt x="181" y="30"/>
                    <a:pt x="163" y="101"/>
                  </a:cubicBezTo>
                  <a:lnTo>
                    <a:pt x="48" y="360"/>
                  </a:lnTo>
                  <a:cubicBezTo>
                    <a:pt x="0" y="494"/>
                    <a:pt x="96" y="637"/>
                    <a:pt x="230" y="637"/>
                  </a:cubicBezTo>
                  <a:cubicBezTo>
                    <a:pt x="306" y="637"/>
                    <a:pt x="383" y="589"/>
                    <a:pt x="412" y="513"/>
                  </a:cubicBezTo>
                  <a:lnTo>
                    <a:pt x="526" y="254"/>
                  </a:lnTo>
                  <a:cubicBezTo>
                    <a:pt x="604" y="125"/>
                    <a:pt x="438" y="0"/>
                    <a:pt x="303"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2337;p92">
              <a:extLst>
                <a:ext uri="{FF2B5EF4-FFF2-40B4-BE49-F238E27FC236}">
                  <a16:creationId xmlns:a16="http://schemas.microsoft.com/office/drawing/2014/main" id="{A9754B24-1592-4FBD-9664-0868A5E3BC7D}"/>
                </a:ext>
              </a:extLst>
            </p:cNvPr>
            <p:cNvSpPr/>
            <p:nvPr/>
          </p:nvSpPr>
          <p:spPr>
            <a:xfrm>
              <a:off x="6349633" y="1572883"/>
              <a:ext cx="15441" cy="17305"/>
            </a:xfrm>
            <a:custGeom>
              <a:avLst/>
              <a:gdLst/>
              <a:ahLst/>
              <a:cxnLst/>
              <a:rect l="l" t="t" r="r" b="b"/>
              <a:pathLst>
                <a:path w="588" h="659" extrusionOk="0">
                  <a:moveTo>
                    <a:pt x="254" y="0"/>
                  </a:moveTo>
                  <a:cubicBezTo>
                    <a:pt x="127" y="0"/>
                    <a:pt x="0" y="116"/>
                    <a:pt x="61" y="276"/>
                  </a:cubicBezTo>
                  <a:lnTo>
                    <a:pt x="176" y="534"/>
                  </a:lnTo>
                  <a:cubicBezTo>
                    <a:pt x="205" y="611"/>
                    <a:pt x="272" y="659"/>
                    <a:pt x="358" y="659"/>
                  </a:cubicBezTo>
                  <a:cubicBezTo>
                    <a:pt x="492" y="659"/>
                    <a:pt x="588" y="515"/>
                    <a:pt x="540" y="391"/>
                  </a:cubicBezTo>
                  <a:lnTo>
                    <a:pt x="435" y="123"/>
                  </a:lnTo>
                  <a:cubicBezTo>
                    <a:pt x="397" y="37"/>
                    <a:pt x="326" y="0"/>
                    <a:pt x="254"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2338;p92">
              <a:extLst>
                <a:ext uri="{FF2B5EF4-FFF2-40B4-BE49-F238E27FC236}">
                  <a16:creationId xmlns:a16="http://schemas.microsoft.com/office/drawing/2014/main" id="{606A93F5-4027-4DDC-BC02-3ED8FCB3724E}"/>
                </a:ext>
              </a:extLst>
            </p:cNvPr>
            <p:cNvSpPr/>
            <p:nvPr/>
          </p:nvSpPr>
          <p:spPr>
            <a:xfrm>
              <a:off x="6437341" y="1789896"/>
              <a:ext cx="15441" cy="17437"/>
            </a:xfrm>
            <a:custGeom>
              <a:avLst/>
              <a:gdLst/>
              <a:ahLst/>
              <a:cxnLst/>
              <a:rect l="l" t="t" r="r" b="b"/>
              <a:pathLst>
                <a:path w="588" h="664" extrusionOk="0">
                  <a:moveTo>
                    <a:pt x="251" y="0"/>
                  </a:moveTo>
                  <a:cubicBezTo>
                    <a:pt x="127" y="0"/>
                    <a:pt x="0" y="118"/>
                    <a:pt x="61" y="271"/>
                  </a:cubicBezTo>
                  <a:lnTo>
                    <a:pt x="167" y="539"/>
                  </a:lnTo>
                  <a:cubicBezTo>
                    <a:pt x="195" y="616"/>
                    <a:pt x="272" y="654"/>
                    <a:pt x="349" y="654"/>
                  </a:cubicBezTo>
                  <a:lnTo>
                    <a:pt x="349" y="663"/>
                  </a:lnTo>
                  <a:cubicBezTo>
                    <a:pt x="492" y="663"/>
                    <a:pt x="588" y="520"/>
                    <a:pt x="530" y="386"/>
                  </a:cubicBezTo>
                  <a:lnTo>
                    <a:pt x="425" y="127"/>
                  </a:lnTo>
                  <a:cubicBezTo>
                    <a:pt x="391" y="38"/>
                    <a:pt x="321" y="0"/>
                    <a:pt x="251"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2339;p92">
              <a:extLst>
                <a:ext uri="{FF2B5EF4-FFF2-40B4-BE49-F238E27FC236}">
                  <a16:creationId xmlns:a16="http://schemas.microsoft.com/office/drawing/2014/main" id="{B0DF5D8B-8AAC-489E-88F3-858919C7F0D0}"/>
                </a:ext>
              </a:extLst>
            </p:cNvPr>
            <p:cNvSpPr/>
            <p:nvPr/>
          </p:nvSpPr>
          <p:spPr>
            <a:xfrm>
              <a:off x="6499262" y="1639505"/>
              <a:ext cx="21664" cy="13261"/>
            </a:xfrm>
            <a:custGeom>
              <a:avLst/>
              <a:gdLst/>
              <a:ahLst/>
              <a:cxnLst/>
              <a:rect l="l" t="t" r="r" b="b"/>
              <a:pathLst>
                <a:path w="825" h="505" extrusionOk="0">
                  <a:moveTo>
                    <a:pt x="541" y="1"/>
                  </a:moveTo>
                  <a:cubicBezTo>
                    <a:pt x="515" y="1"/>
                    <a:pt x="488" y="6"/>
                    <a:pt x="460" y="17"/>
                  </a:cubicBezTo>
                  <a:lnTo>
                    <a:pt x="201" y="131"/>
                  </a:lnTo>
                  <a:cubicBezTo>
                    <a:pt x="0" y="208"/>
                    <a:pt x="58" y="505"/>
                    <a:pt x="268" y="505"/>
                  </a:cubicBezTo>
                  <a:cubicBezTo>
                    <a:pt x="297" y="505"/>
                    <a:pt x="326" y="505"/>
                    <a:pt x="345" y="495"/>
                  </a:cubicBezTo>
                  <a:lnTo>
                    <a:pt x="613" y="390"/>
                  </a:lnTo>
                  <a:cubicBezTo>
                    <a:pt x="825" y="297"/>
                    <a:pt x="736" y="1"/>
                    <a:pt x="541" y="1"/>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2340;p92">
              <a:extLst>
                <a:ext uri="{FF2B5EF4-FFF2-40B4-BE49-F238E27FC236}">
                  <a16:creationId xmlns:a16="http://schemas.microsoft.com/office/drawing/2014/main" id="{4555E67D-2D25-4C02-A917-7D2A9631E38E}"/>
                </a:ext>
              </a:extLst>
            </p:cNvPr>
            <p:cNvSpPr/>
            <p:nvPr/>
          </p:nvSpPr>
          <p:spPr>
            <a:xfrm>
              <a:off x="6282118" y="1727161"/>
              <a:ext cx="21638" cy="13314"/>
            </a:xfrm>
            <a:custGeom>
              <a:avLst/>
              <a:gdLst/>
              <a:ahLst/>
              <a:cxnLst/>
              <a:rect l="l" t="t" r="r" b="b"/>
              <a:pathLst>
                <a:path w="824" h="507" extrusionOk="0">
                  <a:moveTo>
                    <a:pt x="552" y="0"/>
                  </a:moveTo>
                  <a:cubicBezTo>
                    <a:pt x="526" y="0"/>
                    <a:pt x="499" y="6"/>
                    <a:pt x="470" y="19"/>
                  </a:cubicBezTo>
                  <a:lnTo>
                    <a:pt x="202" y="124"/>
                  </a:lnTo>
                  <a:cubicBezTo>
                    <a:pt x="1" y="200"/>
                    <a:pt x="58" y="507"/>
                    <a:pt x="278" y="507"/>
                  </a:cubicBezTo>
                  <a:cubicBezTo>
                    <a:pt x="297" y="507"/>
                    <a:pt x="326" y="497"/>
                    <a:pt x="355" y="488"/>
                  </a:cubicBezTo>
                  <a:lnTo>
                    <a:pt x="613" y="382"/>
                  </a:lnTo>
                  <a:cubicBezTo>
                    <a:pt x="823" y="298"/>
                    <a:pt x="738" y="0"/>
                    <a:pt x="552"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Rettangolo 87"/>
          <p:cNvSpPr/>
          <p:nvPr/>
        </p:nvSpPr>
        <p:spPr>
          <a:xfrm>
            <a:off x="10293734" y="1752418"/>
            <a:ext cx="1596375" cy="738664"/>
          </a:xfrm>
          <a:prstGeom prst="rect">
            <a:avLst/>
          </a:prstGeom>
        </p:spPr>
        <p:txBody>
          <a:bodyPr wrap="square">
            <a:spAutoFit/>
          </a:bodyPr>
          <a:lstStyle/>
          <a:p>
            <a:r>
              <a:rPr lang="it-IT" sz="1400" b="1" dirty="0"/>
              <a:t>pienamente</a:t>
            </a:r>
          </a:p>
          <a:p>
            <a:r>
              <a:rPr lang="it-IT" sz="1400" b="1" dirty="0"/>
              <a:t>operativi a partire dal 2027</a:t>
            </a:r>
            <a:endParaRPr lang="it-IT" sz="1400" dirty="0"/>
          </a:p>
        </p:txBody>
      </p:sp>
      <p:grpSp>
        <p:nvGrpSpPr>
          <p:cNvPr id="89" name="Google Shape;13577;p63"/>
          <p:cNvGrpSpPr/>
          <p:nvPr/>
        </p:nvGrpSpPr>
        <p:grpSpPr>
          <a:xfrm>
            <a:off x="9669766" y="2712156"/>
            <a:ext cx="403007" cy="641232"/>
            <a:chOff x="4066510" y="2422342"/>
            <a:chExt cx="206876" cy="348470"/>
          </a:xfrm>
        </p:grpSpPr>
        <p:sp>
          <p:nvSpPr>
            <p:cNvPr id="90" name="Google Shape;13578;p63"/>
            <p:cNvSpPr/>
            <p:nvPr/>
          </p:nvSpPr>
          <p:spPr>
            <a:xfrm>
              <a:off x="4093662" y="2737934"/>
              <a:ext cx="152334" cy="11082"/>
            </a:xfrm>
            <a:custGeom>
              <a:avLst/>
              <a:gdLst/>
              <a:ahLst/>
              <a:cxnLst/>
              <a:rect l="l" t="t" r="r" b="b"/>
              <a:pathLst>
                <a:path w="5801" h="422" extrusionOk="0">
                  <a:moveTo>
                    <a:pt x="0" y="0"/>
                  </a:moveTo>
                  <a:lnTo>
                    <a:pt x="0" y="421"/>
                  </a:lnTo>
                  <a:lnTo>
                    <a:pt x="5800" y="421"/>
                  </a:lnTo>
                  <a:lnTo>
                    <a:pt x="5800" y="0"/>
                  </a:ln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3579;p63"/>
            <p:cNvSpPr/>
            <p:nvPr/>
          </p:nvSpPr>
          <p:spPr>
            <a:xfrm>
              <a:off x="4164538" y="2422342"/>
              <a:ext cx="10819" cy="348286"/>
            </a:xfrm>
            <a:custGeom>
              <a:avLst/>
              <a:gdLst/>
              <a:ahLst/>
              <a:cxnLst/>
              <a:rect l="l" t="t" r="r" b="b"/>
              <a:pathLst>
                <a:path w="412" h="13263" extrusionOk="0">
                  <a:moveTo>
                    <a:pt x="206" y="0"/>
                  </a:moveTo>
                  <a:cubicBezTo>
                    <a:pt x="103" y="0"/>
                    <a:pt x="0" y="70"/>
                    <a:pt x="0" y="208"/>
                  </a:cubicBezTo>
                  <a:lnTo>
                    <a:pt x="0" y="13061"/>
                  </a:lnTo>
                  <a:cubicBezTo>
                    <a:pt x="0" y="13176"/>
                    <a:pt x="86" y="13262"/>
                    <a:pt x="201" y="13262"/>
                  </a:cubicBezTo>
                  <a:cubicBezTo>
                    <a:pt x="316" y="13262"/>
                    <a:pt x="412" y="13176"/>
                    <a:pt x="412" y="13061"/>
                  </a:cubicBezTo>
                  <a:lnTo>
                    <a:pt x="412" y="208"/>
                  </a:lnTo>
                  <a:cubicBezTo>
                    <a:pt x="412" y="70"/>
                    <a:pt x="309" y="0"/>
                    <a:pt x="206" y="0"/>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3580;p63"/>
            <p:cNvSpPr/>
            <p:nvPr/>
          </p:nvSpPr>
          <p:spPr>
            <a:xfrm>
              <a:off x="4082344" y="2645657"/>
              <a:ext cx="33823" cy="125155"/>
            </a:xfrm>
            <a:custGeom>
              <a:avLst/>
              <a:gdLst/>
              <a:ahLst/>
              <a:cxnLst/>
              <a:rect l="l" t="t" r="r" b="b"/>
              <a:pathLst>
                <a:path w="1288" h="4766" extrusionOk="0">
                  <a:moveTo>
                    <a:pt x="1051" y="0"/>
                  </a:moveTo>
                  <a:cubicBezTo>
                    <a:pt x="962" y="0"/>
                    <a:pt x="873" y="54"/>
                    <a:pt x="853" y="174"/>
                  </a:cubicBezTo>
                  <a:lnTo>
                    <a:pt x="20" y="4519"/>
                  </a:lnTo>
                  <a:cubicBezTo>
                    <a:pt x="1" y="4634"/>
                    <a:pt x="77" y="4739"/>
                    <a:pt x="183" y="4758"/>
                  </a:cubicBezTo>
                  <a:cubicBezTo>
                    <a:pt x="192" y="4763"/>
                    <a:pt x="199" y="4765"/>
                    <a:pt x="207" y="4765"/>
                  </a:cubicBezTo>
                  <a:cubicBezTo>
                    <a:pt x="214" y="4765"/>
                    <a:pt x="221" y="4763"/>
                    <a:pt x="230" y="4758"/>
                  </a:cubicBezTo>
                  <a:cubicBezTo>
                    <a:pt x="326" y="4758"/>
                    <a:pt x="403" y="4691"/>
                    <a:pt x="431" y="4605"/>
                  </a:cubicBezTo>
                  <a:lnTo>
                    <a:pt x="1254" y="251"/>
                  </a:lnTo>
                  <a:cubicBezTo>
                    <a:pt x="1287" y="93"/>
                    <a:pt x="1169" y="0"/>
                    <a:pt x="1051" y="0"/>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3581;p63"/>
            <p:cNvSpPr/>
            <p:nvPr/>
          </p:nvSpPr>
          <p:spPr>
            <a:xfrm>
              <a:off x="4223623" y="2645578"/>
              <a:ext cx="33665" cy="125050"/>
            </a:xfrm>
            <a:custGeom>
              <a:avLst/>
              <a:gdLst/>
              <a:ahLst/>
              <a:cxnLst/>
              <a:rect l="l" t="t" r="r" b="b"/>
              <a:pathLst>
                <a:path w="1282" h="4762" extrusionOk="0">
                  <a:moveTo>
                    <a:pt x="237" y="1"/>
                  </a:moveTo>
                  <a:cubicBezTo>
                    <a:pt x="120" y="1"/>
                    <a:pt x="1" y="91"/>
                    <a:pt x="28" y="244"/>
                  </a:cubicBezTo>
                  <a:lnTo>
                    <a:pt x="861" y="4599"/>
                  </a:lnTo>
                  <a:cubicBezTo>
                    <a:pt x="880" y="4694"/>
                    <a:pt x="966" y="4761"/>
                    <a:pt x="1062" y="4761"/>
                  </a:cubicBezTo>
                  <a:lnTo>
                    <a:pt x="1100" y="4761"/>
                  </a:lnTo>
                  <a:cubicBezTo>
                    <a:pt x="1215" y="4732"/>
                    <a:pt x="1282" y="4627"/>
                    <a:pt x="1263" y="4522"/>
                  </a:cubicBezTo>
                  <a:lnTo>
                    <a:pt x="440" y="167"/>
                  </a:lnTo>
                  <a:cubicBezTo>
                    <a:pt x="415" y="52"/>
                    <a:pt x="326" y="1"/>
                    <a:pt x="237"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3582;p63"/>
            <p:cNvSpPr/>
            <p:nvPr/>
          </p:nvSpPr>
          <p:spPr>
            <a:xfrm>
              <a:off x="4164538" y="2645447"/>
              <a:ext cx="10819" cy="21875"/>
            </a:xfrm>
            <a:custGeom>
              <a:avLst/>
              <a:gdLst/>
              <a:ahLst/>
              <a:cxnLst/>
              <a:rect l="l" t="t" r="r" b="b"/>
              <a:pathLst>
                <a:path w="412" h="833" extrusionOk="0">
                  <a:moveTo>
                    <a:pt x="0" y="0"/>
                  </a:moveTo>
                  <a:lnTo>
                    <a:pt x="0" y="833"/>
                  </a:lnTo>
                  <a:lnTo>
                    <a:pt x="412" y="833"/>
                  </a:lnTo>
                  <a:lnTo>
                    <a:pt x="412" y="0"/>
                  </a:ln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3583;p63"/>
            <p:cNvSpPr/>
            <p:nvPr/>
          </p:nvSpPr>
          <p:spPr>
            <a:xfrm>
              <a:off x="4101462" y="2645604"/>
              <a:ext cx="14601" cy="21717"/>
            </a:xfrm>
            <a:custGeom>
              <a:avLst/>
              <a:gdLst/>
              <a:ahLst/>
              <a:cxnLst/>
              <a:rect l="l" t="t" r="r" b="b"/>
              <a:pathLst>
                <a:path w="556" h="827" extrusionOk="0">
                  <a:moveTo>
                    <a:pt x="325" y="1"/>
                  </a:moveTo>
                  <a:cubicBezTo>
                    <a:pt x="226" y="1"/>
                    <a:pt x="141" y="65"/>
                    <a:pt x="125" y="166"/>
                  </a:cubicBezTo>
                  <a:lnTo>
                    <a:pt x="0" y="827"/>
                  </a:lnTo>
                  <a:lnTo>
                    <a:pt x="421" y="827"/>
                  </a:lnTo>
                  <a:lnTo>
                    <a:pt x="536" y="243"/>
                  </a:lnTo>
                  <a:cubicBezTo>
                    <a:pt x="555" y="128"/>
                    <a:pt x="479" y="23"/>
                    <a:pt x="364" y="4"/>
                  </a:cubicBezTo>
                  <a:cubicBezTo>
                    <a:pt x="351" y="2"/>
                    <a:pt x="338" y="1"/>
                    <a:pt x="325" y="1"/>
                  </a:cubicBez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3584;p63"/>
            <p:cNvSpPr/>
            <p:nvPr/>
          </p:nvSpPr>
          <p:spPr>
            <a:xfrm>
              <a:off x="4223623" y="2645578"/>
              <a:ext cx="14811" cy="21743"/>
            </a:xfrm>
            <a:custGeom>
              <a:avLst/>
              <a:gdLst/>
              <a:ahLst/>
              <a:cxnLst/>
              <a:rect l="l" t="t" r="r" b="b"/>
              <a:pathLst>
                <a:path w="564" h="828" extrusionOk="0">
                  <a:moveTo>
                    <a:pt x="237" y="1"/>
                  </a:moveTo>
                  <a:cubicBezTo>
                    <a:pt x="120" y="1"/>
                    <a:pt x="1" y="91"/>
                    <a:pt x="28" y="244"/>
                  </a:cubicBezTo>
                  <a:lnTo>
                    <a:pt x="143" y="828"/>
                  </a:lnTo>
                  <a:lnTo>
                    <a:pt x="564" y="828"/>
                  </a:lnTo>
                  <a:lnTo>
                    <a:pt x="440" y="167"/>
                  </a:lnTo>
                  <a:cubicBezTo>
                    <a:pt x="415" y="52"/>
                    <a:pt x="326" y="1"/>
                    <a:pt x="237" y="1"/>
                  </a:cubicBez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3585;p63"/>
            <p:cNvSpPr/>
            <p:nvPr/>
          </p:nvSpPr>
          <p:spPr>
            <a:xfrm>
              <a:off x="4077329" y="2460471"/>
              <a:ext cx="185002" cy="196057"/>
            </a:xfrm>
            <a:custGeom>
              <a:avLst/>
              <a:gdLst/>
              <a:ahLst/>
              <a:cxnLst/>
              <a:rect l="l" t="t" r="r" b="b"/>
              <a:pathLst>
                <a:path w="7045" h="7466" extrusionOk="0">
                  <a:moveTo>
                    <a:pt x="0" y="1"/>
                  </a:moveTo>
                  <a:lnTo>
                    <a:pt x="0" y="7255"/>
                  </a:lnTo>
                  <a:cubicBezTo>
                    <a:pt x="0" y="7370"/>
                    <a:pt x="96" y="7465"/>
                    <a:pt x="211" y="7465"/>
                  </a:cubicBezTo>
                  <a:lnTo>
                    <a:pt x="6843" y="7465"/>
                  </a:lnTo>
                  <a:cubicBezTo>
                    <a:pt x="6958" y="7465"/>
                    <a:pt x="7044" y="7370"/>
                    <a:pt x="7044" y="7255"/>
                  </a:cubicBezTo>
                  <a:lnTo>
                    <a:pt x="7044" y="1"/>
                  </a:ln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3586;p63"/>
            <p:cNvSpPr/>
            <p:nvPr/>
          </p:nvSpPr>
          <p:spPr>
            <a:xfrm>
              <a:off x="4077329" y="2460471"/>
              <a:ext cx="185002" cy="16360"/>
            </a:xfrm>
            <a:custGeom>
              <a:avLst/>
              <a:gdLst/>
              <a:ahLst/>
              <a:cxnLst/>
              <a:rect l="l" t="t" r="r" b="b"/>
              <a:pathLst>
                <a:path w="7045" h="623" extrusionOk="0">
                  <a:moveTo>
                    <a:pt x="0" y="1"/>
                  </a:moveTo>
                  <a:lnTo>
                    <a:pt x="0" y="623"/>
                  </a:lnTo>
                  <a:lnTo>
                    <a:pt x="7044" y="623"/>
                  </a:lnTo>
                  <a:lnTo>
                    <a:pt x="7044" y="1"/>
                  </a:lnTo>
                  <a:close/>
                </a:path>
              </a:pathLst>
            </a:custGeom>
            <a:solidFill>
              <a:srgbClr val="C3C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3587;p63"/>
            <p:cNvSpPr/>
            <p:nvPr/>
          </p:nvSpPr>
          <p:spPr>
            <a:xfrm>
              <a:off x="4066510" y="2444137"/>
              <a:ext cx="206876" cy="21901"/>
            </a:xfrm>
            <a:custGeom>
              <a:avLst/>
              <a:gdLst/>
              <a:ahLst/>
              <a:cxnLst/>
              <a:rect l="l" t="t" r="r" b="b"/>
              <a:pathLst>
                <a:path w="7878" h="834" extrusionOk="0">
                  <a:moveTo>
                    <a:pt x="211" y="0"/>
                  </a:moveTo>
                  <a:cubicBezTo>
                    <a:pt x="97" y="0"/>
                    <a:pt x="1" y="96"/>
                    <a:pt x="1" y="211"/>
                  </a:cubicBezTo>
                  <a:lnTo>
                    <a:pt x="1" y="623"/>
                  </a:lnTo>
                  <a:cubicBezTo>
                    <a:pt x="1" y="737"/>
                    <a:pt x="97" y="833"/>
                    <a:pt x="211" y="833"/>
                  </a:cubicBezTo>
                  <a:lnTo>
                    <a:pt x="7667" y="833"/>
                  </a:lnTo>
                  <a:cubicBezTo>
                    <a:pt x="7781" y="833"/>
                    <a:pt x="7877" y="737"/>
                    <a:pt x="7877" y="623"/>
                  </a:cubicBezTo>
                  <a:lnTo>
                    <a:pt x="7877" y="211"/>
                  </a:lnTo>
                  <a:cubicBezTo>
                    <a:pt x="7877" y="96"/>
                    <a:pt x="7781" y="0"/>
                    <a:pt x="76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3588;p63"/>
            <p:cNvSpPr/>
            <p:nvPr/>
          </p:nvSpPr>
          <p:spPr>
            <a:xfrm>
              <a:off x="4094161" y="2508186"/>
              <a:ext cx="148185" cy="106563"/>
            </a:xfrm>
            <a:custGeom>
              <a:avLst/>
              <a:gdLst/>
              <a:ahLst/>
              <a:cxnLst/>
              <a:rect l="l" t="t" r="r" b="b"/>
              <a:pathLst>
                <a:path w="5643" h="4058" extrusionOk="0">
                  <a:moveTo>
                    <a:pt x="4309" y="1"/>
                  </a:moveTo>
                  <a:cubicBezTo>
                    <a:pt x="3969" y="1"/>
                    <a:pt x="3972" y="519"/>
                    <a:pt x="4318" y="519"/>
                  </a:cubicBezTo>
                  <a:cubicBezTo>
                    <a:pt x="4324" y="519"/>
                    <a:pt x="4330" y="519"/>
                    <a:pt x="4336" y="519"/>
                  </a:cubicBezTo>
                  <a:lnTo>
                    <a:pt x="4738" y="519"/>
                  </a:lnTo>
                  <a:lnTo>
                    <a:pt x="2987" y="2280"/>
                  </a:lnTo>
                  <a:lnTo>
                    <a:pt x="2594" y="1887"/>
                  </a:lnTo>
                  <a:cubicBezTo>
                    <a:pt x="2503" y="1796"/>
                    <a:pt x="2384" y="1751"/>
                    <a:pt x="2264" y="1751"/>
                  </a:cubicBezTo>
                  <a:cubicBezTo>
                    <a:pt x="2144" y="1751"/>
                    <a:pt x="2025" y="1796"/>
                    <a:pt x="1934" y="1887"/>
                  </a:cubicBezTo>
                  <a:lnTo>
                    <a:pt x="211" y="3600"/>
                  </a:lnTo>
                  <a:cubicBezTo>
                    <a:pt x="0" y="3782"/>
                    <a:pt x="182" y="4058"/>
                    <a:pt x="390" y="4058"/>
                  </a:cubicBezTo>
                  <a:cubicBezTo>
                    <a:pt x="456" y="4058"/>
                    <a:pt x="525" y="4031"/>
                    <a:pt x="584" y="3964"/>
                  </a:cubicBezTo>
                  <a:lnTo>
                    <a:pt x="2259" y="2280"/>
                  </a:lnTo>
                  <a:lnTo>
                    <a:pt x="2661" y="2672"/>
                  </a:lnTo>
                  <a:cubicBezTo>
                    <a:pt x="2752" y="2763"/>
                    <a:pt x="2872" y="2808"/>
                    <a:pt x="2991" y="2808"/>
                  </a:cubicBezTo>
                  <a:cubicBezTo>
                    <a:pt x="3111" y="2808"/>
                    <a:pt x="3231" y="2763"/>
                    <a:pt x="3321" y="2672"/>
                  </a:cubicBezTo>
                  <a:lnTo>
                    <a:pt x="5111" y="882"/>
                  </a:lnTo>
                  <a:lnTo>
                    <a:pt x="5111" y="1294"/>
                  </a:lnTo>
                  <a:cubicBezTo>
                    <a:pt x="5097" y="1476"/>
                    <a:pt x="5233" y="1567"/>
                    <a:pt x="5370" y="1567"/>
                  </a:cubicBezTo>
                  <a:cubicBezTo>
                    <a:pt x="5506" y="1567"/>
                    <a:pt x="5642" y="1476"/>
                    <a:pt x="5628" y="1294"/>
                  </a:cubicBezTo>
                  <a:lnTo>
                    <a:pt x="5628" y="260"/>
                  </a:lnTo>
                  <a:cubicBezTo>
                    <a:pt x="5628" y="117"/>
                    <a:pt x="5513" y="2"/>
                    <a:pt x="5370" y="2"/>
                  </a:cubicBezTo>
                  <a:lnTo>
                    <a:pt x="4336" y="2"/>
                  </a:lnTo>
                  <a:cubicBezTo>
                    <a:pt x="4327" y="1"/>
                    <a:pt x="4318" y="1"/>
                    <a:pt x="43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3589;p63"/>
            <p:cNvSpPr/>
            <p:nvPr/>
          </p:nvSpPr>
          <p:spPr>
            <a:xfrm>
              <a:off x="4066510" y="2454930"/>
              <a:ext cx="206876" cy="11108"/>
            </a:xfrm>
            <a:custGeom>
              <a:avLst/>
              <a:gdLst/>
              <a:ahLst/>
              <a:cxnLst/>
              <a:rect l="l" t="t" r="r" b="b"/>
              <a:pathLst>
                <a:path w="7878" h="423" extrusionOk="0">
                  <a:moveTo>
                    <a:pt x="211" y="1"/>
                  </a:moveTo>
                  <a:cubicBezTo>
                    <a:pt x="97" y="1"/>
                    <a:pt x="1" y="97"/>
                    <a:pt x="1" y="212"/>
                  </a:cubicBezTo>
                  <a:cubicBezTo>
                    <a:pt x="1" y="326"/>
                    <a:pt x="97" y="422"/>
                    <a:pt x="211" y="422"/>
                  </a:cubicBezTo>
                  <a:lnTo>
                    <a:pt x="7667" y="422"/>
                  </a:lnTo>
                  <a:cubicBezTo>
                    <a:pt x="7781" y="422"/>
                    <a:pt x="7877" y="326"/>
                    <a:pt x="7877" y="212"/>
                  </a:cubicBezTo>
                  <a:cubicBezTo>
                    <a:pt x="7877" y="97"/>
                    <a:pt x="7781" y="1"/>
                    <a:pt x="76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Rettangolo 101"/>
          <p:cNvSpPr/>
          <p:nvPr/>
        </p:nvSpPr>
        <p:spPr>
          <a:xfrm>
            <a:off x="10150793" y="2558314"/>
            <a:ext cx="2020313" cy="1169551"/>
          </a:xfrm>
          <a:prstGeom prst="rect">
            <a:avLst/>
          </a:prstGeom>
        </p:spPr>
        <p:txBody>
          <a:bodyPr wrap="square">
            <a:spAutoFit/>
          </a:bodyPr>
          <a:lstStyle/>
          <a:p>
            <a:r>
              <a:rPr lang="it-IT" sz="1400" b="1" dirty="0"/>
              <a:t>implementare, nelle prime fasi di lavoro, circa 380 Ospedali di Comunità su tutto il territorio nazionale</a:t>
            </a:r>
          </a:p>
        </p:txBody>
      </p:sp>
    </p:spTree>
    <p:extLst>
      <p:ext uri="{BB962C8B-B14F-4D97-AF65-F5344CB8AC3E}">
        <p14:creationId xmlns:p14="http://schemas.microsoft.com/office/powerpoint/2010/main" val="10280628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60000" y="360000"/>
            <a:ext cx="2384328" cy="46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descr="baseline per slid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19850"/>
            <a:ext cx="12192000" cy="438150"/>
          </a:xfrm>
          <a:prstGeom prst="rect">
            <a:avLst/>
          </a:prstGeom>
        </p:spPr>
      </p:pic>
      <p:sp>
        <p:nvSpPr>
          <p:cNvPr id="9" name="Google Shape;1471;p40">
            <a:extLst>
              <a:ext uri="{FF2B5EF4-FFF2-40B4-BE49-F238E27FC236}">
                <a16:creationId xmlns:a16="http://schemas.microsoft.com/office/drawing/2014/main" id="{F1EEA422-2B9D-429B-A179-DA269F926EF2}"/>
              </a:ext>
            </a:extLst>
          </p:cNvPr>
          <p:cNvSpPr txBox="1">
            <a:spLocks/>
          </p:cNvSpPr>
          <p:nvPr/>
        </p:nvSpPr>
        <p:spPr>
          <a:xfrm>
            <a:off x="135925" y="212199"/>
            <a:ext cx="9500358" cy="763600"/>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2700" dirty="0" smtClean="0">
                <a:solidFill>
                  <a:schemeClr val="accent1">
                    <a:lumMod val="75000"/>
                  </a:schemeClr>
                </a:solidFill>
                <a:latin typeface="Overpass SemiBold"/>
              </a:rPr>
              <a:t>ORGANIZZAZIONE MODULARE DELL’OSPEDALE DI COMUNITA’</a:t>
            </a:r>
            <a:endParaRPr lang="it-IT" sz="2700" dirty="0">
              <a:solidFill>
                <a:schemeClr val="accent1">
                  <a:lumMod val="75000"/>
                </a:schemeClr>
              </a:solidFill>
              <a:latin typeface="Overpass SemiBold"/>
              <a:sym typeface="Overpass SemiBold"/>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250" y="1322431"/>
            <a:ext cx="7429500" cy="4542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Diagramma 1"/>
          <p:cNvGraphicFramePr/>
          <p:nvPr>
            <p:extLst>
              <p:ext uri="{D42A27DB-BD31-4B8C-83A1-F6EECF244321}">
                <p14:modId xmlns:p14="http://schemas.microsoft.com/office/powerpoint/2010/main" val="3141166297"/>
              </p:ext>
            </p:extLst>
          </p:nvPr>
        </p:nvGraphicFramePr>
        <p:xfrm>
          <a:off x="-220717" y="2293882"/>
          <a:ext cx="2868448" cy="31428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3334852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60000" y="360000"/>
            <a:ext cx="2384328" cy="46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descr="baseline per slid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19850"/>
            <a:ext cx="12192000" cy="438150"/>
          </a:xfrm>
          <a:prstGeom prst="rect">
            <a:avLst/>
          </a:prstGeom>
        </p:spPr>
      </p:pic>
      <p:sp>
        <p:nvSpPr>
          <p:cNvPr id="9" name="Google Shape;1471;p40">
            <a:extLst>
              <a:ext uri="{FF2B5EF4-FFF2-40B4-BE49-F238E27FC236}">
                <a16:creationId xmlns:a16="http://schemas.microsoft.com/office/drawing/2014/main" id="{F1EEA422-2B9D-429B-A179-DA269F926EF2}"/>
              </a:ext>
            </a:extLst>
          </p:cNvPr>
          <p:cNvSpPr txBox="1">
            <a:spLocks/>
          </p:cNvSpPr>
          <p:nvPr/>
        </p:nvSpPr>
        <p:spPr>
          <a:xfrm>
            <a:off x="447672" y="212199"/>
            <a:ext cx="8546059" cy="763600"/>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2800" dirty="0" smtClean="0">
                <a:solidFill>
                  <a:schemeClr val="accent1">
                    <a:lumMod val="75000"/>
                  </a:schemeClr>
                </a:solidFill>
                <a:latin typeface="Overpass SemiBold"/>
                <a:sym typeface="Overpass SemiBold"/>
              </a:rPr>
              <a:t>MISSIONE 6 COMPONENTE 2: FOCUS</a:t>
            </a:r>
            <a:endParaRPr lang="it-IT" sz="2800" dirty="0">
              <a:solidFill>
                <a:schemeClr val="accent1">
                  <a:lumMod val="75000"/>
                </a:schemeClr>
              </a:solidFill>
              <a:latin typeface="Overpass SemiBold"/>
              <a:sym typeface="Overpass SemiBold"/>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671" y="1012868"/>
            <a:ext cx="5979123" cy="2669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0016" y="3138615"/>
            <a:ext cx="5334312" cy="2956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8076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60000" y="360000"/>
            <a:ext cx="2384328" cy="46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descr="baseline per slid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19850"/>
            <a:ext cx="12192000" cy="438150"/>
          </a:xfrm>
          <a:prstGeom prst="rect">
            <a:avLst/>
          </a:prstGeom>
        </p:spPr>
      </p:pic>
      <p:sp>
        <p:nvSpPr>
          <p:cNvPr id="9" name="Google Shape;1471;p40">
            <a:extLst>
              <a:ext uri="{FF2B5EF4-FFF2-40B4-BE49-F238E27FC236}">
                <a16:creationId xmlns:a16="http://schemas.microsoft.com/office/drawing/2014/main" id="{F1EEA422-2B9D-429B-A179-DA269F926EF2}"/>
              </a:ext>
            </a:extLst>
          </p:cNvPr>
          <p:cNvSpPr txBox="1">
            <a:spLocks/>
          </p:cNvSpPr>
          <p:nvPr/>
        </p:nvSpPr>
        <p:spPr>
          <a:xfrm>
            <a:off x="447671" y="214333"/>
            <a:ext cx="9425377" cy="763600"/>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2800" dirty="0" smtClean="0">
                <a:solidFill>
                  <a:schemeClr val="accent1">
                    <a:lumMod val="75000"/>
                  </a:schemeClr>
                </a:solidFill>
                <a:latin typeface="Overpass SemiBold"/>
                <a:sym typeface="Overpass SemiBold"/>
              </a:rPr>
              <a:t>INFRASTRUTTURA TECNOLOGICA E STRUMENTI DI RACCOLTA, ELABORAZIONE, ANALISI DEI DATI E SIMULAZIONE PREDITTIVA</a:t>
            </a:r>
            <a:endParaRPr lang="it-IT" sz="2800" dirty="0">
              <a:solidFill>
                <a:schemeClr val="accent1">
                  <a:lumMod val="75000"/>
                </a:schemeClr>
              </a:solidFill>
              <a:latin typeface="Overpass SemiBold"/>
              <a:sym typeface="Overpass SemiBold"/>
            </a:endParaRPr>
          </a:p>
        </p:txBody>
      </p:sp>
      <p:sp>
        <p:nvSpPr>
          <p:cNvPr id="3" name="Rettangolo 2"/>
          <p:cNvSpPr/>
          <p:nvPr/>
        </p:nvSpPr>
        <p:spPr>
          <a:xfrm>
            <a:off x="447671" y="1675026"/>
            <a:ext cx="4754187" cy="369332"/>
          </a:xfrm>
          <a:prstGeom prst="rect">
            <a:avLst/>
          </a:prstGeom>
        </p:spPr>
        <p:txBody>
          <a:bodyPr wrap="none">
            <a:spAutoFit/>
          </a:bodyPr>
          <a:lstStyle/>
          <a:p>
            <a:r>
              <a:rPr lang="it-IT" dirty="0"/>
              <a:t>L’investimento è rivolto a </a:t>
            </a:r>
            <a:r>
              <a:rPr lang="it-IT" dirty="0">
                <a:solidFill>
                  <a:srgbClr val="C00000"/>
                </a:solidFill>
              </a:rPr>
              <a:t>due obiettivi principali</a:t>
            </a:r>
            <a:r>
              <a:rPr lang="it-IT" dirty="0"/>
              <a:t>:</a:t>
            </a:r>
          </a:p>
        </p:txBody>
      </p:sp>
      <p:sp>
        <p:nvSpPr>
          <p:cNvPr id="5" name="Ovale 4"/>
          <p:cNvSpPr/>
          <p:nvPr/>
        </p:nvSpPr>
        <p:spPr>
          <a:xfrm>
            <a:off x="875148" y="2069748"/>
            <a:ext cx="4015945" cy="2198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a:p>
        </p:txBody>
      </p:sp>
      <p:sp>
        <p:nvSpPr>
          <p:cNvPr id="6" name="Rettangolo 5"/>
          <p:cNvSpPr/>
          <p:nvPr/>
        </p:nvSpPr>
        <p:spPr>
          <a:xfrm>
            <a:off x="875148" y="2611265"/>
            <a:ext cx="4079911" cy="1169551"/>
          </a:xfrm>
          <a:prstGeom prst="rect">
            <a:avLst/>
          </a:prstGeom>
        </p:spPr>
        <p:txBody>
          <a:bodyPr wrap="square">
            <a:spAutoFit/>
          </a:bodyPr>
          <a:lstStyle/>
          <a:p>
            <a:pPr algn="ctr"/>
            <a:r>
              <a:rPr lang="it-IT" sz="1400" dirty="0"/>
              <a:t>il potenziamento del Fascicolo sanitario elettronico</a:t>
            </a:r>
          </a:p>
          <a:p>
            <a:pPr algn="ctr"/>
            <a:r>
              <a:rPr lang="it-IT" sz="1400" b="1" dirty="0"/>
              <a:t>(FSE) </a:t>
            </a:r>
            <a:r>
              <a:rPr lang="it-IT" sz="1400" dirty="0"/>
              <a:t>per garantirne in particolare l’omogeneità,</a:t>
            </a:r>
          </a:p>
          <a:p>
            <a:pPr algn="ctr"/>
            <a:r>
              <a:rPr lang="it-IT" sz="1400" dirty="0"/>
              <a:t>l’inter-operabilità </a:t>
            </a:r>
            <a:r>
              <a:rPr lang="it-IT" sz="1400" dirty="0">
                <a:solidFill>
                  <a:srgbClr val="C00000"/>
                </a:solidFill>
              </a:rPr>
              <a:t>e l’accessibilità ad assistiti </a:t>
            </a:r>
            <a:r>
              <a:rPr lang="it-IT" sz="1400" dirty="0"/>
              <a:t>ed</a:t>
            </a:r>
          </a:p>
          <a:p>
            <a:pPr algn="ctr"/>
            <a:r>
              <a:rPr lang="it-IT" sz="1400" dirty="0"/>
              <a:t>operatori sanitari a livello </a:t>
            </a:r>
            <a:r>
              <a:rPr lang="it-IT" sz="1400" dirty="0" smtClean="0"/>
              <a:t>nazionale con i seguenti target</a:t>
            </a:r>
            <a:endParaRPr lang="it-IT" sz="1400" dirty="0"/>
          </a:p>
        </p:txBody>
      </p:sp>
      <p:sp>
        <p:nvSpPr>
          <p:cNvPr id="7" name="Freccia in giù 6"/>
          <p:cNvSpPr/>
          <p:nvPr/>
        </p:nvSpPr>
        <p:spPr>
          <a:xfrm rot="1909583">
            <a:off x="1373198" y="4317556"/>
            <a:ext cx="383060" cy="6919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Freccia in giù 35"/>
          <p:cNvSpPr/>
          <p:nvPr/>
        </p:nvSpPr>
        <p:spPr>
          <a:xfrm rot="19686292">
            <a:off x="3712281" y="4317582"/>
            <a:ext cx="383060" cy="6919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p:cNvSpPr/>
          <p:nvPr/>
        </p:nvSpPr>
        <p:spPr>
          <a:xfrm>
            <a:off x="47245" y="5050768"/>
            <a:ext cx="2597222" cy="861774"/>
          </a:xfrm>
          <a:prstGeom prst="rect">
            <a:avLst/>
          </a:prstGeom>
        </p:spPr>
        <p:txBody>
          <a:bodyPr wrap="square">
            <a:spAutoFit/>
          </a:bodyPr>
          <a:lstStyle/>
          <a:p>
            <a:pPr algn="ctr"/>
            <a:r>
              <a:rPr lang="it-IT" sz="1600" dirty="0" smtClean="0"/>
              <a:t>almeno </a:t>
            </a:r>
            <a:r>
              <a:rPr lang="it-IT" sz="1600" dirty="0"/>
              <a:t>l’85% dei medici di base </a:t>
            </a:r>
            <a:r>
              <a:rPr lang="it-IT" sz="1600" dirty="0" smtClean="0"/>
              <a:t>alimentino</a:t>
            </a:r>
            <a:endParaRPr lang="it-IT" sz="1600" dirty="0"/>
          </a:p>
          <a:p>
            <a:pPr algn="ctr"/>
            <a:r>
              <a:rPr lang="it-IT" sz="1600" dirty="0"/>
              <a:t>il FSE regolarmente</a:t>
            </a:r>
          </a:p>
        </p:txBody>
      </p:sp>
      <p:sp>
        <p:nvSpPr>
          <p:cNvPr id="38" name="Rettangolo 37"/>
          <p:cNvSpPr/>
          <p:nvPr/>
        </p:nvSpPr>
        <p:spPr>
          <a:xfrm>
            <a:off x="2570326" y="5058518"/>
            <a:ext cx="2817220" cy="861774"/>
          </a:xfrm>
          <a:prstGeom prst="rect">
            <a:avLst/>
          </a:prstGeom>
        </p:spPr>
        <p:txBody>
          <a:bodyPr wrap="square">
            <a:spAutoFit/>
          </a:bodyPr>
          <a:lstStyle/>
          <a:p>
            <a:pPr algn="ctr"/>
            <a:r>
              <a:rPr lang="it-IT" sz="1600" dirty="0" smtClean="0"/>
              <a:t>tutte </a:t>
            </a:r>
            <a:r>
              <a:rPr lang="it-IT" sz="1600" dirty="0"/>
              <a:t>le Regioni, entro la metà del 2026,</a:t>
            </a:r>
          </a:p>
          <a:p>
            <a:pPr algn="ctr"/>
            <a:r>
              <a:rPr lang="it-IT" sz="1600" dirty="0"/>
              <a:t>adottino e usino il FSE </a:t>
            </a:r>
          </a:p>
        </p:txBody>
      </p:sp>
      <p:sp>
        <p:nvSpPr>
          <p:cNvPr id="39" name="Ovale 38"/>
          <p:cNvSpPr/>
          <p:nvPr/>
        </p:nvSpPr>
        <p:spPr>
          <a:xfrm>
            <a:off x="5201858" y="2096627"/>
            <a:ext cx="4015945" cy="2198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a:p>
        </p:txBody>
      </p:sp>
      <p:sp>
        <p:nvSpPr>
          <p:cNvPr id="40" name="Rettangolo 39"/>
          <p:cNvSpPr/>
          <p:nvPr/>
        </p:nvSpPr>
        <p:spPr>
          <a:xfrm>
            <a:off x="5007359" y="2718986"/>
            <a:ext cx="4404941" cy="954107"/>
          </a:xfrm>
          <a:prstGeom prst="rect">
            <a:avLst/>
          </a:prstGeom>
        </p:spPr>
        <p:txBody>
          <a:bodyPr wrap="square">
            <a:spAutoFit/>
          </a:bodyPr>
          <a:lstStyle/>
          <a:p>
            <a:pPr algn="ctr"/>
            <a:r>
              <a:rPr lang="it-IT" sz="1400" dirty="0"/>
              <a:t>il rafforzamento del </a:t>
            </a:r>
            <a:r>
              <a:rPr lang="it-IT" sz="1400" dirty="0">
                <a:solidFill>
                  <a:srgbClr val="C00000"/>
                </a:solidFill>
              </a:rPr>
              <a:t>Nuovo Sistema Informativo</a:t>
            </a:r>
          </a:p>
          <a:p>
            <a:pPr algn="ctr"/>
            <a:r>
              <a:rPr lang="it-IT" sz="1400" dirty="0">
                <a:solidFill>
                  <a:srgbClr val="C00000"/>
                </a:solidFill>
              </a:rPr>
              <a:t>Sanitario (NSIS), </a:t>
            </a:r>
            <a:r>
              <a:rPr lang="it-IT" sz="1400" dirty="0"/>
              <a:t>vale a dire l’infrastruttura e gli</a:t>
            </a:r>
          </a:p>
          <a:p>
            <a:pPr algn="ctr"/>
            <a:r>
              <a:rPr lang="it-IT" sz="1400" b="1" dirty="0"/>
              <a:t>strumenti di analisi </a:t>
            </a:r>
            <a:r>
              <a:rPr lang="it-IT" sz="1400" dirty="0"/>
              <a:t>del Ministero della salute per il</a:t>
            </a:r>
          </a:p>
          <a:p>
            <a:pPr algn="ctr"/>
            <a:r>
              <a:rPr lang="it-IT" sz="1400" b="1" dirty="0"/>
              <a:t>monitoraggio dei </a:t>
            </a:r>
            <a:r>
              <a:rPr lang="it-IT" sz="1400" b="1" dirty="0" smtClean="0"/>
              <a:t>LEA</a:t>
            </a:r>
            <a:endParaRPr lang="it-IT" sz="1400" dirty="0"/>
          </a:p>
        </p:txBody>
      </p:sp>
      <p:sp>
        <p:nvSpPr>
          <p:cNvPr id="41" name="Rettangolo 40"/>
          <p:cNvSpPr/>
          <p:nvPr/>
        </p:nvSpPr>
        <p:spPr>
          <a:xfrm>
            <a:off x="10335738" y="985750"/>
            <a:ext cx="1848044" cy="1600438"/>
          </a:xfrm>
          <a:prstGeom prst="rect">
            <a:avLst/>
          </a:prstGeom>
        </p:spPr>
        <p:txBody>
          <a:bodyPr wrap="square">
            <a:spAutoFit/>
          </a:bodyPr>
          <a:lstStyle/>
          <a:p>
            <a:r>
              <a:rPr lang="it-IT" sz="1400" dirty="0"/>
              <a:t>2020: </a:t>
            </a:r>
            <a:r>
              <a:rPr lang="it-IT" sz="1400" dirty="0" smtClean="0"/>
              <a:t>50,0 mln</a:t>
            </a:r>
            <a:endParaRPr lang="it-IT" sz="1400" dirty="0"/>
          </a:p>
          <a:p>
            <a:r>
              <a:rPr lang="it-IT" sz="1400" dirty="0"/>
              <a:t>2021: </a:t>
            </a:r>
            <a:r>
              <a:rPr lang="it-IT" sz="1400" dirty="0" smtClean="0"/>
              <a:t>202,2 mln</a:t>
            </a:r>
            <a:endParaRPr lang="it-IT" sz="1400" dirty="0"/>
          </a:p>
          <a:p>
            <a:r>
              <a:rPr lang="it-IT" sz="1400" dirty="0"/>
              <a:t>2022: </a:t>
            </a:r>
            <a:r>
              <a:rPr lang="it-IT" sz="1400" dirty="0" smtClean="0"/>
              <a:t>231,9 mln</a:t>
            </a:r>
            <a:endParaRPr lang="it-IT" sz="1400" dirty="0"/>
          </a:p>
          <a:p>
            <a:r>
              <a:rPr lang="it-IT" sz="1400" dirty="0"/>
              <a:t>2023: </a:t>
            </a:r>
            <a:r>
              <a:rPr lang="it-IT" sz="1400" dirty="0" smtClean="0"/>
              <a:t>269,0 mln</a:t>
            </a:r>
            <a:endParaRPr lang="it-IT" sz="1400" dirty="0"/>
          </a:p>
          <a:p>
            <a:r>
              <a:rPr lang="it-IT" sz="1400" dirty="0"/>
              <a:t>2024: </a:t>
            </a:r>
            <a:r>
              <a:rPr lang="it-IT" sz="1400" dirty="0" smtClean="0"/>
              <a:t>356,7 mln</a:t>
            </a:r>
            <a:endParaRPr lang="it-IT" sz="1400" dirty="0"/>
          </a:p>
          <a:p>
            <a:r>
              <a:rPr lang="it-IT" sz="1400" dirty="0"/>
              <a:t>2025: </a:t>
            </a:r>
            <a:r>
              <a:rPr lang="it-IT" sz="1400" dirty="0" smtClean="0"/>
              <a:t>286,8 mln</a:t>
            </a:r>
            <a:endParaRPr lang="it-IT" sz="1400" dirty="0"/>
          </a:p>
          <a:p>
            <a:r>
              <a:rPr lang="it-IT" sz="1400" dirty="0"/>
              <a:t>2026: </a:t>
            </a:r>
            <a:r>
              <a:rPr lang="it-IT" sz="1400" dirty="0" smtClean="0"/>
              <a:t>276,0 mln</a:t>
            </a:r>
            <a:endParaRPr lang="it-IT" sz="1400" dirty="0"/>
          </a:p>
        </p:txBody>
      </p:sp>
      <p:sp>
        <p:nvSpPr>
          <p:cNvPr id="42" name="Google Shape;6746;p66">
            <a:extLst>
              <a:ext uri="{FF2B5EF4-FFF2-40B4-BE49-F238E27FC236}">
                <a16:creationId xmlns:a16="http://schemas.microsoft.com/office/drawing/2014/main" id="{32990447-82A9-4DF4-952B-D86BE5EFB4C5}"/>
              </a:ext>
            </a:extLst>
          </p:cNvPr>
          <p:cNvSpPr/>
          <p:nvPr/>
        </p:nvSpPr>
        <p:spPr>
          <a:xfrm>
            <a:off x="9837173" y="1559153"/>
            <a:ext cx="498565" cy="453631"/>
          </a:xfrm>
          <a:custGeom>
            <a:avLst/>
            <a:gdLst/>
            <a:ahLst/>
            <a:cxnLst/>
            <a:rect l="l" t="t" r="r" b="b"/>
            <a:pathLst>
              <a:path w="12697" h="12666" extrusionOk="0">
                <a:moveTo>
                  <a:pt x="6301" y="1356"/>
                </a:moveTo>
                <a:cubicBezTo>
                  <a:pt x="6522" y="1356"/>
                  <a:pt x="6711" y="1576"/>
                  <a:pt x="6711" y="1797"/>
                </a:cubicBezTo>
                <a:lnTo>
                  <a:pt x="6711" y="2269"/>
                </a:lnTo>
                <a:cubicBezTo>
                  <a:pt x="7656" y="2458"/>
                  <a:pt x="8349" y="3309"/>
                  <a:pt x="8349" y="4285"/>
                </a:cubicBezTo>
                <a:cubicBezTo>
                  <a:pt x="8349" y="4538"/>
                  <a:pt x="8160" y="4727"/>
                  <a:pt x="7971" y="4727"/>
                </a:cubicBezTo>
                <a:cubicBezTo>
                  <a:pt x="7719" y="4727"/>
                  <a:pt x="7530" y="4538"/>
                  <a:pt x="7530" y="4285"/>
                </a:cubicBezTo>
                <a:cubicBezTo>
                  <a:pt x="7530" y="3624"/>
                  <a:pt x="6994" y="3057"/>
                  <a:pt x="6301" y="3057"/>
                </a:cubicBezTo>
                <a:cubicBezTo>
                  <a:pt x="5640" y="3057"/>
                  <a:pt x="5073" y="3624"/>
                  <a:pt x="5073" y="4285"/>
                </a:cubicBezTo>
                <a:cubicBezTo>
                  <a:pt x="5073" y="4947"/>
                  <a:pt x="5829" y="5483"/>
                  <a:pt x="6585" y="6018"/>
                </a:cubicBezTo>
                <a:cubicBezTo>
                  <a:pt x="7435" y="6648"/>
                  <a:pt x="8412" y="7310"/>
                  <a:pt x="8412" y="8413"/>
                </a:cubicBezTo>
                <a:cubicBezTo>
                  <a:pt x="8412" y="9421"/>
                  <a:pt x="7687" y="10271"/>
                  <a:pt x="6742" y="10429"/>
                </a:cubicBezTo>
                <a:lnTo>
                  <a:pt x="6742" y="10901"/>
                </a:lnTo>
                <a:cubicBezTo>
                  <a:pt x="6742" y="11154"/>
                  <a:pt x="6553" y="11311"/>
                  <a:pt x="6364" y="11311"/>
                </a:cubicBezTo>
                <a:cubicBezTo>
                  <a:pt x="6144" y="11311"/>
                  <a:pt x="5955" y="11091"/>
                  <a:pt x="5955" y="10901"/>
                </a:cubicBezTo>
                <a:lnTo>
                  <a:pt x="5955" y="10429"/>
                </a:lnTo>
                <a:cubicBezTo>
                  <a:pt x="5010" y="10240"/>
                  <a:pt x="4316" y="9421"/>
                  <a:pt x="4316" y="8413"/>
                </a:cubicBezTo>
                <a:cubicBezTo>
                  <a:pt x="4316" y="8192"/>
                  <a:pt x="4505" y="8035"/>
                  <a:pt x="4694" y="8035"/>
                </a:cubicBezTo>
                <a:cubicBezTo>
                  <a:pt x="4884" y="8035"/>
                  <a:pt x="5136" y="8224"/>
                  <a:pt x="5136" y="8413"/>
                </a:cubicBezTo>
                <a:cubicBezTo>
                  <a:pt x="5136" y="9106"/>
                  <a:pt x="5671" y="9641"/>
                  <a:pt x="6364" y="9641"/>
                </a:cubicBezTo>
                <a:cubicBezTo>
                  <a:pt x="7026" y="9641"/>
                  <a:pt x="7561" y="9106"/>
                  <a:pt x="7561" y="8413"/>
                </a:cubicBezTo>
                <a:cubicBezTo>
                  <a:pt x="7561" y="7751"/>
                  <a:pt x="6868" y="7247"/>
                  <a:pt x="6081" y="6680"/>
                </a:cubicBezTo>
                <a:cubicBezTo>
                  <a:pt x="5199" y="6050"/>
                  <a:pt x="4253" y="5388"/>
                  <a:pt x="4253" y="4285"/>
                </a:cubicBezTo>
                <a:cubicBezTo>
                  <a:pt x="4253" y="3309"/>
                  <a:pt x="4978" y="2427"/>
                  <a:pt x="5923" y="2269"/>
                </a:cubicBezTo>
                <a:lnTo>
                  <a:pt x="5923" y="1797"/>
                </a:lnTo>
                <a:cubicBezTo>
                  <a:pt x="5923" y="1576"/>
                  <a:pt x="6112" y="1356"/>
                  <a:pt x="6301" y="1356"/>
                </a:cubicBezTo>
                <a:close/>
                <a:moveTo>
                  <a:pt x="6333" y="1"/>
                </a:moveTo>
                <a:cubicBezTo>
                  <a:pt x="2836" y="1"/>
                  <a:pt x="0" y="2836"/>
                  <a:pt x="0" y="6333"/>
                </a:cubicBezTo>
                <a:cubicBezTo>
                  <a:pt x="0" y="9830"/>
                  <a:pt x="2836" y="12666"/>
                  <a:pt x="6333" y="12666"/>
                </a:cubicBezTo>
                <a:cubicBezTo>
                  <a:pt x="9861" y="12666"/>
                  <a:pt x="12697" y="9830"/>
                  <a:pt x="12697" y="6333"/>
                </a:cubicBezTo>
                <a:cubicBezTo>
                  <a:pt x="12697" y="2836"/>
                  <a:pt x="9861" y="1"/>
                  <a:pt x="6333"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Rettangolo 42">
            <a:extLst>
              <a:ext uri="{FF2B5EF4-FFF2-40B4-BE49-F238E27FC236}">
                <a16:creationId xmlns:a16="http://schemas.microsoft.com/office/drawing/2014/main" id="{B5B6097A-767C-4DE7-B1D7-09B8E0A09A7F}"/>
              </a:ext>
            </a:extLst>
          </p:cNvPr>
          <p:cNvSpPr/>
          <p:nvPr/>
        </p:nvSpPr>
        <p:spPr>
          <a:xfrm>
            <a:off x="6902832" y="4854695"/>
            <a:ext cx="1830950" cy="307777"/>
          </a:xfrm>
          <a:prstGeom prst="rect">
            <a:avLst/>
          </a:prstGeom>
        </p:spPr>
        <p:txBody>
          <a:bodyPr wrap="none">
            <a:spAutoFit/>
          </a:bodyPr>
          <a:lstStyle/>
          <a:p>
            <a:r>
              <a:rPr lang="it-IT" sz="1400" b="1" dirty="0" smtClean="0"/>
              <a:t>Situazione di Partenza</a:t>
            </a:r>
            <a:endParaRPr lang="it-IT" sz="1400" dirty="0"/>
          </a:p>
        </p:txBody>
      </p:sp>
      <p:sp>
        <p:nvSpPr>
          <p:cNvPr id="44" name="Rettangolo 43">
            <a:extLst>
              <a:ext uri="{FF2B5EF4-FFF2-40B4-BE49-F238E27FC236}">
                <a16:creationId xmlns:a16="http://schemas.microsoft.com/office/drawing/2014/main" id="{B5B6097A-767C-4DE7-B1D7-09B8E0A09A7F}"/>
              </a:ext>
            </a:extLst>
          </p:cNvPr>
          <p:cNvSpPr/>
          <p:nvPr/>
        </p:nvSpPr>
        <p:spPr>
          <a:xfrm>
            <a:off x="9958548" y="4787693"/>
            <a:ext cx="1369799" cy="307777"/>
          </a:xfrm>
          <a:prstGeom prst="rect">
            <a:avLst/>
          </a:prstGeom>
        </p:spPr>
        <p:txBody>
          <a:bodyPr wrap="none">
            <a:spAutoFit/>
          </a:bodyPr>
          <a:lstStyle/>
          <a:p>
            <a:r>
              <a:rPr lang="it-IT" sz="1400" b="1" dirty="0" smtClean="0"/>
              <a:t>Nodi Applicativi</a:t>
            </a:r>
            <a:endParaRPr lang="it-IT" sz="1400" dirty="0"/>
          </a:p>
        </p:txBody>
      </p:sp>
      <p:grpSp>
        <p:nvGrpSpPr>
          <p:cNvPr id="45" name="Google Shape;15110;p63"/>
          <p:cNvGrpSpPr/>
          <p:nvPr/>
        </p:nvGrpSpPr>
        <p:grpSpPr>
          <a:xfrm>
            <a:off x="7519403" y="4385375"/>
            <a:ext cx="597807" cy="525912"/>
            <a:chOff x="5344216" y="4291056"/>
            <a:chExt cx="304616" cy="343560"/>
          </a:xfrm>
        </p:grpSpPr>
        <p:sp>
          <p:nvSpPr>
            <p:cNvPr id="46" name="Google Shape;15111;p63"/>
            <p:cNvSpPr/>
            <p:nvPr/>
          </p:nvSpPr>
          <p:spPr>
            <a:xfrm>
              <a:off x="5344216" y="4297148"/>
              <a:ext cx="251334" cy="247264"/>
            </a:xfrm>
            <a:custGeom>
              <a:avLst/>
              <a:gdLst/>
              <a:ahLst/>
              <a:cxnLst/>
              <a:rect l="l" t="t" r="r" b="b"/>
              <a:pathLst>
                <a:path w="9571" h="9416" extrusionOk="0">
                  <a:moveTo>
                    <a:pt x="9280" y="0"/>
                  </a:moveTo>
                  <a:cubicBezTo>
                    <a:pt x="9234" y="0"/>
                    <a:pt x="9185" y="17"/>
                    <a:pt x="9140" y="55"/>
                  </a:cubicBezTo>
                  <a:lnTo>
                    <a:pt x="144" y="9051"/>
                  </a:lnTo>
                  <a:cubicBezTo>
                    <a:pt x="0" y="9185"/>
                    <a:pt x="96" y="9415"/>
                    <a:pt x="287" y="9415"/>
                  </a:cubicBezTo>
                  <a:cubicBezTo>
                    <a:pt x="345" y="9415"/>
                    <a:pt x="393" y="9386"/>
                    <a:pt x="431" y="9348"/>
                  </a:cubicBezTo>
                  <a:lnTo>
                    <a:pt x="9437" y="352"/>
                  </a:lnTo>
                  <a:cubicBezTo>
                    <a:pt x="9570" y="196"/>
                    <a:pt x="9439" y="0"/>
                    <a:pt x="9280"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5112;p63"/>
            <p:cNvSpPr/>
            <p:nvPr/>
          </p:nvSpPr>
          <p:spPr>
            <a:xfrm>
              <a:off x="5544501" y="4291056"/>
              <a:ext cx="55330" cy="53807"/>
            </a:xfrm>
            <a:custGeom>
              <a:avLst/>
              <a:gdLst/>
              <a:ahLst/>
              <a:cxnLst/>
              <a:rect l="l" t="t" r="r" b="b"/>
              <a:pathLst>
                <a:path w="2107" h="2049" extrusionOk="0">
                  <a:moveTo>
                    <a:pt x="259" y="0"/>
                  </a:moveTo>
                  <a:cubicBezTo>
                    <a:pt x="1" y="19"/>
                    <a:pt x="1" y="393"/>
                    <a:pt x="259" y="412"/>
                  </a:cubicBezTo>
                  <a:lnTo>
                    <a:pt x="1685" y="412"/>
                  </a:lnTo>
                  <a:lnTo>
                    <a:pt x="1685" y="1838"/>
                  </a:lnTo>
                  <a:cubicBezTo>
                    <a:pt x="1685" y="1953"/>
                    <a:pt x="1781" y="2048"/>
                    <a:pt x="1896" y="2048"/>
                  </a:cubicBezTo>
                  <a:cubicBezTo>
                    <a:pt x="2011" y="2048"/>
                    <a:pt x="2097" y="1953"/>
                    <a:pt x="2106" y="1838"/>
                  </a:cubicBezTo>
                  <a:lnTo>
                    <a:pt x="2106" y="201"/>
                  </a:lnTo>
                  <a:cubicBezTo>
                    <a:pt x="2106" y="86"/>
                    <a:pt x="2011" y="0"/>
                    <a:pt x="1896"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113;p63"/>
            <p:cNvSpPr/>
            <p:nvPr/>
          </p:nvSpPr>
          <p:spPr>
            <a:xfrm>
              <a:off x="5349494" y="4566497"/>
              <a:ext cx="102309" cy="68118"/>
            </a:xfrm>
            <a:custGeom>
              <a:avLst/>
              <a:gdLst/>
              <a:ahLst/>
              <a:cxnLst/>
              <a:rect l="l" t="t" r="r" b="b"/>
              <a:pathLst>
                <a:path w="3896" h="2594" extrusionOk="0">
                  <a:moveTo>
                    <a:pt x="316" y="0"/>
                  </a:moveTo>
                  <a:cubicBezTo>
                    <a:pt x="48" y="10"/>
                    <a:pt x="10" y="144"/>
                    <a:pt x="0" y="201"/>
                  </a:cubicBezTo>
                  <a:lnTo>
                    <a:pt x="0" y="2594"/>
                  </a:lnTo>
                  <a:lnTo>
                    <a:pt x="3895" y="2594"/>
                  </a:lnTo>
                  <a:lnTo>
                    <a:pt x="38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114;p63"/>
            <p:cNvSpPr/>
            <p:nvPr/>
          </p:nvSpPr>
          <p:spPr>
            <a:xfrm>
              <a:off x="5447996" y="4480784"/>
              <a:ext cx="102309" cy="153831"/>
            </a:xfrm>
            <a:custGeom>
              <a:avLst/>
              <a:gdLst/>
              <a:ahLst/>
              <a:cxnLst/>
              <a:rect l="l" t="t" r="r" b="b"/>
              <a:pathLst>
                <a:path w="3896" h="5858" extrusionOk="0">
                  <a:moveTo>
                    <a:pt x="297" y="1"/>
                  </a:moveTo>
                  <a:cubicBezTo>
                    <a:pt x="58" y="10"/>
                    <a:pt x="10" y="125"/>
                    <a:pt x="1" y="183"/>
                  </a:cubicBezTo>
                  <a:lnTo>
                    <a:pt x="1" y="5858"/>
                  </a:lnTo>
                  <a:lnTo>
                    <a:pt x="3896" y="5858"/>
                  </a:lnTo>
                  <a:lnTo>
                    <a:pt x="3896" y="1"/>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5115;p63"/>
            <p:cNvSpPr/>
            <p:nvPr/>
          </p:nvSpPr>
          <p:spPr>
            <a:xfrm>
              <a:off x="5546523" y="4388297"/>
              <a:ext cx="102309" cy="246319"/>
            </a:xfrm>
            <a:custGeom>
              <a:avLst/>
              <a:gdLst/>
              <a:ahLst/>
              <a:cxnLst/>
              <a:rect l="l" t="t" r="r" b="b"/>
              <a:pathLst>
                <a:path w="3896" h="9380" extrusionOk="0">
                  <a:moveTo>
                    <a:pt x="335" y="1"/>
                  </a:moveTo>
                  <a:cubicBezTo>
                    <a:pt x="39" y="1"/>
                    <a:pt x="10" y="154"/>
                    <a:pt x="0" y="211"/>
                  </a:cubicBezTo>
                  <a:lnTo>
                    <a:pt x="0" y="9380"/>
                  </a:lnTo>
                  <a:lnTo>
                    <a:pt x="3895" y="9380"/>
                  </a:lnTo>
                  <a:lnTo>
                    <a:pt x="3895" y="192"/>
                  </a:lnTo>
                  <a:cubicBezTo>
                    <a:pt x="3886" y="125"/>
                    <a:pt x="3828" y="1"/>
                    <a:pt x="3560" y="1"/>
                  </a:cubicBezTo>
                  <a:close/>
                </a:path>
              </a:pathLst>
            </a:custGeom>
            <a:solidFill>
              <a:schemeClr val="accent4"/>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n>
                  <a:solidFill>
                    <a:schemeClr val="accent4"/>
                  </a:solidFill>
                </a:ln>
              </a:endParaRPr>
            </a:p>
          </p:txBody>
        </p:sp>
        <p:sp>
          <p:nvSpPr>
            <p:cNvPr id="51" name="Google Shape;15116;p63"/>
            <p:cNvSpPr/>
            <p:nvPr/>
          </p:nvSpPr>
          <p:spPr>
            <a:xfrm>
              <a:off x="5349731" y="4566497"/>
              <a:ext cx="8587" cy="68118"/>
            </a:xfrm>
            <a:custGeom>
              <a:avLst/>
              <a:gdLst/>
              <a:ahLst/>
              <a:cxnLst/>
              <a:rect l="l" t="t" r="r" b="b"/>
              <a:pathLst>
                <a:path w="327" h="2594" extrusionOk="0">
                  <a:moveTo>
                    <a:pt x="307" y="0"/>
                  </a:moveTo>
                  <a:cubicBezTo>
                    <a:pt x="39" y="10"/>
                    <a:pt x="1" y="144"/>
                    <a:pt x="1" y="201"/>
                  </a:cubicBezTo>
                  <a:lnTo>
                    <a:pt x="1" y="2594"/>
                  </a:lnTo>
                  <a:lnTo>
                    <a:pt x="326" y="2594"/>
                  </a:lnTo>
                  <a:lnTo>
                    <a:pt x="326" y="0"/>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5117;p63"/>
            <p:cNvSpPr/>
            <p:nvPr/>
          </p:nvSpPr>
          <p:spPr>
            <a:xfrm>
              <a:off x="5447996" y="4480784"/>
              <a:ext cx="8823" cy="153831"/>
            </a:xfrm>
            <a:custGeom>
              <a:avLst/>
              <a:gdLst/>
              <a:ahLst/>
              <a:cxnLst/>
              <a:rect l="l" t="t" r="r" b="b"/>
              <a:pathLst>
                <a:path w="336" h="5858" extrusionOk="0">
                  <a:moveTo>
                    <a:pt x="297" y="1"/>
                  </a:moveTo>
                  <a:cubicBezTo>
                    <a:pt x="58" y="20"/>
                    <a:pt x="10" y="135"/>
                    <a:pt x="1" y="183"/>
                  </a:cubicBezTo>
                  <a:lnTo>
                    <a:pt x="1" y="5858"/>
                  </a:lnTo>
                  <a:lnTo>
                    <a:pt x="336" y="5858"/>
                  </a:lnTo>
                  <a:lnTo>
                    <a:pt x="33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5118;p63"/>
            <p:cNvSpPr/>
            <p:nvPr/>
          </p:nvSpPr>
          <p:spPr>
            <a:xfrm>
              <a:off x="5546523" y="4388297"/>
              <a:ext cx="8823" cy="246319"/>
            </a:xfrm>
            <a:custGeom>
              <a:avLst/>
              <a:gdLst/>
              <a:ahLst/>
              <a:cxnLst/>
              <a:rect l="l" t="t" r="r" b="b"/>
              <a:pathLst>
                <a:path w="336" h="9380" extrusionOk="0">
                  <a:moveTo>
                    <a:pt x="335" y="1"/>
                  </a:moveTo>
                  <a:cubicBezTo>
                    <a:pt x="39" y="1"/>
                    <a:pt x="10" y="154"/>
                    <a:pt x="0" y="211"/>
                  </a:cubicBezTo>
                  <a:lnTo>
                    <a:pt x="0" y="9380"/>
                  </a:lnTo>
                  <a:lnTo>
                    <a:pt x="335" y="9380"/>
                  </a:lnTo>
                  <a:lnTo>
                    <a:pt x="335" y="1"/>
                  </a:ln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119;p63"/>
            <p:cNvSpPr/>
            <p:nvPr/>
          </p:nvSpPr>
          <p:spPr>
            <a:xfrm>
              <a:off x="5365828" y="4585089"/>
              <a:ext cx="68381" cy="11082"/>
            </a:xfrm>
            <a:custGeom>
              <a:avLst/>
              <a:gdLst/>
              <a:ahLst/>
              <a:cxnLst/>
              <a:rect l="l" t="t" r="r" b="b"/>
              <a:pathLst>
                <a:path w="2604" h="422" extrusionOk="0">
                  <a:moveTo>
                    <a:pt x="259" y="0"/>
                  </a:moveTo>
                  <a:cubicBezTo>
                    <a:pt x="0" y="20"/>
                    <a:pt x="0" y="402"/>
                    <a:pt x="259" y="422"/>
                  </a:cubicBezTo>
                  <a:lnTo>
                    <a:pt x="2345" y="422"/>
                  </a:lnTo>
                  <a:cubicBezTo>
                    <a:pt x="2603" y="402"/>
                    <a:pt x="2603" y="20"/>
                    <a:pt x="23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120;p63"/>
            <p:cNvSpPr/>
            <p:nvPr/>
          </p:nvSpPr>
          <p:spPr>
            <a:xfrm>
              <a:off x="5464592" y="4499376"/>
              <a:ext cx="68381" cy="11108"/>
            </a:xfrm>
            <a:custGeom>
              <a:avLst/>
              <a:gdLst/>
              <a:ahLst/>
              <a:cxnLst/>
              <a:rect l="l" t="t" r="r" b="b"/>
              <a:pathLst>
                <a:path w="2604" h="423" extrusionOk="0">
                  <a:moveTo>
                    <a:pt x="259" y="1"/>
                  </a:moveTo>
                  <a:cubicBezTo>
                    <a:pt x="0" y="20"/>
                    <a:pt x="0" y="393"/>
                    <a:pt x="259" y="422"/>
                  </a:cubicBezTo>
                  <a:lnTo>
                    <a:pt x="2355" y="422"/>
                  </a:lnTo>
                  <a:cubicBezTo>
                    <a:pt x="2604" y="393"/>
                    <a:pt x="2604" y="20"/>
                    <a:pt x="23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121;p63"/>
            <p:cNvSpPr/>
            <p:nvPr/>
          </p:nvSpPr>
          <p:spPr>
            <a:xfrm>
              <a:off x="5562516" y="4406889"/>
              <a:ext cx="70324" cy="11108"/>
            </a:xfrm>
            <a:custGeom>
              <a:avLst/>
              <a:gdLst/>
              <a:ahLst/>
              <a:cxnLst/>
              <a:rect l="l" t="t" r="r" b="b"/>
              <a:pathLst>
                <a:path w="2678" h="423" extrusionOk="0">
                  <a:moveTo>
                    <a:pt x="273" y="1"/>
                  </a:moveTo>
                  <a:cubicBezTo>
                    <a:pt x="0" y="1"/>
                    <a:pt x="0" y="423"/>
                    <a:pt x="273" y="423"/>
                  </a:cubicBezTo>
                  <a:cubicBezTo>
                    <a:pt x="279" y="423"/>
                    <a:pt x="285" y="423"/>
                    <a:pt x="291" y="422"/>
                  </a:cubicBezTo>
                  <a:lnTo>
                    <a:pt x="2387" y="422"/>
                  </a:lnTo>
                  <a:cubicBezTo>
                    <a:pt x="2393" y="423"/>
                    <a:pt x="2399" y="423"/>
                    <a:pt x="2405" y="423"/>
                  </a:cubicBezTo>
                  <a:cubicBezTo>
                    <a:pt x="2678" y="423"/>
                    <a:pt x="2678" y="1"/>
                    <a:pt x="2405" y="1"/>
                  </a:cubicBezTo>
                  <a:cubicBezTo>
                    <a:pt x="2399" y="1"/>
                    <a:pt x="2393" y="1"/>
                    <a:pt x="2387" y="1"/>
                  </a:cubicBezTo>
                  <a:lnTo>
                    <a:pt x="291" y="1"/>
                  </a:lnTo>
                  <a:cubicBezTo>
                    <a:pt x="285" y="1"/>
                    <a:pt x="279" y="1"/>
                    <a:pt x="2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15597;p64"/>
          <p:cNvGrpSpPr/>
          <p:nvPr/>
        </p:nvGrpSpPr>
        <p:grpSpPr>
          <a:xfrm>
            <a:off x="10318495" y="4268433"/>
            <a:ext cx="550134" cy="561035"/>
            <a:chOff x="2189568" y="1961603"/>
            <a:chExt cx="364993" cy="359049"/>
          </a:xfrm>
        </p:grpSpPr>
        <p:sp>
          <p:nvSpPr>
            <p:cNvPr id="58" name="Google Shape;15598;p64"/>
            <p:cNvSpPr/>
            <p:nvPr/>
          </p:nvSpPr>
          <p:spPr>
            <a:xfrm>
              <a:off x="2232197" y="2004206"/>
              <a:ext cx="77822" cy="73868"/>
            </a:xfrm>
            <a:custGeom>
              <a:avLst/>
              <a:gdLst/>
              <a:ahLst/>
              <a:cxnLst/>
              <a:rect l="l" t="t" r="r" b="b"/>
              <a:pathLst>
                <a:path w="2972" h="2821" extrusionOk="0">
                  <a:moveTo>
                    <a:pt x="292" y="1"/>
                  </a:moveTo>
                  <a:cubicBezTo>
                    <a:pt x="135" y="1"/>
                    <a:pt x="1" y="204"/>
                    <a:pt x="147" y="350"/>
                  </a:cubicBezTo>
                  <a:lnTo>
                    <a:pt x="2551" y="2754"/>
                  </a:lnTo>
                  <a:cubicBezTo>
                    <a:pt x="2590" y="2792"/>
                    <a:pt x="2647" y="2821"/>
                    <a:pt x="2694" y="2821"/>
                  </a:cubicBezTo>
                  <a:cubicBezTo>
                    <a:pt x="2876" y="2821"/>
                    <a:pt x="2971" y="2592"/>
                    <a:pt x="2838" y="2468"/>
                  </a:cubicBezTo>
                  <a:lnTo>
                    <a:pt x="434" y="64"/>
                  </a:lnTo>
                  <a:cubicBezTo>
                    <a:pt x="389" y="19"/>
                    <a:pt x="340" y="1"/>
                    <a:pt x="2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599;p64"/>
            <p:cNvSpPr/>
            <p:nvPr/>
          </p:nvSpPr>
          <p:spPr>
            <a:xfrm>
              <a:off x="2192187" y="2070061"/>
              <a:ext cx="100838" cy="35009"/>
            </a:xfrm>
            <a:custGeom>
              <a:avLst/>
              <a:gdLst/>
              <a:ahLst/>
              <a:cxnLst/>
              <a:rect l="l" t="t" r="r" b="b"/>
              <a:pathLst>
                <a:path w="3851" h="1337" extrusionOk="0">
                  <a:moveTo>
                    <a:pt x="285" y="0"/>
                  </a:moveTo>
                  <a:cubicBezTo>
                    <a:pt x="74" y="0"/>
                    <a:pt x="1" y="332"/>
                    <a:pt x="244" y="401"/>
                  </a:cubicBezTo>
                  <a:lnTo>
                    <a:pt x="3517" y="1327"/>
                  </a:lnTo>
                  <a:cubicBezTo>
                    <a:pt x="3526" y="1336"/>
                    <a:pt x="3545" y="1336"/>
                    <a:pt x="3564" y="1336"/>
                  </a:cubicBezTo>
                  <a:cubicBezTo>
                    <a:pt x="3803" y="1336"/>
                    <a:pt x="3850" y="1002"/>
                    <a:pt x="3621" y="935"/>
                  </a:cubicBezTo>
                  <a:lnTo>
                    <a:pt x="349" y="10"/>
                  </a:lnTo>
                  <a:cubicBezTo>
                    <a:pt x="327" y="3"/>
                    <a:pt x="305" y="0"/>
                    <a:pt x="2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600;p64"/>
            <p:cNvSpPr/>
            <p:nvPr/>
          </p:nvSpPr>
          <p:spPr>
            <a:xfrm>
              <a:off x="2189568" y="2121514"/>
              <a:ext cx="100131" cy="36999"/>
            </a:xfrm>
            <a:custGeom>
              <a:avLst/>
              <a:gdLst/>
              <a:ahLst/>
              <a:cxnLst/>
              <a:rect l="l" t="t" r="r" b="b"/>
              <a:pathLst>
                <a:path w="3824" h="1413" extrusionOk="0">
                  <a:moveTo>
                    <a:pt x="3539" y="0"/>
                  </a:moveTo>
                  <a:cubicBezTo>
                    <a:pt x="3519" y="0"/>
                    <a:pt x="3497" y="3"/>
                    <a:pt x="3473" y="10"/>
                  </a:cubicBezTo>
                  <a:lnTo>
                    <a:pt x="220" y="1012"/>
                  </a:lnTo>
                  <a:cubicBezTo>
                    <a:pt x="1" y="1079"/>
                    <a:pt x="49" y="1403"/>
                    <a:pt x="278" y="1413"/>
                  </a:cubicBezTo>
                  <a:cubicBezTo>
                    <a:pt x="306" y="1403"/>
                    <a:pt x="325" y="1403"/>
                    <a:pt x="344" y="1394"/>
                  </a:cubicBezTo>
                  <a:lnTo>
                    <a:pt x="3597" y="392"/>
                  </a:lnTo>
                  <a:cubicBezTo>
                    <a:pt x="3823" y="322"/>
                    <a:pt x="3749" y="0"/>
                    <a:pt x="35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601;p64"/>
            <p:cNvSpPr/>
            <p:nvPr/>
          </p:nvSpPr>
          <p:spPr>
            <a:xfrm>
              <a:off x="2299048" y="1964404"/>
              <a:ext cx="36947" cy="96439"/>
            </a:xfrm>
            <a:custGeom>
              <a:avLst/>
              <a:gdLst/>
              <a:ahLst/>
              <a:cxnLst/>
              <a:rect l="l" t="t" r="r" b="b"/>
              <a:pathLst>
                <a:path w="1411" h="3683" extrusionOk="0">
                  <a:moveTo>
                    <a:pt x="250" y="1"/>
                  </a:moveTo>
                  <a:cubicBezTo>
                    <a:pt x="127" y="1"/>
                    <a:pt x="0" y="106"/>
                    <a:pt x="46" y="267"/>
                  </a:cubicBezTo>
                  <a:lnTo>
                    <a:pt x="981" y="3539"/>
                  </a:lnTo>
                  <a:cubicBezTo>
                    <a:pt x="1010" y="3625"/>
                    <a:pt x="1086" y="3683"/>
                    <a:pt x="1181" y="3683"/>
                  </a:cubicBezTo>
                  <a:cubicBezTo>
                    <a:pt x="1315" y="3683"/>
                    <a:pt x="1410" y="3559"/>
                    <a:pt x="1372" y="3425"/>
                  </a:cubicBezTo>
                  <a:lnTo>
                    <a:pt x="437" y="153"/>
                  </a:lnTo>
                  <a:cubicBezTo>
                    <a:pt x="411" y="47"/>
                    <a:pt x="331" y="1"/>
                    <a:pt x="2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602;p64"/>
            <p:cNvSpPr/>
            <p:nvPr/>
          </p:nvSpPr>
          <p:spPr>
            <a:xfrm>
              <a:off x="2350711" y="1961603"/>
              <a:ext cx="38701" cy="95732"/>
            </a:xfrm>
            <a:custGeom>
              <a:avLst/>
              <a:gdLst/>
              <a:ahLst/>
              <a:cxnLst/>
              <a:rect l="l" t="t" r="r" b="b"/>
              <a:pathLst>
                <a:path w="1478" h="3656" extrusionOk="0">
                  <a:moveTo>
                    <a:pt x="1233" y="0"/>
                  </a:moveTo>
                  <a:cubicBezTo>
                    <a:pt x="1154" y="0"/>
                    <a:pt x="1074" y="44"/>
                    <a:pt x="1040" y="145"/>
                  </a:cubicBezTo>
                  <a:lnTo>
                    <a:pt x="48" y="3398"/>
                  </a:lnTo>
                  <a:cubicBezTo>
                    <a:pt x="0" y="3522"/>
                    <a:pt x="105" y="3656"/>
                    <a:pt x="239" y="3656"/>
                  </a:cubicBezTo>
                  <a:cubicBezTo>
                    <a:pt x="324" y="3656"/>
                    <a:pt x="410" y="3599"/>
                    <a:pt x="439" y="3513"/>
                  </a:cubicBezTo>
                  <a:lnTo>
                    <a:pt x="1431" y="260"/>
                  </a:lnTo>
                  <a:cubicBezTo>
                    <a:pt x="1477" y="104"/>
                    <a:pt x="1355" y="0"/>
                    <a:pt x="1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5603;p64"/>
            <p:cNvSpPr/>
            <p:nvPr/>
          </p:nvSpPr>
          <p:spPr>
            <a:xfrm>
              <a:off x="2286243" y="2072313"/>
              <a:ext cx="237838" cy="221604"/>
            </a:xfrm>
            <a:custGeom>
              <a:avLst/>
              <a:gdLst/>
              <a:ahLst/>
              <a:cxnLst/>
              <a:rect l="l" t="t" r="r" b="b"/>
              <a:pathLst>
                <a:path w="9083" h="8463" extrusionOk="0">
                  <a:moveTo>
                    <a:pt x="3880" y="0"/>
                  </a:moveTo>
                  <a:cubicBezTo>
                    <a:pt x="3398" y="0"/>
                    <a:pt x="2905" y="109"/>
                    <a:pt x="2434" y="344"/>
                  </a:cubicBezTo>
                  <a:cubicBezTo>
                    <a:pt x="440" y="1336"/>
                    <a:pt x="1" y="3988"/>
                    <a:pt x="1575" y="5572"/>
                  </a:cubicBezTo>
                  <a:cubicBezTo>
                    <a:pt x="2081" y="6077"/>
                    <a:pt x="2748" y="6402"/>
                    <a:pt x="3464" y="6497"/>
                  </a:cubicBezTo>
                  <a:cubicBezTo>
                    <a:pt x="4427" y="6621"/>
                    <a:pt x="5334" y="7031"/>
                    <a:pt x="6068" y="7661"/>
                  </a:cubicBezTo>
                  <a:cubicBezTo>
                    <a:pt x="6173" y="7756"/>
                    <a:pt x="6278" y="7852"/>
                    <a:pt x="6374" y="7947"/>
                  </a:cubicBezTo>
                  <a:lnTo>
                    <a:pt x="6889" y="8462"/>
                  </a:lnTo>
                  <a:lnTo>
                    <a:pt x="9083" y="6268"/>
                  </a:lnTo>
                  <a:lnTo>
                    <a:pt x="8530" y="5724"/>
                  </a:lnTo>
                  <a:cubicBezTo>
                    <a:pt x="8444" y="5638"/>
                    <a:pt x="8358" y="5543"/>
                    <a:pt x="8282" y="5448"/>
                  </a:cubicBezTo>
                  <a:cubicBezTo>
                    <a:pt x="7642" y="4704"/>
                    <a:pt x="7242" y="3788"/>
                    <a:pt x="7108" y="2815"/>
                  </a:cubicBezTo>
                  <a:cubicBezTo>
                    <a:pt x="6875" y="1132"/>
                    <a:pt x="5435" y="0"/>
                    <a:pt x="3880" y="0"/>
                  </a:cubicBezTo>
                  <a:close/>
                </a:path>
              </a:pathLst>
            </a:custGeom>
            <a:solidFill>
              <a:schemeClr val="accent4">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5604;p64"/>
            <p:cNvSpPr/>
            <p:nvPr/>
          </p:nvSpPr>
          <p:spPr>
            <a:xfrm>
              <a:off x="2296481" y="2086296"/>
              <a:ext cx="194895" cy="207621"/>
            </a:xfrm>
            <a:custGeom>
              <a:avLst/>
              <a:gdLst/>
              <a:ahLst/>
              <a:cxnLst/>
              <a:rect l="l" t="t" r="r" b="b"/>
              <a:pathLst>
                <a:path w="7443" h="7929" extrusionOk="0">
                  <a:moveTo>
                    <a:pt x="1709" y="1"/>
                  </a:moveTo>
                  <a:cubicBezTo>
                    <a:pt x="564" y="745"/>
                    <a:pt x="1" y="2128"/>
                    <a:pt x="306" y="3464"/>
                  </a:cubicBezTo>
                  <a:cubicBezTo>
                    <a:pt x="612" y="4790"/>
                    <a:pt x="1718" y="5791"/>
                    <a:pt x="3073" y="5963"/>
                  </a:cubicBezTo>
                  <a:cubicBezTo>
                    <a:pt x="4036" y="6097"/>
                    <a:pt x="4943" y="6497"/>
                    <a:pt x="5677" y="7127"/>
                  </a:cubicBezTo>
                  <a:cubicBezTo>
                    <a:pt x="5782" y="7222"/>
                    <a:pt x="5887" y="7318"/>
                    <a:pt x="5983" y="7413"/>
                  </a:cubicBezTo>
                  <a:lnTo>
                    <a:pt x="6498" y="7928"/>
                  </a:lnTo>
                  <a:lnTo>
                    <a:pt x="7442" y="6984"/>
                  </a:lnTo>
                  <a:lnTo>
                    <a:pt x="6927" y="6469"/>
                  </a:lnTo>
                  <a:cubicBezTo>
                    <a:pt x="6832" y="6373"/>
                    <a:pt x="6727" y="6278"/>
                    <a:pt x="6622" y="6182"/>
                  </a:cubicBezTo>
                  <a:cubicBezTo>
                    <a:pt x="5887" y="5553"/>
                    <a:pt x="4981" y="5143"/>
                    <a:pt x="4017" y="5019"/>
                  </a:cubicBezTo>
                  <a:cubicBezTo>
                    <a:pt x="1632" y="4713"/>
                    <a:pt x="392" y="2014"/>
                    <a:pt x="1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5605;p64"/>
            <p:cNvSpPr/>
            <p:nvPr/>
          </p:nvSpPr>
          <p:spPr>
            <a:xfrm>
              <a:off x="2430549" y="2174330"/>
              <a:ext cx="86044" cy="82116"/>
            </a:xfrm>
            <a:custGeom>
              <a:avLst/>
              <a:gdLst/>
              <a:ahLst/>
              <a:cxnLst/>
              <a:rect l="l" t="t" r="r" b="b"/>
              <a:pathLst>
                <a:path w="3286" h="3136" extrusionOk="0">
                  <a:moveTo>
                    <a:pt x="292" y="1"/>
                  </a:moveTo>
                  <a:cubicBezTo>
                    <a:pt x="135" y="1"/>
                    <a:pt x="0" y="205"/>
                    <a:pt x="147" y="359"/>
                  </a:cubicBezTo>
                  <a:lnTo>
                    <a:pt x="2866" y="3078"/>
                  </a:lnTo>
                  <a:cubicBezTo>
                    <a:pt x="2904" y="3116"/>
                    <a:pt x="2952" y="3135"/>
                    <a:pt x="3009" y="3135"/>
                  </a:cubicBezTo>
                  <a:cubicBezTo>
                    <a:pt x="3190" y="3135"/>
                    <a:pt x="3286" y="2916"/>
                    <a:pt x="3152" y="2792"/>
                  </a:cubicBezTo>
                  <a:lnTo>
                    <a:pt x="433" y="63"/>
                  </a:lnTo>
                  <a:cubicBezTo>
                    <a:pt x="389" y="19"/>
                    <a:pt x="340" y="1"/>
                    <a:pt x="292"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5606;p64"/>
            <p:cNvSpPr/>
            <p:nvPr/>
          </p:nvSpPr>
          <p:spPr>
            <a:xfrm>
              <a:off x="2402740" y="2202478"/>
              <a:ext cx="28358" cy="24483"/>
            </a:xfrm>
            <a:custGeom>
              <a:avLst/>
              <a:gdLst/>
              <a:ahLst/>
              <a:cxnLst/>
              <a:rect l="l" t="t" r="r" b="b"/>
              <a:pathLst>
                <a:path w="1083" h="935" extrusionOk="0">
                  <a:moveTo>
                    <a:pt x="289" y="1"/>
                  </a:moveTo>
                  <a:cubicBezTo>
                    <a:pt x="134" y="1"/>
                    <a:pt x="1" y="191"/>
                    <a:pt x="131" y="343"/>
                  </a:cubicBezTo>
                  <a:cubicBezTo>
                    <a:pt x="303" y="524"/>
                    <a:pt x="494" y="715"/>
                    <a:pt x="665" y="877"/>
                  </a:cubicBezTo>
                  <a:cubicBezTo>
                    <a:pt x="703" y="915"/>
                    <a:pt x="761" y="935"/>
                    <a:pt x="808" y="935"/>
                  </a:cubicBezTo>
                  <a:cubicBezTo>
                    <a:pt x="812" y="935"/>
                    <a:pt x="816" y="935"/>
                    <a:pt x="819" y="935"/>
                  </a:cubicBezTo>
                  <a:cubicBezTo>
                    <a:pt x="1002" y="935"/>
                    <a:pt x="1082" y="703"/>
                    <a:pt x="942" y="582"/>
                  </a:cubicBezTo>
                  <a:cubicBezTo>
                    <a:pt x="780" y="429"/>
                    <a:pt x="589" y="238"/>
                    <a:pt x="436" y="66"/>
                  </a:cubicBezTo>
                  <a:cubicBezTo>
                    <a:pt x="390" y="20"/>
                    <a:pt x="338" y="1"/>
                    <a:pt x="289"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5607;p64"/>
            <p:cNvSpPr/>
            <p:nvPr/>
          </p:nvSpPr>
          <p:spPr>
            <a:xfrm>
              <a:off x="2433324" y="2233141"/>
              <a:ext cx="55538" cy="51532"/>
            </a:xfrm>
            <a:custGeom>
              <a:avLst/>
              <a:gdLst/>
              <a:ahLst/>
              <a:cxnLst/>
              <a:rect l="l" t="t" r="r" b="b"/>
              <a:pathLst>
                <a:path w="2121" h="1968" extrusionOk="0">
                  <a:moveTo>
                    <a:pt x="290" y="1"/>
                  </a:moveTo>
                  <a:cubicBezTo>
                    <a:pt x="137" y="1"/>
                    <a:pt x="1" y="203"/>
                    <a:pt x="146" y="355"/>
                  </a:cubicBezTo>
                  <a:cubicBezTo>
                    <a:pt x="652" y="870"/>
                    <a:pt x="1176" y="1395"/>
                    <a:pt x="1691" y="1901"/>
                  </a:cubicBezTo>
                  <a:cubicBezTo>
                    <a:pt x="1730" y="1939"/>
                    <a:pt x="1787" y="1958"/>
                    <a:pt x="1835" y="1958"/>
                  </a:cubicBezTo>
                  <a:lnTo>
                    <a:pt x="1844" y="1967"/>
                  </a:lnTo>
                  <a:cubicBezTo>
                    <a:pt x="2025" y="1967"/>
                    <a:pt x="2121" y="1748"/>
                    <a:pt x="1987" y="1614"/>
                  </a:cubicBezTo>
                  <a:cubicBezTo>
                    <a:pt x="1462" y="1109"/>
                    <a:pt x="947" y="584"/>
                    <a:pt x="432" y="69"/>
                  </a:cubicBezTo>
                  <a:cubicBezTo>
                    <a:pt x="389" y="21"/>
                    <a:pt x="339" y="1"/>
                    <a:pt x="290"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5608;p64"/>
            <p:cNvSpPr/>
            <p:nvPr/>
          </p:nvSpPr>
          <p:spPr>
            <a:xfrm>
              <a:off x="2356105" y="2093994"/>
              <a:ext cx="71066" cy="20320"/>
            </a:xfrm>
            <a:custGeom>
              <a:avLst/>
              <a:gdLst/>
              <a:ahLst/>
              <a:cxnLst/>
              <a:rect l="l" t="t" r="r" b="b"/>
              <a:pathLst>
                <a:path w="2714" h="776" extrusionOk="0">
                  <a:moveTo>
                    <a:pt x="1233" y="1"/>
                  </a:moveTo>
                  <a:cubicBezTo>
                    <a:pt x="916" y="1"/>
                    <a:pt x="564" y="71"/>
                    <a:pt x="204" y="269"/>
                  </a:cubicBezTo>
                  <a:cubicBezTo>
                    <a:pt x="1" y="384"/>
                    <a:pt x="117" y="658"/>
                    <a:pt x="304" y="658"/>
                  </a:cubicBezTo>
                  <a:cubicBezTo>
                    <a:pt x="336" y="658"/>
                    <a:pt x="370" y="650"/>
                    <a:pt x="405" y="632"/>
                  </a:cubicBezTo>
                  <a:cubicBezTo>
                    <a:pt x="693" y="467"/>
                    <a:pt x="978" y="409"/>
                    <a:pt x="1235" y="409"/>
                  </a:cubicBezTo>
                  <a:cubicBezTo>
                    <a:pt x="1829" y="409"/>
                    <a:pt x="2279" y="717"/>
                    <a:pt x="2313" y="737"/>
                  </a:cubicBezTo>
                  <a:cubicBezTo>
                    <a:pt x="2341" y="756"/>
                    <a:pt x="2389" y="775"/>
                    <a:pt x="2427" y="775"/>
                  </a:cubicBezTo>
                  <a:cubicBezTo>
                    <a:pt x="2628" y="775"/>
                    <a:pt x="2713" y="517"/>
                    <a:pt x="2551" y="403"/>
                  </a:cubicBezTo>
                  <a:cubicBezTo>
                    <a:pt x="2518" y="376"/>
                    <a:pt x="1968" y="1"/>
                    <a:pt x="1233" y="1"/>
                  </a:cubicBezTo>
                  <a:close/>
                </a:path>
              </a:pathLst>
            </a:custGeom>
            <a:solidFill>
              <a:srgbClr val="A4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5609;p64"/>
            <p:cNvSpPr/>
            <p:nvPr/>
          </p:nvSpPr>
          <p:spPr>
            <a:xfrm>
              <a:off x="2387422" y="2184961"/>
              <a:ext cx="30008" cy="30270"/>
            </a:xfrm>
            <a:custGeom>
              <a:avLst/>
              <a:gdLst/>
              <a:ahLst/>
              <a:cxnLst/>
              <a:rect l="l" t="t" r="r" b="b"/>
              <a:pathLst>
                <a:path w="1146" h="1156" extrusionOk="0">
                  <a:moveTo>
                    <a:pt x="573" y="1"/>
                  </a:moveTo>
                  <a:cubicBezTo>
                    <a:pt x="258" y="1"/>
                    <a:pt x="1" y="258"/>
                    <a:pt x="1" y="573"/>
                  </a:cubicBezTo>
                  <a:cubicBezTo>
                    <a:pt x="1" y="898"/>
                    <a:pt x="258" y="1155"/>
                    <a:pt x="573" y="1155"/>
                  </a:cubicBezTo>
                  <a:cubicBezTo>
                    <a:pt x="888" y="1155"/>
                    <a:pt x="1145" y="898"/>
                    <a:pt x="1145" y="573"/>
                  </a:cubicBezTo>
                  <a:cubicBezTo>
                    <a:pt x="1145" y="258"/>
                    <a:pt x="888" y="1"/>
                    <a:pt x="573" y="1"/>
                  </a:cubicBezTo>
                  <a:close/>
                </a:path>
              </a:pathLst>
            </a:custGeom>
            <a:solidFill>
              <a:srgbClr val="9CA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5610;p64"/>
            <p:cNvSpPr/>
            <p:nvPr/>
          </p:nvSpPr>
          <p:spPr>
            <a:xfrm>
              <a:off x="2415152" y="2156995"/>
              <a:ext cx="30244" cy="30244"/>
            </a:xfrm>
            <a:custGeom>
              <a:avLst/>
              <a:gdLst/>
              <a:ahLst/>
              <a:cxnLst/>
              <a:rect l="l" t="t" r="r" b="b"/>
              <a:pathLst>
                <a:path w="1155" h="1155" extrusionOk="0">
                  <a:moveTo>
                    <a:pt x="582" y="0"/>
                  </a:moveTo>
                  <a:cubicBezTo>
                    <a:pt x="268" y="0"/>
                    <a:pt x="0" y="258"/>
                    <a:pt x="0" y="582"/>
                  </a:cubicBezTo>
                  <a:cubicBezTo>
                    <a:pt x="0" y="897"/>
                    <a:pt x="268" y="1155"/>
                    <a:pt x="582" y="1155"/>
                  </a:cubicBezTo>
                  <a:cubicBezTo>
                    <a:pt x="897" y="1155"/>
                    <a:pt x="1155" y="897"/>
                    <a:pt x="1155" y="582"/>
                  </a:cubicBezTo>
                  <a:cubicBezTo>
                    <a:pt x="1155" y="258"/>
                    <a:pt x="897" y="0"/>
                    <a:pt x="582" y="0"/>
                  </a:cubicBezTo>
                  <a:close/>
                </a:path>
              </a:pathLst>
            </a:custGeom>
            <a:solidFill>
              <a:srgbClr val="9CA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5611;p64"/>
            <p:cNvSpPr/>
            <p:nvPr/>
          </p:nvSpPr>
          <p:spPr>
            <a:xfrm>
              <a:off x="2474854" y="2244924"/>
              <a:ext cx="79707" cy="75727"/>
            </a:xfrm>
            <a:custGeom>
              <a:avLst/>
              <a:gdLst/>
              <a:ahLst/>
              <a:cxnLst/>
              <a:rect l="l" t="t" r="r" b="b"/>
              <a:pathLst>
                <a:path w="3044" h="2892" extrusionOk="0">
                  <a:moveTo>
                    <a:pt x="2090" y="0"/>
                  </a:moveTo>
                  <a:lnTo>
                    <a:pt x="0" y="2080"/>
                  </a:lnTo>
                  <a:lnTo>
                    <a:pt x="382" y="2462"/>
                  </a:lnTo>
                  <a:cubicBezTo>
                    <a:pt x="673" y="2748"/>
                    <a:pt x="1050" y="2891"/>
                    <a:pt x="1426" y="2891"/>
                  </a:cubicBezTo>
                  <a:cubicBezTo>
                    <a:pt x="1801" y="2891"/>
                    <a:pt x="2176" y="2748"/>
                    <a:pt x="2462" y="2462"/>
                  </a:cubicBezTo>
                  <a:cubicBezTo>
                    <a:pt x="3044" y="1889"/>
                    <a:pt x="3044" y="954"/>
                    <a:pt x="2462" y="382"/>
                  </a:cubicBezTo>
                  <a:lnTo>
                    <a:pt x="2090"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5612;p64"/>
            <p:cNvSpPr/>
            <p:nvPr/>
          </p:nvSpPr>
          <p:spPr>
            <a:xfrm>
              <a:off x="2475115" y="2244924"/>
              <a:ext cx="71459" cy="71721"/>
            </a:xfrm>
            <a:custGeom>
              <a:avLst/>
              <a:gdLst/>
              <a:ahLst/>
              <a:cxnLst/>
              <a:rect l="l" t="t" r="r" b="b"/>
              <a:pathLst>
                <a:path w="2729" h="2739" extrusionOk="0">
                  <a:moveTo>
                    <a:pt x="2080" y="0"/>
                  </a:moveTo>
                  <a:lnTo>
                    <a:pt x="0" y="2080"/>
                  </a:lnTo>
                  <a:lnTo>
                    <a:pt x="372" y="2462"/>
                  </a:lnTo>
                  <a:cubicBezTo>
                    <a:pt x="487" y="2576"/>
                    <a:pt x="620" y="2662"/>
                    <a:pt x="763" y="2738"/>
                  </a:cubicBezTo>
                  <a:lnTo>
                    <a:pt x="2728" y="764"/>
                  </a:lnTo>
                  <a:cubicBezTo>
                    <a:pt x="2662" y="621"/>
                    <a:pt x="2566" y="487"/>
                    <a:pt x="2452" y="382"/>
                  </a:cubicBezTo>
                  <a:lnTo>
                    <a:pt x="2080" y="0"/>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5613;p64"/>
            <p:cNvSpPr/>
            <p:nvPr/>
          </p:nvSpPr>
          <p:spPr>
            <a:xfrm>
              <a:off x="2450371" y="2220756"/>
              <a:ext cx="89945" cy="88820"/>
            </a:xfrm>
            <a:custGeom>
              <a:avLst/>
              <a:gdLst/>
              <a:ahLst/>
              <a:cxnLst/>
              <a:rect l="l" t="t" r="r" b="b"/>
              <a:pathLst>
                <a:path w="3435" h="3392" extrusionOk="0">
                  <a:moveTo>
                    <a:pt x="2576" y="0"/>
                  </a:moveTo>
                  <a:cubicBezTo>
                    <a:pt x="2522" y="0"/>
                    <a:pt x="2467" y="22"/>
                    <a:pt x="2424" y="65"/>
                  </a:cubicBezTo>
                  <a:lnTo>
                    <a:pt x="86" y="2402"/>
                  </a:lnTo>
                  <a:cubicBezTo>
                    <a:pt x="1" y="2488"/>
                    <a:pt x="1" y="2631"/>
                    <a:pt x="86" y="2717"/>
                  </a:cubicBezTo>
                  <a:lnTo>
                    <a:pt x="697" y="3327"/>
                  </a:lnTo>
                  <a:cubicBezTo>
                    <a:pt x="740" y="3370"/>
                    <a:pt x="795" y="3392"/>
                    <a:pt x="850" y="3392"/>
                  </a:cubicBezTo>
                  <a:cubicBezTo>
                    <a:pt x="904" y="3392"/>
                    <a:pt x="959" y="3370"/>
                    <a:pt x="1002" y="3327"/>
                  </a:cubicBezTo>
                  <a:lnTo>
                    <a:pt x="3349" y="990"/>
                  </a:lnTo>
                  <a:cubicBezTo>
                    <a:pt x="3435" y="904"/>
                    <a:pt x="3435" y="761"/>
                    <a:pt x="3349" y="675"/>
                  </a:cubicBezTo>
                  <a:lnTo>
                    <a:pt x="2729" y="65"/>
                  </a:lnTo>
                  <a:cubicBezTo>
                    <a:pt x="2686" y="22"/>
                    <a:pt x="2631" y="0"/>
                    <a:pt x="25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Rettangolo 73"/>
          <p:cNvSpPr/>
          <p:nvPr/>
        </p:nvSpPr>
        <p:spPr>
          <a:xfrm>
            <a:off x="5856031" y="5196659"/>
            <a:ext cx="3734080" cy="1169551"/>
          </a:xfrm>
          <a:prstGeom prst="rect">
            <a:avLst/>
          </a:prstGeom>
        </p:spPr>
        <p:txBody>
          <a:bodyPr wrap="square">
            <a:spAutoFit/>
          </a:bodyPr>
          <a:lstStyle/>
          <a:p>
            <a:pPr marL="285750" indent="-285750">
              <a:buFont typeface="Arial" panose="020B0604020202020204" pitchFamily="34" charset="0"/>
              <a:buChar char="•"/>
            </a:pPr>
            <a:r>
              <a:rPr lang="it-IT" sz="1400" dirty="0"/>
              <a:t>Fascicolo sanitario elettronico (FSE)</a:t>
            </a:r>
          </a:p>
          <a:p>
            <a:pPr marL="285750" indent="-285750">
              <a:buFont typeface="Arial" panose="020B0604020202020204" pitchFamily="34" charset="0"/>
              <a:buChar char="•"/>
            </a:pPr>
            <a:r>
              <a:rPr lang="it-IT" sz="1400" dirty="0"/>
              <a:t>Sistema di Tessera sanitaria elettronica (STS) </a:t>
            </a:r>
          </a:p>
          <a:p>
            <a:pPr marL="285750" indent="-285750">
              <a:buFont typeface="Arial" panose="020B0604020202020204" pitchFamily="34" charset="0"/>
              <a:buChar char="•"/>
            </a:pPr>
            <a:r>
              <a:rPr lang="it-IT" sz="1400" dirty="0"/>
              <a:t>Nuovo Sistema Informativo Sanitario (NSIS</a:t>
            </a:r>
            <a:r>
              <a:rPr lang="it-IT" sz="1400" dirty="0" smtClean="0"/>
              <a:t>)</a:t>
            </a:r>
          </a:p>
          <a:p>
            <a:pPr marL="285750" indent="-285750">
              <a:buFont typeface="Arial" panose="020B0604020202020204" pitchFamily="34" charset="0"/>
              <a:buChar char="•"/>
            </a:pPr>
            <a:r>
              <a:rPr lang="it-IT" sz="1400" dirty="0" smtClean="0"/>
              <a:t>Deroghe e semplificazioni Privacy</a:t>
            </a:r>
          </a:p>
          <a:p>
            <a:pPr marL="285750" indent="-285750">
              <a:buFont typeface="Arial" panose="020B0604020202020204" pitchFamily="34" charset="0"/>
              <a:buChar char="•"/>
            </a:pPr>
            <a:r>
              <a:rPr lang="it-IT" sz="1400" dirty="0" smtClean="0"/>
              <a:t>Open data…..</a:t>
            </a:r>
            <a:endParaRPr lang="it-IT" sz="1400" dirty="0"/>
          </a:p>
        </p:txBody>
      </p:sp>
      <p:sp>
        <p:nvSpPr>
          <p:cNvPr id="75" name="Rettangolo 74"/>
          <p:cNvSpPr/>
          <p:nvPr/>
        </p:nvSpPr>
        <p:spPr>
          <a:xfrm>
            <a:off x="9434990" y="5023285"/>
            <a:ext cx="2824336" cy="1169551"/>
          </a:xfrm>
          <a:prstGeom prst="rect">
            <a:avLst/>
          </a:prstGeom>
        </p:spPr>
        <p:txBody>
          <a:bodyPr wrap="square">
            <a:spAutoFit/>
          </a:bodyPr>
          <a:lstStyle/>
          <a:p>
            <a:pPr marL="285750" indent="-285750">
              <a:buFont typeface="Arial" panose="020B0604020202020204" pitchFamily="34" charset="0"/>
              <a:buChar char="•"/>
            </a:pPr>
            <a:r>
              <a:rPr lang="it-IT" sz="1400" dirty="0"/>
              <a:t>superare eterogeneità territoriale e garantire uniforme applicazione dei sistemi di digitalizzazione ed integrazione ed </a:t>
            </a:r>
            <a:r>
              <a:rPr lang="it-IT" sz="1400" dirty="0" smtClean="0"/>
              <a:t>interoperabilità</a:t>
            </a:r>
            <a:endParaRPr lang="it-IT" sz="1400" dirty="0"/>
          </a:p>
        </p:txBody>
      </p:sp>
      <p:sp>
        <p:nvSpPr>
          <p:cNvPr id="2" name="Rettangolo 1"/>
          <p:cNvSpPr/>
          <p:nvPr/>
        </p:nvSpPr>
        <p:spPr>
          <a:xfrm>
            <a:off x="10335738" y="2745972"/>
            <a:ext cx="1876579" cy="307777"/>
          </a:xfrm>
          <a:prstGeom prst="rect">
            <a:avLst/>
          </a:prstGeom>
        </p:spPr>
        <p:txBody>
          <a:bodyPr wrap="square">
            <a:spAutoFit/>
          </a:bodyPr>
          <a:lstStyle/>
          <a:p>
            <a:r>
              <a:rPr lang="it-IT" sz="1400" dirty="0"/>
              <a:t>entro la metà del 2026</a:t>
            </a:r>
          </a:p>
        </p:txBody>
      </p:sp>
      <p:grpSp>
        <p:nvGrpSpPr>
          <p:cNvPr id="76" name="Google Shape;12321;p92">
            <a:extLst>
              <a:ext uri="{FF2B5EF4-FFF2-40B4-BE49-F238E27FC236}">
                <a16:creationId xmlns:a16="http://schemas.microsoft.com/office/drawing/2014/main" id="{5ADC87AD-4578-40D6-9D36-122E88D3659C}"/>
              </a:ext>
            </a:extLst>
          </p:cNvPr>
          <p:cNvGrpSpPr/>
          <p:nvPr/>
        </p:nvGrpSpPr>
        <p:grpSpPr>
          <a:xfrm>
            <a:off x="9739649" y="2599126"/>
            <a:ext cx="649277" cy="622819"/>
            <a:chOff x="6229598" y="1518052"/>
            <a:chExt cx="343560" cy="343822"/>
          </a:xfrm>
        </p:grpSpPr>
        <p:sp>
          <p:nvSpPr>
            <p:cNvPr id="77" name="Google Shape;12322;p92">
              <a:extLst>
                <a:ext uri="{FF2B5EF4-FFF2-40B4-BE49-F238E27FC236}">
                  <a16:creationId xmlns:a16="http://schemas.microsoft.com/office/drawing/2014/main" id="{9290A16F-E021-4A16-B447-C295C976DCBA}"/>
                </a:ext>
              </a:extLst>
            </p:cNvPr>
            <p:cNvSpPr/>
            <p:nvPr/>
          </p:nvSpPr>
          <p:spPr>
            <a:xfrm>
              <a:off x="6229598" y="1518052"/>
              <a:ext cx="343560" cy="343822"/>
            </a:xfrm>
            <a:custGeom>
              <a:avLst/>
              <a:gdLst/>
              <a:ahLst/>
              <a:cxnLst/>
              <a:rect l="l" t="t" r="r" b="b"/>
              <a:pathLst>
                <a:path w="13083" h="13093" extrusionOk="0">
                  <a:moveTo>
                    <a:pt x="6537" y="0"/>
                  </a:moveTo>
                  <a:cubicBezTo>
                    <a:pt x="2929" y="0"/>
                    <a:pt x="0" y="2938"/>
                    <a:pt x="0" y="6546"/>
                  </a:cubicBezTo>
                  <a:cubicBezTo>
                    <a:pt x="0" y="10164"/>
                    <a:pt x="2929" y="13092"/>
                    <a:pt x="6537" y="13092"/>
                  </a:cubicBezTo>
                  <a:cubicBezTo>
                    <a:pt x="10154" y="13092"/>
                    <a:pt x="13083" y="10164"/>
                    <a:pt x="13083" y="6546"/>
                  </a:cubicBezTo>
                  <a:cubicBezTo>
                    <a:pt x="13083" y="2938"/>
                    <a:pt x="10154" y="0"/>
                    <a:pt x="65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2323;p92">
              <a:extLst>
                <a:ext uri="{FF2B5EF4-FFF2-40B4-BE49-F238E27FC236}">
                  <a16:creationId xmlns:a16="http://schemas.microsoft.com/office/drawing/2014/main" id="{991901BD-22A3-4323-9C80-37560DD7B5E3}"/>
                </a:ext>
              </a:extLst>
            </p:cNvPr>
            <p:cNvSpPr/>
            <p:nvPr/>
          </p:nvSpPr>
          <p:spPr>
            <a:xfrm>
              <a:off x="6255228" y="1543918"/>
              <a:ext cx="292064" cy="292064"/>
            </a:xfrm>
            <a:custGeom>
              <a:avLst/>
              <a:gdLst/>
              <a:ahLst/>
              <a:cxnLst/>
              <a:rect l="l" t="t" r="r" b="b"/>
              <a:pathLst>
                <a:path w="11122" h="11122" extrusionOk="0">
                  <a:moveTo>
                    <a:pt x="5561" y="1"/>
                  </a:moveTo>
                  <a:cubicBezTo>
                    <a:pt x="2489" y="1"/>
                    <a:pt x="1" y="2489"/>
                    <a:pt x="1" y="5561"/>
                  </a:cubicBezTo>
                  <a:cubicBezTo>
                    <a:pt x="1" y="8633"/>
                    <a:pt x="2489" y="11121"/>
                    <a:pt x="5561" y="11121"/>
                  </a:cubicBezTo>
                  <a:cubicBezTo>
                    <a:pt x="8633" y="11121"/>
                    <a:pt x="11121" y="8633"/>
                    <a:pt x="11121" y="5561"/>
                  </a:cubicBezTo>
                  <a:cubicBezTo>
                    <a:pt x="11121" y="2489"/>
                    <a:pt x="8633" y="1"/>
                    <a:pt x="5561" y="1"/>
                  </a:cubicBezTo>
                  <a:close/>
                </a:path>
              </a:pathLst>
            </a:custGeom>
            <a:solidFill>
              <a:schemeClr val="accent4">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4">
                    <a:lumMod val="20000"/>
                    <a:lumOff val="80000"/>
                  </a:schemeClr>
                </a:solidFill>
              </a:endParaRPr>
            </a:p>
          </p:txBody>
        </p:sp>
        <p:sp>
          <p:nvSpPr>
            <p:cNvPr id="79" name="Google Shape;12324;p92">
              <a:extLst>
                <a:ext uri="{FF2B5EF4-FFF2-40B4-BE49-F238E27FC236}">
                  <a16:creationId xmlns:a16="http://schemas.microsoft.com/office/drawing/2014/main" id="{B8F45F1A-134E-4E55-88D0-279C0F0AAA77}"/>
                </a:ext>
              </a:extLst>
            </p:cNvPr>
            <p:cNvSpPr/>
            <p:nvPr/>
          </p:nvSpPr>
          <p:spPr>
            <a:xfrm>
              <a:off x="6396218" y="1564034"/>
              <a:ext cx="10320" cy="131221"/>
            </a:xfrm>
            <a:custGeom>
              <a:avLst/>
              <a:gdLst/>
              <a:ahLst/>
              <a:cxnLst/>
              <a:rect l="l" t="t" r="r" b="b"/>
              <a:pathLst>
                <a:path w="393" h="4997" extrusionOk="0">
                  <a:moveTo>
                    <a:pt x="197" y="0"/>
                  </a:moveTo>
                  <a:cubicBezTo>
                    <a:pt x="99" y="0"/>
                    <a:pt x="1" y="67"/>
                    <a:pt x="1" y="201"/>
                  </a:cubicBezTo>
                  <a:lnTo>
                    <a:pt x="1" y="4795"/>
                  </a:lnTo>
                  <a:cubicBezTo>
                    <a:pt x="1" y="4910"/>
                    <a:pt x="87" y="4996"/>
                    <a:pt x="192" y="4996"/>
                  </a:cubicBezTo>
                  <a:cubicBezTo>
                    <a:pt x="307" y="4996"/>
                    <a:pt x="393" y="4910"/>
                    <a:pt x="393" y="4795"/>
                  </a:cubicBezTo>
                  <a:lnTo>
                    <a:pt x="393" y="201"/>
                  </a:lnTo>
                  <a:cubicBezTo>
                    <a:pt x="393" y="67"/>
                    <a:pt x="295" y="0"/>
                    <a:pt x="197" y="0"/>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2325;p92">
              <a:extLst>
                <a:ext uri="{FF2B5EF4-FFF2-40B4-BE49-F238E27FC236}">
                  <a16:creationId xmlns:a16="http://schemas.microsoft.com/office/drawing/2014/main" id="{10F2EAB4-1085-4E5F-9F4B-A110E7F2CA10}"/>
                </a:ext>
              </a:extLst>
            </p:cNvPr>
            <p:cNvSpPr/>
            <p:nvPr/>
          </p:nvSpPr>
          <p:spPr>
            <a:xfrm>
              <a:off x="6394459" y="1684908"/>
              <a:ext cx="134477" cy="10346"/>
            </a:xfrm>
            <a:custGeom>
              <a:avLst/>
              <a:gdLst/>
              <a:ahLst/>
              <a:cxnLst/>
              <a:rect l="l" t="t" r="r" b="b"/>
              <a:pathLst>
                <a:path w="5121" h="394" extrusionOk="0">
                  <a:moveTo>
                    <a:pt x="259" y="1"/>
                  </a:moveTo>
                  <a:cubicBezTo>
                    <a:pt x="1" y="1"/>
                    <a:pt x="1" y="393"/>
                    <a:pt x="259" y="393"/>
                  </a:cubicBezTo>
                  <a:lnTo>
                    <a:pt x="4862" y="393"/>
                  </a:lnTo>
                  <a:cubicBezTo>
                    <a:pt x="5121" y="393"/>
                    <a:pt x="5121" y="1"/>
                    <a:pt x="4862"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2326;p92">
              <a:extLst>
                <a:ext uri="{FF2B5EF4-FFF2-40B4-BE49-F238E27FC236}">
                  <a16:creationId xmlns:a16="http://schemas.microsoft.com/office/drawing/2014/main" id="{A204752A-6DF4-4DDA-9607-14055F98E566}"/>
                </a:ext>
              </a:extLst>
            </p:cNvPr>
            <p:cNvSpPr/>
            <p:nvPr/>
          </p:nvSpPr>
          <p:spPr>
            <a:xfrm>
              <a:off x="6291178" y="1579868"/>
              <a:ext cx="272946" cy="256009"/>
            </a:xfrm>
            <a:custGeom>
              <a:avLst/>
              <a:gdLst/>
              <a:ahLst/>
              <a:cxnLst/>
              <a:rect l="l" t="t" r="r" b="b"/>
              <a:pathLst>
                <a:path w="10394" h="9749" extrusionOk="0">
                  <a:moveTo>
                    <a:pt x="7848" y="0"/>
                  </a:moveTo>
                  <a:lnTo>
                    <a:pt x="7848" y="0"/>
                  </a:lnTo>
                  <a:cubicBezTo>
                    <a:pt x="9781" y="2211"/>
                    <a:pt x="9666" y="5522"/>
                    <a:pt x="7599" y="7599"/>
                  </a:cubicBezTo>
                  <a:cubicBezTo>
                    <a:pt x="6518" y="8680"/>
                    <a:pt x="5095" y="9227"/>
                    <a:pt x="3667" y="9227"/>
                  </a:cubicBezTo>
                  <a:cubicBezTo>
                    <a:pt x="2363" y="9227"/>
                    <a:pt x="1055" y="8771"/>
                    <a:pt x="0" y="7848"/>
                  </a:cubicBezTo>
                  <a:lnTo>
                    <a:pt x="0" y="7848"/>
                  </a:lnTo>
                  <a:cubicBezTo>
                    <a:pt x="1108" y="9110"/>
                    <a:pt x="2650" y="9748"/>
                    <a:pt x="4196" y="9748"/>
                  </a:cubicBezTo>
                  <a:cubicBezTo>
                    <a:pt x="5614" y="9748"/>
                    <a:pt x="7035" y="9211"/>
                    <a:pt x="8125" y="8125"/>
                  </a:cubicBezTo>
                  <a:cubicBezTo>
                    <a:pt x="10393" y="5848"/>
                    <a:pt x="10269" y="2125"/>
                    <a:pt x="7848" y="0"/>
                  </a:cubicBezTo>
                  <a:close/>
                </a:path>
              </a:pathLst>
            </a:custGeom>
            <a:solidFill>
              <a:srgbClr val="E2E8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2327;p92">
              <a:extLst>
                <a:ext uri="{FF2B5EF4-FFF2-40B4-BE49-F238E27FC236}">
                  <a16:creationId xmlns:a16="http://schemas.microsoft.com/office/drawing/2014/main" id="{D402FE53-1C8A-49BE-AC8C-C10FD058236A}"/>
                </a:ext>
              </a:extLst>
            </p:cNvPr>
            <p:cNvSpPr/>
            <p:nvPr/>
          </p:nvSpPr>
          <p:spPr>
            <a:xfrm>
              <a:off x="6273584" y="1684908"/>
              <a:ext cx="21376" cy="10346"/>
            </a:xfrm>
            <a:custGeom>
              <a:avLst/>
              <a:gdLst/>
              <a:ahLst/>
              <a:cxnLst/>
              <a:rect l="l" t="t" r="r" b="b"/>
              <a:pathLst>
                <a:path w="814" h="394" extrusionOk="0">
                  <a:moveTo>
                    <a:pt x="268" y="1"/>
                  </a:moveTo>
                  <a:cubicBezTo>
                    <a:pt x="0" y="1"/>
                    <a:pt x="0" y="393"/>
                    <a:pt x="268" y="393"/>
                  </a:cubicBezTo>
                  <a:lnTo>
                    <a:pt x="555" y="393"/>
                  </a:lnTo>
                  <a:cubicBezTo>
                    <a:pt x="814" y="393"/>
                    <a:pt x="814" y="1"/>
                    <a:pt x="555" y="1"/>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2328;p92">
              <a:extLst>
                <a:ext uri="{FF2B5EF4-FFF2-40B4-BE49-F238E27FC236}">
                  <a16:creationId xmlns:a16="http://schemas.microsoft.com/office/drawing/2014/main" id="{F8CAD439-F3DF-44EE-B33A-40910ADEB22F}"/>
                </a:ext>
              </a:extLst>
            </p:cNvPr>
            <p:cNvSpPr/>
            <p:nvPr/>
          </p:nvSpPr>
          <p:spPr>
            <a:xfrm>
              <a:off x="6396218" y="1798194"/>
              <a:ext cx="10320" cy="17673"/>
            </a:xfrm>
            <a:custGeom>
              <a:avLst/>
              <a:gdLst/>
              <a:ahLst/>
              <a:cxnLst/>
              <a:rect l="l" t="t" r="r" b="b"/>
              <a:pathLst>
                <a:path w="393" h="673" extrusionOk="0">
                  <a:moveTo>
                    <a:pt x="197" y="1"/>
                  </a:moveTo>
                  <a:cubicBezTo>
                    <a:pt x="99" y="1"/>
                    <a:pt x="1" y="65"/>
                    <a:pt x="1" y="194"/>
                  </a:cubicBezTo>
                  <a:lnTo>
                    <a:pt x="1" y="481"/>
                  </a:lnTo>
                  <a:cubicBezTo>
                    <a:pt x="1" y="587"/>
                    <a:pt x="87" y="673"/>
                    <a:pt x="192" y="673"/>
                  </a:cubicBezTo>
                  <a:cubicBezTo>
                    <a:pt x="307" y="673"/>
                    <a:pt x="393" y="587"/>
                    <a:pt x="393" y="481"/>
                  </a:cubicBezTo>
                  <a:lnTo>
                    <a:pt x="393" y="194"/>
                  </a:lnTo>
                  <a:cubicBezTo>
                    <a:pt x="393" y="65"/>
                    <a:pt x="295" y="1"/>
                    <a:pt x="197" y="1"/>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2329;p92">
              <a:extLst>
                <a:ext uri="{FF2B5EF4-FFF2-40B4-BE49-F238E27FC236}">
                  <a16:creationId xmlns:a16="http://schemas.microsoft.com/office/drawing/2014/main" id="{9D4B49F3-E452-4D63-B768-2D53F3E6623E}"/>
                </a:ext>
              </a:extLst>
            </p:cNvPr>
            <p:cNvSpPr/>
            <p:nvPr/>
          </p:nvSpPr>
          <p:spPr>
            <a:xfrm>
              <a:off x="6308063" y="1599117"/>
              <a:ext cx="20036" cy="15966"/>
            </a:xfrm>
            <a:custGeom>
              <a:avLst/>
              <a:gdLst/>
              <a:ahLst/>
              <a:cxnLst/>
              <a:rect l="l" t="t" r="r" b="b"/>
              <a:pathLst>
                <a:path w="763" h="608" extrusionOk="0">
                  <a:moveTo>
                    <a:pt x="296" y="0"/>
                  </a:moveTo>
                  <a:cubicBezTo>
                    <a:pt x="140" y="0"/>
                    <a:pt x="1" y="210"/>
                    <a:pt x="161" y="349"/>
                  </a:cubicBezTo>
                  <a:lnTo>
                    <a:pt x="362" y="550"/>
                  </a:lnTo>
                  <a:cubicBezTo>
                    <a:pt x="399" y="587"/>
                    <a:pt x="445" y="606"/>
                    <a:pt x="501" y="607"/>
                  </a:cubicBezTo>
                  <a:lnTo>
                    <a:pt x="501" y="607"/>
                  </a:lnTo>
                  <a:cubicBezTo>
                    <a:pt x="679" y="604"/>
                    <a:pt x="763" y="396"/>
                    <a:pt x="640" y="272"/>
                  </a:cubicBezTo>
                  <a:lnTo>
                    <a:pt x="439" y="71"/>
                  </a:lnTo>
                  <a:cubicBezTo>
                    <a:pt x="395" y="21"/>
                    <a:pt x="344" y="0"/>
                    <a:pt x="296" y="0"/>
                  </a:cubicBezTo>
                  <a:close/>
                  <a:moveTo>
                    <a:pt x="501" y="607"/>
                  </a:moveTo>
                  <a:cubicBezTo>
                    <a:pt x="499" y="607"/>
                    <a:pt x="498" y="607"/>
                    <a:pt x="496" y="607"/>
                  </a:cubicBezTo>
                  <a:lnTo>
                    <a:pt x="506" y="607"/>
                  </a:lnTo>
                  <a:cubicBezTo>
                    <a:pt x="504" y="607"/>
                    <a:pt x="502" y="607"/>
                    <a:pt x="501" y="607"/>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2330;p92">
              <a:extLst>
                <a:ext uri="{FF2B5EF4-FFF2-40B4-BE49-F238E27FC236}">
                  <a16:creationId xmlns:a16="http://schemas.microsoft.com/office/drawing/2014/main" id="{935A1C12-EBDA-4BC9-87DA-6C25356BB020}"/>
                </a:ext>
              </a:extLst>
            </p:cNvPr>
            <p:cNvSpPr/>
            <p:nvPr/>
          </p:nvSpPr>
          <p:spPr>
            <a:xfrm>
              <a:off x="6473606" y="1764581"/>
              <a:ext cx="20141" cy="16097"/>
            </a:xfrm>
            <a:custGeom>
              <a:avLst/>
              <a:gdLst/>
              <a:ahLst/>
              <a:cxnLst/>
              <a:rect l="l" t="t" r="r" b="b"/>
              <a:pathLst>
                <a:path w="767" h="613" extrusionOk="0">
                  <a:moveTo>
                    <a:pt x="297" y="0"/>
                  </a:moveTo>
                  <a:cubicBezTo>
                    <a:pt x="138" y="0"/>
                    <a:pt x="1" y="208"/>
                    <a:pt x="154" y="355"/>
                  </a:cubicBezTo>
                  <a:lnTo>
                    <a:pt x="355" y="556"/>
                  </a:lnTo>
                  <a:cubicBezTo>
                    <a:pt x="394" y="584"/>
                    <a:pt x="451" y="613"/>
                    <a:pt x="499" y="613"/>
                  </a:cubicBezTo>
                  <a:cubicBezTo>
                    <a:pt x="671" y="613"/>
                    <a:pt x="767" y="402"/>
                    <a:pt x="642" y="278"/>
                  </a:cubicBezTo>
                  <a:lnTo>
                    <a:pt x="441" y="67"/>
                  </a:lnTo>
                  <a:cubicBezTo>
                    <a:pt x="396" y="20"/>
                    <a:pt x="345" y="0"/>
                    <a:pt x="297"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2331;p92">
              <a:extLst>
                <a:ext uri="{FF2B5EF4-FFF2-40B4-BE49-F238E27FC236}">
                  <a16:creationId xmlns:a16="http://schemas.microsoft.com/office/drawing/2014/main" id="{55BD8F04-9FBA-444E-8329-C7B89C4D5399}"/>
                </a:ext>
              </a:extLst>
            </p:cNvPr>
            <p:cNvSpPr/>
            <p:nvPr/>
          </p:nvSpPr>
          <p:spPr>
            <a:xfrm>
              <a:off x="6474368" y="1599117"/>
              <a:ext cx="20141" cy="15966"/>
            </a:xfrm>
            <a:custGeom>
              <a:avLst/>
              <a:gdLst/>
              <a:ahLst/>
              <a:cxnLst/>
              <a:rect l="l" t="t" r="r" b="b"/>
              <a:pathLst>
                <a:path w="767" h="608" extrusionOk="0">
                  <a:moveTo>
                    <a:pt x="478" y="0"/>
                  </a:moveTo>
                  <a:cubicBezTo>
                    <a:pt x="429" y="0"/>
                    <a:pt x="379" y="21"/>
                    <a:pt x="336" y="71"/>
                  </a:cubicBezTo>
                  <a:lnTo>
                    <a:pt x="135" y="272"/>
                  </a:lnTo>
                  <a:cubicBezTo>
                    <a:pt x="1" y="397"/>
                    <a:pt x="97" y="607"/>
                    <a:pt x="269" y="607"/>
                  </a:cubicBezTo>
                  <a:cubicBezTo>
                    <a:pt x="326" y="607"/>
                    <a:pt x="374" y="588"/>
                    <a:pt x="412" y="550"/>
                  </a:cubicBezTo>
                  <a:lnTo>
                    <a:pt x="613" y="349"/>
                  </a:lnTo>
                  <a:cubicBezTo>
                    <a:pt x="766" y="210"/>
                    <a:pt x="631" y="0"/>
                    <a:pt x="478"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2332;p92">
              <a:extLst>
                <a:ext uri="{FF2B5EF4-FFF2-40B4-BE49-F238E27FC236}">
                  <a16:creationId xmlns:a16="http://schemas.microsoft.com/office/drawing/2014/main" id="{BC90B250-19B5-43F0-AD65-B93BDD8AF04A}"/>
                </a:ext>
              </a:extLst>
            </p:cNvPr>
            <p:cNvSpPr/>
            <p:nvPr/>
          </p:nvSpPr>
          <p:spPr>
            <a:xfrm>
              <a:off x="6308772" y="1765001"/>
              <a:ext cx="19432" cy="15677"/>
            </a:xfrm>
            <a:custGeom>
              <a:avLst/>
              <a:gdLst/>
              <a:ahLst/>
              <a:cxnLst/>
              <a:rect l="l" t="t" r="r" b="b"/>
              <a:pathLst>
                <a:path w="740" h="597" extrusionOk="0">
                  <a:moveTo>
                    <a:pt x="457" y="0"/>
                  </a:moveTo>
                  <a:cubicBezTo>
                    <a:pt x="414" y="0"/>
                    <a:pt x="368" y="15"/>
                    <a:pt x="325" y="51"/>
                  </a:cubicBezTo>
                  <a:lnTo>
                    <a:pt x="124" y="252"/>
                  </a:lnTo>
                  <a:cubicBezTo>
                    <a:pt x="0" y="377"/>
                    <a:pt x="96" y="597"/>
                    <a:pt x="268" y="597"/>
                  </a:cubicBezTo>
                  <a:cubicBezTo>
                    <a:pt x="316" y="597"/>
                    <a:pt x="373" y="568"/>
                    <a:pt x="412" y="540"/>
                  </a:cubicBezTo>
                  <a:lnTo>
                    <a:pt x="613" y="339"/>
                  </a:lnTo>
                  <a:cubicBezTo>
                    <a:pt x="739" y="190"/>
                    <a:pt x="611" y="0"/>
                    <a:pt x="457"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2333;p92">
              <a:extLst>
                <a:ext uri="{FF2B5EF4-FFF2-40B4-BE49-F238E27FC236}">
                  <a16:creationId xmlns:a16="http://schemas.microsoft.com/office/drawing/2014/main" id="{7DD20513-DA6B-4DD2-A4BE-24D56394CA98}"/>
                </a:ext>
              </a:extLst>
            </p:cNvPr>
            <p:cNvSpPr/>
            <p:nvPr/>
          </p:nvSpPr>
          <p:spPr>
            <a:xfrm>
              <a:off x="6283064" y="1637404"/>
              <a:ext cx="20693" cy="13366"/>
            </a:xfrm>
            <a:custGeom>
              <a:avLst/>
              <a:gdLst/>
              <a:ahLst/>
              <a:cxnLst/>
              <a:rect l="l" t="t" r="r" b="b"/>
              <a:pathLst>
                <a:path w="788" h="509" extrusionOk="0">
                  <a:moveTo>
                    <a:pt x="280" y="0"/>
                  </a:moveTo>
                  <a:cubicBezTo>
                    <a:pt x="118" y="0"/>
                    <a:pt x="0" y="333"/>
                    <a:pt x="194" y="384"/>
                  </a:cubicBezTo>
                  <a:lnTo>
                    <a:pt x="453" y="489"/>
                  </a:lnTo>
                  <a:cubicBezTo>
                    <a:pt x="472" y="499"/>
                    <a:pt x="501" y="508"/>
                    <a:pt x="529" y="508"/>
                  </a:cubicBezTo>
                  <a:cubicBezTo>
                    <a:pt x="730" y="499"/>
                    <a:pt x="788" y="221"/>
                    <a:pt x="606" y="135"/>
                  </a:cubicBezTo>
                  <a:lnTo>
                    <a:pt x="347" y="20"/>
                  </a:lnTo>
                  <a:cubicBezTo>
                    <a:pt x="325" y="6"/>
                    <a:pt x="302" y="0"/>
                    <a:pt x="280"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2334;p92">
              <a:extLst>
                <a:ext uri="{FF2B5EF4-FFF2-40B4-BE49-F238E27FC236}">
                  <a16:creationId xmlns:a16="http://schemas.microsoft.com/office/drawing/2014/main" id="{81E887AF-67C4-4621-A766-344364A180AA}"/>
                </a:ext>
              </a:extLst>
            </p:cNvPr>
            <p:cNvSpPr/>
            <p:nvPr/>
          </p:nvSpPr>
          <p:spPr>
            <a:xfrm>
              <a:off x="6498947" y="1729445"/>
              <a:ext cx="20640" cy="13051"/>
            </a:xfrm>
            <a:custGeom>
              <a:avLst/>
              <a:gdLst/>
              <a:ahLst/>
              <a:cxnLst/>
              <a:rect l="l" t="t" r="r" b="b"/>
              <a:pathLst>
                <a:path w="786" h="497" extrusionOk="0">
                  <a:moveTo>
                    <a:pt x="273" y="1"/>
                  </a:moveTo>
                  <a:cubicBezTo>
                    <a:pt x="89" y="1"/>
                    <a:pt x="0" y="258"/>
                    <a:pt x="175" y="372"/>
                  </a:cubicBezTo>
                  <a:lnTo>
                    <a:pt x="433" y="477"/>
                  </a:lnTo>
                  <a:cubicBezTo>
                    <a:pt x="461" y="486"/>
                    <a:pt x="488" y="495"/>
                    <a:pt x="516" y="496"/>
                  </a:cubicBezTo>
                  <a:lnTo>
                    <a:pt x="516" y="496"/>
                  </a:lnTo>
                  <a:cubicBezTo>
                    <a:pt x="731" y="491"/>
                    <a:pt x="786" y="208"/>
                    <a:pt x="587" y="123"/>
                  </a:cubicBezTo>
                  <a:lnTo>
                    <a:pt x="328" y="8"/>
                  </a:lnTo>
                  <a:cubicBezTo>
                    <a:pt x="309" y="3"/>
                    <a:pt x="291" y="1"/>
                    <a:pt x="273" y="1"/>
                  </a:cubicBezTo>
                  <a:close/>
                  <a:moveTo>
                    <a:pt x="516" y="496"/>
                  </a:moveTo>
                  <a:cubicBezTo>
                    <a:pt x="514" y="496"/>
                    <a:pt x="512" y="496"/>
                    <a:pt x="510" y="496"/>
                  </a:cubicBezTo>
                  <a:lnTo>
                    <a:pt x="520" y="496"/>
                  </a:lnTo>
                  <a:cubicBezTo>
                    <a:pt x="518" y="496"/>
                    <a:pt x="517" y="496"/>
                    <a:pt x="516" y="496"/>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2335;p92">
              <a:extLst>
                <a:ext uri="{FF2B5EF4-FFF2-40B4-BE49-F238E27FC236}">
                  <a16:creationId xmlns:a16="http://schemas.microsoft.com/office/drawing/2014/main" id="{1DA040D4-322C-4D10-AF6D-382F60044ED1}"/>
                </a:ext>
              </a:extLst>
            </p:cNvPr>
            <p:cNvSpPr/>
            <p:nvPr/>
          </p:nvSpPr>
          <p:spPr>
            <a:xfrm>
              <a:off x="6439442" y="1574511"/>
              <a:ext cx="14837" cy="16675"/>
            </a:xfrm>
            <a:custGeom>
              <a:avLst/>
              <a:gdLst/>
              <a:ahLst/>
              <a:cxnLst/>
              <a:rect l="l" t="t" r="r" b="b"/>
              <a:pathLst>
                <a:path w="565" h="635" extrusionOk="0">
                  <a:moveTo>
                    <a:pt x="331" y="0"/>
                  </a:moveTo>
                  <a:cubicBezTo>
                    <a:pt x="269" y="0"/>
                    <a:pt x="206" y="30"/>
                    <a:pt x="163" y="99"/>
                  </a:cubicBezTo>
                  <a:lnTo>
                    <a:pt x="58" y="357"/>
                  </a:lnTo>
                  <a:cubicBezTo>
                    <a:pt x="1" y="482"/>
                    <a:pt x="96" y="635"/>
                    <a:pt x="240" y="635"/>
                  </a:cubicBezTo>
                  <a:lnTo>
                    <a:pt x="230" y="625"/>
                  </a:lnTo>
                  <a:cubicBezTo>
                    <a:pt x="307" y="625"/>
                    <a:pt x="383" y="578"/>
                    <a:pt x="412" y="511"/>
                  </a:cubicBezTo>
                  <a:lnTo>
                    <a:pt x="527" y="252"/>
                  </a:lnTo>
                  <a:cubicBezTo>
                    <a:pt x="565" y="108"/>
                    <a:pt x="450" y="0"/>
                    <a:pt x="331"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2336;p92">
              <a:extLst>
                <a:ext uri="{FF2B5EF4-FFF2-40B4-BE49-F238E27FC236}">
                  <a16:creationId xmlns:a16="http://schemas.microsoft.com/office/drawing/2014/main" id="{507B1426-1888-4528-AD32-53F3D9E4C267}"/>
                </a:ext>
              </a:extLst>
            </p:cNvPr>
            <p:cNvSpPr/>
            <p:nvPr/>
          </p:nvSpPr>
          <p:spPr>
            <a:xfrm>
              <a:off x="6347978" y="1789581"/>
              <a:ext cx="15861" cy="16754"/>
            </a:xfrm>
            <a:custGeom>
              <a:avLst/>
              <a:gdLst/>
              <a:ahLst/>
              <a:cxnLst/>
              <a:rect l="l" t="t" r="r" b="b"/>
              <a:pathLst>
                <a:path w="604" h="638" extrusionOk="0">
                  <a:moveTo>
                    <a:pt x="303" y="0"/>
                  </a:moveTo>
                  <a:cubicBezTo>
                    <a:pt x="239" y="0"/>
                    <a:pt x="181" y="30"/>
                    <a:pt x="163" y="101"/>
                  </a:cubicBezTo>
                  <a:lnTo>
                    <a:pt x="48" y="360"/>
                  </a:lnTo>
                  <a:cubicBezTo>
                    <a:pt x="0" y="494"/>
                    <a:pt x="96" y="637"/>
                    <a:pt x="230" y="637"/>
                  </a:cubicBezTo>
                  <a:cubicBezTo>
                    <a:pt x="306" y="637"/>
                    <a:pt x="383" y="589"/>
                    <a:pt x="412" y="513"/>
                  </a:cubicBezTo>
                  <a:lnTo>
                    <a:pt x="526" y="254"/>
                  </a:lnTo>
                  <a:cubicBezTo>
                    <a:pt x="604" y="125"/>
                    <a:pt x="438" y="0"/>
                    <a:pt x="303"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2337;p92">
              <a:extLst>
                <a:ext uri="{FF2B5EF4-FFF2-40B4-BE49-F238E27FC236}">
                  <a16:creationId xmlns:a16="http://schemas.microsoft.com/office/drawing/2014/main" id="{A9754B24-1592-4FBD-9664-0868A5E3BC7D}"/>
                </a:ext>
              </a:extLst>
            </p:cNvPr>
            <p:cNvSpPr/>
            <p:nvPr/>
          </p:nvSpPr>
          <p:spPr>
            <a:xfrm>
              <a:off x="6349633" y="1572883"/>
              <a:ext cx="15441" cy="17305"/>
            </a:xfrm>
            <a:custGeom>
              <a:avLst/>
              <a:gdLst/>
              <a:ahLst/>
              <a:cxnLst/>
              <a:rect l="l" t="t" r="r" b="b"/>
              <a:pathLst>
                <a:path w="588" h="659" extrusionOk="0">
                  <a:moveTo>
                    <a:pt x="254" y="0"/>
                  </a:moveTo>
                  <a:cubicBezTo>
                    <a:pt x="127" y="0"/>
                    <a:pt x="0" y="116"/>
                    <a:pt x="61" y="276"/>
                  </a:cubicBezTo>
                  <a:lnTo>
                    <a:pt x="176" y="534"/>
                  </a:lnTo>
                  <a:cubicBezTo>
                    <a:pt x="205" y="611"/>
                    <a:pt x="272" y="659"/>
                    <a:pt x="358" y="659"/>
                  </a:cubicBezTo>
                  <a:cubicBezTo>
                    <a:pt x="492" y="659"/>
                    <a:pt x="588" y="515"/>
                    <a:pt x="540" y="391"/>
                  </a:cubicBezTo>
                  <a:lnTo>
                    <a:pt x="435" y="123"/>
                  </a:lnTo>
                  <a:cubicBezTo>
                    <a:pt x="397" y="37"/>
                    <a:pt x="326" y="0"/>
                    <a:pt x="254"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2338;p92">
              <a:extLst>
                <a:ext uri="{FF2B5EF4-FFF2-40B4-BE49-F238E27FC236}">
                  <a16:creationId xmlns:a16="http://schemas.microsoft.com/office/drawing/2014/main" id="{606A93F5-4027-4DDC-BC02-3ED8FCB3724E}"/>
                </a:ext>
              </a:extLst>
            </p:cNvPr>
            <p:cNvSpPr/>
            <p:nvPr/>
          </p:nvSpPr>
          <p:spPr>
            <a:xfrm>
              <a:off x="6437341" y="1789896"/>
              <a:ext cx="15441" cy="17437"/>
            </a:xfrm>
            <a:custGeom>
              <a:avLst/>
              <a:gdLst/>
              <a:ahLst/>
              <a:cxnLst/>
              <a:rect l="l" t="t" r="r" b="b"/>
              <a:pathLst>
                <a:path w="588" h="664" extrusionOk="0">
                  <a:moveTo>
                    <a:pt x="251" y="0"/>
                  </a:moveTo>
                  <a:cubicBezTo>
                    <a:pt x="127" y="0"/>
                    <a:pt x="0" y="118"/>
                    <a:pt x="61" y="271"/>
                  </a:cubicBezTo>
                  <a:lnTo>
                    <a:pt x="167" y="539"/>
                  </a:lnTo>
                  <a:cubicBezTo>
                    <a:pt x="195" y="616"/>
                    <a:pt x="272" y="654"/>
                    <a:pt x="349" y="654"/>
                  </a:cubicBezTo>
                  <a:lnTo>
                    <a:pt x="349" y="663"/>
                  </a:lnTo>
                  <a:cubicBezTo>
                    <a:pt x="492" y="663"/>
                    <a:pt x="588" y="520"/>
                    <a:pt x="530" y="386"/>
                  </a:cubicBezTo>
                  <a:lnTo>
                    <a:pt x="425" y="127"/>
                  </a:lnTo>
                  <a:cubicBezTo>
                    <a:pt x="391" y="38"/>
                    <a:pt x="321" y="0"/>
                    <a:pt x="251"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2339;p92">
              <a:extLst>
                <a:ext uri="{FF2B5EF4-FFF2-40B4-BE49-F238E27FC236}">
                  <a16:creationId xmlns:a16="http://schemas.microsoft.com/office/drawing/2014/main" id="{B0DF5D8B-8AAC-489E-88F3-858919C7F0D0}"/>
                </a:ext>
              </a:extLst>
            </p:cNvPr>
            <p:cNvSpPr/>
            <p:nvPr/>
          </p:nvSpPr>
          <p:spPr>
            <a:xfrm>
              <a:off x="6499262" y="1639505"/>
              <a:ext cx="21664" cy="13261"/>
            </a:xfrm>
            <a:custGeom>
              <a:avLst/>
              <a:gdLst/>
              <a:ahLst/>
              <a:cxnLst/>
              <a:rect l="l" t="t" r="r" b="b"/>
              <a:pathLst>
                <a:path w="825" h="505" extrusionOk="0">
                  <a:moveTo>
                    <a:pt x="541" y="1"/>
                  </a:moveTo>
                  <a:cubicBezTo>
                    <a:pt x="515" y="1"/>
                    <a:pt x="488" y="6"/>
                    <a:pt x="460" y="17"/>
                  </a:cubicBezTo>
                  <a:lnTo>
                    <a:pt x="201" y="131"/>
                  </a:lnTo>
                  <a:cubicBezTo>
                    <a:pt x="0" y="208"/>
                    <a:pt x="58" y="505"/>
                    <a:pt x="268" y="505"/>
                  </a:cubicBezTo>
                  <a:cubicBezTo>
                    <a:pt x="297" y="505"/>
                    <a:pt x="326" y="505"/>
                    <a:pt x="345" y="495"/>
                  </a:cubicBezTo>
                  <a:lnTo>
                    <a:pt x="613" y="390"/>
                  </a:lnTo>
                  <a:cubicBezTo>
                    <a:pt x="825" y="297"/>
                    <a:pt x="736" y="1"/>
                    <a:pt x="541" y="1"/>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2340;p92">
              <a:extLst>
                <a:ext uri="{FF2B5EF4-FFF2-40B4-BE49-F238E27FC236}">
                  <a16:creationId xmlns:a16="http://schemas.microsoft.com/office/drawing/2014/main" id="{4555E67D-2D25-4C02-A917-7D2A9631E38E}"/>
                </a:ext>
              </a:extLst>
            </p:cNvPr>
            <p:cNvSpPr/>
            <p:nvPr/>
          </p:nvSpPr>
          <p:spPr>
            <a:xfrm>
              <a:off x="6282118" y="1727161"/>
              <a:ext cx="21638" cy="13314"/>
            </a:xfrm>
            <a:custGeom>
              <a:avLst/>
              <a:gdLst/>
              <a:ahLst/>
              <a:cxnLst/>
              <a:rect l="l" t="t" r="r" b="b"/>
              <a:pathLst>
                <a:path w="824" h="507" extrusionOk="0">
                  <a:moveTo>
                    <a:pt x="552" y="0"/>
                  </a:moveTo>
                  <a:cubicBezTo>
                    <a:pt x="526" y="0"/>
                    <a:pt x="499" y="6"/>
                    <a:pt x="470" y="19"/>
                  </a:cubicBezTo>
                  <a:lnTo>
                    <a:pt x="202" y="124"/>
                  </a:lnTo>
                  <a:cubicBezTo>
                    <a:pt x="1" y="200"/>
                    <a:pt x="58" y="507"/>
                    <a:pt x="278" y="507"/>
                  </a:cubicBezTo>
                  <a:cubicBezTo>
                    <a:pt x="297" y="507"/>
                    <a:pt x="326" y="497"/>
                    <a:pt x="355" y="488"/>
                  </a:cubicBezTo>
                  <a:lnTo>
                    <a:pt x="613" y="382"/>
                  </a:lnTo>
                  <a:cubicBezTo>
                    <a:pt x="823" y="298"/>
                    <a:pt x="738" y="0"/>
                    <a:pt x="552"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 name="Google Shape;13577;p63"/>
          <p:cNvGrpSpPr/>
          <p:nvPr/>
        </p:nvGrpSpPr>
        <p:grpSpPr>
          <a:xfrm>
            <a:off x="9897123" y="3464550"/>
            <a:ext cx="403007" cy="641232"/>
            <a:chOff x="4066510" y="2422342"/>
            <a:chExt cx="206876" cy="348470"/>
          </a:xfrm>
        </p:grpSpPr>
        <p:sp>
          <p:nvSpPr>
            <p:cNvPr id="97" name="Google Shape;13578;p63"/>
            <p:cNvSpPr/>
            <p:nvPr/>
          </p:nvSpPr>
          <p:spPr>
            <a:xfrm>
              <a:off x="4093662" y="2737934"/>
              <a:ext cx="152334" cy="11082"/>
            </a:xfrm>
            <a:custGeom>
              <a:avLst/>
              <a:gdLst/>
              <a:ahLst/>
              <a:cxnLst/>
              <a:rect l="l" t="t" r="r" b="b"/>
              <a:pathLst>
                <a:path w="5801" h="422" extrusionOk="0">
                  <a:moveTo>
                    <a:pt x="0" y="0"/>
                  </a:moveTo>
                  <a:lnTo>
                    <a:pt x="0" y="421"/>
                  </a:lnTo>
                  <a:lnTo>
                    <a:pt x="5800" y="421"/>
                  </a:lnTo>
                  <a:lnTo>
                    <a:pt x="5800" y="0"/>
                  </a:ln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3579;p63"/>
            <p:cNvSpPr/>
            <p:nvPr/>
          </p:nvSpPr>
          <p:spPr>
            <a:xfrm>
              <a:off x="4164538" y="2422342"/>
              <a:ext cx="10819" cy="348286"/>
            </a:xfrm>
            <a:custGeom>
              <a:avLst/>
              <a:gdLst/>
              <a:ahLst/>
              <a:cxnLst/>
              <a:rect l="l" t="t" r="r" b="b"/>
              <a:pathLst>
                <a:path w="412" h="13263" extrusionOk="0">
                  <a:moveTo>
                    <a:pt x="206" y="0"/>
                  </a:moveTo>
                  <a:cubicBezTo>
                    <a:pt x="103" y="0"/>
                    <a:pt x="0" y="70"/>
                    <a:pt x="0" y="208"/>
                  </a:cubicBezTo>
                  <a:lnTo>
                    <a:pt x="0" y="13061"/>
                  </a:lnTo>
                  <a:cubicBezTo>
                    <a:pt x="0" y="13176"/>
                    <a:pt x="86" y="13262"/>
                    <a:pt x="201" y="13262"/>
                  </a:cubicBezTo>
                  <a:cubicBezTo>
                    <a:pt x="316" y="13262"/>
                    <a:pt x="412" y="13176"/>
                    <a:pt x="412" y="13061"/>
                  </a:cubicBezTo>
                  <a:lnTo>
                    <a:pt x="412" y="208"/>
                  </a:lnTo>
                  <a:cubicBezTo>
                    <a:pt x="412" y="70"/>
                    <a:pt x="309" y="0"/>
                    <a:pt x="206" y="0"/>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3580;p63"/>
            <p:cNvSpPr/>
            <p:nvPr/>
          </p:nvSpPr>
          <p:spPr>
            <a:xfrm>
              <a:off x="4082344" y="2645657"/>
              <a:ext cx="33823" cy="125155"/>
            </a:xfrm>
            <a:custGeom>
              <a:avLst/>
              <a:gdLst/>
              <a:ahLst/>
              <a:cxnLst/>
              <a:rect l="l" t="t" r="r" b="b"/>
              <a:pathLst>
                <a:path w="1288" h="4766" extrusionOk="0">
                  <a:moveTo>
                    <a:pt x="1051" y="0"/>
                  </a:moveTo>
                  <a:cubicBezTo>
                    <a:pt x="962" y="0"/>
                    <a:pt x="873" y="54"/>
                    <a:pt x="853" y="174"/>
                  </a:cubicBezTo>
                  <a:lnTo>
                    <a:pt x="20" y="4519"/>
                  </a:lnTo>
                  <a:cubicBezTo>
                    <a:pt x="1" y="4634"/>
                    <a:pt x="77" y="4739"/>
                    <a:pt x="183" y="4758"/>
                  </a:cubicBezTo>
                  <a:cubicBezTo>
                    <a:pt x="192" y="4763"/>
                    <a:pt x="199" y="4765"/>
                    <a:pt x="207" y="4765"/>
                  </a:cubicBezTo>
                  <a:cubicBezTo>
                    <a:pt x="214" y="4765"/>
                    <a:pt x="221" y="4763"/>
                    <a:pt x="230" y="4758"/>
                  </a:cubicBezTo>
                  <a:cubicBezTo>
                    <a:pt x="326" y="4758"/>
                    <a:pt x="403" y="4691"/>
                    <a:pt x="431" y="4605"/>
                  </a:cubicBezTo>
                  <a:lnTo>
                    <a:pt x="1254" y="251"/>
                  </a:lnTo>
                  <a:cubicBezTo>
                    <a:pt x="1287" y="93"/>
                    <a:pt x="1169" y="0"/>
                    <a:pt x="1051" y="0"/>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3581;p63"/>
            <p:cNvSpPr/>
            <p:nvPr/>
          </p:nvSpPr>
          <p:spPr>
            <a:xfrm>
              <a:off x="4223623" y="2645578"/>
              <a:ext cx="33665" cy="125050"/>
            </a:xfrm>
            <a:custGeom>
              <a:avLst/>
              <a:gdLst/>
              <a:ahLst/>
              <a:cxnLst/>
              <a:rect l="l" t="t" r="r" b="b"/>
              <a:pathLst>
                <a:path w="1282" h="4762" extrusionOk="0">
                  <a:moveTo>
                    <a:pt x="237" y="1"/>
                  </a:moveTo>
                  <a:cubicBezTo>
                    <a:pt x="120" y="1"/>
                    <a:pt x="1" y="91"/>
                    <a:pt x="28" y="244"/>
                  </a:cubicBezTo>
                  <a:lnTo>
                    <a:pt x="861" y="4599"/>
                  </a:lnTo>
                  <a:cubicBezTo>
                    <a:pt x="880" y="4694"/>
                    <a:pt x="966" y="4761"/>
                    <a:pt x="1062" y="4761"/>
                  </a:cubicBezTo>
                  <a:lnTo>
                    <a:pt x="1100" y="4761"/>
                  </a:lnTo>
                  <a:cubicBezTo>
                    <a:pt x="1215" y="4732"/>
                    <a:pt x="1282" y="4627"/>
                    <a:pt x="1263" y="4522"/>
                  </a:cubicBezTo>
                  <a:lnTo>
                    <a:pt x="440" y="167"/>
                  </a:lnTo>
                  <a:cubicBezTo>
                    <a:pt x="415" y="52"/>
                    <a:pt x="326" y="1"/>
                    <a:pt x="237"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3582;p63"/>
            <p:cNvSpPr/>
            <p:nvPr/>
          </p:nvSpPr>
          <p:spPr>
            <a:xfrm>
              <a:off x="4164538" y="2645447"/>
              <a:ext cx="10819" cy="21875"/>
            </a:xfrm>
            <a:custGeom>
              <a:avLst/>
              <a:gdLst/>
              <a:ahLst/>
              <a:cxnLst/>
              <a:rect l="l" t="t" r="r" b="b"/>
              <a:pathLst>
                <a:path w="412" h="833" extrusionOk="0">
                  <a:moveTo>
                    <a:pt x="0" y="0"/>
                  </a:moveTo>
                  <a:lnTo>
                    <a:pt x="0" y="833"/>
                  </a:lnTo>
                  <a:lnTo>
                    <a:pt x="412" y="833"/>
                  </a:lnTo>
                  <a:lnTo>
                    <a:pt x="412" y="0"/>
                  </a:ln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3583;p63"/>
            <p:cNvSpPr/>
            <p:nvPr/>
          </p:nvSpPr>
          <p:spPr>
            <a:xfrm>
              <a:off x="4101462" y="2645604"/>
              <a:ext cx="14601" cy="21717"/>
            </a:xfrm>
            <a:custGeom>
              <a:avLst/>
              <a:gdLst/>
              <a:ahLst/>
              <a:cxnLst/>
              <a:rect l="l" t="t" r="r" b="b"/>
              <a:pathLst>
                <a:path w="556" h="827" extrusionOk="0">
                  <a:moveTo>
                    <a:pt x="325" y="1"/>
                  </a:moveTo>
                  <a:cubicBezTo>
                    <a:pt x="226" y="1"/>
                    <a:pt x="141" y="65"/>
                    <a:pt x="125" y="166"/>
                  </a:cubicBezTo>
                  <a:lnTo>
                    <a:pt x="0" y="827"/>
                  </a:lnTo>
                  <a:lnTo>
                    <a:pt x="421" y="827"/>
                  </a:lnTo>
                  <a:lnTo>
                    <a:pt x="536" y="243"/>
                  </a:lnTo>
                  <a:cubicBezTo>
                    <a:pt x="555" y="128"/>
                    <a:pt x="479" y="23"/>
                    <a:pt x="364" y="4"/>
                  </a:cubicBezTo>
                  <a:cubicBezTo>
                    <a:pt x="351" y="2"/>
                    <a:pt x="338" y="1"/>
                    <a:pt x="325" y="1"/>
                  </a:cubicBez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3584;p63"/>
            <p:cNvSpPr/>
            <p:nvPr/>
          </p:nvSpPr>
          <p:spPr>
            <a:xfrm>
              <a:off x="4223623" y="2645578"/>
              <a:ext cx="14811" cy="21743"/>
            </a:xfrm>
            <a:custGeom>
              <a:avLst/>
              <a:gdLst/>
              <a:ahLst/>
              <a:cxnLst/>
              <a:rect l="l" t="t" r="r" b="b"/>
              <a:pathLst>
                <a:path w="564" h="828" extrusionOk="0">
                  <a:moveTo>
                    <a:pt x="237" y="1"/>
                  </a:moveTo>
                  <a:cubicBezTo>
                    <a:pt x="120" y="1"/>
                    <a:pt x="1" y="91"/>
                    <a:pt x="28" y="244"/>
                  </a:cubicBezTo>
                  <a:lnTo>
                    <a:pt x="143" y="828"/>
                  </a:lnTo>
                  <a:lnTo>
                    <a:pt x="564" y="828"/>
                  </a:lnTo>
                  <a:lnTo>
                    <a:pt x="440" y="167"/>
                  </a:lnTo>
                  <a:cubicBezTo>
                    <a:pt x="415" y="52"/>
                    <a:pt x="326" y="1"/>
                    <a:pt x="237" y="1"/>
                  </a:cubicBez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3585;p63"/>
            <p:cNvSpPr/>
            <p:nvPr/>
          </p:nvSpPr>
          <p:spPr>
            <a:xfrm>
              <a:off x="4077329" y="2460471"/>
              <a:ext cx="185002" cy="196057"/>
            </a:xfrm>
            <a:custGeom>
              <a:avLst/>
              <a:gdLst/>
              <a:ahLst/>
              <a:cxnLst/>
              <a:rect l="l" t="t" r="r" b="b"/>
              <a:pathLst>
                <a:path w="7045" h="7466" extrusionOk="0">
                  <a:moveTo>
                    <a:pt x="0" y="1"/>
                  </a:moveTo>
                  <a:lnTo>
                    <a:pt x="0" y="7255"/>
                  </a:lnTo>
                  <a:cubicBezTo>
                    <a:pt x="0" y="7370"/>
                    <a:pt x="96" y="7465"/>
                    <a:pt x="211" y="7465"/>
                  </a:cubicBezTo>
                  <a:lnTo>
                    <a:pt x="6843" y="7465"/>
                  </a:lnTo>
                  <a:cubicBezTo>
                    <a:pt x="6958" y="7465"/>
                    <a:pt x="7044" y="7370"/>
                    <a:pt x="7044" y="7255"/>
                  </a:cubicBezTo>
                  <a:lnTo>
                    <a:pt x="7044" y="1"/>
                  </a:ln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3586;p63"/>
            <p:cNvSpPr/>
            <p:nvPr/>
          </p:nvSpPr>
          <p:spPr>
            <a:xfrm>
              <a:off x="4077329" y="2460471"/>
              <a:ext cx="185002" cy="16360"/>
            </a:xfrm>
            <a:custGeom>
              <a:avLst/>
              <a:gdLst/>
              <a:ahLst/>
              <a:cxnLst/>
              <a:rect l="l" t="t" r="r" b="b"/>
              <a:pathLst>
                <a:path w="7045" h="623" extrusionOk="0">
                  <a:moveTo>
                    <a:pt x="0" y="1"/>
                  </a:moveTo>
                  <a:lnTo>
                    <a:pt x="0" y="623"/>
                  </a:lnTo>
                  <a:lnTo>
                    <a:pt x="7044" y="623"/>
                  </a:lnTo>
                  <a:lnTo>
                    <a:pt x="7044" y="1"/>
                  </a:lnTo>
                  <a:close/>
                </a:path>
              </a:pathLst>
            </a:custGeom>
            <a:solidFill>
              <a:srgbClr val="C3C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3587;p63"/>
            <p:cNvSpPr/>
            <p:nvPr/>
          </p:nvSpPr>
          <p:spPr>
            <a:xfrm>
              <a:off x="4066510" y="2444137"/>
              <a:ext cx="206876" cy="21901"/>
            </a:xfrm>
            <a:custGeom>
              <a:avLst/>
              <a:gdLst/>
              <a:ahLst/>
              <a:cxnLst/>
              <a:rect l="l" t="t" r="r" b="b"/>
              <a:pathLst>
                <a:path w="7878" h="834" extrusionOk="0">
                  <a:moveTo>
                    <a:pt x="211" y="0"/>
                  </a:moveTo>
                  <a:cubicBezTo>
                    <a:pt x="97" y="0"/>
                    <a:pt x="1" y="96"/>
                    <a:pt x="1" y="211"/>
                  </a:cubicBezTo>
                  <a:lnTo>
                    <a:pt x="1" y="623"/>
                  </a:lnTo>
                  <a:cubicBezTo>
                    <a:pt x="1" y="737"/>
                    <a:pt x="97" y="833"/>
                    <a:pt x="211" y="833"/>
                  </a:cubicBezTo>
                  <a:lnTo>
                    <a:pt x="7667" y="833"/>
                  </a:lnTo>
                  <a:cubicBezTo>
                    <a:pt x="7781" y="833"/>
                    <a:pt x="7877" y="737"/>
                    <a:pt x="7877" y="623"/>
                  </a:cubicBezTo>
                  <a:lnTo>
                    <a:pt x="7877" y="211"/>
                  </a:lnTo>
                  <a:cubicBezTo>
                    <a:pt x="7877" y="96"/>
                    <a:pt x="7781" y="0"/>
                    <a:pt x="76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3588;p63"/>
            <p:cNvSpPr/>
            <p:nvPr/>
          </p:nvSpPr>
          <p:spPr>
            <a:xfrm>
              <a:off x="4094161" y="2508186"/>
              <a:ext cx="148185" cy="106563"/>
            </a:xfrm>
            <a:custGeom>
              <a:avLst/>
              <a:gdLst/>
              <a:ahLst/>
              <a:cxnLst/>
              <a:rect l="l" t="t" r="r" b="b"/>
              <a:pathLst>
                <a:path w="5643" h="4058" extrusionOk="0">
                  <a:moveTo>
                    <a:pt x="4309" y="1"/>
                  </a:moveTo>
                  <a:cubicBezTo>
                    <a:pt x="3969" y="1"/>
                    <a:pt x="3972" y="519"/>
                    <a:pt x="4318" y="519"/>
                  </a:cubicBezTo>
                  <a:cubicBezTo>
                    <a:pt x="4324" y="519"/>
                    <a:pt x="4330" y="519"/>
                    <a:pt x="4336" y="519"/>
                  </a:cubicBezTo>
                  <a:lnTo>
                    <a:pt x="4738" y="519"/>
                  </a:lnTo>
                  <a:lnTo>
                    <a:pt x="2987" y="2280"/>
                  </a:lnTo>
                  <a:lnTo>
                    <a:pt x="2594" y="1887"/>
                  </a:lnTo>
                  <a:cubicBezTo>
                    <a:pt x="2503" y="1796"/>
                    <a:pt x="2384" y="1751"/>
                    <a:pt x="2264" y="1751"/>
                  </a:cubicBezTo>
                  <a:cubicBezTo>
                    <a:pt x="2144" y="1751"/>
                    <a:pt x="2025" y="1796"/>
                    <a:pt x="1934" y="1887"/>
                  </a:cubicBezTo>
                  <a:lnTo>
                    <a:pt x="211" y="3600"/>
                  </a:lnTo>
                  <a:cubicBezTo>
                    <a:pt x="0" y="3782"/>
                    <a:pt x="182" y="4058"/>
                    <a:pt x="390" y="4058"/>
                  </a:cubicBezTo>
                  <a:cubicBezTo>
                    <a:pt x="456" y="4058"/>
                    <a:pt x="525" y="4031"/>
                    <a:pt x="584" y="3964"/>
                  </a:cubicBezTo>
                  <a:lnTo>
                    <a:pt x="2259" y="2280"/>
                  </a:lnTo>
                  <a:lnTo>
                    <a:pt x="2661" y="2672"/>
                  </a:lnTo>
                  <a:cubicBezTo>
                    <a:pt x="2752" y="2763"/>
                    <a:pt x="2872" y="2808"/>
                    <a:pt x="2991" y="2808"/>
                  </a:cubicBezTo>
                  <a:cubicBezTo>
                    <a:pt x="3111" y="2808"/>
                    <a:pt x="3231" y="2763"/>
                    <a:pt x="3321" y="2672"/>
                  </a:cubicBezTo>
                  <a:lnTo>
                    <a:pt x="5111" y="882"/>
                  </a:lnTo>
                  <a:lnTo>
                    <a:pt x="5111" y="1294"/>
                  </a:lnTo>
                  <a:cubicBezTo>
                    <a:pt x="5097" y="1476"/>
                    <a:pt x="5233" y="1567"/>
                    <a:pt x="5370" y="1567"/>
                  </a:cubicBezTo>
                  <a:cubicBezTo>
                    <a:pt x="5506" y="1567"/>
                    <a:pt x="5642" y="1476"/>
                    <a:pt x="5628" y="1294"/>
                  </a:cubicBezTo>
                  <a:lnTo>
                    <a:pt x="5628" y="260"/>
                  </a:lnTo>
                  <a:cubicBezTo>
                    <a:pt x="5628" y="117"/>
                    <a:pt x="5513" y="2"/>
                    <a:pt x="5370" y="2"/>
                  </a:cubicBezTo>
                  <a:lnTo>
                    <a:pt x="4336" y="2"/>
                  </a:lnTo>
                  <a:cubicBezTo>
                    <a:pt x="4327" y="1"/>
                    <a:pt x="4318" y="1"/>
                    <a:pt x="43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3589;p63"/>
            <p:cNvSpPr/>
            <p:nvPr/>
          </p:nvSpPr>
          <p:spPr>
            <a:xfrm>
              <a:off x="4066510" y="2454930"/>
              <a:ext cx="206876" cy="11108"/>
            </a:xfrm>
            <a:custGeom>
              <a:avLst/>
              <a:gdLst/>
              <a:ahLst/>
              <a:cxnLst/>
              <a:rect l="l" t="t" r="r" b="b"/>
              <a:pathLst>
                <a:path w="7878" h="423" extrusionOk="0">
                  <a:moveTo>
                    <a:pt x="211" y="1"/>
                  </a:moveTo>
                  <a:cubicBezTo>
                    <a:pt x="97" y="1"/>
                    <a:pt x="1" y="97"/>
                    <a:pt x="1" y="212"/>
                  </a:cubicBezTo>
                  <a:cubicBezTo>
                    <a:pt x="1" y="326"/>
                    <a:pt x="97" y="422"/>
                    <a:pt x="211" y="422"/>
                  </a:cubicBezTo>
                  <a:lnTo>
                    <a:pt x="7667" y="422"/>
                  </a:lnTo>
                  <a:cubicBezTo>
                    <a:pt x="7781" y="422"/>
                    <a:pt x="7877" y="326"/>
                    <a:pt x="7877" y="212"/>
                  </a:cubicBezTo>
                  <a:cubicBezTo>
                    <a:pt x="7877" y="97"/>
                    <a:pt x="7781" y="1"/>
                    <a:pt x="76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Rettangolo 9"/>
          <p:cNvSpPr/>
          <p:nvPr/>
        </p:nvSpPr>
        <p:spPr>
          <a:xfrm>
            <a:off x="10388024" y="3509858"/>
            <a:ext cx="2041957" cy="523220"/>
          </a:xfrm>
          <a:prstGeom prst="rect">
            <a:avLst/>
          </a:prstGeom>
        </p:spPr>
        <p:txBody>
          <a:bodyPr wrap="square">
            <a:spAutoFit/>
          </a:bodyPr>
          <a:lstStyle/>
          <a:p>
            <a:r>
              <a:rPr lang="it-IT" sz="1400" dirty="0"/>
              <a:t>rafforzare la capacità di governo dei dati</a:t>
            </a:r>
          </a:p>
        </p:txBody>
      </p:sp>
    </p:spTree>
    <p:extLst>
      <p:ext uri="{BB962C8B-B14F-4D97-AF65-F5344CB8AC3E}">
        <p14:creationId xmlns:p14="http://schemas.microsoft.com/office/powerpoint/2010/main" val="2535408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60000" y="360000"/>
            <a:ext cx="2384328" cy="46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descr="baseline per slid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419850"/>
            <a:ext cx="12192000" cy="438150"/>
          </a:xfrm>
          <a:prstGeom prst="rect">
            <a:avLst/>
          </a:prstGeom>
        </p:spPr>
      </p:pic>
      <p:sp>
        <p:nvSpPr>
          <p:cNvPr id="9" name="Google Shape;1471;p40">
            <a:extLst>
              <a:ext uri="{FF2B5EF4-FFF2-40B4-BE49-F238E27FC236}">
                <a16:creationId xmlns:a16="http://schemas.microsoft.com/office/drawing/2014/main" id="{F1EEA422-2B9D-429B-A179-DA269F926EF2}"/>
              </a:ext>
            </a:extLst>
          </p:cNvPr>
          <p:cNvSpPr txBox="1">
            <a:spLocks/>
          </p:cNvSpPr>
          <p:nvPr/>
        </p:nvSpPr>
        <p:spPr>
          <a:xfrm>
            <a:off x="447671" y="214333"/>
            <a:ext cx="9425377" cy="763600"/>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2800" dirty="0" smtClean="0">
                <a:solidFill>
                  <a:schemeClr val="accent1">
                    <a:lumMod val="75000"/>
                  </a:schemeClr>
                </a:solidFill>
                <a:latin typeface="Overpass SemiBold"/>
                <a:sym typeface="Overpass SemiBold"/>
              </a:rPr>
              <a:t>MONITORAGGIO E CRUSCOTTO FSE</a:t>
            </a:r>
            <a:endParaRPr lang="it-IT" sz="2800" dirty="0">
              <a:solidFill>
                <a:schemeClr val="accent1">
                  <a:lumMod val="75000"/>
                </a:schemeClr>
              </a:solidFill>
              <a:latin typeface="Overpass SemiBold"/>
              <a:sym typeface="Overpass SemiBold"/>
            </a:endParaRPr>
          </a:p>
        </p:txBody>
      </p:sp>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6842" y="1628517"/>
            <a:ext cx="8358316" cy="4179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tangolo 5"/>
          <p:cNvSpPr/>
          <p:nvPr/>
        </p:nvSpPr>
        <p:spPr>
          <a:xfrm>
            <a:off x="116862" y="6005028"/>
            <a:ext cx="2453522" cy="461665"/>
          </a:xfrm>
          <a:prstGeom prst="rect">
            <a:avLst/>
          </a:prstGeom>
        </p:spPr>
        <p:txBody>
          <a:bodyPr wrap="square">
            <a:spAutoFit/>
          </a:bodyPr>
          <a:lstStyle/>
          <a:p>
            <a:pPr algn="ctr"/>
            <a:r>
              <a:rPr lang="it-IT" sz="1200" i="1" dirty="0" smtClean="0"/>
              <a:t>Fonte AGENAS – Monitor 45 – giugno 2021</a:t>
            </a:r>
            <a:endParaRPr lang="it-IT" sz="1200" i="1" dirty="0"/>
          </a:p>
        </p:txBody>
      </p:sp>
    </p:spTree>
    <p:extLst>
      <p:ext uri="{BB962C8B-B14F-4D97-AF65-F5344CB8AC3E}">
        <p14:creationId xmlns:p14="http://schemas.microsoft.com/office/powerpoint/2010/main" val="2630630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60000" y="360000"/>
            <a:ext cx="2384328" cy="46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descr="baseline per slid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19850"/>
            <a:ext cx="12192000" cy="438150"/>
          </a:xfrm>
          <a:prstGeom prst="rect">
            <a:avLst/>
          </a:prstGeom>
        </p:spPr>
      </p:pic>
      <p:sp>
        <p:nvSpPr>
          <p:cNvPr id="9" name="Google Shape;1471;p40">
            <a:extLst>
              <a:ext uri="{FF2B5EF4-FFF2-40B4-BE49-F238E27FC236}">
                <a16:creationId xmlns:a16="http://schemas.microsoft.com/office/drawing/2014/main" id="{F1EEA422-2B9D-429B-A179-DA269F926EF2}"/>
              </a:ext>
            </a:extLst>
          </p:cNvPr>
          <p:cNvSpPr txBox="1">
            <a:spLocks/>
          </p:cNvSpPr>
          <p:nvPr/>
        </p:nvSpPr>
        <p:spPr>
          <a:xfrm>
            <a:off x="447671" y="214333"/>
            <a:ext cx="9425377" cy="763600"/>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2800" dirty="0" smtClean="0">
                <a:solidFill>
                  <a:schemeClr val="accent1">
                    <a:lumMod val="75000"/>
                  </a:schemeClr>
                </a:solidFill>
                <a:latin typeface="Overpass SemiBold"/>
                <a:sym typeface="Overpass SemiBold"/>
              </a:rPr>
              <a:t>VALORIZZAZIONE E POTENZIAMENTO DELLA RICERCA BIOMEDICA DEL SSN</a:t>
            </a:r>
            <a:endParaRPr lang="it-IT" sz="2800" dirty="0">
              <a:solidFill>
                <a:schemeClr val="accent1">
                  <a:lumMod val="75000"/>
                </a:schemeClr>
              </a:solidFill>
              <a:latin typeface="Overpass SemiBold"/>
              <a:sym typeface="Overpass SemiBold"/>
            </a:endParaRPr>
          </a:p>
        </p:txBody>
      </p:sp>
      <p:sp>
        <p:nvSpPr>
          <p:cNvPr id="7" name="Google Shape;475;p30"/>
          <p:cNvSpPr txBox="1">
            <a:spLocks/>
          </p:cNvSpPr>
          <p:nvPr/>
        </p:nvSpPr>
        <p:spPr>
          <a:xfrm>
            <a:off x="819452" y="3117472"/>
            <a:ext cx="2394300" cy="1104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100"/>
              <a:buFont typeface="Source Sans Pro"/>
              <a:buNone/>
              <a:defRPr sz="1600" b="0" i="0" u="none" strike="noStrike" cap="none">
                <a:solidFill>
                  <a:schemeClr val="dk2"/>
                </a:solidFill>
                <a:latin typeface="Source Sans Pro"/>
                <a:ea typeface="Source Sans Pro"/>
                <a:cs typeface="Source Sans Pro"/>
                <a:sym typeface="Source Sans Pro"/>
              </a:defRPr>
            </a:lvl1pPr>
            <a:lvl2pPr marL="914400" marR="0" lvl="1" indent="-330200" algn="ctr" rtl="0">
              <a:lnSpc>
                <a:spcPct val="100000"/>
              </a:lnSpc>
              <a:spcBef>
                <a:spcPts val="0"/>
              </a:spcBef>
              <a:spcAft>
                <a:spcPts val="0"/>
              </a:spcAft>
              <a:buClr>
                <a:schemeClr val="dk2"/>
              </a:buClr>
              <a:buSzPts val="2100"/>
              <a:buFont typeface="Source Sans Pro"/>
              <a:buNone/>
              <a:defRPr sz="2100" b="0" i="0" u="none" strike="noStrike" cap="none">
                <a:solidFill>
                  <a:schemeClr val="dk2"/>
                </a:solidFill>
                <a:latin typeface="Source Sans Pro"/>
                <a:ea typeface="Source Sans Pro"/>
                <a:cs typeface="Source Sans Pro"/>
                <a:sym typeface="Source Sans Pro"/>
              </a:defRPr>
            </a:lvl2pPr>
            <a:lvl3pPr marL="1371600" marR="0" lvl="2" indent="-330200" algn="ctr" rtl="0">
              <a:lnSpc>
                <a:spcPct val="100000"/>
              </a:lnSpc>
              <a:spcBef>
                <a:spcPts val="0"/>
              </a:spcBef>
              <a:spcAft>
                <a:spcPts val="0"/>
              </a:spcAft>
              <a:buClr>
                <a:schemeClr val="dk2"/>
              </a:buClr>
              <a:buSzPts val="2100"/>
              <a:buFont typeface="Source Sans Pro"/>
              <a:buNone/>
              <a:defRPr sz="2100" b="0" i="0" u="none" strike="noStrike" cap="none">
                <a:solidFill>
                  <a:schemeClr val="dk2"/>
                </a:solidFill>
                <a:latin typeface="Source Sans Pro"/>
                <a:ea typeface="Source Sans Pro"/>
                <a:cs typeface="Source Sans Pro"/>
                <a:sym typeface="Source Sans Pro"/>
              </a:defRPr>
            </a:lvl3pPr>
            <a:lvl4pPr marL="1828800" marR="0" lvl="3" indent="-330200" algn="ctr" rtl="0">
              <a:lnSpc>
                <a:spcPct val="100000"/>
              </a:lnSpc>
              <a:spcBef>
                <a:spcPts val="0"/>
              </a:spcBef>
              <a:spcAft>
                <a:spcPts val="0"/>
              </a:spcAft>
              <a:buClr>
                <a:schemeClr val="dk2"/>
              </a:buClr>
              <a:buSzPts val="2100"/>
              <a:buFont typeface="Source Sans Pro"/>
              <a:buNone/>
              <a:defRPr sz="2100" b="0" i="0" u="none" strike="noStrike" cap="none">
                <a:solidFill>
                  <a:schemeClr val="dk2"/>
                </a:solidFill>
                <a:latin typeface="Source Sans Pro"/>
                <a:ea typeface="Source Sans Pro"/>
                <a:cs typeface="Source Sans Pro"/>
                <a:sym typeface="Source Sans Pro"/>
              </a:defRPr>
            </a:lvl4pPr>
            <a:lvl5pPr marL="2286000" marR="0" lvl="4" indent="-330200" algn="ctr" rtl="0">
              <a:lnSpc>
                <a:spcPct val="100000"/>
              </a:lnSpc>
              <a:spcBef>
                <a:spcPts val="0"/>
              </a:spcBef>
              <a:spcAft>
                <a:spcPts val="0"/>
              </a:spcAft>
              <a:buClr>
                <a:schemeClr val="dk2"/>
              </a:buClr>
              <a:buSzPts val="2100"/>
              <a:buFont typeface="Source Sans Pro"/>
              <a:buNone/>
              <a:defRPr sz="2100" b="0" i="0" u="none" strike="noStrike" cap="none">
                <a:solidFill>
                  <a:schemeClr val="dk2"/>
                </a:solidFill>
                <a:latin typeface="Source Sans Pro"/>
                <a:ea typeface="Source Sans Pro"/>
                <a:cs typeface="Source Sans Pro"/>
                <a:sym typeface="Source Sans Pro"/>
              </a:defRPr>
            </a:lvl5pPr>
            <a:lvl6pPr marL="2743200" marR="0" lvl="5" indent="-330200" algn="ctr" rtl="0">
              <a:lnSpc>
                <a:spcPct val="100000"/>
              </a:lnSpc>
              <a:spcBef>
                <a:spcPts val="0"/>
              </a:spcBef>
              <a:spcAft>
                <a:spcPts val="0"/>
              </a:spcAft>
              <a:buClr>
                <a:schemeClr val="dk2"/>
              </a:buClr>
              <a:buSzPts val="2100"/>
              <a:buFont typeface="Source Sans Pro"/>
              <a:buNone/>
              <a:defRPr sz="2100" b="0" i="0" u="none" strike="noStrike" cap="none">
                <a:solidFill>
                  <a:schemeClr val="dk2"/>
                </a:solidFill>
                <a:latin typeface="Source Sans Pro"/>
                <a:ea typeface="Source Sans Pro"/>
                <a:cs typeface="Source Sans Pro"/>
                <a:sym typeface="Source Sans Pro"/>
              </a:defRPr>
            </a:lvl6pPr>
            <a:lvl7pPr marL="3200400" marR="0" lvl="6" indent="-330200" algn="ctr" rtl="0">
              <a:lnSpc>
                <a:spcPct val="100000"/>
              </a:lnSpc>
              <a:spcBef>
                <a:spcPts val="0"/>
              </a:spcBef>
              <a:spcAft>
                <a:spcPts val="0"/>
              </a:spcAft>
              <a:buClr>
                <a:schemeClr val="dk2"/>
              </a:buClr>
              <a:buSzPts val="2100"/>
              <a:buFont typeface="Source Sans Pro"/>
              <a:buNone/>
              <a:defRPr sz="2100" b="0" i="0" u="none" strike="noStrike" cap="none">
                <a:solidFill>
                  <a:schemeClr val="dk2"/>
                </a:solidFill>
                <a:latin typeface="Source Sans Pro"/>
                <a:ea typeface="Source Sans Pro"/>
                <a:cs typeface="Source Sans Pro"/>
                <a:sym typeface="Source Sans Pro"/>
              </a:defRPr>
            </a:lvl7pPr>
            <a:lvl8pPr marL="3657600" marR="0" lvl="7" indent="-330200" algn="ctr" rtl="0">
              <a:lnSpc>
                <a:spcPct val="100000"/>
              </a:lnSpc>
              <a:spcBef>
                <a:spcPts val="0"/>
              </a:spcBef>
              <a:spcAft>
                <a:spcPts val="0"/>
              </a:spcAft>
              <a:buClr>
                <a:schemeClr val="dk2"/>
              </a:buClr>
              <a:buSzPts val="2100"/>
              <a:buFont typeface="Source Sans Pro"/>
              <a:buNone/>
              <a:defRPr sz="2100" b="0" i="0" u="none" strike="noStrike" cap="none">
                <a:solidFill>
                  <a:schemeClr val="dk2"/>
                </a:solidFill>
                <a:latin typeface="Source Sans Pro"/>
                <a:ea typeface="Source Sans Pro"/>
                <a:cs typeface="Source Sans Pro"/>
                <a:sym typeface="Source Sans Pro"/>
              </a:defRPr>
            </a:lvl8pPr>
            <a:lvl9pPr marL="4114800" marR="0" lvl="8" indent="-330200" algn="ctr" rtl="0">
              <a:lnSpc>
                <a:spcPct val="100000"/>
              </a:lnSpc>
              <a:spcBef>
                <a:spcPts val="0"/>
              </a:spcBef>
              <a:spcAft>
                <a:spcPts val="0"/>
              </a:spcAft>
              <a:buClr>
                <a:schemeClr val="dk2"/>
              </a:buClr>
              <a:buSzPts val="2100"/>
              <a:buFont typeface="Source Sans Pro"/>
              <a:buNone/>
              <a:defRPr sz="2100" b="0" i="0" u="none" strike="noStrike" cap="none">
                <a:solidFill>
                  <a:schemeClr val="dk2"/>
                </a:solidFill>
                <a:latin typeface="Source Sans Pro"/>
                <a:ea typeface="Source Sans Pro"/>
                <a:cs typeface="Source Sans Pro"/>
                <a:sym typeface="Source Sans Pro"/>
              </a:defRPr>
            </a:lvl9pPr>
          </a:lstStyle>
          <a:p>
            <a:pPr marL="0" marR="0" lvl="0" indent="0" algn="ctr" defTabSz="914400" rtl="0" eaLnBrk="1" fontAlgn="auto" latinLnBrk="0" hangingPunct="1">
              <a:lnSpc>
                <a:spcPct val="100000"/>
              </a:lnSpc>
              <a:spcBef>
                <a:spcPts val="0"/>
              </a:spcBef>
              <a:spcAft>
                <a:spcPts val="0"/>
              </a:spcAft>
              <a:buClr>
                <a:srgbClr val="20124D"/>
              </a:buClr>
              <a:buSzPts val="2100"/>
              <a:buFont typeface="Source Sans Pro"/>
              <a:buNone/>
              <a:tabLst/>
              <a:defRPr/>
            </a:pPr>
            <a:r>
              <a:rPr lang="en-US" dirty="0" err="1">
                <a:solidFill>
                  <a:schemeClr val="tx1"/>
                </a:solidFill>
                <a:latin typeface="+mn-lt"/>
                <a:ea typeface="+mn-ea"/>
                <a:cs typeface="+mn-cs"/>
              </a:rPr>
              <a:t>Realizzazione</a:t>
            </a:r>
            <a:r>
              <a:rPr lang="en-US" dirty="0">
                <a:solidFill>
                  <a:schemeClr val="tx1"/>
                </a:solidFill>
                <a:latin typeface="+mn-lt"/>
                <a:ea typeface="+mn-ea"/>
                <a:cs typeface="+mn-cs"/>
              </a:rPr>
              <a:t> </a:t>
            </a:r>
            <a:r>
              <a:rPr lang="en-US" dirty="0" err="1">
                <a:solidFill>
                  <a:schemeClr val="tx1"/>
                </a:solidFill>
                <a:latin typeface="+mn-lt"/>
                <a:ea typeface="+mn-ea"/>
                <a:cs typeface="+mn-cs"/>
              </a:rPr>
              <a:t>dei</a:t>
            </a:r>
            <a:r>
              <a:rPr lang="en-US" dirty="0">
                <a:solidFill>
                  <a:schemeClr val="tx1"/>
                </a:solidFill>
                <a:latin typeface="+mn-lt"/>
                <a:ea typeface="+mn-ea"/>
                <a:cs typeface="+mn-cs"/>
              </a:rPr>
              <a:t> </a:t>
            </a:r>
            <a:r>
              <a:rPr lang="en-US" dirty="0" err="1">
                <a:solidFill>
                  <a:schemeClr val="tx1"/>
                </a:solidFill>
                <a:latin typeface="+mn-lt"/>
                <a:ea typeface="+mn-ea"/>
                <a:cs typeface="+mn-cs"/>
              </a:rPr>
              <a:t>progetti</a:t>
            </a:r>
            <a:r>
              <a:rPr lang="en-US" dirty="0">
                <a:solidFill>
                  <a:schemeClr val="tx1"/>
                </a:solidFill>
                <a:latin typeface="+mn-lt"/>
                <a:ea typeface="+mn-ea"/>
                <a:cs typeface="+mn-cs"/>
              </a:rPr>
              <a:t> </a:t>
            </a:r>
            <a:r>
              <a:rPr lang="en-US" dirty="0" err="1">
                <a:solidFill>
                  <a:schemeClr val="tx1"/>
                </a:solidFill>
                <a:latin typeface="+mn-lt"/>
                <a:ea typeface="+mn-ea"/>
                <a:cs typeface="+mn-cs"/>
              </a:rPr>
              <a:t>PoC</a:t>
            </a:r>
            <a:r>
              <a:rPr lang="en-US" dirty="0">
                <a:solidFill>
                  <a:schemeClr val="tx1"/>
                </a:solidFill>
                <a:latin typeface="+mn-lt"/>
                <a:ea typeface="+mn-ea"/>
                <a:cs typeface="+mn-cs"/>
              </a:rPr>
              <a:t> (</a:t>
            </a:r>
            <a:r>
              <a:rPr lang="en-US" i="1" dirty="0">
                <a:solidFill>
                  <a:schemeClr val="tx1"/>
                </a:solidFill>
                <a:latin typeface="+mn-lt"/>
                <a:ea typeface="+mn-ea"/>
                <a:cs typeface="+mn-cs"/>
              </a:rPr>
              <a:t>proof o concept</a:t>
            </a:r>
            <a:r>
              <a:rPr lang="en-US" dirty="0">
                <a:solidFill>
                  <a:schemeClr val="tx1"/>
                </a:solidFill>
                <a:latin typeface="+mn-lt"/>
                <a:ea typeface="+mn-ea"/>
                <a:cs typeface="+mn-cs"/>
              </a:rPr>
              <a:t>) con </a:t>
            </a:r>
            <a:r>
              <a:rPr lang="en-US" dirty="0" err="1">
                <a:solidFill>
                  <a:schemeClr val="tx1"/>
                </a:solidFill>
                <a:latin typeface="+mn-lt"/>
                <a:ea typeface="+mn-ea"/>
                <a:cs typeface="+mn-cs"/>
              </a:rPr>
              <a:t>bandi</a:t>
            </a:r>
            <a:r>
              <a:rPr lang="en-US" dirty="0">
                <a:solidFill>
                  <a:schemeClr val="tx1"/>
                </a:solidFill>
                <a:latin typeface="+mn-lt"/>
                <a:ea typeface="+mn-ea"/>
                <a:cs typeface="+mn-cs"/>
              </a:rPr>
              <a:t> di </a:t>
            </a:r>
            <a:r>
              <a:rPr lang="en-US" dirty="0" err="1">
                <a:solidFill>
                  <a:schemeClr val="tx1"/>
                </a:solidFill>
                <a:latin typeface="+mn-lt"/>
                <a:ea typeface="+mn-ea"/>
                <a:cs typeface="+mn-cs"/>
              </a:rPr>
              <a:t>gara</a:t>
            </a:r>
            <a:r>
              <a:rPr lang="en-US" dirty="0">
                <a:solidFill>
                  <a:schemeClr val="tx1"/>
                </a:solidFill>
                <a:latin typeface="+mn-lt"/>
                <a:ea typeface="+mn-ea"/>
                <a:cs typeface="+mn-cs"/>
              </a:rPr>
              <a:t> </a:t>
            </a:r>
            <a:r>
              <a:rPr lang="en-US" dirty="0" err="1">
                <a:solidFill>
                  <a:schemeClr val="tx1"/>
                </a:solidFill>
                <a:latin typeface="+mn-lt"/>
                <a:ea typeface="+mn-ea"/>
                <a:cs typeface="+mn-cs"/>
              </a:rPr>
              <a:t>pari</a:t>
            </a:r>
            <a:r>
              <a:rPr lang="en-US" dirty="0">
                <a:solidFill>
                  <a:schemeClr val="tx1"/>
                </a:solidFill>
                <a:latin typeface="+mn-lt"/>
                <a:ea typeface="+mn-ea"/>
                <a:cs typeface="+mn-cs"/>
              </a:rPr>
              <a:t> a 100 </a:t>
            </a:r>
            <a:r>
              <a:rPr lang="en-US" dirty="0" err="1">
                <a:solidFill>
                  <a:schemeClr val="tx1"/>
                </a:solidFill>
                <a:latin typeface="+mn-lt"/>
                <a:ea typeface="+mn-ea"/>
                <a:cs typeface="+mn-cs"/>
              </a:rPr>
              <a:t>mln</a:t>
            </a:r>
            <a:r>
              <a:rPr lang="en-US" dirty="0">
                <a:solidFill>
                  <a:schemeClr val="tx1"/>
                </a:solidFill>
                <a:latin typeface="+mn-lt"/>
                <a:ea typeface="+mn-ea"/>
                <a:cs typeface="+mn-cs"/>
              </a:rPr>
              <a:t> </a:t>
            </a:r>
          </a:p>
        </p:txBody>
      </p:sp>
      <p:sp>
        <p:nvSpPr>
          <p:cNvPr id="11" name="Google Shape;477;p30"/>
          <p:cNvSpPr txBox="1">
            <a:spLocks/>
          </p:cNvSpPr>
          <p:nvPr/>
        </p:nvSpPr>
        <p:spPr>
          <a:xfrm>
            <a:off x="3515920" y="3117472"/>
            <a:ext cx="2394300" cy="1104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100"/>
              <a:buFont typeface="Source Sans Pro"/>
              <a:buNone/>
              <a:defRPr sz="1600" b="0" i="0" u="none" strike="noStrike" cap="none">
                <a:solidFill>
                  <a:schemeClr val="dk2"/>
                </a:solidFill>
                <a:latin typeface="Source Sans Pro"/>
                <a:ea typeface="Source Sans Pro"/>
                <a:cs typeface="Source Sans Pro"/>
                <a:sym typeface="Source Sans Pro"/>
              </a:defRPr>
            </a:lvl1pPr>
            <a:lvl2pPr marL="914400" marR="0" lvl="1" indent="-330200" algn="ctr" rtl="0">
              <a:lnSpc>
                <a:spcPct val="100000"/>
              </a:lnSpc>
              <a:spcBef>
                <a:spcPts val="0"/>
              </a:spcBef>
              <a:spcAft>
                <a:spcPts val="0"/>
              </a:spcAft>
              <a:buClr>
                <a:schemeClr val="dk2"/>
              </a:buClr>
              <a:buSzPts val="2100"/>
              <a:buFont typeface="Source Sans Pro"/>
              <a:buNone/>
              <a:defRPr sz="2100" b="0" i="0" u="none" strike="noStrike" cap="none">
                <a:solidFill>
                  <a:schemeClr val="dk2"/>
                </a:solidFill>
                <a:latin typeface="Source Sans Pro"/>
                <a:ea typeface="Source Sans Pro"/>
                <a:cs typeface="Source Sans Pro"/>
                <a:sym typeface="Source Sans Pro"/>
              </a:defRPr>
            </a:lvl2pPr>
            <a:lvl3pPr marL="1371600" marR="0" lvl="2" indent="-330200" algn="ctr" rtl="0">
              <a:lnSpc>
                <a:spcPct val="100000"/>
              </a:lnSpc>
              <a:spcBef>
                <a:spcPts val="0"/>
              </a:spcBef>
              <a:spcAft>
                <a:spcPts val="0"/>
              </a:spcAft>
              <a:buClr>
                <a:schemeClr val="dk2"/>
              </a:buClr>
              <a:buSzPts val="2100"/>
              <a:buFont typeface="Source Sans Pro"/>
              <a:buNone/>
              <a:defRPr sz="2100" b="0" i="0" u="none" strike="noStrike" cap="none">
                <a:solidFill>
                  <a:schemeClr val="dk2"/>
                </a:solidFill>
                <a:latin typeface="Source Sans Pro"/>
                <a:ea typeface="Source Sans Pro"/>
                <a:cs typeface="Source Sans Pro"/>
                <a:sym typeface="Source Sans Pro"/>
              </a:defRPr>
            </a:lvl3pPr>
            <a:lvl4pPr marL="1828800" marR="0" lvl="3" indent="-330200" algn="ctr" rtl="0">
              <a:lnSpc>
                <a:spcPct val="100000"/>
              </a:lnSpc>
              <a:spcBef>
                <a:spcPts val="0"/>
              </a:spcBef>
              <a:spcAft>
                <a:spcPts val="0"/>
              </a:spcAft>
              <a:buClr>
                <a:schemeClr val="dk2"/>
              </a:buClr>
              <a:buSzPts val="2100"/>
              <a:buFont typeface="Source Sans Pro"/>
              <a:buNone/>
              <a:defRPr sz="2100" b="0" i="0" u="none" strike="noStrike" cap="none">
                <a:solidFill>
                  <a:schemeClr val="dk2"/>
                </a:solidFill>
                <a:latin typeface="Source Sans Pro"/>
                <a:ea typeface="Source Sans Pro"/>
                <a:cs typeface="Source Sans Pro"/>
                <a:sym typeface="Source Sans Pro"/>
              </a:defRPr>
            </a:lvl4pPr>
            <a:lvl5pPr marL="2286000" marR="0" lvl="4" indent="-330200" algn="ctr" rtl="0">
              <a:lnSpc>
                <a:spcPct val="100000"/>
              </a:lnSpc>
              <a:spcBef>
                <a:spcPts val="0"/>
              </a:spcBef>
              <a:spcAft>
                <a:spcPts val="0"/>
              </a:spcAft>
              <a:buClr>
                <a:schemeClr val="dk2"/>
              </a:buClr>
              <a:buSzPts val="2100"/>
              <a:buFont typeface="Source Sans Pro"/>
              <a:buNone/>
              <a:defRPr sz="2100" b="0" i="0" u="none" strike="noStrike" cap="none">
                <a:solidFill>
                  <a:schemeClr val="dk2"/>
                </a:solidFill>
                <a:latin typeface="Source Sans Pro"/>
                <a:ea typeface="Source Sans Pro"/>
                <a:cs typeface="Source Sans Pro"/>
                <a:sym typeface="Source Sans Pro"/>
              </a:defRPr>
            </a:lvl5pPr>
            <a:lvl6pPr marL="2743200" marR="0" lvl="5" indent="-330200" algn="ctr" rtl="0">
              <a:lnSpc>
                <a:spcPct val="100000"/>
              </a:lnSpc>
              <a:spcBef>
                <a:spcPts val="0"/>
              </a:spcBef>
              <a:spcAft>
                <a:spcPts val="0"/>
              </a:spcAft>
              <a:buClr>
                <a:schemeClr val="dk2"/>
              </a:buClr>
              <a:buSzPts val="2100"/>
              <a:buFont typeface="Source Sans Pro"/>
              <a:buNone/>
              <a:defRPr sz="2100" b="0" i="0" u="none" strike="noStrike" cap="none">
                <a:solidFill>
                  <a:schemeClr val="dk2"/>
                </a:solidFill>
                <a:latin typeface="Source Sans Pro"/>
                <a:ea typeface="Source Sans Pro"/>
                <a:cs typeface="Source Sans Pro"/>
                <a:sym typeface="Source Sans Pro"/>
              </a:defRPr>
            </a:lvl6pPr>
            <a:lvl7pPr marL="3200400" marR="0" lvl="6" indent="-330200" algn="ctr" rtl="0">
              <a:lnSpc>
                <a:spcPct val="100000"/>
              </a:lnSpc>
              <a:spcBef>
                <a:spcPts val="0"/>
              </a:spcBef>
              <a:spcAft>
                <a:spcPts val="0"/>
              </a:spcAft>
              <a:buClr>
                <a:schemeClr val="dk2"/>
              </a:buClr>
              <a:buSzPts val="2100"/>
              <a:buFont typeface="Source Sans Pro"/>
              <a:buNone/>
              <a:defRPr sz="2100" b="0" i="0" u="none" strike="noStrike" cap="none">
                <a:solidFill>
                  <a:schemeClr val="dk2"/>
                </a:solidFill>
                <a:latin typeface="Source Sans Pro"/>
                <a:ea typeface="Source Sans Pro"/>
                <a:cs typeface="Source Sans Pro"/>
                <a:sym typeface="Source Sans Pro"/>
              </a:defRPr>
            </a:lvl7pPr>
            <a:lvl8pPr marL="3657600" marR="0" lvl="7" indent="-330200" algn="ctr" rtl="0">
              <a:lnSpc>
                <a:spcPct val="100000"/>
              </a:lnSpc>
              <a:spcBef>
                <a:spcPts val="0"/>
              </a:spcBef>
              <a:spcAft>
                <a:spcPts val="0"/>
              </a:spcAft>
              <a:buClr>
                <a:schemeClr val="dk2"/>
              </a:buClr>
              <a:buSzPts val="2100"/>
              <a:buFont typeface="Source Sans Pro"/>
              <a:buNone/>
              <a:defRPr sz="2100" b="0" i="0" u="none" strike="noStrike" cap="none">
                <a:solidFill>
                  <a:schemeClr val="dk2"/>
                </a:solidFill>
                <a:latin typeface="Source Sans Pro"/>
                <a:ea typeface="Source Sans Pro"/>
                <a:cs typeface="Source Sans Pro"/>
                <a:sym typeface="Source Sans Pro"/>
              </a:defRPr>
            </a:lvl8pPr>
            <a:lvl9pPr marL="4114800" marR="0" lvl="8" indent="-330200" algn="ctr" rtl="0">
              <a:lnSpc>
                <a:spcPct val="100000"/>
              </a:lnSpc>
              <a:spcBef>
                <a:spcPts val="0"/>
              </a:spcBef>
              <a:spcAft>
                <a:spcPts val="0"/>
              </a:spcAft>
              <a:buClr>
                <a:schemeClr val="dk2"/>
              </a:buClr>
              <a:buSzPts val="2100"/>
              <a:buFont typeface="Source Sans Pro"/>
              <a:buNone/>
              <a:defRPr sz="2100" b="0" i="0" u="none" strike="noStrike" cap="none">
                <a:solidFill>
                  <a:schemeClr val="dk2"/>
                </a:solidFill>
                <a:latin typeface="Source Sans Pro"/>
                <a:ea typeface="Source Sans Pro"/>
                <a:cs typeface="Source Sans Pro"/>
                <a:sym typeface="Source Sans Pro"/>
              </a:defRPr>
            </a:lvl9pPr>
          </a:lstStyle>
          <a:p>
            <a:pPr marL="0" marR="0" lvl="0" indent="0" algn="ctr" defTabSz="914400" rtl="0" eaLnBrk="1" fontAlgn="auto" latinLnBrk="0" hangingPunct="1">
              <a:lnSpc>
                <a:spcPct val="100000"/>
              </a:lnSpc>
              <a:spcBef>
                <a:spcPts val="0"/>
              </a:spcBef>
              <a:spcAft>
                <a:spcPts val="0"/>
              </a:spcAft>
              <a:buClr>
                <a:srgbClr val="20124D"/>
              </a:buClr>
              <a:buSzPts val="2100"/>
              <a:buFont typeface="Source Sans Pro"/>
              <a:buNone/>
              <a:tabLst/>
              <a:defRPr/>
            </a:pPr>
            <a:r>
              <a:rPr lang="en-US" dirty="0" err="1">
                <a:solidFill>
                  <a:schemeClr val="tx1"/>
                </a:solidFill>
                <a:latin typeface="+mn-lt"/>
                <a:ea typeface="+mn-ea"/>
                <a:cs typeface="+mn-cs"/>
              </a:rPr>
              <a:t>Programmi</a:t>
            </a:r>
            <a:r>
              <a:rPr lang="en-US" dirty="0">
                <a:solidFill>
                  <a:schemeClr val="tx1"/>
                </a:solidFill>
                <a:latin typeface="+mn-lt"/>
                <a:ea typeface="+mn-ea"/>
                <a:cs typeface="+mn-cs"/>
              </a:rPr>
              <a:t> di </a:t>
            </a:r>
            <a:r>
              <a:rPr lang="en-US" dirty="0" err="1">
                <a:solidFill>
                  <a:schemeClr val="tx1"/>
                </a:solidFill>
                <a:latin typeface="+mn-lt"/>
                <a:ea typeface="+mn-ea"/>
                <a:cs typeface="+mn-cs"/>
              </a:rPr>
              <a:t>ricerca</a:t>
            </a:r>
            <a:r>
              <a:rPr lang="en-US" dirty="0">
                <a:solidFill>
                  <a:schemeClr val="tx1"/>
                </a:solidFill>
                <a:latin typeface="+mn-lt"/>
                <a:ea typeface="+mn-ea"/>
                <a:cs typeface="+mn-cs"/>
              </a:rPr>
              <a:t> </a:t>
            </a:r>
            <a:r>
              <a:rPr lang="en-US" dirty="0" err="1">
                <a:solidFill>
                  <a:schemeClr val="tx1"/>
                </a:solidFill>
                <a:latin typeface="+mn-lt"/>
                <a:ea typeface="+mn-ea"/>
                <a:cs typeface="+mn-cs"/>
              </a:rPr>
              <a:t>nel</a:t>
            </a:r>
            <a:r>
              <a:rPr lang="en-US" dirty="0">
                <a:solidFill>
                  <a:schemeClr val="tx1"/>
                </a:solidFill>
                <a:latin typeface="+mn-lt"/>
                <a:ea typeface="+mn-ea"/>
                <a:cs typeface="+mn-cs"/>
              </a:rPr>
              <a:t> campo </a:t>
            </a:r>
            <a:r>
              <a:rPr lang="en-US" dirty="0" err="1">
                <a:solidFill>
                  <a:schemeClr val="tx1"/>
                </a:solidFill>
                <a:latin typeface="+mn-lt"/>
                <a:ea typeface="+mn-ea"/>
                <a:cs typeface="+mn-cs"/>
              </a:rPr>
              <a:t>delle</a:t>
            </a:r>
            <a:r>
              <a:rPr lang="en-US" dirty="0">
                <a:solidFill>
                  <a:schemeClr val="tx1"/>
                </a:solidFill>
                <a:latin typeface="+mn-lt"/>
                <a:ea typeface="+mn-ea"/>
                <a:cs typeface="+mn-cs"/>
              </a:rPr>
              <a:t> </a:t>
            </a:r>
            <a:r>
              <a:rPr lang="en-US" dirty="0" err="1">
                <a:solidFill>
                  <a:srgbClr val="C00000"/>
                </a:solidFill>
                <a:latin typeface="+mn-lt"/>
                <a:ea typeface="+mn-ea"/>
                <a:cs typeface="+mn-cs"/>
              </a:rPr>
              <a:t>malattie</a:t>
            </a:r>
            <a:r>
              <a:rPr lang="en-US" dirty="0">
                <a:solidFill>
                  <a:srgbClr val="C00000"/>
                </a:solidFill>
                <a:latin typeface="+mn-lt"/>
                <a:ea typeface="+mn-ea"/>
                <a:cs typeface="+mn-cs"/>
              </a:rPr>
              <a:t> rare </a:t>
            </a:r>
            <a:r>
              <a:rPr lang="en-US" dirty="0">
                <a:solidFill>
                  <a:schemeClr val="tx1"/>
                </a:solidFill>
                <a:latin typeface="+mn-lt"/>
                <a:ea typeface="+mn-ea"/>
                <a:cs typeface="+mn-cs"/>
              </a:rPr>
              <a:t>e </a:t>
            </a:r>
            <a:r>
              <a:rPr lang="en-US" dirty="0" err="1">
                <a:solidFill>
                  <a:schemeClr val="tx1"/>
                </a:solidFill>
                <a:latin typeface="+mn-lt"/>
                <a:ea typeface="+mn-ea"/>
                <a:cs typeface="+mn-cs"/>
              </a:rPr>
              <a:t>dei</a:t>
            </a:r>
            <a:r>
              <a:rPr lang="en-US" dirty="0">
                <a:solidFill>
                  <a:schemeClr val="tx1"/>
                </a:solidFill>
                <a:latin typeface="+mn-lt"/>
                <a:ea typeface="+mn-ea"/>
                <a:cs typeface="+mn-cs"/>
              </a:rPr>
              <a:t> </a:t>
            </a:r>
            <a:r>
              <a:rPr lang="en-US" dirty="0" err="1">
                <a:solidFill>
                  <a:srgbClr val="C00000"/>
                </a:solidFill>
                <a:latin typeface="+mn-lt"/>
                <a:ea typeface="+mn-ea"/>
                <a:cs typeface="+mn-cs"/>
              </a:rPr>
              <a:t>tumori</a:t>
            </a:r>
            <a:r>
              <a:rPr lang="en-US" dirty="0">
                <a:solidFill>
                  <a:srgbClr val="C00000"/>
                </a:solidFill>
                <a:latin typeface="+mn-lt"/>
                <a:ea typeface="+mn-ea"/>
                <a:cs typeface="+mn-cs"/>
              </a:rPr>
              <a:t> </a:t>
            </a:r>
            <a:r>
              <a:rPr lang="en-US" dirty="0" err="1">
                <a:solidFill>
                  <a:srgbClr val="C00000"/>
                </a:solidFill>
                <a:latin typeface="+mn-lt"/>
                <a:ea typeface="+mn-ea"/>
                <a:cs typeface="+mn-cs"/>
              </a:rPr>
              <a:t>rari</a:t>
            </a:r>
            <a:r>
              <a:rPr lang="en-US" dirty="0">
                <a:solidFill>
                  <a:srgbClr val="C00000"/>
                </a:solidFill>
                <a:latin typeface="+mn-lt"/>
                <a:ea typeface="+mn-ea"/>
                <a:cs typeface="+mn-cs"/>
              </a:rPr>
              <a:t> </a:t>
            </a:r>
            <a:r>
              <a:rPr lang="en-US" dirty="0" err="1">
                <a:solidFill>
                  <a:schemeClr val="tx1"/>
                </a:solidFill>
                <a:latin typeface="+mn-lt"/>
                <a:ea typeface="+mn-ea"/>
                <a:cs typeface="+mn-cs"/>
              </a:rPr>
              <a:t>finanziati</a:t>
            </a:r>
            <a:r>
              <a:rPr lang="en-US" dirty="0">
                <a:solidFill>
                  <a:schemeClr val="tx1"/>
                </a:solidFill>
                <a:latin typeface="+mn-lt"/>
                <a:ea typeface="+mn-ea"/>
                <a:cs typeface="+mn-cs"/>
              </a:rPr>
              <a:t> per 100 </a:t>
            </a:r>
            <a:r>
              <a:rPr lang="en-US" dirty="0" err="1">
                <a:solidFill>
                  <a:schemeClr val="tx1"/>
                </a:solidFill>
                <a:latin typeface="+mn-lt"/>
                <a:ea typeface="+mn-ea"/>
                <a:cs typeface="+mn-cs"/>
              </a:rPr>
              <a:t>mln</a:t>
            </a:r>
            <a:endParaRPr lang="en-US" dirty="0">
              <a:solidFill>
                <a:schemeClr val="tx1"/>
              </a:solidFill>
              <a:latin typeface="+mn-lt"/>
              <a:ea typeface="+mn-ea"/>
              <a:cs typeface="+mn-cs"/>
            </a:endParaRPr>
          </a:p>
        </p:txBody>
      </p:sp>
      <p:sp>
        <p:nvSpPr>
          <p:cNvPr id="13" name="Google Shape;479;p30"/>
          <p:cNvSpPr txBox="1">
            <a:spLocks/>
          </p:cNvSpPr>
          <p:nvPr/>
        </p:nvSpPr>
        <p:spPr>
          <a:xfrm>
            <a:off x="6151095" y="3117472"/>
            <a:ext cx="2782839" cy="1104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100"/>
              <a:buFont typeface="Source Sans Pro"/>
              <a:buNone/>
              <a:defRPr sz="1600" b="0" i="0" u="none" strike="noStrike" cap="none">
                <a:solidFill>
                  <a:schemeClr val="dk2"/>
                </a:solidFill>
                <a:latin typeface="Source Sans Pro"/>
                <a:ea typeface="Source Sans Pro"/>
                <a:cs typeface="Source Sans Pro"/>
                <a:sym typeface="Source Sans Pro"/>
              </a:defRPr>
            </a:lvl1pPr>
            <a:lvl2pPr marL="914400" marR="0" lvl="1" indent="-330200" algn="ctr" rtl="0">
              <a:lnSpc>
                <a:spcPct val="100000"/>
              </a:lnSpc>
              <a:spcBef>
                <a:spcPts val="0"/>
              </a:spcBef>
              <a:spcAft>
                <a:spcPts val="0"/>
              </a:spcAft>
              <a:buClr>
                <a:schemeClr val="dk2"/>
              </a:buClr>
              <a:buSzPts val="2100"/>
              <a:buFont typeface="Source Sans Pro"/>
              <a:buNone/>
              <a:defRPr sz="2100" b="0" i="0" u="none" strike="noStrike" cap="none">
                <a:solidFill>
                  <a:schemeClr val="dk2"/>
                </a:solidFill>
                <a:latin typeface="Source Sans Pro"/>
                <a:ea typeface="Source Sans Pro"/>
                <a:cs typeface="Source Sans Pro"/>
                <a:sym typeface="Source Sans Pro"/>
              </a:defRPr>
            </a:lvl2pPr>
            <a:lvl3pPr marL="1371600" marR="0" lvl="2" indent="-330200" algn="ctr" rtl="0">
              <a:lnSpc>
                <a:spcPct val="100000"/>
              </a:lnSpc>
              <a:spcBef>
                <a:spcPts val="0"/>
              </a:spcBef>
              <a:spcAft>
                <a:spcPts val="0"/>
              </a:spcAft>
              <a:buClr>
                <a:schemeClr val="dk2"/>
              </a:buClr>
              <a:buSzPts val="2100"/>
              <a:buFont typeface="Source Sans Pro"/>
              <a:buNone/>
              <a:defRPr sz="2100" b="0" i="0" u="none" strike="noStrike" cap="none">
                <a:solidFill>
                  <a:schemeClr val="dk2"/>
                </a:solidFill>
                <a:latin typeface="Source Sans Pro"/>
                <a:ea typeface="Source Sans Pro"/>
                <a:cs typeface="Source Sans Pro"/>
                <a:sym typeface="Source Sans Pro"/>
              </a:defRPr>
            </a:lvl3pPr>
            <a:lvl4pPr marL="1828800" marR="0" lvl="3" indent="-330200" algn="ctr" rtl="0">
              <a:lnSpc>
                <a:spcPct val="100000"/>
              </a:lnSpc>
              <a:spcBef>
                <a:spcPts val="0"/>
              </a:spcBef>
              <a:spcAft>
                <a:spcPts val="0"/>
              </a:spcAft>
              <a:buClr>
                <a:schemeClr val="dk2"/>
              </a:buClr>
              <a:buSzPts val="2100"/>
              <a:buFont typeface="Source Sans Pro"/>
              <a:buNone/>
              <a:defRPr sz="2100" b="0" i="0" u="none" strike="noStrike" cap="none">
                <a:solidFill>
                  <a:schemeClr val="dk2"/>
                </a:solidFill>
                <a:latin typeface="Source Sans Pro"/>
                <a:ea typeface="Source Sans Pro"/>
                <a:cs typeface="Source Sans Pro"/>
                <a:sym typeface="Source Sans Pro"/>
              </a:defRPr>
            </a:lvl4pPr>
            <a:lvl5pPr marL="2286000" marR="0" lvl="4" indent="-330200" algn="ctr" rtl="0">
              <a:lnSpc>
                <a:spcPct val="100000"/>
              </a:lnSpc>
              <a:spcBef>
                <a:spcPts val="0"/>
              </a:spcBef>
              <a:spcAft>
                <a:spcPts val="0"/>
              </a:spcAft>
              <a:buClr>
                <a:schemeClr val="dk2"/>
              </a:buClr>
              <a:buSzPts val="2100"/>
              <a:buFont typeface="Source Sans Pro"/>
              <a:buNone/>
              <a:defRPr sz="2100" b="0" i="0" u="none" strike="noStrike" cap="none">
                <a:solidFill>
                  <a:schemeClr val="dk2"/>
                </a:solidFill>
                <a:latin typeface="Source Sans Pro"/>
                <a:ea typeface="Source Sans Pro"/>
                <a:cs typeface="Source Sans Pro"/>
                <a:sym typeface="Source Sans Pro"/>
              </a:defRPr>
            </a:lvl5pPr>
            <a:lvl6pPr marL="2743200" marR="0" lvl="5" indent="-330200" algn="ctr" rtl="0">
              <a:lnSpc>
                <a:spcPct val="100000"/>
              </a:lnSpc>
              <a:spcBef>
                <a:spcPts val="0"/>
              </a:spcBef>
              <a:spcAft>
                <a:spcPts val="0"/>
              </a:spcAft>
              <a:buClr>
                <a:schemeClr val="dk2"/>
              </a:buClr>
              <a:buSzPts val="2100"/>
              <a:buFont typeface="Source Sans Pro"/>
              <a:buNone/>
              <a:defRPr sz="2100" b="0" i="0" u="none" strike="noStrike" cap="none">
                <a:solidFill>
                  <a:schemeClr val="dk2"/>
                </a:solidFill>
                <a:latin typeface="Source Sans Pro"/>
                <a:ea typeface="Source Sans Pro"/>
                <a:cs typeface="Source Sans Pro"/>
                <a:sym typeface="Source Sans Pro"/>
              </a:defRPr>
            </a:lvl6pPr>
            <a:lvl7pPr marL="3200400" marR="0" lvl="6" indent="-330200" algn="ctr" rtl="0">
              <a:lnSpc>
                <a:spcPct val="100000"/>
              </a:lnSpc>
              <a:spcBef>
                <a:spcPts val="0"/>
              </a:spcBef>
              <a:spcAft>
                <a:spcPts val="0"/>
              </a:spcAft>
              <a:buClr>
                <a:schemeClr val="dk2"/>
              </a:buClr>
              <a:buSzPts val="2100"/>
              <a:buFont typeface="Source Sans Pro"/>
              <a:buNone/>
              <a:defRPr sz="2100" b="0" i="0" u="none" strike="noStrike" cap="none">
                <a:solidFill>
                  <a:schemeClr val="dk2"/>
                </a:solidFill>
                <a:latin typeface="Source Sans Pro"/>
                <a:ea typeface="Source Sans Pro"/>
                <a:cs typeface="Source Sans Pro"/>
                <a:sym typeface="Source Sans Pro"/>
              </a:defRPr>
            </a:lvl7pPr>
            <a:lvl8pPr marL="3657600" marR="0" lvl="7" indent="-330200" algn="ctr" rtl="0">
              <a:lnSpc>
                <a:spcPct val="100000"/>
              </a:lnSpc>
              <a:spcBef>
                <a:spcPts val="0"/>
              </a:spcBef>
              <a:spcAft>
                <a:spcPts val="0"/>
              </a:spcAft>
              <a:buClr>
                <a:schemeClr val="dk2"/>
              </a:buClr>
              <a:buSzPts val="2100"/>
              <a:buFont typeface="Source Sans Pro"/>
              <a:buNone/>
              <a:defRPr sz="2100" b="0" i="0" u="none" strike="noStrike" cap="none">
                <a:solidFill>
                  <a:schemeClr val="dk2"/>
                </a:solidFill>
                <a:latin typeface="Source Sans Pro"/>
                <a:ea typeface="Source Sans Pro"/>
                <a:cs typeface="Source Sans Pro"/>
                <a:sym typeface="Source Sans Pro"/>
              </a:defRPr>
            </a:lvl8pPr>
            <a:lvl9pPr marL="4114800" marR="0" lvl="8" indent="-330200" algn="ctr" rtl="0">
              <a:lnSpc>
                <a:spcPct val="100000"/>
              </a:lnSpc>
              <a:spcBef>
                <a:spcPts val="0"/>
              </a:spcBef>
              <a:spcAft>
                <a:spcPts val="0"/>
              </a:spcAft>
              <a:buClr>
                <a:schemeClr val="dk2"/>
              </a:buClr>
              <a:buSzPts val="2100"/>
              <a:buFont typeface="Source Sans Pro"/>
              <a:buNone/>
              <a:defRPr sz="2100" b="0" i="0" u="none" strike="noStrike" cap="none">
                <a:solidFill>
                  <a:schemeClr val="dk2"/>
                </a:solidFill>
                <a:latin typeface="Source Sans Pro"/>
                <a:ea typeface="Source Sans Pro"/>
                <a:cs typeface="Source Sans Pro"/>
                <a:sym typeface="Source Sans Pro"/>
              </a:defRPr>
            </a:lvl9pPr>
          </a:lstStyle>
          <a:p>
            <a:pPr marL="0" lvl="0" indent="0">
              <a:buClr>
                <a:srgbClr val="20124D"/>
              </a:buClr>
            </a:pPr>
            <a:r>
              <a:rPr lang="it-IT" dirty="0" smtClean="0">
                <a:solidFill>
                  <a:schemeClr val="tx1"/>
                </a:solidFill>
                <a:latin typeface="+mn-lt"/>
                <a:ea typeface="+mn-ea"/>
                <a:cs typeface="+mn-cs"/>
              </a:rPr>
              <a:t>Ricerca </a:t>
            </a:r>
            <a:r>
              <a:rPr lang="it-IT" dirty="0">
                <a:solidFill>
                  <a:schemeClr val="tx1"/>
                </a:solidFill>
                <a:latin typeface="+mn-lt"/>
                <a:ea typeface="+mn-ea"/>
                <a:cs typeface="+mn-cs"/>
              </a:rPr>
              <a:t>su </a:t>
            </a:r>
            <a:r>
              <a:rPr lang="it-IT" dirty="0">
                <a:solidFill>
                  <a:srgbClr val="C00000"/>
                </a:solidFill>
                <a:latin typeface="+mn-lt"/>
                <a:ea typeface="+mn-ea"/>
                <a:cs typeface="+mn-cs"/>
              </a:rPr>
              <a:t>malattie altamente invalidanti</a:t>
            </a:r>
            <a:r>
              <a:rPr lang="it-IT" dirty="0">
                <a:solidFill>
                  <a:schemeClr val="tx1"/>
                </a:solidFill>
                <a:latin typeface="+mn-lt"/>
                <a:ea typeface="+mn-ea"/>
                <a:cs typeface="+mn-cs"/>
              </a:rPr>
              <a:t> per progetti stimati in un numero di 324, per un costo unitario di circa 1 milione ciascuno</a:t>
            </a:r>
            <a:endParaRPr lang="en-US" dirty="0">
              <a:solidFill>
                <a:schemeClr val="tx1"/>
              </a:solidFill>
              <a:latin typeface="+mn-lt"/>
              <a:ea typeface="+mn-ea"/>
              <a:cs typeface="+mn-cs"/>
            </a:endParaRPr>
          </a:p>
        </p:txBody>
      </p:sp>
      <p:grpSp>
        <p:nvGrpSpPr>
          <p:cNvPr id="14" name="Google Shape;480;p30"/>
          <p:cNvGrpSpPr/>
          <p:nvPr/>
        </p:nvGrpSpPr>
        <p:grpSpPr>
          <a:xfrm>
            <a:off x="4295896" y="2016986"/>
            <a:ext cx="785100" cy="785100"/>
            <a:chOff x="4179450" y="1915150"/>
            <a:chExt cx="785100" cy="785100"/>
          </a:xfrm>
        </p:grpSpPr>
        <p:sp>
          <p:nvSpPr>
            <p:cNvPr id="15" name="Google Shape;481;p30"/>
            <p:cNvSpPr/>
            <p:nvPr/>
          </p:nvSpPr>
          <p:spPr>
            <a:xfrm>
              <a:off x="4179450" y="1915150"/>
              <a:ext cx="785100" cy="785100"/>
            </a:xfrm>
            <a:prstGeom prst="ellipse">
              <a:avLst/>
            </a:prstGeom>
            <a:solidFill>
              <a:srgbClr val="F6F2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nvGrpSpPr>
            <p:cNvPr id="16" name="Google Shape;482;p30"/>
            <p:cNvGrpSpPr/>
            <p:nvPr/>
          </p:nvGrpSpPr>
          <p:grpSpPr>
            <a:xfrm>
              <a:off x="4320051" y="2067834"/>
              <a:ext cx="503919" cy="503915"/>
              <a:chOff x="4320051" y="2067834"/>
              <a:chExt cx="503919" cy="503915"/>
            </a:xfrm>
          </p:grpSpPr>
          <p:sp>
            <p:nvSpPr>
              <p:cNvPr id="17" name="Google Shape;483;p30"/>
              <p:cNvSpPr/>
              <p:nvPr/>
            </p:nvSpPr>
            <p:spPr>
              <a:xfrm>
                <a:off x="4320583" y="2067834"/>
                <a:ext cx="382028" cy="251954"/>
              </a:xfrm>
              <a:custGeom>
                <a:avLst/>
                <a:gdLst/>
                <a:ahLst/>
                <a:cxnLst/>
                <a:rect l="l" t="t" r="r" b="b"/>
                <a:pathLst>
                  <a:path w="10770" h="7103" extrusionOk="0">
                    <a:moveTo>
                      <a:pt x="910" y="1"/>
                    </a:moveTo>
                    <a:cubicBezTo>
                      <a:pt x="405" y="1"/>
                      <a:pt x="0" y="405"/>
                      <a:pt x="0" y="925"/>
                    </a:cubicBezTo>
                    <a:lnTo>
                      <a:pt x="0" y="6872"/>
                    </a:lnTo>
                    <a:cubicBezTo>
                      <a:pt x="0" y="7002"/>
                      <a:pt x="101" y="7103"/>
                      <a:pt x="231" y="7103"/>
                    </a:cubicBezTo>
                    <a:lnTo>
                      <a:pt x="2527" y="7103"/>
                    </a:lnTo>
                    <a:cubicBezTo>
                      <a:pt x="2772" y="7103"/>
                      <a:pt x="2989" y="6901"/>
                      <a:pt x="2989" y="6641"/>
                    </a:cubicBezTo>
                    <a:lnTo>
                      <a:pt x="2989" y="6179"/>
                    </a:lnTo>
                    <a:cubicBezTo>
                      <a:pt x="2989" y="5991"/>
                      <a:pt x="2902" y="5804"/>
                      <a:pt x="2758" y="5674"/>
                    </a:cubicBezTo>
                    <a:cubicBezTo>
                      <a:pt x="1848" y="4909"/>
                      <a:pt x="2382" y="3436"/>
                      <a:pt x="3566" y="3436"/>
                    </a:cubicBezTo>
                    <a:cubicBezTo>
                      <a:pt x="4750" y="3436"/>
                      <a:pt x="5284" y="4909"/>
                      <a:pt x="4360" y="5674"/>
                    </a:cubicBezTo>
                    <a:cubicBezTo>
                      <a:pt x="4216" y="5804"/>
                      <a:pt x="4129" y="5991"/>
                      <a:pt x="4129" y="6179"/>
                    </a:cubicBezTo>
                    <a:lnTo>
                      <a:pt x="4129" y="6655"/>
                    </a:lnTo>
                    <a:cubicBezTo>
                      <a:pt x="4129" y="6901"/>
                      <a:pt x="4331" y="7103"/>
                      <a:pt x="4591" y="7103"/>
                    </a:cubicBezTo>
                    <a:lnTo>
                      <a:pt x="7088" y="7103"/>
                    </a:lnTo>
                    <a:lnTo>
                      <a:pt x="7088" y="4577"/>
                    </a:lnTo>
                    <a:cubicBezTo>
                      <a:pt x="7088" y="4331"/>
                      <a:pt x="7290" y="4129"/>
                      <a:pt x="7550" y="4129"/>
                    </a:cubicBezTo>
                    <a:lnTo>
                      <a:pt x="8012" y="4129"/>
                    </a:lnTo>
                    <a:cubicBezTo>
                      <a:pt x="8214" y="4129"/>
                      <a:pt x="8402" y="4216"/>
                      <a:pt x="8532" y="4360"/>
                    </a:cubicBezTo>
                    <a:cubicBezTo>
                      <a:pt x="8795" y="4680"/>
                      <a:pt x="9150" y="4823"/>
                      <a:pt x="9499" y="4823"/>
                    </a:cubicBezTo>
                    <a:cubicBezTo>
                      <a:pt x="10143" y="4823"/>
                      <a:pt x="10769" y="4334"/>
                      <a:pt x="10769" y="3566"/>
                    </a:cubicBezTo>
                    <a:cubicBezTo>
                      <a:pt x="10769" y="2788"/>
                      <a:pt x="10142" y="2296"/>
                      <a:pt x="9496" y="2296"/>
                    </a:cubicBezTo>
                    <a:cubicBezTo>
                      <a:pt x="9148" y="2296"/>
                      <a:pt x="8795" y="2439"/>
                      <a:pt x="8532" y="2758"/>
                    </a:cubicBezTo>
                    <a:cubicBezTo>
                      <a:pt x="8402" y="2902"/>
                      <a:pt x="8214" y="2989"/>
                      <a:pt x="8012" y="2989"/>
                    </a:cubicBezTo>
                    <a:lnTo>
                      <a:pt x="7550" y="2989"/>
                    </a:lnTo>
                    <a:cubicBezTo>
                      <a:pt x="7305" y="2989"/>
                      <a:pt x="7088" y="2772"/>
                      <a:pt x="7088" y="2527"/>
                    </a:cubicBezTo>
                    <a:lnTo>
                      <a:pt x="7088" y="232"/>
                    </a:lnTo>
                    <a:cubicBezTo>
                      <a:pt x="7103" y="116"/>
                      <a:pt x="7002" y="1"/>
                      <a:pt x="6872" y="1"/>
                    </a:cubicBezTo>
                    <a:close/>
                  </a:path>
                </a:pathLst>
              </a:custGeom>
              <a:solidFill>
                <a:srgbClr val="56548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 name="Google Shape;484;p30"/>
              <p:cNvSpPr/>
              <p:nvPr/>
            </p:nvSpPr>
            <p:spPr>
              <a:xfrm>
                <a:off x="4572005" y="2067834"/>
                <a:ext cx="251954" cy="382028"/>
              </a:xfrm>
              <a:custGeom>
                <a:avLst/>
                <a:gdLst/>
                <a:ahLst/>
                <a:cxnLst/>
                <a:rect l="l" t="t" r="r" b="b"/>
                <a:pathLst>
                  <a:path w="7103" h="10770" extrusionOk="0">
                    <a:moveTo>
                      <a:pt x="246" y="1"/>
                    </a:moveTo>
                    <a:cubicBezTo>
                      <a:pt x="116" y="1"/>
                      <a:pt x="15" y="102"/>
                      <a:pt x="15" y="232"/>
                    </a:cubicBezTo>
                    <a:lnTo>
                      <a:pt x="15" y="2512"/>
                    </a:lnTo>
                    <a:cubicBezTo>
                      <a:pt x="15" y="2772"/>
                      <a:pt x="217" y="2974"/>
                      <a:pt x="462" y="2974"/>
                    </a:cubicBezTo>
                    <a:lnTo>
                      <a:pt x="924" y="2974"/>
                    </a:lnTo>
                    <a:cubicBezTo>
                      <a:pt x="1126" y="2974"/>
                      <a:pt x="1314" y="2902"/>
                      <a:pt x="1444" y="2743"/>
                    </a:cubicBezTo>
                    <a:cubicBezTo>
                      <a:pt x="1705" y="2427"/>
                      <a:pt x="2056" y="2285"/>
                      <a:pt x="2402" y="2285"/>
                    </a:cubicBezTo>
                    <a:cubicBezTo>
                      <a:pt x="3050" y="2285"/>
                      <a:pt x="3681" y="2780"/>
                      <a:pt x="3681" y="3552"/>
                    </a:cubicBezTo>
                    <a:cubicBezTo>
                      <a:pt x="3681" y="4323"/>
                      <a:pt x="3050" y="4819"/>
                      <a:pt x="2402" y="4819"/>
                    </a:cubicBezTo>
                    <a:cubicBezTo>
                      <a:pt x="2056" y="4819"/>
                      <a:pt x="1705" y="4677"/>
                      <a:pt x="1444" y="4360"/>
                    </a:cubicBezTo>
                    <a:cubicBezTo>
                      <a:pt x="1314" y="4201"/>
                      <a:pt x="1126" y="4115"/>
                      <a:pt x="924" y="4115"/>
                    </a:cubicBezTo>
                    <a:lnTo>
                      <a:pt x="448" y="4115"/>
                    </a:lnTo>
                    <a:cubicBezTo>
                      <a:pt x="202" y="4115"/>
                      <a:pt x="0" y="4317"/>
                      <a:pt x="0" y="4577"/>
                    </a:cubicBezTo>
                    <a:lnTo>
                      <a:pt x="0" y="7103"/>
                    </a:lnTo>
                    <a:lnTo>
                      <a:pt x="2526" y="7103"/>
                    </a:lnTo>
                    <a:cubicBezTo>
                      <a:pt x="2772" y="7103"/>
                      <a:pt x="2974" y="7305"/>
                      <a:pt x="2974" y="7565"/>
                    </a:cubicBezTo>
                    <a:lnTo>
                      <a:pt x="2974" y="8012"/>
                    </a:lnTo>
                    <a:cubicBezTo>
                      <a:pt x="2988" y="8214"/>
                      <a:pt x="2902" y="8402"/>
                      <a:pt x="2743" y="8532"/>
                    </a:cubicBezTo>
                    <a:cubicBezTo>
                      <a:pt x="1833" y="9283"/>
                      <a:pt x="2368" y="10769"/>
                      <a:pt x="3551" y="10769"/>
                    </a:cubicBezTo>
                    <a:cubicBezTo>
                      <a:pt x="4735" y="10769"/>
                      <a:pt x="5269" y="9283"/>
                      <a:pt x="4360" y="8532"/>
                    </a:cubicBezTo>
                    <a:cubicBezTo>
                      <a:pt x="4201" y="8402"/>
                      <a:pt x="4114" y="8214"/>
                      <a:pt x="4129" y="8012"/>
                    </a:cubicBezTo>
                    <a:lnTo>
                      <a:pt x="4129" y="7550"/>
                    </a:lnTo>
                    <a:cubicBezTo>
                      <a:pt x="4129" y="7305"/>
                      <a:pt x="4331" y="7103"/>
                      <a:pt x="4576" y="7103"/>
                    </a:cubicBezTo>
                    <a:lnTo>
                      <a:pt x="6886" y="7103"/>
                    </a:lnTo>
                    <a:cubicBezTo>
                      <a:pt x="7001" y="7103"/>
                      <a:pt x="7102" y="7002"/>
                      <a:pt x="7102" y="6872"/>
                    </a:cubicBezTo>
                    <a:lnTo>
                      <a:pt x="7102" y="925"/>
                    </a:lnTo>
                    <a:cubicBezTo>
                      <a:pt x="7102" y="419"/>
                      <a:pt x="6698" y="1"/>
                      <a:pt x="6193" y="1"/>
                    </a:cubicBezTo>
                    <a:close/>
                  </a:path>
                </a:pathLst>
              </a:custGeom>
              <a:solidFill>
                <a:srgbClr val="FBD15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 name="Google Shape;485;p30"/>
              <p:cNvSpPr/>
              <p:nvPr/>
            </p:nvSpPr>
            <p:spPr>
              <a:xfrm>
                <a:off x="4441931" y="2319256"/>
                <a:ext cx="382039" cy="252493"/>
              </a:xfrm>
              <a:custGeom>
                <a:avLst/>
                <a:gdLst/>
                <a:ahLst/>
                <a:cxnLst/>
                <a:rect l="l" t="t" r="r" b="b"/>
                <a:pathLst>
                  <a:path w="10770" h="7118" extrusionOk="0">
                    <a:moveTo>
                      <a:pt x="3682" y="0"/>
                    </a:moveTo>
                    <a:lnTo>
                      <a:pt x="3682" y="2527"/>
                    </a:lnTo>
                    <a:cubicBezTo>
                      <a:pt x="3682" y="2786"/>
                      <a:pt x="3480" y="2989"/>
                      <a:pt x="3220" y="2989"/>
                    </a:cubicBezTo>
                    <a:lnTo>
                      <a:pt x="2758" y="2989"/>
                    </a:lnTo>
                    <a:cubicBezTo>
                      <a:pt x="2556" y="2989"/>
                      <a:pt x="2368" y="2902"/>
                      <a:pt x="2238" y="2743"/>
                    </a:cubicBezTo>
                    <a:cubicBezTo>
                      <a:pt x="1977" y="2426"/>
                      <a:pt x="1626" y="2285"/>
                      <a:pt x="1279" y="2285"/>
                    </a:cubicBezTo>
                    <a:cubicBezTo>
                      <a:pt x="632" y="2285"/>
                      <a:pt x="1" y="2780"/>
                      <a:pt x="1" y="3552"/>
                    </a:cubicBezTo>
                    <a:cubicBezTo>
                      <a:pt x="1" y="4323"/>
                      <a:pt x="632" y="4818"/>
                      <a:pt x="1279" y="4818"/>
                    </a:cubicBezTo>
                    <a:cubicBezTo>
                      <a:pt x="1626" y="4818"/>
                      <a:pt x="1977" y="4677"/>
                      <a:pt x="2238" y="4360"/>
                    </a:cubicBezTo>
                    <a:cubicBezTo>
                      <a:pt x="2368" y="4201"/>
                      <a:pt x="2556" y="4129"/>
                      <a:pt x="2758" y="4129"/>
                    </a:cubicBezTo>
                    <a:lnTo>
                      <a:pt x="3220" y="4129"/>
                    </a:lnTo>
                    <a:cubicBezTo>
                      <a:pt x="3465" y="4129"/>
                      <a:pt x="3667" y="4331"/>
                      <a:pt x="3667" y="4591"/>
                    </a:cubicBezTo>
                    <a:lnTo>
                      <a:pt x="3667" y="6872"/>
                    </a:lnTo>
                    <a:cubicBezTo>
                      <a:pt x="3667" y="7002"/>
                      <a:pt x="3768" y="7117"/>
                      <a:pt x="3913" y="7117"/>
                    </a:cubicBezTo>
                    <a:lnTo>
                      <a:pt x="9860" y="7117"/>
                    </a:lnTo>
                    <a:cubicBezTo>
                      <a:pt x="10365" y="7117"/>
                      <a:pt x="10769" y="6698"/>
                      <a:pt x="10769" y="6193"/>
                    </a:cubicBezTo>
                    <a:lnTo>
                      <a:pt x="10769" y="246"/>
                    </a:lnTo>
                    <a:cubicBezTo>
                      <a:pt x="10769" y="116"/>
                      <a:pt x="10668" y="15"/>
                      <a:pt x="10553" y="15"/>
                    </a:cubicBezTo>
                    <a:lnTo>
                      <a:pt x="8272" y="15"/>
                    </a:lnTo>
                    <a:cubicBezTo>
                      <a:pt x="8012" y="15"/>
                      <a:pt x="7810" y="217"/>
                      <a:pt x="7810" y="477"/>
                    </a:cubicBezTo>
                    <a:lnTo>
                      <a:pt x="7810" y="924"/>
                    </a:lnTo>
                    <a:cubicBezTo>
                      <a:pt x="7796" y="1126"/>
                      <a:pt x="7882" y="1314"/>
                      <a:pt x="8041" y="1444"/>
                    </a:cubicBezTo>
                    <a:cubicBezTo>
                      <a:pt x="8951" y="2195"/>
                      <a:pt x="8416" y="3681"/>
                      <a:pt x="7233" y="3681"/>
                    </a:cubicBezTo>
                    <a:cubicBezTo>
                      <a:pt x="6049" y="3681"/>
                      <a:pt x="5515" y="2195"/>
                      <a:pt x="6424" y="1444"/>
                    </a:cubicBezTo>
                    <a:cubicBezTo>
                      <a:pt x="6583" y="1314"/>
                      <a:pt x="6670" y="1126"/>
                      <a:pt x="6670" y="924"/>
                    </a:cubicBezTo>
                    <a:lnTo>
                      <a:pt x="6670" y="462"/>
                    </a:lnTo>
                    <a:cubicBezTo>
                      <a:pt x="6670" y="203"/>
                      <a:pt x="6453" y="0"/>
                      <a:pt x="6208" y="0"/>
                    </a:cubicBezTo>
                    <a:close/>
                  </a:path>
                </a:pathLst>
              </a:custGeom>
              <a:solidFill>
                <a:srgbClr val="EC827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 name="Google Shape;486;p30"/>
              <p:cNvSpPr/>
              <p:nvPr/>
            </p:nvSpPr>
            <p:spPr>
              <a:xfrm>
                <a:off x="4320051" y="2189714"/>
                <a:ext cx="252493" cy="381507"/>
              </a:xfrm>
              <a:custGeom>
                <a:avLst/>
                <a:gdLst/>
                <a:ahLst/>
                <a:cxnLst/>
                <a:rect l="l" t="t" r="r" b="b"/>
                <a:pathLst>
                  <a:path w="7118" h="10755" extrusionOk="0">
                    <a:moveTo>
                      <a:pt x="3566" y="0"/>
                    </a:moveTo>
                    <a:cubicBezTo>
                      <a:pt x="2383" y="0"/>
                      <a:pt x="1849" y="1473"/>
                      <a:pt x="2758" y="2238"/>
                    </a:cubicBezTo>
                    <a:cubicBezTo>
                      <a:pt x="2917" y="2368"/>
                      <a:pt x="2989" y="2555"/>
                      <a:pt x="2989" y="2743"/>
                    </a:cubicBezTo>
                    <a:lnTo>
                      <a:pt x="2989" y="3205"/>
                    </a:lnTo>
                    <a:cubicBezTo>
                      <a:pt x="2989" y="3465"/>
                      <a:pt x="2787" y="3667"/>
                      <a:pt x="2527" y="3667"/>
                    </a:cubicBezTo>
                    <a:lnTo>
                      <a:pt x="246" y="3667"/>
                    </a:lnTo>
                    <a:cubicBezTo>
                      <a:pt x="238" y="3666"/>
                      <a:pt x="230" y="3665"/>
                      <a:pt x="222" y="3665"/>
                    </a:cubicBezTo>
                    <a:cubicBezTo>
                      <a:pt x="102" y="3665"/>
                      <a:pt x="1" y="3762"/>
                      <a:pt x="1" y="3883"/>
                    </a:cubicBezTo>
                    <a:lnTo>
                      <a:pt x="1" y="9845"/>
                    </a:lnTo>
                    <a:cubicBezTo>
                      <a:pt x="1" y="10350"/>
                      <a:pt x="405" y="10755"/>
                      <a:pt x="925" y="10755"/>
                    </a:cubicBezTo>
                    <a:lnTo>
                      <a:pt x="6872" y="10755"/>
                    </a:lnTo>
                    <a:cubicBezTo>
                      <a:pt x="7002" y="10755"/>
                      <a:pt x="7103" y="10654"/>
                      <a:pt x="7103" y="10524"/>
                    </a:cubicBezTo>
                    <a:lnTo>
                      <a:pt x="7103" y="8257"/>
                    </a:lnTo>
                    <a:cubicBezTo>
                      <a:pt x="7103" y="7997"/>
                      <a:pt x="6901" y="7795"/>
                      <a:pt x="6641" y="7795"/>
                    </a:cubicBezTo>
                    <a:lnTo>
                      <a:pt x="6194" y="7795"/>
                    </a:lnTo>
                    <a:cubicBezTo>
                      <a:pt x="5992" y="7795"/>
                      <a:pt x="5804" y="7882"/>
                      <a:pt x="5674" y="8026"/>
                    </a:cubicBezTo>
                    <a:cubicBezTo>
                      <a:pt x="5408" y="8343"/>
                      <a:pt x="5055" y="8485"/>
                      <a:pt x="4709" y="8485"/>
                    </a:cubicBezTo>
                    <a:cubicBezTo>
                      <a:pt x="4062" y="8485"/>
                      <a:pt x="3437" y="7989"/>
                      <a:pt x="3437" y="7218"/>
                    </a:cubicBezTo>
                    <a:cubicBezTo>
                      <a:pt x="3437" y="6450"/>
                      <a:pt x="4057" y="5955"/>
                      <a:pt x="4701" y="5955"/>
                    </a:cubicBezTo>
                    <a:cubicBezTo>
                      <a:pt x="5050" y="5955"/>
                      <a:pt x="5406" y="6100"/>
                      <a:pt x="5674" y="6424"/>
                    </a:cubicBezTo>
                    <a:cubicBezTo>
                      <a:pt x="5804" y="6568"/>
                      <a:pt x="5992" y="6655"/>
                      <a:pt x="6194" y="6655"/>
                    </a:cubicBezTo>
                    <a:lnTo>
                      <a:pt x="6656" y="6655"/>
                    </a:lnTo>
                    <a:cubicBezTo>
                      <a:pt x="6916" y="6655"/>
                      <a:pt x="7118" y="6453"/>
                      <a:pt x="7118" y="6193"/>
                    </a:cubicBezTo>
                    <a:lnTo>
                      <a:pt x="7118" y="3667"/>
                    </a:lnTo>
                    <a:lnTo>
                      <a:pt x="4591" y="3667"/>
                    </a:lnTo>
                    <a:cubicBezTo>
                      <a:pt x="4346" y="3667"/>
                      <a:pt x="4129" y="3465"/>
                      <a:pt x="4129" y="3219"/>
                    </a:cubicBezTo>
                    <a:lnTo>
                      <a:pt x="4129" y="2743"/>
                    </a:lnTo>
                    <a:cubicBezTo>
                      <a:pt x="4129" y="2555"/>
                      <a:pt x="4216" y="2368"/>
                      <a:pt x="4375" y="2238"/>
                    </a:cubicBezTo>
                    <a:cubicBezTo>
                      <a:pt x="5284" y="1473"/>
                      <a:pt x="4750" y="0"/>
                      <a:pt x="3566" y="0"/>
                    </a:cubicBezTo>
                    <a:close/>
                  </a:path>
                </a:pathLst>
              </a:custGeom>
              <a:solidFill>
                <a:srgbClr val="878CF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878CF0"/>
                  </a:solidFill>
                  <a:latin typeface="Arial"/>
                  <a:cs typeface="Arial"/>
                  <a:sym typeface="Arial"/>
                </a:endParaRPr>
              </a:p>
            </p:txBody>
          </p:sp>
          <p:sp>
            <p:nvSpPr>
              <p:cNvPr id="21" name="Google Shape;487;p30"/>
              <p:cNvSpPr/>
              <p:nvPr/>
            </p:nvSpPr>
            <p:spPr>
              <a:xfrm>
                <a:off x="4320583" y="2319256"/>
                <a:ext cx="56862" cy="251961"/>
              </a:xfrm>
              <a:custGeom>
                <a:avLst/>
                <a:gdLst/>
                <a:ahLst/>
                <a:cxnLst/>
                <a:rect l="l" t="t" r="r" b="b"/>
                <a:pathLst>
                  <a:path w="1603" h="7103" extrusionOk="0">
                    <a:moveTo>
                      <a:pt x="231" y="0"/>
                    </a:moveTo>
                    <a:cubicBezTo>
                      <a:pt x="101" y="0"/>
                      <a:pt x="0" y="101"/>
                      <a:pt x="0" y="231"/>
                    </a:cubicBezTo>
                    <a:lnTo>
                      <a:pt x="0" y="6193"/>
                    </a:lnTo>
                    <a:cubicBezTo>
                      <a:pt x="0" y="6698"/>
                      <a:pt x="405" y="7103"/>
                      <a:pt x="910" y="7103"/>
                    </a:cubicBezTo>
                    <a:lnTo>
                      <a:pt x="1603" y="7103"/>
                    </a:lnTo>
                    <a:cubicBezTo>
                      <a:pt x="1097" y="7103"/>
                      <a:pt x="693" y="6698"/>
                      <a:pt x="693" y="6193"/>
                    </a:cubicBezTo>
                    <a:lnTo>
                      <a:pt x="693" y="231"/>
                    </a:lnTo>
                    <a:cubicBezTo>
                      <a:pt x="693" y="101"/>
                      <a:pt x="794" y="0"/>
                      <a:pt x="924" y="0"/>
                    </a:cubicBezTo>
                    <a:close/>
                  </a:path>
                </a:pathLst>
              </a:custGeom>
              <a:solidFill>
                <a:srgbClr val="B1B2F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 name="Google Shape;488;p30"/>
              <p:cNvSpPr/>
              <p:nvPr/>
            </p:nvSpPr>
            <p:spPr>
              <a:xfrm>
                <a:off x="4385709" y="2190033"/>
                <a:ext cx="69063" cy="129755"/>
              </a:xfrm>
              <a:custGeom>
                <a:avLst/>
                <a:gdLst/>
                <a:ahLst/>
                <a:cxnLst/>
                <a:rect l="l" t="t" r="r" b="b"/>
                <a:pathLst>
                  <a:path w="1947" h="3658" extrusionOk="0">
                    <a:moveTo>
                      <a:pt x="1714" y="0"/>
                    </a:moveTo>
                    <a:cubicBezTo>
                      <a:pt x="590" y="0"/>
                      <a:pt x="1" y="1444"/>
                      <a:pt x="907" y="2229"/>
                    </a:cubicBezTo>
                    <a:cubicBezTo>
                      <a:pt x="1066" y="2359"/>
                      <a:pt x="1138" y="2546"/>
                      <a:pt x="1138" y="2748"/>
                    </a:cubicBezTo>
                    <a:lnTo>
                      <a:pt x="1138" y="3196"/>
                    </a:lnTo>
                    <a:cubicBezTo>
                      <a:pt x="1138" y="3456"/>
                      <a:pt x="936" y="3658"/>
                      <a:pt x="676" y="3658"/>
                    </a:cubicBezTo>
                    <a:lnTo>
                      <a:pt x="1138" y="3658"/>
                    </a:lnTo>
                    <a:cubicBezTo>
                      <a:pt x="1398" y="3658"/>
                      <a:pt x="1600" y="3456"/>
                      <a:pt x="1600" y="3196"/>
                    </a:cubicBezTo>
                    <a:lnTo>
                      <a:pt x="1600" y="2734"/>
                    </a:lnTo>
                    <a:cubicBezTo>
                      <a:pt x="1600" y="2546"/>
                      <a:pt x="1513" y="2359"/>
                      <a:pt x="1369" y="2229"/>
                    </a:cubicBezTo>
                    <a:cubicBezTo>
                      <a:pt x="561" y="1536"/>
                      <a:pt x="893" y="222"/>
                      <a:pt x="1946" y="20"/>
                    </a:cubicBezTo>
                    <a:cubicBezTo>
                      <a:pt x="1867" y="7"/>
                      <a:pt x="1789" y="0"/>
                      <a:pt x="1714" y="0"/>
                    </a:cubicBezTo>
                    <a:close/>
                  </a:path>
                </a:pathLst>
              </a:custGeom>
              <a:solidFill>
                <a:srgbClr val="46467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 name="Google Shape;489;p30"/>
              <p:cNvSpPr/>
              <p:nvPr/>
            </p:nvSpPr>
            <p:spPr>
              <a:xfrm>
                <a:off x="4320583" y="2067834"/>
                <a:ext cx="56861" cy="251954"/>
              </a:xfrm>
              <a:custGeom>
                <a:avLst/>
                <a:gdLst/>
                <a:ahLst/>
                <a:cxnLst/>
                <a:rect l="l" t="t" r="r" b="b"/>
                <a:pathLst>
                  <a:path w="1603" h="7103" extrusionOk="0">
                    <a:moveTo>
                      <a:pt x="910" y="1"/>
                    </a:moveTo>
                    <a:cubicBezTo>
                      <a:pt x="405" y="1"/>
                      <a:pt x="0" y="405"/>
                      <a:pt x="0" y="925"/>
                    </a:cubicBezTo>
                    <a:lnTo>
                      <a:pt x="0" y="6872"/>
                    </a:lnTo>
                    <a:cubicBezTo>
                      <a:pt x="0" y="7002"/>
                      <a:pt x="101" y="7103"/>
                      <a:pt x="231" y="7103"/>
                    </a:cubicBezTo>
                    <a:lnTo>
                      <a:pt x="910" y="7103"/>
                    </a:lnTo>
                    <a:cubicBezTo>
                      <a:pt x="794" y="7103"/>
                      <a:pt x="693" y="7002"/>
                      <a:pt x="693" y="6872"/>
                    </a:cubicBezTo>
                    <a:lnTo>
                      <a:pt x="693" y="925"/>
                    </a:lnTo>
                    <a:cubicBezTo>
                      <a:pt x="693" y="405"/>
                      <a:pt x="1097" y="1"/>
                      <a:pt x="1603" y="1"/>
                    </a:cubicBezTo>
                    <a:close/>
                  </a:path>
                </a:pathLst>
              </a:custGeom>
              <a:solidFill>
                <a:srgbClr val="67659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 name="Google Shape;490;p30"/>
              <p:cNvSpPr/>
              <p:nvPr/>
            </p:nvSpPr>
            <p:spPr>
              <a:xfrm>
                <a:off x="4665686" y="2148567"/>
                <a:ext cx="60976" cy="90062"/>
              </a:xfrm>
              <a:custGeom>
                <a:avLst/>
                <a:gdLst/>
                <a:ahLst/>
                <a:cxnLst/>
                <a:rect l="l" t="t" r="r" b="b"/>
                <a:pathLst>
                  <a:path w="1719" h="2539" extrusionOk="0">
                    <a:moveTo>
                      <a:pt x="347" y="0"/>
                    </a:moveTo>
                    <a:cubicBezTo>
                      <a:pt x="233" y="0"/>
                      <a:pt x="116" y="16"/>
                      <a:pt x="1" y="49"/>
                    </a:cubicBezTo>
                    <a:cubicBezTo>
                      <a:pt x="1343" y="323"/>
                      <a:pt x="1343" y="2228"/>
                      <a:pt x="15" y="2517"/>
                    </a:cubicBezTo>
                    <a:cubicBezTo>
                      <a:pt x="87" y="2532"/>
                      <a:pt x="163" y="2539"/>
                      <a:pt x="241" y="2539"/>
                    </a:cubicBezTo>
                    <a:cubicBezTo>
                      <a:pt x="318" y="2539"/>
                      <a:pt x="398" y="2532"/>
                      <a:pt x="477" y="2517"/>
                    </a:cubicBezTo>
                    <a:cubicBezTo>
                      <a:pt x="1213" y="2445"/>
                      <a:pt x="1719" y="1752"/>
                      <a:pt x="1589" y="1016"/>
                    </a:cubicBezTo>
                    <a:cubicBezTo>
                      <a:pt x="1468" y="412"/>
                      <a:pt x="933" y="0"/>
                      <a:pt x="347" y="0"/>
                    </a:cubicBezTo>
                    <a:close/>
                  </a:path>
                </a:pathLst>
              </a:custGeom>
              <a:solidFill>
                <a:srgbClr val="F1C23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 name="Google Shape;491;p30"/>
              <p:cNvSpPr/>
              <p:nvPr/>
            </p:nvSpPr>
            <p:spPr>
              <a:xfrm>
                <a:off x="4572502" y="2067834"/>
                <a:ext cx="32315" cy="106024"/>
              </a:xfrm>
              <a:custGeom>
                <a:avLst/>
                <a:gdLst/>
                <a:ahLst/>
                <a:cxnLst/>
                <a:rect l="l" t="t" r="r" b="b"/>
                <a:pathLst>
                  <a:path w="911" h="2989" extrusionOk="0">
                    <a:moveTo>
                      <a:pt x="232" y="1"/>
                    </a:moveTo>
                    <a:cubicBezTo>
                      <a:pt x="102" y="1"/>
                      <a:pt x="1" y="102"/>
                      <a:pt x="1" y="232"/>
                    </a:cubicBezTo>
                    <a:lnTo>
                      <a:pt x="1" y="2527"/>
                    </a:lnTo>
                    <a:cubicBezTo>
                      <a:pt x="1" y="2772"/>
                      <a:pt x="203" y="2974"/>
                      <a:pt x="448" y="2989"/>
                    </a:cubicBezTo>
                    <a:lnTo>
                      <a:pt x="910" y="2989"/>
                    </a:lnTo>
                    <a:cubicBezTo>
                      <a:pt x="665" y="2974"/>
                      <a:pt x="448" y="2772"/>
                      <a:pt x="448" y="2527"/>
                    </a:cubicBezTo>
                    <a:lnTo>
                      <a:pt x="448" y="232"/>
                    </a:lnTo>
                    <a:cubicBezTo>
                      <a:pt x="448" y="102"/>
                      <a:pt x="549" y="1"/>
                      <a:pt x="679" y="1"/>
                    </a:cubicBezTo>
                    <a:close/>
                  </a:path>
                </a:pathLst>
              </a:custGeom>
              <a:solidFill>
                <a:srgbClr val="F1C23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 name="Google Shape;492;p30"/>
              <p:cNvSpPr/>
              <p:nvPr/>
            </p:nvSpPr>
            <p:spPr>
              <a:xfrm>
                <a:off x="4572502" y="2214296"/>
                <a:ext cx="32315" cy="105492"/>
              </a:xfrm>
              <a:custGeom>
                <a:avLst/>
                <a:gdLst/>
                <a:ahLst/>
                <a:cxnLst/>
                <a:rect l="l" t="t" r="r" b="b"/>
                <a:pathLst>
                  <a:path w="911" h="2974" extrusionOk="0">
                    <a:moveTo>
                      <a:pt x="448" y="0"/>
                    </a:moveTo>
                    <a:cubicBezTo>
                      <a:pt x="203" y="0"/>
                      <a:pt x="1" y="202"/>
                      <a:pt x="1" y="448"/>
                    </a:cubicBezTo>
                    <a:lnTo>
                      <a:pt x="1" y="2974"/>
                    </a:lnTo>
                    <a:lnTo>
                      <a:pt x="448" y="2974"/>
                    </a:lnTo>
                    <a:lnTo>
                      <a:pt x="448" y="448"/>
                    </a:lnTo>
                    <a:cubicBezTo>
                      <a:pt x="448" y="202"/>
                      <a:pt x="665" y="0"/>
                      <a:pt x="910" y="0"/>
                    </a:cubicBezTo>
                    <a:close/>
                  </a:path>
                </a:pathLst>
              </a:custGeom>
              <a:solidFill>
                <a:srgbClr val="F1C23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 name="Google Shape;493;p30"/>
              <p:cNvSpPr/>
              <p:nvPr/>
            </p:nvSpPr>
            <p:spPr>
              <a:xfrm>
                <a:off x="4641104" y="2319752"/>
                <a:ext cx="65092" cy="129865"/>
              </a:xfrm>
              <a:custGeom>
                <a:avLst/>
                <a:gdLst/>
                <a:ahLst/>
                <a:cxnLst/>
                <a:rect l="l" t="t" r="r" b="b"/>
                <a:pathLst>
                  <a:path w="1835" h="3661" extrusionOk="0">
                    <a:moveTo>
                      <a:pt x="578" y="1"/>
                    </a:moveTo>
                    <a:cubicBezTo>
                      <a:pt x="824" y="1"/>
                      <a:pt x="1026" y="203"/>
                      <a:pt x="1026" y="463"/>
                    </a:cubicBezTo>
                    <a:lnTo>
                      <a:pt x="1026" y="925"/>
                    </a:lnTo>
                    <a:cubicBezTo>
                      <a:pt x="1026" y="1127"/>
                      <a:pt x="939" y="1314"/>
                      <a:pt x="795" y="1444"/>
                    </a:cubicBezTo>
                    <a:cubicBezTo>
                      <a:pt x="1" y="2108"/>
                      <a:pt x="319" y="3408"/>
                      <a:pt x="1329" y="3639"/>
                    </a:cubicBezTo>
                    <a:cubicBezTo>
                      <a:pt x="1416" y="3653"/>
                      <a:pt x="1499" y="3660"/>
                      <a:pt x="1582" y="3660"/>
                    </a:cubicBezTo>
                    <a:cubicBezTo>
                      <a:pt x="1665" y="3660"/>
                      <a:pt x="1748" y="3653"/>
                      <a:pt x="1834" y="3639"/>
                    </a:cubicBezTo>
                    <a:lnTo>
                      <a:pt x="1791" y="3624"/>
                    </a:lnTo>
                    <a:cubicBezTo>
                      <a:pt x="780" y="3393"/>
                      <a:pt x="463" y="2108"/>
                      <a:pt x="1257" y="1430"/>
                    </a:cubicBezTo>
                    <a:cubicBezTo>
                      <a:pt x="1401" y="1314"/>
                      <a:pt x="1488" y="1112"/>
                      <a:pt x="1488" y="925"/>
                    </a:cubicBezTo>
                    <a:lnTo>
                      <a:pt x="1488" y="463"/>
                    </a:lnTo>
                    <a:cubicBezTo>
                      <a:pt x="1488" y="203"/>
                      <a:pt x="1286" y="1"/>
                      <a:pt x="1026" y="1"/>
                    </a:cubicBezTo>
                    <a:close/>
                  </a:path>
                </a:pathLst>
              </a:custGeom>
              <a:solidFill>
                <a:srgbClr val="D6656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 name="Google Shape;494;p30"/>
              <p:cNvSpPr/>
              <p:nvPr/>
            </p:nvSpPr>
            <p:spPr>
              <a:xfrm>
                <a:off x="4556114" y="2319256"/>
                <a:ext cx="32315" cy="106027"/>
              </a:xfrm>
              <a:custGeom>
                <a:avLst/>
                <a:gdLst/>
                <a:ahLst/>
                <a:cxnLst/>
                <a:rect l="l" t="t" r="r" b="b"/>
                <a:pathLst>
                  <a:path w="911" h="2989" extrusionOk="0">
                    <a:moveTo>
                      <a:pt x="448" y="0"/>
                    </a:moveTo>
                    <a:lnTo>
                      <a:pt x="448" y="2527"/>
                    </a:lnTo>
                    <a:cubicBezTo>
                      <a:pt x="448" y="2786"/>
                      <a:pt x="246" y="2989"/>
                      <a:pt x="1" y="2989"/>
                    </a:cubicBezTo>
                    <a:lnTo>
                      <a:pt x="463" y="2989"/>
                    </a:lnTo>
                    <a:cubicBezTo>
                      <a:pt x="708" y="2989"/>
                      <a:pt x="910" y="2786"/>
                      <a:pt x="910" y="2527"/>
                    </a:cubicBezTo>
                    <a:lnTo>
                      <a:pt x="910" y="0"/>
                    </a:lnTo>
                    <a:close/>
                  </a:path>
                </a:pathLst>
              </a:custGeom>
              <a:solidFill>
                <a:srgbClr val="D6656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 name="Google Shape;495;p30"/>
              <p:cNvSpPr/>
              <p:nvPr/>
            </p:nvSpPr>
            <p:spPr>
              <a:xfrm>
                <a:off x="4433737" y="2400911"/>
                <a:ext cx="61474" cy="90100"/>
              </a:xfrm>
              <a:custGeom>
                <a:avLst/>
                <a:gdLst/>
                <a:ahLst/>
                <a:cxnLst/>
                <a:rect l="l" t="t" r="r" b="b"/>
                <a:pathLst>
                  <a:path w="1733" h="2540" extrusionOk="0">
                    <a:moveTo>
                      <a:pt x="1487" y="1"/>
                    </a:moveTo>
                    <a:cubicBezTo>
                      <a:pt x="1412" y="1"/>
                      <a:pt x="1336" y="8"/>
                      <a:pt x="1256" y="23"/>
                    </a:cubicBezTo>
                    <a:cubicBezTo>
                      <a:pt x="520" y="95"/>
                      <a:pt x="1" y="788"/>
                      <a:pt x="145" y="1509"/>
                    </a:cubicBezTo>
                    <a:cubicBezTo>
                      <a:pt x="254" y="2126"/>
                      <a:pt x="787" y="2540"/>
                      <a:pt x="1382" y="2540"/>
                    </a:cubicBezTo>
                    <a:cubicBezTo>
                      <a:pt x="1497" y="2540"/>
                      <a:pt x="1615" y="2524"/>
                      <a:pt x="1733" y="2491"/>
                    </a:cubicBezTo>
                    <a:cubicBezTo>
                      <a:pt x="1026" y="2361"/>
                      <a:pt x="578" y="1683"/>
                      <a:pt x="737" y="990"/>
                    </a:cubicBezTo>
                    <a:cubicBezTo>
                      <a:pt x="838" y="499"/>
                      <a:pt x="1228" y="109"/>
                      <a:pt x="1718" y="23"/>
                    </a:cubicBezTo>
                    <a:cubicBezTo>
                      <a:pt x="1639" y="8"/>
                      <a:pt x="1563" y="1"/>
                      <a:pt x="1487" y="1"/>
                    </a:cubicBezTo>
                    <a:close/>
                  </a:path>
                </a:pathLst>
              </a:custGeom>
              <a:solidFill>
                <a:srgbClr val="B1B2F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 name="Google Shape;496;p30"/>
              <p:cNvSpPr/>
              <p:nvPr/>
            </p:nvSpPr>
            <p:spPr>
              <a:xfrm>
                <a:off x="4556114" y="2465682"/>
                <a:ext cx="40510" cy="105531"/>
              </a:xfrm>
              <a:custGeom>
                <a:avLst/>
                <a:gdLst/>
                <a:ahLst/>
                <a:cxnLst/>
                <a:rect l="l" t="t" r="r" b="b"/>
                <a:pathLst>
                  <a:path w="1142" h="2975" extrusionOk="0">
                    <a:moveTo>
                      <a:pt x="1" y="1"/>
                    </a:moveTo>
                    <a:cubicBezTo>
                      <a:pt x="246" y="1"/>
                      <a:pt x="448" y="203"/>
                      <a:pt x="448" y="463"/>
                    </a:cubicBezTo>
                    <a:lnTo>
                      <a:pt x="448" y="2744"/>
                    </a:lnTo>
                    <a:cubicBezTo>
                      <a:pt x="448" y="2874"/>
                      <a:pt x="549" y="2975"/>
                      <a:pt x="679" y="2975"/>
                    </a:cubicBezTo>
                    <a:lnTo>
                      <a:pt x="1141" y="2975"/>
                    </a:lnTo>
                    <a:cubicBezTo>
                      <a:pt x="1011" y="2975"/>
                      <a:pt x="910" y="2874"/>
                      <a:pt x="910" y="2744"/>
                    </a:cubicBezTo>
                    <a:lnTo>
                      <a:pt x="910" y="463"/>
                    </a:lnTo>
                    <a:cubicBezTo>
                      <a:pt x="910" y="203"/>
                      <a:pt x="708" y="1"/>
                      <a:pt x="448" y="1"/>
                    </a:cubicBezTo>
                    <a:close/>
                  </a:path>
                </a:pathLst>
              </a:custGeom>
              <a:solidFill>
                <a:srgbClr val="D6656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grpSp>
      <p:grpSp>
        <p:nvGrpSpPr>
          <p:cNvPr id="31" name="Google Shape;497;p30"/>
          <p:cNvGrpSpPr/>
          <p:nvPr/>
        </p:nvGrpSpPr>
        <p:grpSpPr>
          <a:xfrm>
            <a:off x="1636096" y="2016986"/>
            <a:ext cx="785100" cy="785100"/>
            <a:chOff x="1519650" y="1915150"/>
            <a:chExt cx="785100" cy="785100"/>
          </a:xfrm>
        </p:grpSpPr>
        <p:sp>
          <p:nvSpPr>
            <p:cNvPr id="32" name="Google Shape;498;p30"/>
            <p:cNvSpPr/>
            <p:nvPr/>
          </p:nvSpPr>
          <p:spPr>
            <a:xfrm>
              <a:off x="1519650" y="1915150"/>
              <a:ext cx="785100" cy="785100"/>
            </a:xfrm>
            <a:prstGeom prst="ellipse">
              <a:avLst/>
            </a:prstGeom>
            <a:solidFill>
              <a:srgbClr val="F6F2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nvGrpSpPr>
            <p:cNvPr id="33" name="Google Shape;499;p30"/>
            <p:cNvGrpSpPr/>
            <p:nvPr/>
          </p:nvGrpSpPr>
          <p:grpSpPr>
            <a:xfrm>
              <a:off x="1630085" y="2067819"/>
              <a:ext cx="564238" cy="479748"/>
              <a:chOff x="2774354" y="2009990"/>
              <a:chExt cx="372017" cy="316310"/>
            </a:xfrm>
          </p:grpSpPr>
          <p:sp>
            <p:nvSpPr>
              <p:cNvPr id="34" name="Google Shape;500;p30"/>
              <p:cNvSpPr/>
              <p:nvPr/>
            </p:nvSpPr>
            <p:spPr>
              <a:xfrm>
                <a:off x="2948055" y="2090995"/>
                <a:ext cx="191134" cy="174094"/>
              </a:xfrm>
              <a:custGeom>
                <a:avLst/>
                <a:gdLst/>
                <a:ahLst/>
                <a:cxnLst/>
                <a:rect l="l" t="t" r="r" b="b"/>
                <a:pathLst>
                  <a:path w="7291" h="6641" extrusionOk="0">
                    <a:moveTo>
                      <a:pt x="4591" y="0"/>
                    </a:moveTo>
                    <a:lnTo>
                      <a:pt x="3191" y="1068"/>
                    </a:lnTo>
                    <a:lnTo>
                      <a:pt x="2021" y="679"/>
                    </a:lnTo>
                    <a:lnTo>
                      <a:pt x="0" y="2324"/>
                    </a:lnTo>
                    <a:lnTo>
                      <a:pt x="3118" y="6640"/>
                    </a:lnTo>
                    <a:lnTo>
                      <a:pt x="7290" y="3667"/>
                    </a:lnTo>
                    <a:lnTo>
                      <a:pt x="4591" y="0"/>
                    </a:lnTo>
                    <a:close/>
                  </a:path>
                </a:pathLst>
              </a:custGeom>
              <a:solidFill>
                <a:srgbClr val="F9BA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 name="Google Shape;501;p30"/>
              <p:cNvSpPr/>
              <p:nvPr/>
            </p:nvSpPr>
            <p:spPr>
              <a:xfrm>
                <a:off x="3033568" y="2009990"/>
                <a:ext cx="112803" cy="206889"/>
              </a:xfrm>
              <a:custGeom>
                <a:avLst/>
                <a:gdLst/>
                <a:ahLst/>
                <a:cxnLst/>
                <a:rect l="l" t="t" r="r" b="b"/>
                <a:pathLst>
                  <a:path w="4303" h="7892" extrusionOk="0">
                    <a:moveTo>
                      <a:pt x="4302" y="1"/>
                    </a:moveTo>
                    <a:lnTo>
                      <a:pt x="131" y="2960"/>
                    </a:lnTo>
                    <a:cubicBezTo>
                      <a:pt x="30" y="3032"/>
                      <a:pt x="1" y="3177"/>
                      <a:pt x="87" y="3278"/>
                    </a:cubicBezTo>
                    <a:lnTo>
                      <a:pt x="3581" y="7810"/>
                    </a:lnTo>
                    <a:cubicBezTo>
                      <a:pt x="3631" y="7861"/>
                      <a:pt x="3696" y="7892"/>
                      <a:pt x="3761" y="7892"/>
                    </a:cubicBezTo>
                    <a:cubicBezTo>
                      <a:pt x="3809" y="7892"/>
                      <a:pt x="3856" y="7876"/>
                      <a:pt x="3898" y="7839"/>
                    </a:cubicBezTo>
                    <a:lnTo>
                      <a:pt x="4302" y="7522"/>
                    </a:lnTo>
                    <a:lnTo>
                      <a:pt x="4302" y="1"/>
                    </a:lnTo>
                    <a:close/>
                  </a:path>
                </a:pathLst>
              </a:custGeom>
              <a:solidFill>
                <a:srgbClr val="FBD15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 name="Google Shape;502;p30"/>
              <p:cNvSpPr/>
              <p:nvPr/>
            </p:nvSpPr>
            <p:spPr>
              <a:xfrm>
                <a:off x="3110404" y="2165524"/>
                <a:ext cx="35600" cy="51355"/>
              </a:xfrm>
              <a:custGeom>
                <a:avLst/>
                <a:gdLst/>
                <a:ahLst/>
                <a:cxnLst/>
                <a:rect l="l" t="t" r="r" b="b"/>
                <a:pathLst>
                  <a:path w="1358" h="1959" extrusionOk="0">
                    <a:moveTo>
                      <a:pt x="1357" y="1"/>
                    </a:moveTo>
                    <a:lnTo>
                      <a:pt x="0" y="1040"/>
                    </a:lnTo>
                    <a:lnTo>
                      <a:pt x="650" y="1877"/>
                    </a:lnTo>
                    <a:cubicBezTo>
                      <a:pt x="692" y="1928"/>
                      <a:pt x="758" y="1959"/>
                      <a:pt x="823" y="1959"/>
                    </a:cubicBezTo>
                    <a:cubicBezTo>
                      <a:pt x="870" y="1959"/>
                      <a:pt x="917" y="1943"/>
                      <a:pt x="953" y="1906"/>
                    </a:cubicBezTo>
                    <a:lnTo>
                      <a:pt x="1357" y="1589"/>
                    </a:lnTo>
                    <a:lnTo>
                      <a:pt x="1357" y="1"/>
                    </a:lnTo>
                    <a:close/>
                  </a:path>
                </a:pathLst>
              </a:custGeom>
              <a:solidFill>
                <a:srgbClr val="F1C23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 name="Google Shape;503;p30"/>
              <p:cNvSpPr/>
              <p:nvPr/>
            </p:nvSpPr>
            <p:spPr>
              <a:xfrm>
                <a:off x="2960533" y="2148510"/>
                <a:ext cx="145336" cy="96733"/>
              </a:xfrm>
              <a:custGeom>
                <a:avLst/>
                <a:gdLst/>
                <a:ahLst/>
                <a:cxnLst/>
                <a:rect l="l" t="t" r="r" b="b"/>
                <a:pathLst>
                  <a:path w="5544" h="3690" extrusionOk="0">
                    <a:moveTo>
                      <a:pt x="636" y="0"/>
                    </a:moveTo>
                    <a:lnTo>
                      <a:pt x="1" y="1169"/>
                    </a:lnTo>
                    <a:lnTo>
                      <a:pt x="4476" y="3609"/>
                    </a:lnTo>
                    <a:cubicBezTo>
                      <a:pt x="4575" y="3663"/>
                      <a:pt x="4682" y="3689"/>
                      <a:pt x="4789" y="3689"/>
                    </a:cubicBezTo>
                    <a:cubicBezTo>
                      <a:pt x="5023" y="3689"/>
                      <a:pt x="5252" y="3563"/>
                      <a:pt x="5371" y="3335"/>
                    </a:cubicBezTo>
                    <a:cubicBezTo>
                      <a:pt x="5544" y="3017"/>
                      <a:pt x="5428" y="2613"/>
                      <a:pt x="5111" y="2440"/>
                    </a:cubicBezTo>
                    <a:lnTo>
                      <a:pt x="636" y="0"/>
                    </a:lnTo>
                    <a:close/>
                  </a:path>
                </a:pathLst>
              </a:custGeom>
              <a:solidFill>
                <a:srgbClr val="FFC8A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 name="Google Shape;504;p30"/>
              <p:cNvSpPr/>
              <p:nvPr/>
            </p:nvSpPr>
            <p:spPr>
              <a:xfrm>
                <a:off x="3017315" y="2196930"/>
                <a:ext cx="85540" cy="48419"/>
              </a:xfrm>
              <a:custGeom>
                <a:avLst/>
                <a:gdLst/>
                <a:ahLst/>
                <a:cxnLst/>
                <a:rect l="l" t="t" r="r" b="b"/>
                <a:pathLst>
                  <a:path w="3263" h="1847" extrusionOk="0">
                    <a:moveTo>
                      <a:pt x="289" y="1"/>
                    </a:moveTo>
                    <a:lnTo>
                      <a:pt x="0" y="506"/>
                    </a:lnTo>
                    <a:lnTo>
                      <a:pt x="2310" y="1762"/>
                    </a:lnTo>
                    <a:cubicBezTo>
                      <a:pt x="2412" y="1820"/>
                      <a:pt x="2522" y="1847"/>
                      <a:pt x="2630" y="1847"/>
                    </a:cubicBezTo>
                    <a:cubicBezTo>
                      <a:pt x="2901" y="1847"/>
                      <a:pt x="3159" y="1676"/>
                      <a:pt x="3262" y="1387"/>
                    </a:cubicBezTo>
                    <a:lnTo>
                      <a:pt x="3262" y="1387"/>
                    </a:lnTo>
                    <a:cubicBezTo>
                      <a:pt x="3187" y="1410"/>
                      <a:pt x="3112" y="1421"/>
                      <a:pt x="3039" y="1421"/>
                    </a:cubicBezTo>
                    <a:cubicBezTo>
                      <a:pt x="2929" y="1421"/>
                      <a:pt x="2824" y="1395"/>
                      <a:pt x="2728" y="1343"/>
                    </a:cubicBezTo>
                    <a:lnTo>
                      <a:pt x="289" y="1"/>
                    </a:lnTo>
                    <a:close/>
                  </a:path>
                </a:pathLst>
              </a:custGeom>
              <a:solidFill>
                <a:srgbClr val="F9BA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 name="Google Shape;505;p30"/>
              <p:cNvSpPr/>
              <p:nvPr/>
            </p:nvSpPr>
            <p:spPr>
              <a:xfrm>
                <a:off x="2933663" y="2173467"/>
                <a:ext cx="145336" cy="96733"/>
              </a:xfrm>
              <a:custGeom>
                <a:avLst/>
                <a:gdLst/>
                <a:ahLst/>
                <a:cxnLst/>
                <a:rect l="l" t="t" r="r" b="b"/>
                <a:pathLst>
                  <a:path w="5544" h="3690" extrusionOk="0">
                    <a:moveTo>
                      <a:pt x="636" y="1"/>
                    </a:moveTo>
                    <a:lnTo>
                      <a:pt x="1" y="1170"/>
                    </a:lnTo>
                    <a:lnTo>
                      <a:pt x="4476" y="3610"/>
                    </a:lnTo>
                    <a:cubicBezTo>
                      <a:pt x="4575" y="3664"/>
                      <a:pt x="4682" y="3690"/>
                      <a:pt x="4789" y="3690"/>
                    </a:cubicBezTo>
                    <a:cubicBezTo>
                      <a:pt x="5023" y="3690"/>
                      <a:pt x="5252" y="3564"/>
                      <a:pt x="5371" y="3336"/>
                    </a:cubicBezTo>
                    <a:cubicBezTo>
                      <a:pt x="5544" y="3018"/>
                      <a:pt x="5428" y="2614"/>
                      <a:pt x="5111" y="2441"/>
                    </a:cubicBezTo>
                    <a:lnTo>
                      <a:pt x="636" y="1"/>
                    </a:lnTo>
                    <a:close/>
                  </a:path>
                </a:pathLst>
              </a:custGeom>
              <a:solidFill>
                <a:srgbClr val="FFC8A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 name="Google Shape;506;p30"/>
              <p:cNvSpPr/>
              <p:nvPr/>
            </p:nvSpPr>
            <p:spPr>
              <a:xfrm>
                <a:off x="2999515" y="2228361"/>
                <a:ext cx="76102" cy="41603"/>
              </a:xfrm>
              <a:custGeom>
                <a:avLst/>
                <a:gdLst/>
                <a:ahLst/>
                <a:cxnLst/>
                <a:rect l="l" t="t" r="r" b="b"/>
                <a:pathLst>
                  <a:path w="2903" h="1587" extrusionOk="0">
                    <a:moveTo>
                      <a:pt x="260" y="0"/>
                    </a:moveTo>
                    <a:lnTo>
                      <a:pt x="1" y="448"/>
                    </a:lnTo>
                    <a:lnTo>
                      <a:pt x="1949" y="1501"/>
                    </a:lnTo>
                    <a:cubicBezTo>
                      <a:pt x="2053" y="1559"/>
                      <a:pt x="2163" y="1586"/>
                      <a:pt x="2272" y="1586"/>
                    </a:cubicBezTo>
                    <a:cubicBezTo>
                      <a:pt x="2542" y="1586"/>
                      <a:pt x="2799" y="1419"/>
                      <a:pt x="2902" y="1140"/>
                    </a:cubicBezTo>
                    <a:lnTo>
                      <a:pt x="2902" y="1140"/>
                    </a:lnTo>
                    <a:cubicBezTo>
                      <a:pt x="2816" y="1180"/>
                      <a:pt x="2724" y="1199"/>
                      <a:pt x="2631" y="1199"/>
                    </a:cubicBezTo>
                    <a:cubicBezTo>
                      <a:pt x="2522" y="1199"/>
                      <a:pt x="2412" y="1173"/>
                      <a:pt x="2310" y="1126"/>
                    </a:cubicBezTo>
                    <a:lnTo>
                      <a:pt x="260" y="0"/>
                    </a:lnTo>
                    <a:close/>
                  </a:path>
                </a:pathLst>
              </a:custGeom>
              <a:solidFill>
                <a:srgbClr val="F9BA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 name="Google Shape;507;p30"/>
              <p:cNvSpPr/>
              <p:nvPr/>
            </p:nvSpPr>
            <p:spPr>
              <a:xfrm>
                <a:off x="2906425" y="2198450"/>
                <a:ext cx="145729" cy="96733"/>
              </a:xfrm>
              <a:custGeom>
                <a:avLst/>
                <a:gdLst/>
                <a:ahLst/>
                <a:cxnLst/>
                <a:rect l="l" t="t" r="r" b="b"/>
                <a:pathLst>
                  <a:path w="5559" h="3690" extrusionOk="0">
                    <a:moveTo>
                      <a:pt x="650" y="1"/>
                    </a:moveTo>
                    <a:lnTo>
                      <a:pt x="0" y="1170"/>
                    </a:lnTo>
                    <a:lnTo>
                      <a:pt x="4490" y="3610"/>
                    </a:lnTo>
                    <a:cubicBezTo>
                      <a:pt x="4590" y="3664"/>
                      <a:pt x="4698" y="3690"/>
                      <a:pt x="4806" y="3690"/>
                    </a:cubicBezTo>
                    <a:cubicBezTo>
                      <a:pt x="5039" y="3690"/>
                      <a:pt x="5266" y="3567"/>
                      <a:pt x="5385" y="3350"/>
                    </a:cubicBezTo>
                    <a:cubicBezTo>
                      <a:pt x="5558" y="3018"/>
                      <a:pt x="5443" y="2613"/>
                      <a:pt x="5125" y="2440"/>
                    </a:cubicBezTo>
                    <a:lnTo>
                      <a:pt x="650" y="1"/>
                    </a:lnTo>
                    <a:close/>
                  </a:path>
                </a:pathLst>
              </a:custGeom>
              <a:solidFill>
                <a:srgbClr val="FFC8A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 name="Google Shape;508;p30"/>
              <p:cNvSpPr/>
              <p:nvPr/>
            </p:nvSpPr>
            <p:spPr>
              <a:xfrm>
                <a:off x="2982108" y="2259007"/>
                <a:ext cx="66245" cy="36150"/>
              </a:xfrm>
              <a:custGeom>
                <a:avLst/>
                <a:gdLst/>
                <a:ahLst/>
                <a:cxnLst/>
                <a:rect l="l" t="t" r="r" b="b"/>
                <a:pathLst>
                  <a:path w="2527" h="1379" extrusionOk="0">
                    <a:moveTo>
                      <a:pt x="260" y="0"/>
                    </a:moveTo>
                    <a:lnTo>
                      <a:pt x="1" y="433"/>
                    </a:lnTo>
                    <a:lnTo>
                      <a:pt x="1603" y="1300"/>
                    </a:lnTo>
                    <a:cubicBezTo>
                      <a:pt x="1703" y="1354"/>
                      <a:pt x="1810" y="1379"/>
                      <a:pt x="1915" y="1379"/>
                    </a:cubicBezTo>
                    <a:cubicBezTo>
                      <a:pt x="2175" y="1379"/>
                      <a:pt x="2424" y="1224"/>
                      <a:pt x="2527" y="968"/>
                    </a:cubicBezTo>
                    <a:lnTo>
                      <a:pt x="2527" y="968"/>
                    </a:lnTo>
                    <a:cubicBezTo>
                      <a:pt x="2452" y="999"/>
                      <a:pt x="2369" y="1014"/>
                      <a:pt x="2285" y="1014"/>
                    </a:cubicBezTo>
                    <a:cubicBezTo>
                      <a:pt x="2174" y="1014"/>
                      <a:pt x="2062" y="988"/>
                      <a:pt x="1964" y="939"/>
                    </a:cubicBezTo>
                    <a:lnTo>
                      <a:pt x="260" y="0"/>
                    </a:lnTo>
                    <a:close/>
                  </a:path>
                </a:pathLst>
              </a:custGeom>
              <a:solidFill>
                <a:srgbClr val="F9BA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 name="Google Shape;509;p30"/>
              <p:cNvSpPr/>
              <p:nvPr/>
            </p:nvSpPr>
            <p:spPr>
              <a:xfrm>
                <a:off x="2879555" y="2223800"/>
                <a:ext cx="145729" cy="96655"/>
              </a:xfrm>
              <a:custGeom>
                <a:avLst/>
                <a:gdLst/>
                <a:ahLst/>
                <a:cxnLst/>
                <a:rect l="l" t="t" r="r" b="b"/>
                <a:pathLst>
                  <a:path w="5559" h="3687" extrusionOk="0">
                    <a:moveTo>
                      <a:pt x="636" y="1"/>
                    </a:moveTo>
                    <a:lnTo>
                      <a:pt x="0" y="1156"/>
                    </a:lnTo>
                    <a:lnTo>
                      <a:pt x="4475" y="3610"/>
                    </a:lnTo>
                    <a:cubicBezTo>
                      <a:pt x="4572" y="3662"/>
                      <a:pt x="4676" y="3687"/>
                      <a:pt x="4780" y="3687"/>
                    </a:cubicBezTo>
                    <a:cubicBezTo>
                      <a:pt x="5018" y="3687"/>
                      <a:pt x="5254" y="3557"/>
                      <a:pt x="5385" y="3335"/>
                    </a:cubicBezTo>
                    <a:cubicBezTo>
                      <a:pt x="5558" y="3018"/>
                      <a:pt x="5428" y="2614"/>
                      <a:pt x="5111" y="2440"/>
                    </a:cubicBezTo>
                    <a:lnTo>
                      <a:pt x="636" y="1"/>
                    </a:lnTo>
                    <a:close/>
                  </a:path>
                </a:pathLst>
              </a:custGeom>
              <a:solidFill>
                <a:srgbClr val="FFC8A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4" name="Google Shape;510;p30"/>
              <p:cNvSpPr/>
              <p:nvPr/>
            </p:nvSpPr>
            <p:spPr>
              <a:xfrm>
                <a:off x="2964701" y="2288132"/>
                <a:ext cx="56782" cy="32323"/>
              </a:xfrm>
              <a:custGeom>
                <a:avLst/>
                <a:gdLst/>
                <a:ahLst/>
                <a:cxnLst/>
                <a:rect l="l" t="t" r="r" b="b"/>
                <a:pathLst>
                  <a:path w="2166" h="1233" extrusionOk="0">
                    <a:moveTo>
                      <a:pt x="275" y="1"/>
                    </a:moveTo>
                    <a:lnTo>
                      <a:pt x="0" y="477"/>
                    </a:lnTo>
                    <a:lnTo>
                      <a:pt x="1227" y="1156"/>
                    </a:lnTo>
                    <a:cubicBezTo>
                      <a:pt x="1324" y="1208"/>
                      <a:pt x="1428" y="1233"/>
                      <a:pt x="1532" y="1233"/>
                    </a:cubicBezTo>
                    <a:cubicBezTo>
                      <a:pt x="1770" y="1233"/>
                      <a:pt x="2006" y="1103"/>
                      <a:pt x="2137" y="881"/>
                    </a:cubicBezTo>
                    <a:cubicBezTo>
                      <a:pt x="2151" y="853"/>
                      <a:pt x="2166" y="824"/>
                      <a:pt x="2166" y="795"/>
                    </a:cubicBezTo>
                    <a:lnTo>
                      <a:pt x="2166" y="795"/>
                    </a:lnTo>
                    <a:cubicBezTo>
                      <a:pt x="2097" y="818"/>
                      <a:pt x="2025" y="829"/>
                      <a:pt x="1953" y="829"/>
                    </a:cubicBezTo>
                    <a:cubicBezTo>
                      <a:pt x="1845" y="829"/>
                      <a:pt x="1736" y="803"/>
                      <a:pt x="1632" y="752"/>
                    </a:cubicBezTo>
                    <a:lnTo>
                      <a:pt x="275" y="1"/>
                    </a:lnTo>
                    <a:close/>
                  </a:path>
                </a:pathLst>
              </a:custGeom>
              <a:solidFill>
                <a:srgbClr val="F9BA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5" name="Google Shape;511;p30"/>
              <p:cNvSpPr/>
              <p:nvPr/>
            </p:nvSpPr>
            <p:spPr>
              <a:xfrm>
                <a:off x="2791761" y="2103080"/>
                <a:ext cx="185445" cy="168064"/>
              </a:xfrm>
              <a:custGeom>
                <a:avLst/>
                <a:gdLst/>
                <a:ahLst/>
                <a:cxnLst/>
                <a:rect l="l" t="t" r="r" b="b"/>
                <a:pathLst>
                  <a:path w="7074" h="6411" extrusionOk="0">
                    <a:moveTo>
                      <a:pt x="2209" y="1"/>
                    </a:moveTo>
                    <a:lnTo>
                      <a:pt x="0" y="3985"/>
                    </a:lnTo>
                    <a:lnTo>
                      <a:pt x="4519" y="6410"/>
                    </a:lnTo>
                    <a:lnTo>
                      <a:pt x="7074" y="1733"/>
                    </a:lnTo>
                    <a:lnTo>
                      <a:pt x="4836" y="780"/>
                    </a:lnTo>
                    <a:cubicBezTo>
                      <a:pt x="4815" y="773"/>
                      <a:pt x="4793" y="770"/>
                      <a:pt x="4773" y="770"/>
                    </a:cubicBezTo>
                    <a:cubicBezTo>
                      <a:pt x="4753" y="770"/>
                      <a:pt x="4735" y="773"/>
                      <a:pt x="4721" y="780"/>
                    </a:cubicBezTo>
                    <a:lnTo>
                      <a:pt x="3811" y="882"/>
                    </a:lnTo>
                    <a:cubicBezTo>
                      <a:pt x="3768" y="882"/>
                      <a:pt x="3725" y="882"/>
                      <a:pt x="3682" y="853"/>
                    </a:cubicBezTo>
                    <a:lnTo>
                      <a:pt x="2209" y="1"/>
                    </a:lnTo>
                    <a:close/>
                  </a:path>
                </a:pathLst>
              </a:custGeom>
              <a:solidFill>
                <a:srgbClr val="FFC8A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6" name="Google Shape;512;p30"/>
              <p:cNvSpPr/>
              <p:nvPr/>
            </p:nvSpPr>
            <p:spPr>
              <a:xfrm>
                <a:off x="2774354" y="2035734"/>
                <a:ext cx="114691" cy="198316"/>
              </a:xfrm>
              <a:custGeom>
                <a:avLst/>
                <a:gdLst/>
                <a:ahLst/>
                <a:cxnLst/>
                <a:rect l="l" t="t" r="r" b="b"/>
                <a:pathLst>
                  <a:path w="4375" h="7565" extrusionOk="0">
                    <a:moveTo>
                      <a:pt x="0" y="0"/>
                    </a:moveTo>
                    <a:lnTo>
                      <a:pt x="0" y="6785"/>
                    </a:lnTo>
                    <a:lnTo>
                      <a:pt x="1271" y="7536"/>
                    </a:lnTo>
                    <a:cubicBezTo>
                      <a:pt x="1308" y="7554"/>
                      <a:pt x="1350" y="7564"/>
                      <a:pt x="1392" y="7564"/>
                    </a:cubicBezTo>
                    <a:cubicBezTo>
                      <a:pt x="1480" y="7564"/>
                      <a:pt x="1568" y="7522"/>
                      <a:pt x="1617" y="7435"/>
                    </a:cubicBezTo>
                    <a:lnTo>
                      <a:pt x="4302" y="2787"/>
                    </a:lnTo>
                    <a:cubicBezTo>
                      <a:pt x="4374" y="2671"/>
                      <a:pt x="4331" y="2512"/>
                      <a:pt x="4216" y="2440"/>
                    </a:cubicBezTo>
                    <a:lnTo>
                      <a:pt x="0" y="0"/>
                    </a:lnTo>
                    <a:close/>
                  </a:path>
                </a:pathLst>
              </a:custGeom>
              <a:solidFill>
                <a:srgbClr val="EC827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7" name="Google Shape;513;p30"/>
              <p:cNvSpPr/>
              <p:nvPr/>
            </p:nvSpPr>
            <p:spPr>
              <a:xfrm>
                <a:off x="2774354" y="2035734"/>
                <a:ext cx="88580" cy="185445"/>
              </a:xfrm>
              <a:custGeom>
                <a:avLst/>
                <a:gdLst/>
                <a:ahLst/>
                <a:cxnLst/>
                <a:rect l="l" t="t" r="r" b="b"/>
                <a:pathLst>
                  <a:path w="3379" h="7074" extrusionOk="0">
                    <a:moveTo>
                      <a:pt x="0" y="0"/>
                    </a:moveTo>
                    <a:lnTo>
                      <a:pt x="0" y="6785"/>
                    </a:lnTo>
                    <a:lnTo>
                      <a:pt x="506" y="7074"/>
                    </a:lnTo>
                    <a:lnTo>
                      <a:pt x="3378" y="1949"/>
                    </a:lnTo>
                    <a:lnTo>
                      <a:pt x="0" y="0"/>
                    </a:lnTo>
                    <a:close/>
                  </a:path>
                </a:pathLst>
              </a:custGeom>
              <a:solidFill>
                <a:srgbClr val="878CF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8" name="Google Shape;514;p30"/>
              <p:cNvSpPr/>
              <p:nvPr/>
            </p:nvSpPr>
            <p:spPr>
              <a:xfrm>
                <a:off x="2774354" y="2175381"/>
                <a:ext cx="54894" cy="58669"/>
              </a:xfrm>
              <a:custGeom>
                <a:avLst/>
                <a:gdLst/>
                <a:ahLst/>
                <a:cxnLst/>
                <a:rect l="l" t="t" r="r" b="b"/>
                <a:pathLst>
                  <a:path w="2094" h="2238" extrusionOk="0">
                    <a:moveTo>
                      <a:pt x="0" y="0"/>
                    </a:moveTo>
                    <a:lnTo>
                      <a:pt x="0" y="1458"/>
                    </a:lnTo>
                    <a:lnTo>
                      <a:pt x="1271" y="2209"/>
                    </a:lnTo>
                    <a:cubicBezTo>
                      <a:pt x="1308" y="2227"/>
                      <a:pt x="1350" y="2237"/>
                      <a:pt x="1392" y="2237"/>
                    </a:cubicBezTo>
                    <a:cubicBezTo>
                      <a:pt x="1480" y="2237"/>
                      <a:pt x="1568" y="2195"/>
                      <a:pt x="1617" y="2108"/>
                    </a:cubicBezTo>
                    <a:lnTo>
                      <a:pt x="2094" y="1285"/>
                    </a:lnTo>
                    <a:lnTo>
                      <a:pt x="0" y="0"/>
                    </a:lnTo>
                    <a:close/>
                  </a:path>
                </a:pathLst>
              </a:custGeom>
              <a:solidFill>
                <a:srgbClr val="D6656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9" name="Google Shape;515;p30"/>
              <p:cNvSpPr/>
              <p:nvPr/>
            </p:nvSpPr>
            <p:spPr>
              <a:xfrm>
                <a:off x="2774354" y="2175381"/>
                <a:ext cx="28784" cy="45798"/>
              </a:xfrm>
              <a:custGeom>
                <a:avLst/>
                <a:gdLst/>
                <a:ahLst/>
                <a:cxnLst/>
                <a:rect l="l" t="t" r="r" b="b"/>
                <a:pathLst>
                  <a:path w="1098" h="1747" extrusionOk="0">
                    <a:moveTo>
                      <a:pt x="0" y="0"/>
                    </a:moveTo>
                    <a:lnTo>
                      <a:pt x="0" y="1458"/>
                    </a:lnTo>
                    <a:lnTo>
                      <a:pt x="506" y="1747"/>
                    </a:lnTo>
                    <a:lnTo>
                      <a:pt x="1098" y="664"/>
                    </a:lnTo>
                    <a:lnTo>
                      <a:pt x="0" y="0"/>
                    </a:lnTo>
                    <a:close/>
                  </a:path>
                </a:pathLst>
              </a:custGeom>
              <a:solidFill>
                <a:srgbClr val="56548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0" name="Google Shape;516;p30"/>
              <p:cNvSpPr/>
              <p:nvPr/>
            </p:nvSpPr>
            <p:spPr>
              <a:xfrm>
                <a:off x="2829983" y="2199105"/>
                <a:ext cx="78357" cy="62811"/>
              </a:xfrm>
              <a:custGeom>
                <a:avLst/>
                <a:gdLst/>
                <a:ahLst/>
                <a:cxnLst/>
                <a:rect l="l" t="t" r="r" b="b"/>
                <a:pathLst>
                  <a:path w="2989" h="2396" extrusionOk="0">
                    <a:moveTo>
                      <a:pt x="2228" y="0"/>
                    </a:moveTo>
                    <a:cubicBezTo>
                      <a:pt x="2096" y="0"/>
                      <a:pt x="1963" y="40"/>
                      <a:pt x="1848" y="120"/>
                    </a:cubicBezTo>
                    <a:lnTo>
                      <a:pt x="376" y="1188"/>
                    </a:lnTo>
                    <a:cubicBezTo>
                      <a:pt x="73" y="1405"/>
                      <a:pt x="0" y="1823"/>
                      <a:pt x="217" y="2112"/>
                    </a:cubicBezTo>
                    <a:cubicBezTo>
                      <a:pt x="349" y="2297"/>
                      <a:pt x="556" y="2396"/>
                      <a:pt x="767" y="2396"/>
                    </a:cubicBezTo>
                    <a:cubicBezTo>
                      <a:pt x="901" y="2396"/>
                      <a:pt x="1037" y="2355"/>
                      <a:pt x="1155" y="2271"/>
                    </a:cubicBezTo>
                    <a:lnTo>
                      <a:pt x="2628" y="1203"/>
                    </a:lnTo>
                    <a:cubicBezTo>
                      <a:pt x="2916" y="986"/>
                      <a:pt x="2989" y="553"/>
                      <a:pt x="2758" y="264"/>
                    </a:cubicBezTo>
                    <a:cubicBezTo>
                      <a:pt x="2627" y="91"/>
                      <a:pt x="2429" y="0"/>
                      <a:pt x="2228" y="0"/>
                    </a:cubicBezTo>
                    <a:close/>
                  </a:path>
                </a:pathLst>
              </a:custGeom>
              <a:solidFill>
                <a:srgbClr val="F9BA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1" name="Google Shape;517;p30"/>
              <p:cNvSpPr/>
              <p:nvPr/>
            </p:nvSpPr>
            <p:spPr>
              <a:xfrm>
                <a:off x="2833390" y="2200337"/>
                <a:ext cx="74949" cy="61579"/>
              </a:xfrm>
              <a:custGeom>
                <a:avLst/>
                <a:gdLst/>
                <a:ahLst/>
                <a:cxnLst/>
                <a:rect l="l" t="t" r="r" b="b"/>
                <a:pathLst>
                  <a:path w="2859" h="2349" extrusionOk="0">
                    <a:moveTo>
                      <a:pt x="2353" y="1"/>
                    </a:moveTo>
                    <a:cubicBezTo>
                      <a:pt x="2454" y="290"/>
                      <a:pt x="2368" y="607"/>
                      <a:pt x="2122" y="780"/>
                    </a:cubicBezTo>
                    <a:lnTo>
                      <a:pt x="650" y="1849"/>
                    </a:lnTo>
                    <a:cubicBezTo>
                      <a:pt x="533" y="1939"/>
                      <a:pt x="393" y="1984"/>
                      <a:pt x="252" y="1984"/>
                    </a:cubicBezTo>
                    <a:cubicBezTo>
                      <a:pt x="167" y="1984"/>
                      <a:pt x="82" y="1968"/>
                      <a:pt x="0" y="1935"/>
                    </a:cubicBezTo>
                    <a:lnTo>
                      <a:pt x="0" y="1935"/>
                    </a:lnTo>
                    <a:cubicBezTo>
                      <a:pt x="114" y="2201"/>
                      <a:pt x="365" y="2348"/>
                      <a:pt x="622" y="2348"/>
                    </a:cubicBezTo>
                    <a:cubicBezTo>
                      <a:pt x="756" y="2348"/>
                      <a:pt x="892" y="2308"/>
                      <a:pt x="1011" y="2224"/>
                    </a:cubicBezTo>
                    <a:lnTo>
                      <a:pt x="2483" y="1156"/>
                    </a:lnTo>
                    <a:cubicBezTo>
                      <a:pt x="2786" y="939"/>
                      <a:pt x="2859" y="521"/>
                      <a:pt x="2628" y="217"/>
                    </a:cubicBezTo>
                    <a:cubicBezTo>
                      <a:pt x="2555" y="116"/>
                      <a:pt x="2454" y="44"/>
                      <a:pt x="2353" y="1"/>
                    </a:cubicBezTo>
                    <a:close/>
                  </a:path>
                </a:pathLst>
              </a:custGeom>
              <a:solidFill>
                <a:srgbClr val="FFD4C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2" name="Google Shape;518;p30"/>
              <p:cNvSpPr/>
              <p:nvPr/>
            </p:nvSpPr>
            <p:spPr>
              <a:xfrm>
                <a:off x="2859868" y="2226815"/>
                <a:ext cx="69653" cy="56546"/>
              </a:xfrm>
              <a:custGeom>
                <a:avLst/>
                <a:gdLst/>
                <a:ahLst/>
                <a:cxnLst/>
                <a:rect l="l" t="t" r="r" b="b"/>
                <a:pathLst>
                  <a:path w="2657" h="2157" extrusionOk="0">
                    <a:moveTo>
                      <a:pt x="1904" y="0"/>
                    </a:moveTo>
                    <a:cubicBezTo>
                      <a:pt x="1766" y="0"/>
                      <a:pt x="1626" y="43"/>
                      <a:pt x="1502" y="131"/>
                    </a:cubicBezTo>
                    <a:lnTo>
                      <a:pt x="376" y="940"/>
                    </a:lnTo>
                    <a:cubicBezTo>
                      <a:pt x="73" y="1156"/>
                      <a:pt x="1" y="1589"/>
                      <a:pt x="232" y="1892"/>
                    </a:cubicBezTo>
                    <a:cubicBezTo>
                      <a:pt x="362" y="2066"/>
                      <a:pt x="561" y="2156"/>
                      <a:pt x="761" y="2156"/>
                    </a:cubicBezTo>
                    <a:cubicBezTo>
                      <a:pt x="893" y="2156"/>
                      <a:pt x="1026" y="2117"/>
                      <a:pt x="1141" y="2037"/>
                    </a:cubicBezTo>
                    <a:lnTo>
                      <a:pt x="2282" y="1199"/>
                    </a:lnTo>
                    <a:cubicBezTo>
                      <a:pt x="2585" y="983"/>
                      <a:pt x="2657" y="550"/>
                      <a:pt x="2426" y="261"/>
                    </a:cubicBezTo>
                    <a:cubicBezTo>
                      <a:pt x="2298" y="90"/>
                      <a:pt x="2104" y="0"/>
                      <a:pt x="1904" y="0"/>
                    </a:cubicBezTo>
                    <a:close/>
                  </a:path>
                </a:pathLst>
              </a:custGeom>
              <a:solidFill>
                <a:srgbClr val="F9BA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3" name="Google Shape;519;p30"/>
              <p:cNvSpPr/>
              <p:nvPr/>
            </p:nvSpPr>
            <p:spPr>
              <a:xfrm>
                <a:off x="2863669" y="2227968"/>
                <a:ext cx="65852" cy="55392"/>
              </a:xfrm>
              <a:custGeom>
                <a:avLst/>
                <a:gdLst/>
                <a:ahLst/>
                <a:cxnLst/>
                <a:rect l="l" t="t" r="r" b="b"/>
                <a:pathLst>
                  <a:path w="2512" h="2113" extrusionOk="0">
                    <a:moveTo>
                      <a:pt x="2007" y="1"/>
                    </a:moveTo>
                    <a:lnTo>
                      <a:pt x="2007" y="1"/>
                    </a:lnTo>
                    <a:cubicBezTo>
                      <a:pt x="2122" y="289"/>
                      <a:pt x="2021" y="607"/>
                      <a:pt x="1776" y="795"/>
                    </a:cubicBezTo>
                    <a:lnTo>
                      <a:pt x="635" y="1617"/>
                    </a:lnTo>
                    <a:cubicBezTo>
                      <a:pt x="520" y="1697"/>
                      <a:pt x="382" y="1739"/>
                      <a:pt x="247" y="1739"/>
                    </a:cubicBezTo>
                    <a:cubicBezTo>
                      <a:pt x="162" y="1739"/>
                      <a:pt x="78" y="1723"/>
                      <a:pt x="0" y="1690"/>
                    </a:cubicBezTo>
                    <a:lnTo>
                      <a:pt x="0" y="1690"/>
                    </a:lnTo>
                    <a:cubicBezTo>
                      <a:pt x="15" y="1747"/>
                      <a:pt x="44" y="1805"/>
                      <a:pt x="87" y="1848"/>
                    </a:cubicBezTo>
                    <a:cubicBezTo>
                      <a:pt x="217" y="2022"/>
                      <a:pt x="416" y="2112"/>
                      <a:pt x="616" y="2112"/>
                    </a:cubicBezTo>
                    <a:cubicBezTo>
                      <a:pt x="748" y="2112"/>
                      <a:pt x="881" y="2073"/>
                      <a:pt x="996" y="1993"/>
                    </a:cubicBezTo>
                    <a:lnTo>
                      <a:pt x="2151" y="1155"/>
                    </a:lnTo>
                    <a:cubicBezTo>
                      <a:pt x="2440" y="939"/>
                      <a:pt x="2512" y="506"/>
                      <a:pt x="2281" y="217"/>
                    </a:cubicBezTo>
                    <a:cubicBezTo>
                      <a:pt x="2209" y="116"/>
                      <a:pt x="2108" y="44"/>
                      <a:pt x="2007" y="1"/>
                    </a:cubicBezTo>
                    <a:close/>
                  </a:path>
                </a:pathLst>
              </a:custGeom>
              <a:solidFill>
                <a:srgbClr val="FFD4C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4" name="Google Shape;520;p30"/>
              <p:cNvSpPr/>
              <p:nvPr/>
            </p:nvSpPr>
            <p:spPr>
              <a:xfrm>
                <a:off x="2889779" y="2254734"/>
                <a:ext cx="60950" cy="50097"/>
              </a:xfrm>
              <a:custGeom>
                <a:avLst/>
                <a:gdLst/>
                <a:ahLst/>
                <a:cxnLst/>
                <a:rect l="l" t="t" r="r" b="b"/>
                <a:pathLst>
                  <a:path w="2325" h="1911" extrusionOk="0">
                    <a:moveTo>
                      <a:pt x="1565" y="0"/>
                    </a:moveTo>
                    <a:cubicBezTo>
                      <a:pt x="1432" y="0"/>
                      <a:pt x="1299" y="40"/>
                      <a:pt x="1184" y="120"/>
                    </a:cubicBezTo>
                    <a:lnTo>
                      <a:pt x="361" y="697"/>
                    </a:lnTo>
                    <a:cubicBezTo>
                      <a:pt x="72" y="914"/>
                      <a:pt x="0" y="1333"/>
                      <a:pt x="217" y="1636"/>
                    </a:cubicBezTo>
                    <a:cubicBezTo>
                      <a:pt x="346" y="1817"/>
                      <a:pt x="547" y="1910"/>
                      <a:pt x="750" y="1910"/>
                    </a:cubicBezTo>
                    <a:cubicBezTo>
                      <a:pt x="887" y="1910"/>
                      <a:pt x="1024" y="1867"/>
                      <a:pt x="1141" y="1780"/>
                    </a:cubicBezTo>
                    <a:lnTo>
                      <a:pt x="1963" y="1203"/>
                    </a:lnTo>
                    <a:cubicBezTo>
                      <a:pt x="2252" y="972"/>
                      <a:pt x="2324" y="553"/>
                      <a:pt x="2108" y="264"/>
                    </a:cubicBezTo>
                    <a:cubicBezTo>
                      <a:pt x="1969" y="90"/>
                      <a:pt x="1767" y="0"/>
                      <a:pt x="1565" y="0"/>
                    </a:cubicBezTo>
                    <a:close/>
                  </a:path>
                </a:pathLst>
              </a:custGeom>
              <a:solidFill>
                <a:srgbClr val="F9BA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5" name="Google Shape;521;p30"/>
              <p:cNvSpPr/>
              <p:nvPr/>
            </p:nvSpPr>
            <p:spPr>
              <a:xfrm>
                <a:off x="2893187" y="2255599"/>
                <a:ext cx="57542" cy="49468"/>
              </a:xfrm>
              <a:custGeom>
                <a:avLst/>
                <a:gdLst/>
                <a:ahLst/>
                <a:cxnLst/>
                <a:rect l="l" t="t" r="r" b="b"/>
                <a:pathLst>
                  <a:path w="2195" h="1887" extrusionOk="0">
                    <a:moveTo>
                      <a:pt x="1660" y="0"/>
                    </a:moveTo>
                    <a:lnTo>
                      <a:pt x="1660" y="0"/>
                    </a:lnTo>
                    <a:cubicBezTo>
                      <a:pt x="1761" y="275"/>
                      <a:pt x="1660" y="592"/>
                      <a:pt x="1429" y="766"/>
                    </a:cubicBezTo>
                    <a:lnTo>
                      <a:pt x="606" y="1357"/>
                    </a:lnTo>
                    <a:cubicBezTo>
                      <a:pt x="491" y="1434"/>
                      <a:pt x="350" y="1479"/>
                      <a:pt x="209" y="1479"/>
                    </a:cubicBezTo>
                    <a:cubicBezTo>
                      <a:pt x="138" y="1479"/>
                      <a:pt x="68" y="1468"/>
                      <a:pt x="0" y="1444"/>
                    </a:cubicBezTo>
                    <a:lnTo>
                      <a:pt x="0" y="1444"/>
                    </a:lnTo>
                    <a:cubicBezTo>
                      <a:pt x="15" y="1502"/>
                      <a:pt x="58" y="1559"/>
                      <a:pt x="87" y="1603"/>
                    </a:cubicBezTo>
                    <a:cubicBezTo>
                      <a:pt x="219" y="1788"/>
                      <a:pt x="426" y="1887"/>
                      <a:pt x="636" y="1887"/>
                    </a:cubicBezTo>
                    <a:cubicBezTo>
                      <a:pt x="771" y="1887"/>
                      <a:pt x="907" y="1846"/>
                      <a:pt x="1025" y="1762"/>
                    </a:cubicBezTo>
                    <a:lnTo>
                      <a:pt x="1833" y="1170"/>
                    </a:lnTo>
                    <a:cubicBezTo>
                      <a:pt x="2137" y="953"/>
                      <a:pt x="2194" y="520"/>
                      <a:pt x="1978" y="231"/>
                    </a:cubicBezTo>
                    <a:cubicBezTo>
                      <a:pt x="1891" y="116"/>
                      <a:pt x="1790" y="44"/>
                      <a:pt x="1660" y="0"/>
                    </a:cubicBezTo>
                    <a:close/>
                  </a:path>
                </a:pathLst>
              </a:custGeom>
              <a:solidFill>
                <a:srgbClr val="FFD4C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6" name="Google Shape;522;p30"/>
              <p:cNvSpPr/>
              <p:nvPr/>
            </p:nvSpPr>
            <p:spPr>
              <a:xfrm>
                <a:off x="2919664" y="2281971"/>
                <a:ext cx="52246" cy="44277"/>
              </a:xfrm>
              <a:custGeom>
                <a:avLst/>
                <a:gdLst/>
                <a:ahLst/>
                <a:cxnLst/>
                <a:rect l="l" t="t" r="r" b="b"/>
                <a:pathLst>
                  <a:path w="1993" h="1689" extrusionOk="0">
                    <a:moveTo>
                      <a:pt x="1233" y="1"/>
                    </a:moveTo>
                    <a:cubicBezTo>
                      <a:pt x="1100" y="1"/>
                      <a:pt x="967" y="40"/>
                      <a:pt x="852" y="120"/>
                    </a:cubicBezTo>
                    <a:lnTo>
                      <a:pt x="362" y="481"/>
                    </a:lnTo>
                    <a:cubicBezTo>
                      <a:pt x="58" y="698"/>
                      <a:pt x="1" y="1116"/>
                      <a:pt x="217" y="1405"/>
                    </a:cubicBezTo>
                    <a:cubicBezTo>
                      <a:pt x="349" y="1590"/>
                      <a:pt x="551" y="1689"/>
                      <a:pt x="757" y="1689"/>
                    </a:cubicBezTo>
                    <a:cubicBezTo>
                      <a:pt x="889" y="1689"/>
                      <a:pt x="1023" y="1648"/>
                      <a:pt x="1141" y="1564"/>
                    </a:cubicBezTo>
                    <a:lnTo>
                      <a:pt x="1632" y="1203"/>
                    </a:lnTo>
                    <a:cubicBezTo>
                      <a:pt x="1935" y="987"/>
                      <a:pt x="1993" y="553"/>
                      <a:pt x="1762" y="265"/>
                    </a:cubicBezTo>
                    <a:cubicBezTo>
                      <a:pt x="1631" y="91"/>
                      <a:pt x="1433" y="1"/>
                      <a:pt x="1233" y="1"/>
                    </a:cubicBezTo>
                    <a:close/>
                  </a:path>
                </a:pathLst>
              </a:custGeom>
              <a:solidFill>
                <a:srgbClr val="F9BA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7" name="Google Shape;523;p30"/>
              <p:cNvSpPr/>
              <p:nvPr/>
            </p:nvSpPr>
            <p:spPr>
              <a:xfrm>
                <a:off x="2923072" y="2283229"/>
                <a:ext cx="48839" cy="43071"/>
              </a:xfrm>
              <a:custGeom>
                <a:avLst/>
                <a:gdLst/>
                <a:ahLst/>
                <a:cxnLst/>
                <a:rect l="l" t="t" r="r" b="b"/>
                <a:pathLst>
                  <a:path w="1863" h="1643" extrusionOk="0">
                    <a:moveTo>
                      <a:pt x="1343" y="0"/>
                    </a:moveTo>
                    <a:lnTo>
                      <a:pt x="1343" y="0"/>
                    </a:lnTo>
                    <a:cubicBezTo>
                      <a:pt x="1459" y="289"/>
                      <a:pt x="1358" y="606"/>
                      <a:pt x="1112" y="780"/>
                    </a:cubicBezTo>
                    <a:lnTo>
                      <a:pt x="636" y="1141"/>
                    </a:lnTo>
                    <a:cubicBezTo>
                      <a:pt x="520" y="1221"/>
                      <a:pt x="388" y="1262"/>
                      <a:pt x="253" y="1262"/>
                    </a:cubicBezTo>
                    <a:cubicBezTo>
                      <a:pt x="169" y="1262"/>
                      <a:pt x="84" y="1246"/>
                      <a:pt x="1" y="1213"/>
                    </a:cubicBezTo>
                    <a:lnTo>
                      <a:pt x="1" y="1213"/>
                    </a:lnTo>
                    <a:cubicBezTo>
                      <a:pt x="106" y="1482"/>
                      <a:pt x="360" y="1643"/>
                      <a:pt x="624" y="1643"/>
                    </a:cubicBezTo>
                    <a:cubicBezTo>
                      <a:pt x="756" y="1643"/>
                      <a:pt x="891" y="1603"/>
                      <a:pt x="1011" y="1516"/>
                    </a:cubicBezTo>
                    <a:lnTo>
                      <a:pt x="1502" y="1155"/>
                    </a:lnTo>
                    <a:cubicBezTo>
                      <a:pt x="1791" y="939"/>
                      <a:pt x="1863" y="520"/>
                      <a:pt x="1632" y="217"/>
                    </a:cubicBezTo>
                    <a:cubicBezTo>
                      <a:pt x="1560" y="116"/>
                      <a:pt x="1459" y="44"/>
                      <a:pt x="1343" y="0"/>
                    </a:cubicBezTo>
                    <a:close/>
                  </a:path>
                </a:pathLst>
              </a:custGeom>
              <a:solidFill>
                <a:srgbClr val="FFD4C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8" name="Google Shape;524;p30"/>
              <p:cNvSpPr/>
              <p:nvPr/>
            </p:nvSpPr>
            <p:spPr>
              <a:xfrm>
                <a:off x="2925353" y="2108768"/>
                <a:ext cx="75709" cy="116211"/>
              </a:xfrm>
              <a:custGeom>
                <a:avLst/>
                <a:gdLst/>
                <a:ahLst/>
                <a:cxnLst/>
                <a:rect l="l" t="t" r="r" b="b"/>
                <a:pathLst>
                  <a:path w="2888" h="4433" extrusionOk="0">
                    <a:moveTo>
                      <a:pt x="621" y="1"/>
                    </a:moveTo>
                    <a:cubicBezTo>
                      <a:pt x="520" y="1"/>
                      <a:pt x="433" y="73"/>
                      <a:pt x="404" y="159"/>
                    </a:cubicBezTo>
                    <a:lnTo>
                      <a:pt x="0" y="1776"/>
                    </a:lnTo>
                    <a:lnTo>
                      <a:pt x="0" y="3552"/>
                    </a:lnTo>
                    <a:cubicBezTo>
                      <a:pt x="0" y="4042"/>
                      <a:pt x="404" y="4432"/>
                      <a:pt x="881" y="4432"/>
                    </a:cubicBezTo>
                    <a:cubicBezTo>
                      <a:pt x="1372" y="4432"/>
                      <a:pt x="1776" y="4042"/>
                      <a:pt x="1776" y="3552"/>
                    </a:cubicBezTo>
                    <a:lnTo>
                      <a:pt x="1776" y="2224"/>
                    </a:lnTo>
                    <a:lnTo>
                      <a:pt x="2887" y="1"/>
                    </a:lnTo>
                    <a:close/>
                  </a:path>
                </a:pathLst>
              </a:custGeom>
              <a:solidFill>
                <a:srgbClr val="F9BA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9" name="Google Shape;525;p30"/>
              <p:cNvSpPr/>
              <p:nvPr/>
            </p:nvSpPr>
            <p:spPr>
              <a:xfrm>
                <a:off x="2925353" y="2108768"/>
                <a:ext cx="32192" cy="116211"/>
              </a:xfrm>
              <a:custGeom>
                <a:avLst/>
                <a:gdLst/>
                <a:ahLst/>
                <a:cxnLst/>
                <a:rect l="l" t="t" r="r" b="b"/>
                <a:pathLst>
                  <a:path w="1228" h="4433" extrusionOk="0">
                    <a:moveTo>
                      <a:pt x="621" y="1"/>
                    </a:moveTo>
                    <a:cubicBezTo>
                      <a:pt x="520" y="1"/>
                      <a:pt x="433" y="73"/>
                      <a:pt x="404" y="174"/>
                    </a:cubicBezTo>
                    <a:lnTo>
                      <a:pt x="0" y="1776"/>
                    </a:lnTo>
                    <a:lnTo>
                      <a:pt x="0" y="3552"/>
                    </a:lnTo>
                    <a:cubicBezTo>
                      <a:pt x="0" y="4042"/>
                      <a:pt x="404" y="4432"/>
                      <a:pt x="895" y="4432"/>
                    </a:cubicBezTo>
                    <a:cubicBezTo>
                      <a:pt x="996" y="4432"/>
                      <a:pt x="1112" y="4418"/>
                      <a:pt x="1227" y="4374"/>
                    </a:cubicBezTo>
                    <a:cubicBezTo>
                      <a:pt x="881" y="4230"/>
                      <a:pt x="664" y="3912"/>
                      <a:pt x="664" y="3552"/>
                    </a:cubicBezTo>
                    <a:lnTo>
                      <a:pt x="664" y="1776"/>
                    </a:lnTo>
                    <a:lnTo>
                      <a:pt x="1112" y="1"/>
                    </a:lnTo>
                    <a:close/>
                  </a:path>
                </a:pathLst>
              </a:custGeom>
              <a:solidFill>
                <a:srgbClr val="FFD4C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grpSp>
      <p:grpSp>
        <p:nvGrpSpPr>
          <p:cNvPr id="60" name="Google Shape;526;p30"/>
          <p:cNvGrpSpPr/>
          <p:nvPr/>
        </p:nvGrpSpPr>
        <p:grpSpPr>
          <a:xfrm>
            <a:off x="6955696" y="2016986"/>
            <a:ext cx="785100" cy="785100"/>
            <a:chOff x="6839250" y="1915150"/>
            <a:chExt cx="785100" cy="785100"/>
          </a:xfrm>
        </p:grpSpPr>
        <p:sp>
          <p:nvSpPr>
            <p:cNvPr id="61" name="Google Shape;527;p30"/>
            <p:cNvSpPr/>
            <p:nvPr/>
          </p:nvSpPr>
          <p:spPr>
            <a:xfrm>
              <a:off x="6839250" y="1915150"/>
              <a:ext cx="785100" cy="785100"/>
            </a:xfrm>
            <a:prstGeom prst="ellipse">
              <a:avLst/>
            </a:prstGeom>
            <a:solidFill>
              <a:srgbClr val="F6F2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nvGrpSpPr>
            <p:cNvPr id="62" name="Google Shape;528;p30"/>
            <p:cNvGrpSpPr/>
            <p:nvPr/>
          </p:nvGrpSpPr>
          <p:grpSpPr>
            <a:xfrm>
              <a:off x="6983008" y="2092915"/>
              <a:ext cx="481671" cy="479735"/>
              <a:chOff x="4652476" y="2898915"/>
              <a:chExt cx="386016" cy="384495"/>
            </a:xfrm>
          </p:grpSpPr>
          <p:sp>
            <p:nvSpPr>
              <p:cNvPr id="63" name="Google Shape;529;p30"/>
              <p:cNvSpPr/>
              <p:nvPr/>
            </p:nvSpPr>
            <p:spPr>
              <a:xfrm>
                <a:off x="4842456" y="3088895"/>
                <a:ext cx="60190" cy="60190"/>
              </a:xfrm>
              <a:custGeom>
                <a:avLst/>
                <a:gdLst/>
                <a:ahLst/>
                <a:cxnLst/>
                <a:rect l="l" t="t" r="r" b="b"/>
                <a:pathLst>
                  <a:path w="2296" h="2296" extrusionOk="0">
                    <a:moveTo>
                      <a:pt x="592" y="0"/>
                    </a:moveTo>
                    <a:lnTo>
                      <a:pt x="0" y="592"/>
                    </a:lnTo>
                    <a:lnTo>
                      <a:pt x="1704" y="2295"/>
                    </a:lnTo>
                    <a:lnTo>
                      <a:pt x="2295" y="1703"/>
                    </a:lnTo>
                    <a:lnTo>
                      <a:pt x="592" y="0"/>
                    </a:lnTo>
                    <a:close/>
                  </a:path>
                </a:pathLst>
              </a:custGeom>
              <a:solidFill>
                <a:srgbClr val="46467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4" name="Google Shape;530;p30"/>
              <p:cNvSpPr/>
              <p:nvPr/>
            </p:nvSpPr>
            <p:spPr>
              <a:xfrm>
                <a:off x="4652476" y="2898915"/>
                <a:ext cx="247889" cy="247889"/>
              </a:xfrm>
              <a:custGeom>
                <a:avLst/>
                <a:gdLst/>
                <a:ahLst/>
                <a:cxnLst/>
                <a:rect l="l" t="t" r="r" b="b"/>
                <a:pathLst>
                  <a:path w="9456" h="9456" extrusionOk="0">
                    <a:moveTo>
                      <a:pt x="4721" y="1"/>
                    </a:moveTo>
                    <a:cubicBezTo>
                      <a:pt x="2108" y="1"/>
                      <a:pt x="1" y="2108"/>
                      <a:pt x="1" y="4721"/>
                    </a:cubicBezTo>
                    <a:cubicBezTo>
                      <a:pt x="1" y="7334"/>
                      <a:pt x="2108" y="9456"/>
                      <a:pt x="4721" y="9456"/>
                    </a:cubicBezTo>
                    <a:cubicBezTo>
                      <a:pt x="7334" y="9456"/>
                      <a:pt x="9456" y="7334"/>
                      <a:pt x="9456" y="4721"/>
                    </a:cubicBezTo>
                    <a:cubicBezTo>
                      <a:pt x="9456" y="2108"/>
                      <a:pt x="7334" y="1"/>
                      <a:pt x="4721" y="1"/>
                    </a:cubicBezTo>
                    <a:close/>
                  </a:path>
                </a:pathLst>
              </a:custGeom>
              <a:solidFill>
                <a:srgbClr val="46467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5" name="Google Shape;531;p30"/>
              <p:cNvSpPr/>
              <p:nvPr/>
            </p:nvSpPr>
            <p:spPr>
              <a:xfrm>
                <a:off x="4680866" y="2927306"/>
                <a:ext cx="191134" cy="191134"/>
              </a:xfrm>
              <a:custGeom>
                <a:avLst/>
                <a:gdLst/>
                <a:ahLst/>
                <a:cxnLst/>
                <a:rect l="l" t="t" r="r" b="b"/>
                <a:pathLst>
                  <a:path w="7291" h="7291" extrusionOk="0">
                    <a:moveTo>
                      <a:pt x="3638" y="0"/>
                    </a:moveTo>
                    <a:cubicBezTo>
                      <a:pt x="1632" y="0"/>
                      <a:pt x="0" y="1631"/>
                      <a:pt x="0" y="3638"/>
                    </a:cubicBezTo>
                    <a:cubicBezTo>
                      <a:pt x="0" y="5659"/>
                      <a:pt x="1632" y="7290"/>
                      <a:pt x="3638" y="7290"/>
                    </a:cubicBezTo>
                    <a:cubicBezTo>
                      <a:pt x="5659" y="7290"/>
                      <a:pt x="7290" y="5659"/>
                      <a:pt x="7290" y="3638"/>
                    </a:cubicBezTo>
                    <a:cubicBezTo>
                      <a:pt x="7290" y="1631"/>
                      <a:pt x="5659" y="0"/>
                      <a:pt x="3638" y="0"/>
                    </a:cubicBezTo>
                    <a:close/>
                  </a:path>
                </a:pathLst>
              </a:custGeom>
              <a:solidFill>
                <a:srgbClr val="FBD15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6" name="Google Shape;532;p30"/>
              <p:cNvSpPr/>
              <p:nvPr/>
            </p:nvSpPr>
            <p:spPr>
              <a:xfrm>
                <a:off x="4869693" y="3117653"/>
                <a:ext cx="168798" cy="165757"/>
              </a:xfrm>
              <a:custGeom>
                <a:avLst/>
                <a:gdLst/>
                <a:ahLst/>
                <a:cxnLst/>
                <a:rect l="l" t="t" r="r" b="b"/>
                <a:pathLst>
                  <a:path w="6439" h="6323" extrusionOk="0">
                    <a:moveTo>
                      <a:pt x="1293" y="0"/>
                    </a:moveTo>
                    <a:cubicBezTo>
                      <a:pt x="1145" y="0"/>
                      <a:pt x="997" y="58"/>
                      <a:pt x="881" y="173"/>
                    </a:cubicBezTo>
                    <a:lnTo>
                      <a:pt x="232" y="823"/>
                    </a:lnTo>
                    <a:cubicBezTo>
                      <a:pt x="1" y="1054"/>
                      <a:pt x="1" y="1415"/>
                      <a:pt x="232" y="1646"/>
                    </a:cubicBezTo>
                    <a:lnTo>
                      <a:pt x="4735" y="6150"/>
                    </a:lnTo>
                    <a:cubicBezTo>
                      <a:pt x="4851" y="6265"/>
                      <a:pt x="4999" y="6323"/>
                      <a:pt x="5147" y="6323"/>
                    </a:cubicBezTo>
                    <a:cubicBezTo>
                      <a:pt x="5295" y="6323"/>
                      <a:pt x="5443" y="6265"/>
                      <a:pt x="5558" y="6150"/>
                    </a:cubicBezTo>
                    <a:lnTo>
                      <a:pt x="6208" y="5500"/>
                    </a:lnTo>
                    <a:cubicBezTo>
                      <a:pt x="6439" y="5269"/>
                      <a:pt x="6439" y="4908"/>
                      <a:pt x="6208" y="4677"/>
                    </a:cubicBezTo>
                    <a:lnTo>
                      <a:pt x="1704" y="173"/>
                    </a:lnTo>
                    <a:cubicBezTo>
                      <a:pt x="1588" y="58"/>
                      <a:pt x="1441" y="0"/>
                      <a:pt x="1293" y="0"/>
                    </a:cubicBezTo>
                    <a:close/>
                  </a:path>
                </a:pathLst>
              </a:custGeom>
              <a:solidFill>
                <a:srgbClr val="EC827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7" name="Google Shape;533;p30"/>
              <p:cNvSpPr/>
              <p:nvPr/>
            </p:nvSpPr>
            <p:spPr>
              <a:xfrm>
                <a:off x="4881437" y="3118020"/>
                <a:ext cx="157054" cy="155560"/>
              </a:xfrm>
              <a:custGeom>
                <a:avLst/>
                <a:gdLst/>
                <a:ahLst/>
                <a:cxnLst/>
                <a:rect l="l" t="t" r="r" b="b"/>
                <a:pathLst>
                  <a:path w="5991" h="5934" extrusionOk="0">
                    <a:moveTo>
                      <a:pt x="25" y="582"/>
                    </a:moveTo>
                    <a:cubicBezTo>
                      <a:pt x="17" y="590"/>
                      <a:pt x="8" y="598"/>
                      <a:pt x="0" y="607"/>
                    </a:cubicBezTo>
                    <a:lnTo>
                      <a:pt x="25" y="582"/>
                    </a:lnTo>
                    <a:close/>
                    <a:moveTo>
                      <a:pt x="845" y="1"/>
                    </a:moveTo>
                    <a:cubicBezTo>
                      <a:pt x="697" y="1"/>
                      <a:pt x="549" y="58"/>
                      <a:pt x="433" y="174"/>
                    </a:cubicBezTo>
                    <a:lnTo>
                      <a:pt x="25" y="582"/>
                    </a:lnTo>
                    <a:lnTo>
                      <a:pt x="25" y="582"/>
                    </a:lnTo>
                    <a:cubicBezTo>
                      <a:pt x="131" y="483"/>
                      <a:pt x="267" y="434"/>
                      <a:pt x="404" y="434"/>
                    </a:cubicBezTo>
                    <a:cubicBezTo>
                      <a:pt x="552" y="434"/>
                      <a:pt x="700" y="491"/>
                      <a:pt x="808" y="607"/>
                    </a:cubicBezTo>
                    <a:lnTo>
                      <a:pt x="5327" y="5111"/>
                    </a:lnTo>
                    <a:cubicBezTo>
                      <a:pt x="5543" y="5342"/>
                      <a:pt x="5543" y="5703"/>
                      <a:pt x="5327" y="5934"/>
                    </a:cubicBezTo>
                    <a:lnTo>
                      <a:pt x="5760" y="5501"/>
                    </a:lnTo>
                    <a:cubicBezTo>
                      <a:pt x="5991" y="5270"/>
                      <a:pt x="5991" y="4909"/>
                      <a:pt x="5760" y="4678"/>
                    </a:cubicBezTo>
                    <a:lnTo>
                      <a:pt x="1256" y="174"/>
                    </a:lnTo>
                    <a:cubicBezTo>
                      <a:pt x="1140" y="58"/>
                      <a:pt x="993" y="1"/>
                      <a:pt x="845" y="1"/>
                    </a:cubicBezTo>
                    <a:close/>
                  </a:path>
                </a:pathLst>
              </a:custGeom>
              <a:solidFill>
                <a:srgbClr val="D6656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8" name="Google Shape;534;p30"/>
              <p:cNvSpPr/>
              <p:nvPr/>
            </p:nvSpPr>
            <p:spPr>
              <a:xfrm>
                <a:off x="4952952" y="3199391"/>
                <a:ext cx="54134" cy="54134"/>
              </a:xfrm>
              <a:custGeom>
                <a:avLst/>
                <a:gdLst/>
                <a:ahLst/>
                <a:cxnLst/>
                <a:rect l="l" t="t" r="r" b="b"/>
                <a:pathLst>
                  <a:path w="2065" h="2065" extrusionOk="0">
                    <a:moveTo>
                      <a:pt x="1458" y="0"/>
                    </a:moveTo>
                    <a:lnTo>
                      <a:pt x="0" y="1473"/>
                    </a:lnTo>
                    <a:lnTo>
                      <a:pt x="592" y="2064"/>
                    </a:lnTo>
                    <a:lnTo>
                      <a:pt x="2065" y="607"/>
                    </a:lnTo>
                    <a:lnTo>
                      <a:pt x="1458" y="0"/>
                    </a:lnTo>
                    <a:close/>
                  </a:path>
                </a:pathLst>
              </a:custGeom>
              <a:solidFill>
                <a:srgbClr val="46467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9" name="Google Shape;535;p30"/>
              <p:cNvSpPr/>
              <p:nvPr/>
            </p:nvSpPr>
            <p:spPr>
              <a:xfrm>
                <a:off x="4931377" y="3179232"/>
                <a:ext cx="55209" cy="50464"/>
              </a:xfrm>
              <a:custGeom>
                <a:avLst/>
                <a:gdLst/>
                <a:ahLst/>
                <a:cxnLst/>
                <a:rect l="l" t="t" r="r" b="b"/>
                <a:pathLst>
                  <a:path w="2106" h="1925" extrusionOk="0">
                    <a:moveTo>
                      <a:pt x="1771" y="0"/>
                    </a:moveTo>
                    <a:cubicBezTo>
                      <a:pt x="1713" y="0"/>
                      <a:pt x="1653" y="26"/>
                      <a:pt x="1603" y="91"/>
                    </a:cubicBezTo>
                    <a:lnTo>
                      <a:pt x="130" y="1549"/>
                    </a:lnTo>
                    <a:cubicBezTo>
                      <a:pt x="1" y="1693"/>
                      <a:pt x="102" y="1924"/>
                      <a:pt x="289" y="1924"/>
                    </a:cubicBezTo>
                    <a:cubicBezTo>
                      <a:pt x="347" y="1924"/>
                      <a:pt x="405" y="1910"/>
                      <a:pt x="448" y="1866"/>
                    </a:cubicBezTo>
                    <a:lnTo>
                      <a:pt x="1920" y="394"/>
                    </a:lnTo>
                    <a:cubicBezTo>
                      <a:pt x="2105" y="242"/>
                      <a:pt x="1947" y="0"/>
                      <a:pt x="1771" y="0"/>
                    </a:cubicBezTo>
                    <a:close/>
                  </a:path>
                </a:pathLst>
              </a:custGeom>
              <a:solidFill>
                <a:srgbClr val="46467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0" name="Google Shape;536;p30"/>
              <p:cNvSpPr/>
              <p:nvPr/>
            </p:nvSpPr>
            <p:spPr>
              <a:xfrm>
                <a:off x="4736101" y="2955670"/>
                <a:ext cx="87453" cy="95396"/>
              </a:xfrm>
              <a:custGeom>
                <a:avLst/>
                <a:gdLst/>
                <a:ahLst/>
                <a:cxnLst/>
                <a:rect l="l" t="t" r="r" b="b"/>
                <a:pathLst>
                  <a:path w="3336" h="3639" extrusionOk="0">
                    <a:moveTo>
                      <a:pt x="1529" y="1"/>
                    </a:moveTo>
                    <a:cubicBezTo>
                      <a:pt x="1161" y="1"/>
                      <a:pt x="789" y="133"/>
                      <a:pt x="492" y="405"/>
                    </a:cubicBezTo>
                    <a:cubicBezTo>
                      <a:pt x="174" y="694"/>
                      <a:pt x="1" y="1098"/>
                      <a:pt x="1" y="1517"/>
                    </a:cubicBezTo>
                    <a:cubicBezTo>
                      <a:pt x="1" y="1863"/>
                      <a:pt x="257" y="2036"/>
                      <a:pt x="513" y="2036"/>
                    </a:cubicBezTo>
                    <a:cubicBezTo>
                      <a:pt x="770" y="2036"/>
                      <a:pt x="1026" y="1863"/>
                      <a:pt x="1026" y="1517"/>
                    </a:cubicBezTo>
                    <a:cubicBezTo>
                      <a:pt x="1026" y="1236"/>
                      <a:pt x="1270" y="1011"/>
                      <a:pt x="1549" y="1011"/>
                    </a:cubicBezTo>
                    <a:cubicBezTo>
                      <a:pt x="1557" y="1011"/>
                      <a:pt x="1566" y="1011"/>
                      <a:pt x="1574" y="1011"/>
                    </a:cubicBezTo>
                    <a:cubicBezTo>
                      <a:pt x="1820" y="1040"/>
                      <a:pt x="2022" y="1242"/>
                      <a:pt x="2051" y="1488"/>
                    </a:cubicBezTo>
                    <a:cubicBezTo>
                      <a:pt x="2051" y="1704"/>
                      <a:pt x="1935" y="1892"/>
                      <a:pt x="1748" y="1979"/>
                    </a:cubicBezTo>
                    <a:cubicBezTo>
                      <a:pt x="1300" y="2181"/>
                      <a:pt x="1011" y="2628"/>
                      <a:pt x="1026" y="3119"/>
                    </a:cubicBezTo>
                    <a:cubicBezTo>
                      <a:pt x="1026" y="3408"/>
                      <a:pt x="1257" y="3639"/>
                      <a:pt x="1531" y="3639"/>
                    </a:cubicBezTo>
                    <a:cubicBezTo>
                      <a:pt x="1820" y="3639"/>
                      <a:pt x="2051" y="3422"/>
                      <a:pt x="2051" y="3133"/>
                    </a:cubicBezTo>
                    <a:cubicBezTo>
                      <a:pt x="2051" y="3047"/>
                      <a:pt x="2108" y="2960"/>
                      <a:pt x="2181" y="2931"/>
                    </a:cubicBezTo>
                    <a:cubicBezTo>
                      <a:pt x="3032" y="2527"/>
                      <a:pt x="3335" y="1459"/>
                      <a:pt x="2801" y="679"/>
                    </a:cubicBezTo>
                    <a:cubicBezTo>
                      <a:pt x="2505" y="234"/>
                      <a:pt x="2020" y="1"/>
                      <a:pt x="1529" y="1"/>
                    </a:cubicBezTo>
                    <a:close/>
                  </a:path>
                </a:pathLst>
              </a:custGeom>
              <a:solidFill>
                <a:srgbClr val="46467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1" name="Google Shape;537;p30"/>
              <p:cNvSpPr/>
              <p:nvPr/>
            </p:nvSpPr>
            <p:spPr>
              <a:xfrm>
                <a:off x="4762972" y="3064279"/>
                <a:ext cx="26897" cy="28050"/>
              </a:xfrm>
              <a:custGeom>
                <a:avLst/>
                <a:gdLst/>
                <a:ahLst/>
                <a:cxnLst/>
                <a:rect l="l" t="t" r="r" b="b"/>
                <a:pathLst>
                  <a:path w="1026" h="1070" extrusionOk="0">
                    <a:moveTo>
                      <a:pt x="513" y="1"/>
                    </a:moveTo>
                    <a:cubicBezTo>
                      <a:pt x="257" y="1"/>
                      <a:pt x="1" y="174"/>
                      <a:pt x="1" y="520"/>
                    </a:cubicBezTo>
                    <a:lnTo>
                      <a:pt x="1" y="549"/>
                    </a:lnTo>
                    <a:cubicBezTo>
                      <a:pt x="1" y="838"/>
                      <a:pt x="232" y="1069"/>
                      <a:pt x="506" y="1069"/>
                    </a:cubicBezTo>
                    <a:cubicBezTo>
                      <a:pt x="795" y="1069"/>
                      <a:pt x="1026" y="838"/>
                      <a:pt x="1026" y="549"/>
                    </a:cubicBezTo>
                    <a:lnTo>
                      <a:pt x="1026" y="520"/>
                    </a:lnTo>
                    <a:cubicBezTo>
                      <a:pt x="1026" y="174"/>
                      <a:pt x="769" y="1"/>
                      <a:pt x="513" y="1"/>
                    </a:cubicBezTo>
                    <a:close/>
                  </a:path>
                </a:pathLst>
              </a:custGeom>
              <a:solidFill>
                <a:srgbClr val="46467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grpSp>
      <p:sp>
        <p:nvSpPr>
          <p:cNvPr id="2" name="Rettangolo 1"/>
          <p:cNvSpPr/>
          <p:nvPr/>
        </p:nvSpPr>
        <p:spPr>
          <a:xfrm>
            <a:off x="270243" y="1145823"/>
            <a:ext cx="11257357" cy="584775"/>
          </a:xfrm>
          <a:prstGeom prst="rect">
            <a:avLst/>
          </a:prstGeom>
        </p:spPr>
        <p:txBody>
          <a:bodyPr wrap="square">
            <a:spAutoFit/>
          </a:bodyPr>
          <a:lstStyle/>
          <a:p>
            <a:r>
              <a:rPr lang="it-IT" sz="1600" dirty="0"/>
              <a:t>L’investimento mira a rafforzare la capacità di risposta </a:t>
            </a:r>
            <a:r>
              <a:rPr lang="it-IT" sz="1600" dirty="0" smtClean="0"/>
              <a:t>dei </a:t>
            </a:r>
            <a:r>
              <a:rPr lang="it-IT" sz="1600" b="1" dirty="0" smtClean="0"/>
              <a:t>centri </a:t>
            </a:r>
            <a:r>
              <a:rPr lang="it-IT" sz="1600" b="1" dirty="0"/>
              <a:t>di eccellenza presenti in Italia </a:t>
            </a:r>
            <a:r>
              <a:rPr lang="it-IT" sz="1600" dirty="0"/>
              <a:t>nel settore </a:t>
            </a:r>
            <a:r>
              <a:rPr lang="it-IT" sz="1600" dirty="0" smtClean="0"/>
              <a:t>delle malattie </a:t>
            </a:r>
            <a:r>
              <a:rPr lang="it-IT" sz="1600" dirty="0"/>
              <a:t>rare, favorendo il trasferimento tecnologico </a:t>
            </a:r>
            <a:r>
              <a:rPr lang="it-IT" sz="1600" dirty="0" smtClean="0"/>
              <a:t>tra ricerca </a:t>
            </a:r>
            <a:r>
              <a:rPr lang="it-IT" sz="1600" dirty="0"/>
              <a:t>e imprese per </a:t>
            </a:r>
            <a:r>
              <a:rPr lang="it-IT" sz="1600" b="1" dirty="0"/>
              <a:t>almeno 420 progetti</a:t>
            </a:r>
            <a:r>
              <a:rPr lang="it-IT" sz="1600" dirty="0"/>
              <a:t>, tramite:</a:t>
            </a:r>
          </a:p>
        </p:txBody>
      </p:sp>
      <p:sp>
        <p:nvSpPr>
          <p:cNvPr id="3" name="Rettangolo 2"/>
          <p:cNvSpPr/>
          <p:nvPr/>
        </p:nvSpPr>
        <p:spPr>
          <a:xfrm>
            <a:off x="9873048" y="1911730"/>
            <a:ext cx="1892416" cy="1077218"/>
          </a:xfrm>
          <a:prstGeom prst="rect">
            <a:avLst/>
          </a:prstGeom>
        </p:spPr>
        <p:txBody>
          <a:bodyPr wrap="square">
            <a:spAutoFit/>
          </a:bodyPr>
          <a:lstStyle/>
          <a:p>
            <a:r>
              <a:rPr lang="it-IT" sz="1600" dirty="0"/>
              <a:t>2023: </a:t>
            </a:r>
            <a:r>
              <a:rPr lang="it-IT" sz="1600" dirty="0" smtClean="0"/>
              <a:t>131,0 mln</a:t>
            </a:r>
            <a:endParaRPr lang="it-IT" sz="1600" dirty="0"/>
          </a:p>
          <a:p>
            <a:r>
              <a:rPr lang="it-IT" sz="1600" dirty="0"/>
              <a:t>2024: </a:t>
            </a:r>
            <a:r>
              <a:rPr lang="it-IT" sz="1600" dirty="0" smtClean="0"/>
              <a:t>131,0 mln</a:t>
            </a:r>
            <a:endParaRPr lang="it-IT" sz="1600" dirty="0"/>
          </a:p>
          <a:p>
            <a:r>
              <a:rPr lang="it-IT" sz="1600" dirty="0"/>
              <a:t>2025: </a:t>
            </a:r>
            <a:r>
              <a:rPr lang="it-IT" sz="1600" dirty="0" smtClean="0"/>
              <a:t>131,0 mln</a:t>
            </a:r>
            <a:endParaRPr lang="it-IT" sz="1600" dirty="0"/>
          </a:p>
          <a:p>
            <a:r>
              <a:rPr lang="it-IT" sz="1600" dirty="0"/>
              <a:t>2026: </a:t>
            </a:r>
            <a:r>
              <a:rPr lang="it-IT" sz="1600" dirty="0" smtClean="0"/>
              <a:t>131,0 mln</a:t>
            </a:r>
            <a:endParaRPr lang="it-IT" sz="1600" dirty="0"/>
          </a:p>
        </p:txBody>
      </p:sp>
      <p:sp>
        <p:nvSpPr>
          <p:cNvPr id="72" name="Google Shape;6746;p66">
            <a:extLst>
              <a:ext uri="{FF2B5EF4-FFF2-40B4-BE49-F238E27FC236}">
                <a16:creationId xmlns:a16="http://schemas.microsoft.com/office/drawing/2014/main" id="{32990447-82A9-4DF4-952B-D86BE5EFB4C5}"/>
              </a:ext>
            </a:extLst>
          </p:cNvPr>
          <p:cNvSpPr/>
          <p:nvPr/>
        </p:nvSpPr>
        <p:spPr>
          <a:xfrm>
            <a:off x="9396252" y="2181212"/>
            <a:ext cx="498565" cy="453631"/>
          </a:xfrm>
          <a:custGeom>
            <a:avLst/>
            <a:gdLst/>
            <a:ahLst/>
            <a:cxnLst/>
            <a:rect l="l" t="t" r="r" b="b"/>
            <a:pathLst>
              <a:path w="12697" h="12666" extrusionOk="0">
                <a:moveTo>
                  <a:pt x="6301" y="1356"/>
                </a:moveTo>
                <a:cubicBezTo>
                  <a:pt x="6522" y="1356"/>
                  <a:pt x="6711" y="1576"/>
                  <a:pt x="6711" y="1797"/>
                </a:cubicBezTo>
                <a:lnTo>
                  <a:pt x="6711" y="2269"/>
                </a:lnTo>
                <a:cubicBezTo>
                  <a:pt x="7656" y="2458"/>
                  <a:pt x="8349" y="3309"/>
                  <a:pt x="8349" y="4285"/>
                </a:cubicBezTo>
                <a:cubicBezTo>
                  <a:pt x="8349" y="4538"/>
                  <a:pt x="8160" y="4727"/>
                  <a:pt x="7971" y="4727"/>
                </a:cubicBezTo>
                <a:cubicBezTo>
                  <a:pt x="7719" y="4727"/>
                  <a:pt x="7530" y="4538"/>
                  <a:pt x="7530" y="4285"/>
                </a:cubicBezTo>
                <a:cubicBezTo>
                  <a:pt x="7530" y="3624"/>
                  <a:pt x="6994" y="3057"/>
                  <a:pt x="6301" y="3057"/>
                </a:cubicBezTo>
                <a:cubicBezTo>
                  <a:pt x="5640" y="3057"/>
                  <a:pt x="5073" y="3624"/>
                  <a:pt x="5073" y="4285"/>
                </a:cubicBezTo>
                <a:cubicBezTo>
                  <a:pt x="5073" y="4947"/>
                  <a:pt x="5829" y="5483"/>
                  <a:pt x="6585" y="6018"/>
                </a:cubicBezTo>
                <a:cubicBezTo>
                  <a:pt x="7435" y="6648"/>
                  <a:pt x="8412" y="7310"/>
                  <a:pt x="8412" y="8413"/>
                </a:cubicBezTo>
                <a:cubicBezTo>
                  <a:pt x="8412" y="9421"/>
                  <a:pt x="7687" y="10271"/>
                  <a:pt x="6742" y="10429"/>
                </a:cubicBezTo>
                <a:lnTo>
                  <a:pt x="6742" y="10901"/>
                </a:lnTo>
                <a:cubicBezTo>
                  <a:pt x="6742" y="11154"/>
                  <a:pt x="6553" y="11311"/>
                  <a:pt x="6364" y="11311"/>
                </a:cubicBezTo>
                <a:cubicBezTo>
                  <a:pt x="6144" y="11311"/>
                  <a:pt x="5955" y="11091"/>
                  <a:pt x="5955" y="10901"/>
                </a:cubicBezTo>
                <a:lnTo>
                  <a:pt x="5955" y="10429"/>
                </a:lnTo>
                <a:cubicBezTo>
                  <a:pt x="5010" y="10240"/>
                  <a:pt x="4316" y="9421"/>
                  <a:pt x="4316" y="8413"/>
                </a:cubicBezTo>
                <a:cubicBezTo>
                  <a:pt x="4316" y="8192"/>
                  <a:pt x="4505" y="8035"/>
                  <a:pt x="4694" y="8035"/>
                </a:cubicBezTo>
                <a:cubicBezTo>
                  <a:pt x="4884" y="8035"/>
                  <a:pt x="5136" y="8224"/>
                  <a:pt x="5136" y="8413"/>
                </a:cubicBezTo>
                <a:cubicBezTo>
                  <a:pt x="5136" y="9106"/>
                  <a:pt x="5671" y="9641"/>
                  <a:pt x="6364" y="9641"/>
                </a:cubicBezTo>
                <a:cubicBezTo>
                  <a:pt x="7026" y="9641"/>
                  <a:pt x="7561" y="9106"/>
                  <a:pt x="7561" y="8413"/>
                </a:cubicBezTo>
                <a:cubicBezTo>
                  <a:pt x="7561" y="7751"/>
                  <a:pt x="6868" y="7247"/>
                  <a:pt x="6081" y="6680"/>
                </a:cubicBezTo>
                <a:cubicBezTo>
                  <a:pt x="5199" y="6050"/>
                  <a:pt x="4253" y="5388"/>
                  <a:pt x="4253" y="4285"/>
                </a:cubicBezTo>
                <a:cubicBezTo>
                  <a:pt x="4253" y="3309"/>
                  <a:pt x="4978" y="2427"/>
                  <a:pt x="5923" y="2269"/>
                </a:cubicBezTo>
                <a:lnTo>
                  <a:pt x="5923" y="1797"/>
                </a:lnTo>
                <a:cubicBezTo>
                  <a:pt x="5923" y="1576"/>
                  <a:pt x="6112" y="1356"/>
                  <a:pt x="6301" y="1356"/>
                </a:cubicBezTo>
                <a:close/>
                <a:moveTo>
                  <a:pt x="6333" y="1"/>
                </a:moveTo>
                <a:cubicBezTo>
                  <a:pt x="2836" y="1"/>
                  <a:pt x="0" y="2836"/>
                  <a:pt x="0" y="6333"/>
                </a:cubicBezTo>
                <a:cubicBezTo>
                  <a:pt x="0" y="9830"/>
                  <a:pt x="2836" y="12666"/>
                  <a:pt x="6333" y="12666"/>
                </a:cubicBezTo>
                <a:cubicBezTo>
                  <a:pt x="9861" y="12666"/>
                  <a:pt x="12697" y="9830"/>
                  <a:pt x="12697" y="6333"/>
                </a:cubicBezTo>
                <a:cubicBezTo>
                  <a:pt x="12697" y="2836"/>
                  <a:pt x="9861" y="1"/>
                  <a:pt x="6333"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Rettangolo 72">
            <a:extLst>
              <a:ext uri="{FF2B5EF4-FFF2-40B4-BE49-F238E27FC236}">
                <a16:creationId xmlns:a16="http://schemas.microsoft.com/office/drawing/2014/main" id="{B5B6097A-767C-4DE7-B1D7-09B8E0A09A7F}"/>
              </a:ext>
            </a:extLst>
          </p:cNvPr>
          <p:cNvSpPr/>
          <p:nvPr/>
        </p:nvSpPr>
        <p:spPr>
          <a:xfrm>
            <a:off x="6397450" y="4921748"/>
            <a:ext cx="1830950" cy="307777"/>
          </a:xfrm>
          <a:prstGeom prst="rect">
            <a:avLst/>
          </a:prstGeom>
        </p:spPr>
        <p:txBody>
          <a:bodyPr wrap="none">
            <a:spAutoFit/>
          </a:bodyPr>
          <a:lstStyle/>
          <a:p>
            <a:r>
              <a:rPr lang="it-IT" sz="1400" b="1" dirty="0" smtClean="0"/>
              <a:t>Situazione di Partenza</a:t>
            </a:r>
            <a:endParaRPr lang="it-IT" sz="1400" dirty="0"/>
          </a:p>
        </p:txBody>
      </p:sp>
      <p:sp>
        <p:nvSpPr>
          <p:cNvPr id="74" name="Rettangolo 73">
            <a:extLst>
              <a:ext uri="{FF2B5EF4-FFF2-40B4-BE49-F238E27FC236}">
                <a16:creationId xmlns:a16="http://schemas.microsoft.com/office/drawing/2014/main" id="{B5B6097A-767C-4DE7-B1D7-09B8E0A09A7F}"/>
              </a:ext>
            </a:extLst>
          </p:cNvPr>
          <p:cNvSpPr/>
          <p:nvPr/>
        </p:nvSpPr>
        <p:spPr>
          <a:xfrm>
            <a:off x="9769207" y="4943235"/>
            <a:ext cx="1369799" cy="307777"/>
          </a:xfrm>
          <a:prstGeom prst="rect">
            <a:avLst/>
          </a:prstGeom>
        </p:spPr>
        <p:txBody>
          <a:bodyPr wrap="none">
            <a:spAutoFit/>
          </a:bodyPr>
          <a:lstStyle/>
          <a:p>
            <a:r>
              <a:rPr lang="it-IT" sz="1400" b="1" dirty="0" smtClean="0"/>
              <a:t>Nodi Applicativi</a:t>
            </a:r>
            <a:endParaRPr lang="it-IT" sz="1400" dirty="0"/>
          </a:p>
        </p:txBody>
      </p:sp>
      <p:grpSp>
        <p:nvGrpSpPr>
          <p:cNvPr id="75" name="Google Shape;15110;p63"/>
          <p:cNvGrpSpPr/>
          <p:nvPr/>
        </p:nvGrpSpPr>
        <p:grpSpPr>
          <a:xfrm>
            <a:off x="7014021" y="4452428"/>
            <a:ext cx="597807" cy="525912"/>
            <a:chOff x="5344216" y="4291056"/>
            <a:chExt cx="304616" cy="343560"/>
          </a:xfrm>
        </p:grpSpPr>
        <p:sp>
          <p:nvSpPr>
            <p:cNvPr id="76" name="Google Shape;15111;p63"/>
            <p:cNvSpPr/>
            <p:nvPr/>
          </p:nvSpPr>
          <p:spPr>
            <a:xfrm>
              <a:off x="5344216" y="4297148"/>
              <a:ext cx="251334" cy="247264"/>
            </a:xfrm>
            <a:custGeom>
              <a:avLst/>
              <a:gdLst/>
              <a:ahLst/>
              <a:cxnLst/>
              <a:rect l="l" t="t" r="r" b="b"/>
              <a:pathLst>
                <a:path w="9571" h="9416" extrusionOk="0">
                  <a:moveTo>
                    <a:pt x="9280" y="0"/>
                  </a:moveTo>
                  <a:cubicBezTo>
                    <a:pt x="9234" y="0"/>
                    <a:pt x="9185" y="17"/>
                    <a:pt x="9140" y="55"/>
                  </a:cubicBezTo>
                  <a:lnTo>
                    <a:pt x="144" y="9051"/>
                  </a:lnTo>
                  <a:cubicBezTo>
                    <a:pt x="0" y="9185"/>
                    <a:pt x="96" y="9415"/>
                    <a:pt x="287" y="9415"/>
                  </a:cubicBezTo>
                  <a:cubicBezTo>
                    <a:pt x="345" y="9415"/>
                    <a:pt x="393" y="9386"/>
                    <a:pt x="431" y="9348"/>
                  </a:cubicBezTo>
                  <a:lnTo>
                    <a:pt x="9437" y="352"/>
                  </a:lnTo>
                  <a:cubicBezTo>
                    <a:pt x="9570" y="196"/>
                    <a:pt x="9439" y="0"/>
                    <a:pt x="9280"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5112;p63"/>
            <p:cNvSpPr/>
            <p:nvPr/>
          </p:nvSpPr>
          <p:spPr>
            <a:xfrm>
              <a:off x="5544501" y="4291056"/>
              <a:ext cx="55330" cy="53807"/>
            </a:xfrm>
            <a:custGeom>
              <a:avLst/>
              <a:gdLst/>
              <a:ahLst/>
              <a:cxnLst/>
              <a:rect l="l" t="t" r="r" b="b"/>
              <a:pathLst>
                <a:path w="2107" h="2049" extrusionOk="0">
                  <a:moveTo>
                    <a:pt x="259" y="0"/>
                  </a:moveTo>
                  <a:cubicBezTo>
                    <a:pt x="1" y="19"/>
                    <a:pt x="1" y="393"/>
                    <a:pt x="259" y="412"/>
                  </a:cubicBezTo>
                  <a:lnTo>
                    <a:pt x="1685" y="412"/>
                  </a:lnTo>
                  <a:lnTo>
                    <a:pt x="1685" y="1838"/>
                  </a:lnTo>
                  <a:cubicBezTo>
                    <a:pt x="1685" y="1953"/>
                    <a:pt x="1781" y="2048"/>
                    <a:pt x="1896" y="2048"/>
                  </a:cubicBezTo>
                  <a:cubicBezTo>
                    <a:pt x="2011" y="2048"/>
                    <a:pt x="2097" y="1953"/>
                    <a:pt x="2106" y="1838"/>
                  </a:cubicBezTo>
                  <a:lnTo>
                    <a:pt x="2106" y="201"/>
                  </a:lnTo>
                  <a:cubicBezTo>
                    <a:pt x="2106" y="86"/>
                    <a:pt x="2011" y="0"/>
                    <a:pt x="1896"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5113;p63"/>
            <p:cNvSpPr/>
            <p:nvPr/>
          </p:nvSpPr>
          <p:spPr>
            <a:xfrm>
              <a:off x="5349494" y="4566497"/>
              <a:ext cx="102309" cy="68118"/>
            </a:xfrm>
            <a:custGeom>
              <a:avLst/>
              <a:gdLst/>
              <a:ahLst/>
              <a:cxnLst/>
              <a:rect l="l" t="t" r="r" b="b"/>
              <a:pathLst>
                <a:path w="3896" h="2594" extrusionOk="0">
                  <a:moveTo>
                    <a:pt x="316" y="0"/>
                  </a:moveTo>
                  <a:cubicBezTo>
                    <a:pt x="48" y="10"/>
                    <a:pt x="10" y="144"/>
                    <a:pt x="0" y="201"/>
                  </a:cubicBezTo>
                  <a:lnTo>
                    <a:pt x="0" y="2594"/>
                  </a:lnTo>
                  <a:lnTo>
                    <a:pt x="3895" y="2594"/>
                  </a:lnTo>
                  <a:lnTo>
                    <a:pt x="38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5114;p63"/>
            <p:cNvSpPr/>
            <p:nvPr/>
          </p:nvSpPr>
          <p:spPr>
            <a:xfrm>
              <a:off x="5447996" y="4480784"/>
              <a:ext cx="102309" cy="153831"/>
            </a:xfrm>
            <a:custGeom>
              <a:avLst/>
              <a:gdLst/>
              <a:ahLst/>
              <a:cxnLst/>
              <a:rect l="l" t="t" r="r" b="b"/>
              <a:pathLst>
                <a:path w="3896" h="5858" extrusionOk="0">
                  <a:moveTo>
                    <a:pt x="297" y="1"/>
                  </a:moveTo>
                  <a:cubicBezTo>
                    <a:pt x="58" y="10"/>
                    <a:pt x="10" y="125"/>
                    <a:pt x="1" y="183"/>
                  </a:cubicBezTo>
                  <a:lnTo>
                    <a:pt x="1" y="5858"/>
                  </a:lnTo>
                  <a:lnTo>
                    <a:pt x="3896" y="5858"/>
                  </a:lnTo>
                  <a:lnTo>
                    <a:pt x="3896" y="1"/>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5115;p63"/>
            <p:cNvSpPr/>
            <p:nvPr/>
          </p:nvSpPr>
          <p:spPr>
            <a:xfrm>
              <a:off x="5546523" y="4388297"/>
              <a:ext cx="102309" cy="246319"/>
            </a:xfrm>
            <a:custGeom>
              <a:avLst/>
              <a:gdLst/>
              <a:ahLst/>
              <a:cxnLst/>
              <a:rect l="l" t="t" r="r" b="b"/>
              <a:pathLst>
                <a:path w="3896" h="9380" extrusionOk="0">
                  <a:moveTo>
                    <a:pt x="335" y="1"/>
                  </a:moveTo>
                  <a:cubicBezTo>
                    <a:pt x="39" y="1"/>
                    <a:pt x="10" y="154"/>
                    <a:pt x="0" y="211"/>
                  </a:cubicBezTo>
                  <a:lnTo>
                    <a:pt x="0" y="9380"/>
                  </a:lnTo>
                  <a:lnTo>
                    <a:pt x="3895" y="9380"/>
                  </a:lnTo>
                  <a:lnTo>
                    <a:pt x="3895" y="192"/>
                  </a:lnTo>
                  <a:cubicBezTo>
                    <a:pt x="3886" y="125"/>
                    <a:pt x="3828" y="1"/>
                    <a:pt x="3560" y="1"/>
                  </a:cubicBezTo>
                  <a:close/>
                </a:path>
              </a:pathLst>
            </a:custGeom>
            <a:solidFill>
              <a:schemeClr val="accent4"/>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n>
                  <a:solidFill>
                    <a:schemeClr val="accent4"/>
                  </a:solidFill>
                </a:ln>
              </a:endParaRPr>
            </a:p>
          </p:txBody>
        </p:sp>
        <p:sp>
          <p:nvSpPr>
            <p:cNvPr id="81" name="Google Shape;15116;p63"/>
            <p:cNvSpPr/>
            <p:nvPr/>
          </p:nvSpPr>
          <p:spPr>
            <a:xfrm>
              <a:off x="5349731" y="4566497"/>
              <a:ext cx="8587" cy="68118"/>
            </a:xfrm>
            <a:custGeom>
              <a:avLst/>
              <a:gdLst/>
              <a:ahLst/>
              <a:cxnLst/>
              <a:rect l="l" t="t" r="r" b="b"/>
              <a:pathLst>
                <a:path w="327" h="2594" extrusionOk="0">
                  <a:moveTo>
                    <a:pt x="307" y="0"/>
                  </a:moveTo>
                  <a:cubicBezTo>
                    <a:pt x="39" y="10"/>
                    <a:pt x="1" y="144"/>
                    <a:pt x="1" y="201"/>
                  </a:cubicBezTo>
                  <a:lnTo>
                    <a:pt x="1" y="2594"/>
                  </a:lnTo>
                  <a:lnTo>
                    <a:pt x="326" y="2594"/>
                  </a:lnTo>
                  <a:lnTo>
                    <a:pt x="326" y="0"/>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5117;p63"/>
            <p:cNvSpPr/>
            <p:nvPr/>
          </p:nvSpPr>
          <p:spPr>
            <a:xfrm>
              <a:off x="5447996" y="4480784"/>
              <a:ext cx="8823" cy="153831"/>
            </a:xfrm>
            <a:custGeom>
              <a:avLst/>
              <a:gdLst/>
              <a:ahLst/>
              <a:cxnLst/>
              <a:rect l="l" t="t" r="r" b="b"/>
              <a:pathLst>
                <a:path w="336" h="5858" extrusionOk="0">
                  <a:moveTo>
                    <a:pt x="297" y="1"/>
                  </a:moveTo>
                  <a:cubicBezTo>
                    <a:pt x="58" y="20"/>
                    <a:pt x="10" y="135"/>
                    <a:pt x="1" y="183"/>
                  </a:cubicBezTo>
                  <a:lnTo>
                    <a:pt x="1" y="5858"/>
                  </a:lnTo>
                  <a:lnTo>
                    <a:pt x="336" y="5858"/>
                  </a:lnTo>
                  <a:lnTo>
                    <a:pt x="33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5118;p63"/>
            <p:cNvSpPr/>
            <p:nvPr/>
          </p:nvSpPr>
          <p:spPr>
            <a:xfrm>
              <a:off x="5546523" y="4388297"/>
              <a:ext cx="8823" cy="246319"/>
            </a:xfrm>
            <a:custGeom>
              <a:avLst/>
              <a:gdLst/>
              <a:ahLst/>
              <a:cxnLst/>
              <a:rect l="l" t="t" r="r" b="b"/>
              <a:pathLst>
                <a:path w="336" h="9380" extrusionOk="0">
                  <a:moveTo>
                    <a:pt x="335" y="1"/>
                  </a:moveTo>
                  <a:cubicBezTo>
                    <a:pt x="39" y="1"/>
                    <a:pt x="10" y="154"/>
                    <a:pt x="0" y="211"/>
                  </a:cubicBezTo>
                  <a:lnTo>
                    <a:pt x="0" y="9380"/>
                  </a:lnTo>
                  <a:lnTo>
                    <a:pt x="335" y="9380"/>
                  </a:lnTo>
                  <a:lnTo>
                    <a:pt x="335" y="1"/>
                  </a:ln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5119;p63"/>
            <p:cNvSpPr/>
            <p:nvPr/>
          </p:nvSpPr>
          <p:spPr>
            <a:xfrm>
              <a:off x="5365828" y="4585089"/>
              <a:ext cx="68381" cy="11082"/>
            </a:xfrm>
            <a:custGeom>
              <a:avLst/>
              <a:gdLst/>
              <a:ahLst/>
              <a:cxnLst/>
              <a:rect l="l" t="t" r="r" b="b"/>
              <a:pathLst>
                <a:path w="2604" h="422" extrusionOk="0">
                  <a:moveTo>
                    <a:pt x="259" y="0"/>
                  </a:moveTo>
                  <a:cubicBezTo>
                    <a:pt x="0" y="20"/>
                    <a:pt x="0" y="402"/>
                    <a:pt x="259" y="422"/>
                  </a:cubicBezTo>
                  <a:lnTo>
                    <a:pt x="2345" y="422"/>
                  </a:lnTo>
                  <a:cubicBezTo>
                    <a:pt x="2603" y="402"/>
                    <a:pt x="2603" y="20"/>
                    <a:pt x="23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5120;p63"/>
            <p:cNvSpPr/>
            <p:nvPr/>
          </p:nvSpPr>
          <p:spPr>
            <a:xfrm>
              <a:off x="5464592" y="4499376"/>
              <a:ext cx="68381" cy="11108"/>
            </a:xfrm>
            <a:custGeom>
              <a:avLst/>
              <a:gdLst/>
              <a:ahLst/>
              <a:cxnLst/>
              <a:rect l="l" t="t" r="r" b="b"/>
              <a:pathLst>
                <a:path w="2604" h="423" extrusionOk="0">
                  <a:moveTo>
                    <a:pt x="259" y="1"/>
                  </a:moveTo>
                  <a:cubicBezTo>
                    <a:pt x="0" y="20"/>
                    <a:pt x="0" y="393"/>
                    <a:pt x="259" y="422"/>
                  </a:cubicBezTo>
                  <a:lnTo>
                    <a:pt x="2355" y="422"/>
                  </a:lnTo>
                  <a:cubicBezTo>
                    <a:pt x="2604" y="393"/>
                    <a:pt x="2604" y="20"/>
                    <a:pt x="23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5121;p63"/>
            <p:cNvSpPr/>
            <p:nvPr/>
          </p:nvSpPr>
          <p:spPr>
            <a:xfrm>
              <a:off x="5562516" y="4406889"/>
              <a:ext cx="70324" cy="11108"/>
            </a:xfrm>
            <a:custGeom>
              <a:avLst/>
              <a:gdLst/>
              <a:ahLst/>
              <a:cxnLst/>
              <a:rect l="l" t="t" r="r" b="b"/>
              <a:pathLst>
                <a:path w="2678" h="423" extrusionOk="0">
                  <a:moveTo>
                    <a:pt x="273" y="1"/>
                  </a:moveTo>
                  <a:cubicBezTo>
                    <a:pt x="0" y="1"/>
                    <a:pt x="0" y="423"/>
                    <a:pt x="273" y="423"/>
                  </a:cubicBezTo>
                  <a:cubicBezTo>
                    <a:pt x="279" y="423"/>
                    <a:pt x="285" y="423"/>
                    <a:pt x="291" y="422"/>
                  </a:cubicBezTo>
                  <a:lnTo>
                    <a:pt x="2387" y="422"/>
                  </a:lnTo>
                  <a:cubicBezTo>
                    <a:pt x="2393" y="423"/>
                    <a:pt x="2399" y="423"/>
                    <a:pt x="2405" y="423"/>
                  </a:cubicBezTo>
                  <a:cubicBezTo>
                    <a:pt x="2678" y="423"/>
                    <a:pt x="2678" y="1"/>
                    <a:pt x="2405" y="1"/>
                  </a:cubicBezTo>
                  <a:cubicBezTo>
                    <a:pt x="2399" y="1"/>
                    <a:pt x="2393" y="1"/>
                    <a:pt x="2387" y="1"/>
                  </a:cubicBezTo>
                  <a:lnTo>
                    <a:pt x="291" y="1"/>
                  </a:lnTo>
                  <a:cubicBezTo>
                    <a:pt x="285" y="1"/>
                    <a:pt x="279" y="1"/>
                    <a:pt x="2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15597;p64"/>
          <p:cNvGrpSpPr/>
          <p:nvPr/>
        </p:nvGrpSpPr>
        <p:grpSpPr>
          <a:xfrm>
            <a:off x="10129154" y="4435460"/>
            <a:ext cx="550134" cy="561035"/>
            <a:chOff x="2189568" y="1961603"/>
            <a:chExt cx="364993" cy="359049"/>
          </a:xfrm>
        </p:grpSpPr>
        <p:sp>
          <p:nvSpPr>
            <p:cNvPr id="88" name="Google Shape;15598;p64"/>
            <p:cNvSpPr/>
            <p:nvPr/>
          </p:nvSpPr>
          <p:spPr>
            <a:xfrm>
              <a:off x="2232197" y="2004206"/>
              <a:ext cx="77822" cy="73868"/>
            </a:xfrm>
            <a:custGeom>
              <a:avLst/>
              <a:gdLst/>
              <a:ahLst/>
              <a:cxnLst/>
              <a:rect l="l" t="t" r="r" b="b"/>
              <a:pathLst>
                <a:path w="2972" h="2821" extrusionOk="0">
                  <a:moveTo>
                    <a:pt x="292" y="1"/>
                  </a:moveTo>
                  <a:cubicBezTo>
                    <a:pt x="135" y="1"/>
                    <a:pt x="1" y="204"/>
                    <a:pt x="147" y="350"/>
                  </a:cubicBezTo>
                  <a:lnTo>
                    <a:pt x="2551" y="2754"/>
                  </a:lnTo>
                  <a:cubicBezTo>
                    <a:pt x="2590" y="2792"/>
                    <a:pt x="2647" y="2821"/>
                    <a:pt x="2694" y="2821"/>
                  </a:cubicBezTo>
                  <a:cubicBezTo>
                    <a:pt x="2876" y="2821"/>
                    <a:pt x="2971" y="2592"/>
                    <a:pt x="2838" y="2468"/>
                  </a:cubicBezTo>
                  <a:lnTo>
                    <a:pt x="434" y="64"/>
                  </a:lnTo>
                  <a:cubicBezTo>
                    <a:pt x="389" y="19"/>
                    <a:pt x="340" y="1"/>
                    <a:pt x="2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5599;p64"/>
            <p:cNvSpPr/>
            <p:nvPr/>
          </p:nvSpPr>
          <p:spPr>
            <a:xfrm>
              <a:off x="2192187" y="2070061"/>
              <a:ext cx="100838" cy="35009"/>
            </a:xfrm>
            <a:custGeom>
              <a:avLst/>
              <a:gdLst/>
              <a:ahLst/>
              <a:cxnLst/>
              <a:rect l="l" t="t" r="r" b="b"/>
              <a:pathLst>
                <a:path w="3851" h="1337" extrusionOk="0">
                  <a:moveTo>
                    <a:pt x="285" y="0"/>
                  </a:moveTo>
                  <a:cubicBezTo>
                    <a:pt x="74" y="0"/>
                    <a:pt x="1" y="332"/>
                    <a:pt x="244" y="401"/>
                  </a:cubicBezTo>
                  <a:lnTo>
                    <a:pt x="3517" y="1327"/>
                  </a:lnTo>
                  <a:cubicBezTo>
                    <a:pt x="3526" y="1336"/>
                    <a:pt x="3545" y="1336"/>
                    <a:pt x="3564" y="1336"/>
                  </a:cubicBezTo>
                  <a:cubicBezTo>
                    <a:pt x="3803" y="1336"/>
                    <a:pt x="3850" y="1002"/>
                    <a:pt x="3621" y="935"/>
                  </a:cubicBezTo>
                  <a:lnTo>
                    <a:pt x="349" y="10"/>
                  </a:lnTo>
                  <a:cubicBezTo>
                    <a:pt x="327" y="3"/>
                    <a:pt x="305" y="0"/>
                    <a:pt x="2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5600;p64"/>
            <p:cNvSpPr/>
            <p:nvPr/>
          </p:nvSpPr>
          <p:spPr>
            <a:xfrm>
              <a:off x="2189568" y="2121514"/>
              <a:ext cx="100131" cy="36999"/>
            </a:xfrm>
            <a:custGeom>
              <a:avLst/>
              <a:gdLst/>
              <a:ahLst/>
              <a:cxnLst/>
              <a:rect l="l" t="t" r="r" b="b"/>
              <a:pathLst>
                <a:path w="3824" h="1413" extrusionOk="0">
                  <a:moveTo>
                    <a:pt x="3539" y="0"/>
                  </a:moveTo>
                  <a:cubicBezTo>
                    <a:pt x="3519" y="0"/>
                    <a:pt x="3497" y="3"/>
                    <a:pt x="3473" y="10"/>
                  </a:cubicBezTo>
                  <a:lnTo>
                    <a:pt x="220" y="1012"/>
                  </a:lnTo>
                  <a:cubicBezTo>
                    <a:pt x="1" y="1079"/>
                    <a:pt x="49" y="1403"/>
                    <a:pt x="278" y="1413"/>
                  </a:cubicBezTo>
                  <a:cubicBezTo>
                    <a:pt x="306" y="1403"/>
                    <a:pt x="325" y="1403"/>
                    <a:pt x="344" y="1394"/>
                  </a:cubicBezTo>
                  <a:lnTo>
                    <a:pt x="3597" y="392"/>
                  </a:lnTo>
                  <a:cubicBezTo>
                    <a:pt x="3823" y="322"/>
                    <a:pt x="3749" y="0"/>
                    <a:pt x="35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5601;p64"/>
            <p:cNvSpPr/>
            <p:nvPr/>
          </p:nvSpPr>
          <p:spPr>
            <a:xfrm>
              <a:off x="2299048" y="1964404"/>
              <a:ext cx="36947" cy="96439"/>
            </a:xfrm>
            <a:custGeom>
              <a:avLst/>
              <a:gdLst/>
              <a:ahLst/>
              <a:cxnLst/>
              <a:rect l="l" t="t" r="r" b="b"/>
              <a:pathLst>
                <a:path w="1411" h="3683" extrusionOk="0">
                  <a:moveTo>
                    <a:pt x="250" y="1"/>
                  </a:moveTo>
                  <a:cubicBezTo>
                    <a:pt x="127" y="1"/>
                    <a:pt x="0" y="106"/>
                    <a:pt x="46" y="267"/>
                  </a:cubicBezTo>
                  <a:lnTo>
                    <a:pt x="981" y="3539"/>
                  </a:lnTo>
                  <a:cubicBezTo>
                    <a:pt x="1010" y="3625"/>
                    <a:pt x="1086" y="3683"/>
                    <a:pt x="1181" y="3683"/>
                  </a:cubicBezTo>
                  <a:cubicBezTo>
                    <a:pt x="1315" y="3683"/>
                    <a:pt x="1410" y="3559"/>
                    <a:pt x="1372" y="3425"/>
                  </a:cubicBezTo>
                  <a:lnTo>
                    <a:pt x="437" y="153"/>
                  </a:lnTo>
                  <a:cubicBezTo>
                    <a:pt x="411" y="47"/>
                    <a:pt x="331" y="1"/>
                    <a:pt x="2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5602;p64"/>
            <p:cNvSpPr/>
            <p:nvPr/>
          </p:nvSpPr>
          <p:spPr>
            <a:xfrm>
              <a:off x="2350711" y="1961603"/>
              <a:ext cx="38701" cy="95732"/>
            </a:xfrm>
            <a:custGeom>
              <a:avLst/>
              <a:gdLst/>
              <a:ahLst/>
              <a:cxnLst/>
              <a:rect l="l" t="t" r="r" b="b"/>
              <a:pathLst>
                <a:path w="1478" h="3656" extrusionOk="0">
                  <a:moveTo>
                    <a:pt x="1233" y="0"/>
                  </a:moveTo>
                  <a:cubicBezTo>
                    <a:pt x="1154" y="0"/>
                    <a:pt x="1074" y="44"/>
                    <a:pt x="1040" y="145"/>
                  </a:cubicBezTo>
                  <a:lnTo>
                    <a:pt x="48" y="3398"/>
                  </a:lnTo>
                  <a:cubicBezTo>
                    <a:pt x="0" y="3522"/>
                    <a:pt x="105" y="3656"/>
                    <a:pt x="239" y="3656"/>
                  </a:cubicBezTo>
                  <a:cubicBezTo>
                    <a:pt x="324" y="3656"/>
                    <a:pt x="410" y="3599"/>
                    <a:pt x="439" y="3513"/>
                  </a:cubicBezTo>
                  <a:lnTo>
                    <a:pt x="1431" y="260"/>
                  </a:lnTo>
                  <a:cubicBezTo>
                    <a:pt x="1477" y="104"/>
                    <a:pt x="1355" y="0"/>
                    <a:pt x="1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5603;p64"/>
            <p:cNvSpPr/>
            <p:nvPr/>
          </p:nvSpPr>
          <p:spPr>
            <a:xfrm>
              <a:off x="2286243" y="2072313"/>
              <a:ext cx="237838" cy="221604"/>
            </a:xfrm>
            <a:custGeom>
              <a:avLst/>
              <a:gdLst/>
              <a:ahLst/>
              <a:cxnLst/>
              <a:rect l="l" t="t" r="r" b="b"/>
              <a:pathLst>
                <a:path w="9083" h="8463" extrusionOk="0">
                  <a:moveTo>
                    <a:pt x="3880" y="0"/>
                  </a:moveTo>
                  <a:cubicBezTo>
                    <a:pt x="3398" y="0"/>
                    <a:pt x="2905" y="109"/>
                    <a:pt x="2434" y="344"/>
                  </a:cubicBezTo>
                  <a:cubicBezTo>
                    <a:pt x="440" y="1336"/>
                    <a:pt x="1" y="3988"/>
                    <a:pt x="1575" y="5572"/>
                  </a:cubicBezTo>
                  <a:cubicBezTo>
                    <a:pt x="2081" y="6077"/>
                    <a:pt x="2748" y="6402"/>
                    <a:pt x="3464" y="6497"/>
                  </a:cubicBezTo>
                  <a:cubicBezTo>
                    <a:pt x="4427" y="6621"/>
                    <a:pt x="5334" y="7031"/>
                    <a:pt x="6068" y="7661"/>
                  </a:cubicBezTo>
                  <a:cubicBezTo>
                    <a:pt x="6173" y="7756"/>
                    <a:pt x="6278" y="7852"/>
                    <a:pt x="6374" y="7947"/>
                  </a:cubicBezTo>
                  <a:lnTo>
                    <a:pt x="6889" y="8462"/>
                  </a:lnTo>
                  <a:lnTo>
                    <a:pt x="9083" y="6268"/>
                  </a:lnTo>
                  <a:lnTo>
                    <a:pt x="8530" y="5724"/>
                  </a:lnTo>
                  <a:cubicBezTo>
                    <a:pt x="8444" y="5638"/>
                    <a:pt x="8358" y="5543"/>
                    <a:pt x="8282" y="5448"/>
                  </a:cubicBezTo>
                  <a:cubicBezTo>
                    <a:pt x="7642" y="4704"/>
                    <a:pt x="7242" y="3788"/>
                    <a:pt x="7108" y="2815"/>
                  </a:cubicBezTo>
                  <a:cubicBezTo>
                    <a:pt x="6875" y="1132"/>
                    <a:pt x="5435" y="0"/>
                    <a:pt x="3880" y="0"/>
                  </a:cubicBezTo>
                  <a:close/>
                </a:path>
              </a:pathLst>
            </a:custGeom>
            <a:solidFill>
              <a:schemeClr val="accent4">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5604;p64"/>
            <p:cNvSpPr/>
            <p:nvPr/>
          </p:nvSpPr>
          <p:spPr>
            <a:xfrm>
              <a:off x="2296481" y="2086296"/>
              <a:ext cx="194895" cy="207621"/>
            </a:xfrm>
            <a:custGeom>
              <a:avLst/>
              <a:gdLst/>
              <a:ahLst/>
              <a:cxnLst/>
              <a:rect l="l" t="t" r="r" b="b"/>
              <a:pathLst>
                <a:path w="7443" h="7929" extrusionOk="0">
                  <a:moveTo>
                    <a:pt x="1709" y="1"/>
                  </a:moveTo>
                  <a:cubicBezTo>
                    <a:pt x="564" y="745"/>
                    <a:pt x="1" y="2128"/>
                    <a:pt x="306" y="3464"/>
                  </a:cubicBezTo>
                  <a:cubicBezTo>
                    <a:pt x="612" y="4790"/>
                    <a:pt x="1718" y="5791"/>
                    <a:pt x="3073" y="5963"/>
                  </a:cubicBezTo>
                  <a:cubicBezTo>
                    <a:pt x="4036" y="6097"/>
                    <a:pt x="4943" y="6497"/>
                    <a:pt x="5677" y="7127"/>
                  </a:cubicBezTo>
                  <a:cubicBezTo>
                    <a:pt x="5782" y="7222"/>
                    <a:pt x="5887" y="7318"/>
                    <a:pt x="5983" y="7413"/>
                  </a:cubicBezTo>
                  <a:lnTo>
                    <a:pt x="6498" y="7928"/>
                  </a:lnTo>
                  <a:lnTo>
                    <a:pt x="7442" y="6984"/>
                  </a:lnTo>
                  <a:lnTo>
                    <a:pt x="6927" y="6469"/>
                  </a:lnTo>
                  <a:cubicBezTo>
                    <a:pt x="6832" y="6373"/>
                    <a:pt x="6727" y="6278"/>
                    <a:pt x="6622" y="6182"/>
                  </a:cubicBezTo>
                  <a:cubicBezTo>
                    <a:pt x="5887" y="5553"/>
                    <a:pt x="4981" y="5143"/>
                    <a:pt x="4017" y="5019"/>
                  </a:cubicBezTo>
                  <a:cubicBezTo>
                    <a:pt x="1632" y="4713"/>
                    <a:pt x="392" y="2014"/>
                    <a:pt x="1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5605;p64"/>
            <p:cNvSpPr/>
            <p:nvPr/>
          </p:nvSpPr>
          <p:spPr>
            <a:xfrm>
              <a:off x="2430549" y="2174330"/>
              <a:ext cx="86044" cy="82116"/>
            </a:xfrm>
            <a:custGeom>
              <a:avLst/>
              <a:gdLst/>
              <a:ahLst/>
              <a:cxnLst/>
              <a:rect l="l" t="t" r="r" b="b"/>
              <a:pathLst>
                <a:path w="3286" h="3136" extrusionOk="0">
                  <a:moveTo>
                    <a:pt x="292" y="1"/>
                  </a:moveTo>
                  <a:cubicBezTo>
                    <a:pt x="135" y="1"/>
                    <a:pt x="0" y="205"/>
                    <a:pt x="147" y="359"/>
                  </a:cubicBezTo>
                  <a:lnTo>
                    <a:pt x="2866" y="3078"/>
                  </a:lnTo>
                  <a:cubicBezTo>
                    <a:pt x="2904" y="3116"/>
                    <a:pt x="2952" y="3135"/>
                    <a:pt x="3009" y="3135"/>
                  </a:cubicBezTo>
                  <a:cubicBezTo>
                    <a:pt x="3190" y="3135"/>
                    <a:pt x="3286" y="2916"/>
                    <a:pt x="3152" y="2792"/>
                  </a:cubicBezTo>
                  <a:lnTo>
                    <a:pt x="433" y="63"/>
                  </a:lnTo>
                  <a:cubicBezTo>
                    <a:pt x="389" y="19"/>
                    <a:pt x="340" y="1"/>
                    <a:pt x="292"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5606;p64"/>
            <p:cNvSpPr/>
            <p:nvPr/>
          </p:nvSpPr>
          <p:spPr>
            <a:xfrm>
              <a:off x="2402740" y="2202478"/>
              <a:ext cx="28358" cy="24483"/>
            </a:xfrm>
            <a:custGeom>
              <a:avLst/>
              <a:gdLst/>
              <a:ahLst/>
              <a:cxnLst/>
              <a:rect l="l" t="t" r="r" b="b"/>
              <a:pathLst>
                <a:path w="1083" h="935" extrusionOk="0">
                  <a:moveTo>
                    <a:pt x="289" y="1"/>
                  </a:moveTo>
                  <a:cubicBezTo>
                    <a:pt x="134" y="1"/>
                    <a:pt x="1" y="191"/>
                    <a:pt x="131" y="343"/>
                  </a:cubicBezTo>
                  <a:cubicBezTo>
                    <a:pt x="303" y="524"/>
                    <a:pt x="494" y="715"/>
                    <a:pt x="665" y="877"/>
                  </a:cubicBezTo>
                  <a:cubicBezTo>
                    <a:pt x="703" y="915"/>
                    <a:pt x="761" y="935"/>
                    <a:pt x="808" y="935"/>
                  </a:cubicBezTo>
                  <a:cubicBezTo>
                    <a:pt x="812" y="935"/>
                    <a:pt x="816" y="935"/>
                    <a:pt x="819" y="935"/>
                  </a:cubicBezTo>
                  <a:cubicBezTo>
                    <a:pt x="1002" y="935"/>
                    <a:pt x="1082" y="703"/>
                    <a:pt x="942" y="582"/>
                  </a:cubicBezTo>
                  <a:cubicBezTo>
                    <a:pt x="780" y="429"/>
                    <a:pt x="589" y="238"/>
                    <a:pt x="436" y="66"/>
                  </a:cubicBezTo>
                  <a:cubicBezTo>
                    <a:pt x="390" y="20"/>
                    <a:pt x="338" y="1"/>
                    <a:pt x="289"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5607;p64"/>
            <p:cNvSpPr/>
            <p:nvPr/>
          </p:nvSpPr>
          <p:spPr>
            <a:xfrm>
              <a:off x="2433324" y="2233141"/>
              <a:ext cx="55538" cy="51532"/>
            </a:xfrm>
            <a:custGeom>
              <a:avLst/>
              <a:gdLst/>
              <a:ahLst/>
              <a:cxnLst/>
              <a:rect l="l" t="t" r="r" b="b"/>
              <a:pathLst>
                <a:path w="2121" h="1968" extrusionOk="0">
                  <a:moveTo>
                    <a:pt x="290" y="1"/>
                  </a:moveTo>
                  <a:cubicBezTo>
                    <a:pt x="137" y="1"/>
                    <a:pt x="1" y="203"/>
                    <a:pt x="146" y="355"/>
                  </a:cubicBezTo>
                  <a:cubicBezTo>
                    <a:pt x="652" y="870"/>
                    <a:pt x="1176" y="1395"/>
                    <a:pt x="1691" y="1901"/>
                  </a:cubicBezTo>
                  <a:cubicBezTo>
                    <a:pt x="1730" y="1939"/>
                    <a:pt x="1787" y="1958"/>
                    <a:pt x="1835" y="1958"/>
                  </a:cubicBezTo>
                  <a:lnTo>
                    <a:pt x="1844" y="1967"/>
                  </a:lnTo>
                  <a:cubicBezTo>
                    <a:pt x="2025" y="1967"/>
                    <a:pt x="2121" y="1748"/>
                    <a:pt x="1987" y="1614"/>
                  </a:cubicBezTo>
                  <a:cubicBezTo>
                    <a:pt x="1462" y="1109"/>
                    <a:pt x="947" y="584"/>
                    <a:pt x="432" y="69"/>
                  </a:cubicBezTo>
                  <a:cubicBezTo>
                    <a:pt x="389" y="21"/>
                    <a:pt x="339" y="1"/>
                    <a:pt x="290"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5608;p64"/>
            <p:cNvSpPr/>
            <p:nvPr/>
          </p:nvSpPr>
          <p:spPr>
            <a:xfrm>
              <a:off x="2356105" y="2093994"/>
              <a:ext cx="71066" cy="20320"/>
            </a:xfrm>
            <a:custGeom>
              <a:avLst/>
              <a:gdLst/>
              <a:ahLst/>
              <a:cxnLst/>
              <a:rect l="l" t="t" r="r" b="b"/>
              <a:pathLst>
                <a:path w="2714" h="776" extrusionOk="0">
                  <a:moveTo>
                    <a:pt x="1233" y="1"/>
                  </a:moveTo>
                  <a:cubicBezTo>
                    <a:pt x="916" y="1"/>
                    <a:pt x="564" y="71"/>
                    <a:pt x="204" y="269"/>
                  </a:cubicBezTo>
                  <a:cubicBezTo>
                    <a:pt x="1" y="384"/>
                    <a:pt x="117" y="658"/>
                    <a:pt x="304" y="658"/>
                  </a:cubicBezTo>
                  <a:cubicBezTo>
                    <a:pt x="336" y="658"/>
                    <a:pt x="370" y="650"/>
                    <a:pt x="405" y="632"/>
                  </a:cubicBezTo>
                  <a:cubicBezTo>
                    <a:pt x="693" y="467"/>
                    <a:pt x="978" y="409"/>
                    <a:pt x="1235" y="409"/>
                  </a:cubicBezTo>
                  <a:cubicBezTo>
                    <a:pt x="1829" y="409"/>
                    <a:pt x="2279" y="717"/>
                    <a:pt x="2313" y="737"/>
                  </a:cubicBezTo>
                  <a:cubicBezTo>
                    <a:pt x="2341" y="756"/>
                    <a:pt x="2389" y="775"/>
                    <a:pt x="2427" y="775"/>
                  </a:cubicBezTo>
                  <a:cubicBezTo>
                    <a:pt x="2628" y="775"/>
                    <a:pt x="2713" y="517"/>
                    <a:pt x="2551" y="403"/>
                  </a:cubicBezTo>
                  <a:cubicBezTo>
                    <a:pt x="2518" y="376"/>
                    <a:pt x="1968" y="1"/>
                    <a:pt x="1233" y="1"/>
                  </a:cubicBezTo>
                  <a:close/>
                </a:path>
              </a:pathLst>
            </a:custGeom>
            <a:solidFill>
              <a:srgbClr val="A4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5609;p64"/>
            <p:cNvSpPr/>
            <p:nvPr/>
          </p:nvSpPr>
          <p:spPr>
            <a:xfrm>
              <a:off x="2387422" y="2184961"/>
              <a:ext cx="30008" cy="30270"/>
            </a:xfrm>
            <a:custGeom>
              <a:avLst/>
              <a:gdLst/>
              <a:ahLst/>
              <a:cxnLst/>
              <a:rect l="l" t="t" r="r" b="b"/>
              <a:pathLst>
                <a:path w="1146" h="1156" extrusionOk="0">
                  <a:moveTo>
                    <a:pt x="573" y="1"/>
                  </a:moveTo>
                  <a:cubicBezTo>
                    <a:pt x="258" y="1"/>
                    <a:pt x="1" y="258"/>
                    <a:pt x="1" y="573"/>
                  </a:cubicBezTo>
                  <a:cubicBezTo>
                    <a:pt x="1" y="898"/>
                    <a:pt x="258" y="1155"/>
                    <a:pt x="573" y="1155"/>
                  </a:cubicBezTo>
                  <a:cubicBezTo>
                    <a:pt x="888" y="1155"/>
                    <a:pt x="1145" y="898"/>
                    <a:pt x="1145" y="573"/>
                  </a:cubicBezTo>
                  <a:cubicBezTo>
                    <a:pt x="1145" y="258"/>
                    <a:pt x="888" y="1"/>
                    <a:pt x="573" y="1"/>
                  </a:cubicBezTo>
                  <a:close/>
                </a:path>
              </a:pathLst>
            </a:custGeom>
            <a:solidFill>
              <a:srgbClr val="9CA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5610;p64"/>
            <p:cNvSpPr/>
            <p:nvPr/>
          </p:nvSpPr>
          <p:spPr>
            <a:xfrm>
              <a:off x="2415152" y="2156995"/>
              <a:ext cx="30244" cy="30244"/>
            </a:xfrm>
            <a:custGeom>
              <a:avLst/>
              <a:gdLst/>
              <a:ahLst/>
              <a:cxnLst/>
              <a:rect l="l" t="t" r="r" b="b"/>
              <a:pathLst>
                <a:path w="1155" h="1155" extrusionOk="0">
                  <a:moveTo>
                    <a:pt x="582" y="0"/>
                  </a:moveTo>
                  <a:cubicBezTo>
                    <a:pt x="268" y="0"/>
                    <a:pt x="0" y="258"/>
                    <a:pt x="0" y="582"/>
                  </a:cubicBezTo>
                  <a:cubicBezTo>
                    <a:pt x="0" y="897"/>
                    <a:pt x="268" y="1155"/>
                    <a:pt x="582" y="1155"/>
                  </a:cubicBezTo>
                  <a:cubicBezTo>
                    <a:pt x="897" y="1155"/>
                    <a:pt x="1155" y="897"/>
                    <a:pt x="1155" y="582"/>
                  </a:cubicBezTo>
                  <a:cubicBezTo>
                    <a:pt x="1155" y="258"/>
                    <a:pt x="897" y="0"/>
                    <a:pt x="582" y="0"/>
                  </a:cubicBezTo>
                  <a:close/>
                </a:path>
              </a:pathLst>
            </a:custGeom>
            <a:solidFill>
              <a:srgbClr val="9CA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5611;p64"/>
            <p:cNvSpPr/>
            <p:nvPr/>
          </p:nvSpPr>
          <p:spPr>
            <a:xfrm>
              <a:off x="2474854" y="2244924"/>
              <a:ext cx="79707" cy="75727"/>
            </a:xfrm>
            <a:custGeom>
              <a:avLst/>
              <a:gdLst/>
              <a:ahLst/>
              <a:cxnLst/>
              <a:rect l="l" t="t" r="r" b="b"/>
              <a:pathLst>
                <a:path w="3044" h="2892" extrusionOk="0">
                  <a:moveTo>
                    <a:pt x="2090" y="0"/>
                  </a:moveTo>
                  <a:lnTo>
                    <a:pt x="0" y="2080"/>
                  </a:lnTo>
                  <a:lnTo>
                    <a:pt x="382" y="2462"/>
                  </a:lnTo>
                  <a:cubicBezTo>
                    <a:pt x="673" y="2748"/>
                    <a:pt x="1050" y="2891"/>
                    <a:pt x="1426" y="2891"/>
                  </a:cubicBezTo>
                  <a:cubicBezTo>
                    <a:pt x="1801" y="2891"/>
                    <a:pt x="2176" y="2748"/>
                    <a:pt x="2462" y="2462"/>
                  </a:cubicBezTo>
                  <a:cubicBezTo>
                    <a:pt x="3044" y="1889"/>
                    <a:pt x="3044" y="954"/>
                    <a:pt x="2462" y="382"/>
                  </a:cubicBezTo>
                  <a:lnTo>
                    <a:pt x="2090"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5612;p64"/>
            <p:cNvSpPr/>
            <p:nvPr/>
          </p:nvSpPr>
          <p:spPr>
            <a:xfrm>
              <a:off x="2475115" y="2244924"/>
              <a:ext cx="71459" cy="71721"/>
            </a:xfrm>
            <a:custGeom>
              <a:avLst/>
              <a:gdLst/>
              <a:ahLst/>
              <a:cxnLst/>
              <a:rect l="l" t="t" r="r" b="b"/>
              <a:pathLst>
                <a:path w="2729" h="2739" extrusionOk="0">
                  <a:moveTo>
                    <a:pt x="2080" y="0"/>
                  </a:moveTo>
                  <a:lnTo>
                    <a:pt x="0" y="2080"/>
                  </a:lnTo>
                  <a:lnTo>
                    <a:pt x="372" y="2462"/>
                  </a:lnTo>
                  <a:cubicBezTo>
                    <a:pt x="487" y="2576"/>
                    <a:pt x="620" y="2662"/>
                    <a:pt x="763" y="2738"/>
                  </a:cubicBezTo>
                  <a:lnTo>
                    <a:pt x="2728" y="764"/>
                  </a:lnTo>
                  <a:cubicBezTo>
                    <a:pt x="2662" y="621"/>
                    <a:pt x="2566" y="487"/>
                    <a:pt x="2452" y="382"/>
                  </a:cubicBezTo>
                  <a:lnTo>
                    <a:pt x="2080" y="0"/>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5613;p64"/>
            <p:cNvSpPr/>
            <p:nvPr/>
          </p:nvSpPr>
          <p:spPr>
            <a:xfrm>
              <a:off x="2450371" y="2220756"/>
              <a:ext cx="89945" cy="88820"/>
            </a:xfrm>
            <a:custGeom>
              <a:avLst/>
              <a:gdLst/>
              <a:ahLst/>
              <a:cxnLst/>
              <a:rect l="l" t="t" r="r" b="b"/>
              <a:pathLst>
                <a:path w="3435" h="3392" extrusionOk="0">
                  <a:moveTo>
                    <a:pt x="2576" y="0"/>
                  </a:moveTo>
                  <a:cubicBezTo>
                    <a:pt x="2522" y="0"/>
                    <a:pt x="2467" y="22"/>
                    <a:pt x="2424" y="65"/>
                  </a:cubicBezTo>
                  <a:lnTo>
                    <a:pt x="86" y="2402"/>
                  </a:lnTo>
                  <a:cubicBezTo>
                    <a:pt x="1" y="2488"/>
                    <a:pt x="1" y="2631"/>
                    <a:pt x="86" y="2717"/>
                  </a:cubicBezTo>
                  <a:lnTo>
                    <a:pt x="697" y="3327"/>
                  </a:lnTo>
                  <a:cubicBezTo>
                    <a:pt x="740" y="3370"/>
                    <a:pt x="795" y="3392"/>
                    <a:pt x="850" y="3392"/>
                  </a:cubicBezTo>
                  <a:cubicBezTo>
                    <a:pt x="904" y="3392"/>
                    <a:pt x="959" y="3370"/>
                    <a:pt x="1002" y="3327"/>
                  </a:cubicBezTo>
                  <a:lnTo>
                    <a:pt x="3349" y="990"/>
                  </a:lnTo>
                  <a:cubicBezTo>
                    <a:pt x="3435" y="904"/>
                    <a:pt x="3435" y="761"/>
                    <a:pt x="3349" y="675"/>
                  </a:cubicBezTo>
                  <a:lnTo>
                    <a:pt x="2729" y="65"/>
                  </a:lnTo>
                  <a:cubicBezTo>
                    <a:pt x="2686" y="22"/>
                    <a:pt x="2631" y="0"/>
                    <a:pt x="25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ttangolo 4"/>
          <p:cNvSpPr/>
          <p:nvPr/>
        </p:nvSpPr>
        <p:spPr>
          <a:xfrm>
            <a:off x="4713070" y="5240419"/>
            <a:ext cx="3624914" cy="1077218"/>
          </a:xfrm>
          <a:prstGeom prst="rect">
            <a:avLst/>
          </a:prstGeom>
        </p:spPr>
        <p:txBody>
          <a:bodyPr wrap="square">
            <a:spAutoFit/>
          </a:bodyPr>
          <a:lstStyle/>
          <a:p>
            <a:r>
              <a:rPr lang="it-IT" sz="1600" dirty="0" smtClean="0"/>
              <a:t>….Un </a:t>
            </a:r>
            <a:r>
              <a:rPr lang="it-IT" sz="1600" dirty="0"/>
              <a:t>sistema di assegnazione delle risorse incostante e “a pioggia”, in cui solo una piccola parte dei finanziamenti viene assegnata per </a:t>
            </a:r>
            <a:r>
              <a:rPr lang="it-IT" sz="1600" dirty="0" smtClean="0"/>
              <a:t>merito….</a:t>
            </a:r>
            <a:endParaRPr lang="it-IT" sz="1600" dirty="0"/>
          </a:p>
        </p:txBody>
      </p:sp>
      <p:sp>
        <p:nvSpPr>
          <p:cNvPr id="9216" name="Rettangolo 9215"/>
          <p:cNvSpPr/>
          <p:nvPr/>
        </p:nvSpPr>
        <p:spPr>
          <a:xfrm>
            <a:off x="8556171" y="5312567"/>
            <a:ext cx="3781591" cy="1169551"/>
          </a:xfrm>
          <a:prstGeom prst="rect">
            <a:avLst/>
          </a:prstGeom>
        </p:spPr>
        <p:txBody>
          <a:bodyPr wrap="square">
            <a:spAutoFit/>
          </a:bodyPr>
          <a:lstStyle/>
          <a:p>
            <a:pPr marL="285750" indent="-285750">
              <a:buFont typeface="Arial" panose="020B0604020202020204" pitchFamily="34" charset="0"/>
              <a:buChar char="•"/>
            </a:pPr>
            <a:r>
              <a:rPr lang="it-IT" sz="1400" dirty="0" smtClean="0"/>
              <a:t>Difficoltà </a:t>
            </a:r>
            <a:r>
              <a:rPr lang="it-IT" sz="1400" dirty="0"/>
              <a:t>normative che rendono difficile collaborazione </a:t>
            </a:r>
            <a:r>
              <a:rPr lang="it-IT" sz="1400" dirty="0" smtClean="0"/>
              <a:t>pubblico-privato, inefficienza infrastrutture </a:t>
            </a:r>
            <a:r>
              <a:rPr lang="it-IT" sz="1400" dirty="0"/>
              <a:t>di </a:t>
            </a:r>
            <a:r>
              <a:rPr lang="it-IT" sz="1400" dirty="0" smtClean="0"/>
              <a:t>ricerca, quadro </a:t>
            </a:r>
            <a:r>
              <a:rPr lang="it-IT" sz="1400" dirty="0"/>
              <a:t>giuridico e normativo nazionale </a:t>
            </a:r>
            <a:r>
              <a:rPr lang="it-IT" sz="1400" dirty="0" smtClean="0"/>
              <a:t>inadeguato</a:t>
            </a:r>
          </a:p>
          <a:p>
            <a:pPr marL="285750" indent="-285750">
              <a:buFont typeface="Arial" panose="020B0604020202020204" pitchFamily="34" charset="0"/>
              <a:buChar char="•"/>
            </a:pPr>
            <a:r>
              <a:rPr lang="it-IT" sz="1400" dirty="0" smtClean="0"/>
              <a:t>Non solo IRCCS ….</a:t>
            </a:r>
            <a:endParaRPr lang="it-IT" sz="1400" dirty="0"/>
          </a:p>
        </p:txBody>
      </p:sp>
      <p:grpSp>
        <p:nvGrpSpPr>
          <p:cNvPr id="104" name="Google Shape;12321;p92">
            <a:extLst>
              <a:ext uri="{FF2B5EF4-FFF2-40B4-BE49-F238E27FC236}">
                <a16:creationId xmlns:a16="http://schemas.microsoft.com/office/drawing/2014/main" id="{5ADC87AD-4578-40D6-9D36-122E88D3659C}"/>
              </a:ext>
            </a:extLst>
          </p:cNvPr>
          <p:cNvGrpSpPr/>
          <p:nvPr/>
        </p:nvGrpSpPr>
        <p:grpSpPr>
          <a:xfrm>
            <a:off x="9321057" y="3135501"/>
            <a:ext cx="649277" cy="622819"/>
            <a:chOff x="6229598" y="1518052"/>
            <a:chExt cx="343560" cy="343822"/>
          </a:xfrm>
        </p:grpSpPr>
        <p:sp>
          <p:nvSpPr>
            <p:cNvPr id="105" name="Google Shape;12322;p92">
              <a:extLst>
                <a:ext uri="{FF2B5EF4-FFF2-40B4-BE49-F238E27FC236}">
                  <a16:creationId xmlns:a16="http://schemas.microsoft.com/office/drawing/2014/main" id="{9290A16F-E021-4A16-B447-C295C976DCBA}"/>
                </a:ext>
              </a:extLst>
            </p:cNvPr>
            <p:cNvSpPr/>
            <p:nvPr/>
          </p:nvSpPr>
          <p:spPr>
            <a:xfrm>
              <a:off x="6229598" y="1518052"/>
              <a:ext cx="343560" cy="343822"/>
            </a:xfrm>
            <a:custGeom>
              <a:avLst/>
              <a:gdLst/>
              <a:ahLst/>
              <a:cxnLst/>
              <a:rect l="l" t="t" r="r" b="b"/>
              <a:pathLst>
                <a:path w="13083" h="13093" extrusionOk="0">
                  <a:moveTo>
                    <a:pt x="6537" y="0"/>
                  </a:moveTo>
                  <a:cubicBezTo>
                    <a:pt x="2929" y="0"/>
                    <a:pt x="0" y="2938"/>
                    <a:pt x="0" y="6546"/>
                  </a:cubicBezTo>
                  <a:cubicBezTo>
                    <a:pt x="0" y="10164"/>
                    <a:pt x="2929" y="13092"/>
                    <a:pt x="6537" y="13092"/>
                  </a:cubicBezTo>
                  <a:cubicBezTo>
                    <a:pt x="10154" y="13092"/>
                    <a:pt x="13083" y="10164"/>
                    <a:pt x="13083" y="6546"/>
                  </a:cubicBezTo>
                  <a:cubicBezTo>
                    <a:pt x="13083" y="2938"/>
                    <a:pt x="10154" y="0"/>
                    <a:pt x="65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2323;p92">
              <a:extLst>
                <a:ext uri="{FF2B5EF4-FFF2-40B4-BE49-F238E27FC236}">
                  <a16:creationId xmlns:a16="http://schemas.microsoft.com/office/drawing/2014/main" id="{991901BD-22A3-4323-9C80-37560DD7B5E3}"/>
                </a:ext>
              </a:extLst>
            </p:cNvPr>
            <p:cNvSpPr/>
            <p:nvPr/>
          </p:nvSpPr>
          <p:spPr>
            <a:xfrm>
              <a:off x="6255228" y="1543918"/>
              <a:ext cx="292064" cy="292064"/>
            </a:xfrm>
            <a:custGeom>
              <a:avLst/>
              <a:gdLst/>
              <a:ahLst/>
              <a:cxnLst/>
              <a:rect l="l" t="t" r="r" b="b"/>
              <a:pathLst>
                <a:path w="11122" h="11122" extrusionOk="0">
                  <a:moveTo>
                    <a:pt x="5561" y="1"/>
                  </a:moveTo>
                  <a:cubicBezTo>
                    <a:pt x="2489" y="1"/>
                    <a:pt x="1" y="2489"/>
                    <a:pt x="1" y="5561"/>
                  </a:cubicBezTo>
                  <a:cubicBezTo>
                    <a:pt x="1" y="8633"/>
                    <a:pt x="2489" y="11121"/>
                    <a:pt x="5561" y="11121"/>
                  </a:cubicBezTo>
                  <a:cubicBezTo>
                    <a:pt x="8633" y="11121"/>
                    <a:pt x="11121" y="8633"/>
                    <a:pt x="11121" y="5561"/>
                  </a:cubicBezTo>
                  <a:cubicBezTo>
                    <a:pt x="11121" y="2489"/>
                    <a:pt x="8633" y="1"/>
                    <a:pt x="5561" y="1"/>
                  </a:cubicBezTo>
                  <a:close/>
                </a:path>
              </a:pathLst>
            </a:custGeom>
            <a:solidFill>
              <a:schemeClr val="accent4">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4">
                    <a:lumMod val="20000"/>
                    <a:lumOff val="80000"/>
                  </a:schemeClr>
                </a:solidFill>
              </a:endParaRPr>
            </a:p>
          </p:txBody>
        </p:sp>
        <p:sp>
          <p:nvSpPr>
            <p:cNvPr id="107" name="Google Shape;12324;p92">
              <a:extLst>
                <a:ext uri="{FF2B5EF4-FFF2-40B4-BE49-F238E27FC236}">
                  <a16:creationId xmlns:a16="http://schemas.microsoft.com/office/drawing/2014/main" id="{B8F45F1A-134E-4E55-88D0-279C0F0AAA77}"/>
                </a:ext>
              </a:extLst>
            </p:cNvPr>
            <p:cNvSpPr/>
            <p:nvPr/>
          </p:nvSpPr>
          <p:spPr>
            <a:xfrm>
              <a:off x="6396218" y="1564034"/>
              <a:ext cx="10320" cy="131221"/>
            </a:xfrm>
            <a:custGeom>
              <a:avLst/>
              <a:gdLst/>
              <a:ahLst/>
              <a:cxnLst/>
              <a:rect l="l" t="t" r="r" b="b"/>
              <a:pathLst>
                <a:path w="393" h="4997" extrusionOk="0">
                  <a:moveTo>
                    <a:pt x="197" y="0"/>
                  </a:moveTo>
                  <a:cubicBezTo>
                    <a:pt x="99" y="0"/>
                    <a:pt x="1" y="67"/>
                    <a:pt x="1" y="201"/>
                  </a:cubicBezTo>
                  <a:lnTo>
                    <a:pt x="1" y="4795"/>
                  </a:lnTo>
                  <a:cubicBezTo>
                    <a:pt x="1" y="4910"/>
                    <a:pt x="87" y="4996"/>
                    <a:pt x="192" y="4996"/>
                  </a:cubicBezTo>
                  <a:cubicBezTo>
                    <a:pt x="307" y="4996"/>
                    <a:pt x="393" y="4910"/>
                    <a:pt x="393" y="4795"/>
                  </a:cubicBezTo>
                  <a:lnTo>
                    <a:pt x="393" y="201"/>
                  </a:lnTo>
                  <a:cubicBezTo>
                    <a:pt x="393" y="67"/>
                    <a:pt x="295" y="0"/>
                    <a:pt x="197" y="0"/>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2325;p92">
              <a:extLst>
                <a:ext uri="{FF2B5EF4-FFF2-40B4-BE49-F238E27FC236}">
                  <a16:creationId xmlns:a16="http://schemas.microsoft.com/office/drawing/2014/main" id="{10F2EAB4-1085-4E5F-9F4B-A110E7F2CA10}"/>
                </a:ext>
              </a:extLst>
            </p:cNvPr>
            <p:cNvSpPr/>
            <p:nvPr/>
          </p:nvSpPr>
          <p:spPr>
            <a:xfrm>
              <a:off x="6394459" y="1684908"/>
              <a:ext cx="134477" cy="10346"/>
            </a:xfrm>
            <a:custGeom>
              <a:avLst/>
              <a:gdLst/>
              <a:ahLst/>
              <a:cxnLst/>
              <a:rect l="l" t="t" r="r" b="b"/>
              <a:pathLst>
                <a:path w="5121" h="394" extrusionOk="0">
                  <a:moveTo>
                    <a:pt x="259" y="1"/>
                  </a:moveTo>
                  <a:cubicBezTo>
                    <a:pt x="1" y="1"/>
                    <a:pt x="1" y="393"/>
                    <a:pt x="259" y="393"/>
                  </a:cubicBezTo>
                  <a:lnTo>
                    <a:pt x="4862" y="393"/>
                  </a:lnTo>
                  <a:cubicBezTo>
                    <a:pt x="5121" y="393"/>
                    <a:pt x="5121" y="1"/>
                    <a:pt x="4862"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2326;p92">
              <a:extLst>
                <a:ext uri="{FF2B5EF4-FFF2-40B4-BE49-F238E27FC236}">
                  <a16:creationId xmlns:a16="http://schemas.microsoft.com/office/drawing/2014/main" id="{A204752A-6DF4-4DDA-9607-14055F98E566}"/>
                </a:ext>
              </a:extLst>
            </p:cNvPr>
            <p:cNvSpPr/>
            <p:nvPr/>
          </p:nvSpPr>
          <p:spPr>
            <a:xfrm>
              <a:off x="6291178" y="1579868"/>
              <a:ext cx="272946" cy="256009"/>
            </a:xfrm>
            <a:custGeom>
              <a:avLst/>
              <a:gdLst/>
              <a:ahLst/>
              <a:cxnLst/>
              <a:rect l="l" t="t" r="r" b="b"/>
              <a:pathLst>
                <a:path w="10394" h="9749" extrusionOk="0">
                  <a:moveTo>
                    <a:pt x="7848" y="0"/>
                  </a:moveTo>
                  <a:lnTo>
                    <a:pt x="7848" y="0"/>
                  </a:lnTo>
                  <a:cubicBezTo>
                    <a:pt x="9781" y="2211"/>
                    <a:pt x="9666" y="5522"/>
                    <a:pt x="7599" y="7599"/>
                  </a:cubicBezTo>
                  <a:cubicBezTo>
                    <a:pt x="6518" y="8680"/>
                    <a:pt x="5095" y="9227"/>
                    <a:pt x="3667" y="9227"/>
                  </a:cubicBezTo>
                  <a:cubicBezTo>
                    <a:pt x="2363" y="9227"/>
                    <a:pt x="1055" y="8771"/>
                    <a:pt x="0" y="7848"/>
                  </a:cubicBezTo>
                  <a:lnTo>
                    <a:pt x="0" y="7848"/>
                  </a:lnTo>
                  <a:cubicBezTo>
                    <a:pt x="1108" y="9110"/>
                    <a:pt x="2650" y="9748"/>
                    <a:pt x="4196" y="9748"/>
                  </a:cubicBezTo>
                  <a:cubicBezTo>
                    <a:pt x="5614" y="9748"/>
                    <a:pt x="7035" y="9211"/>
                    <a:pt x="8125" y="8125"/>
                  </a:cubicBezTo>
                  <a:cubicBezTo>
                    <a:pt x="10393" y="5848"/>
                    <a:pt x="10269" y="2125"/>
                    <a:pt x="7848" y="0"/>
                  </a:cubicBezTo>
                  <a:close/>
                </a:path>
              </a:pathLst>
            </a:custGeom>
            <a:solidFill>
              <a:srgbClr val="E2E8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2327;p92">
              <a:extLst>
                <a:ext uri="{FF2B5EF4-FFF2-40B4-BE49-F238E27FC236}">
                  <a16:creationId xmlns:a16="http://schemas.microsoft.com/office/drawing/2014/main" id="{D402FE53-1C8A-49BE-AC8C-C10FD058236A}"/>
                </a:ext>
              </a:extLst>
            </p:cNvPr>
            <p:cNvSpPr/>
            <p:nvPr/>
          </p:nvSpPr>
          <p:spPr>
            <a:xfrm>
              <a:off x="6273584" y="1684908"/>
              <a:ext cx="21376" cy="10346"/>
            </a:xfrm>
            <a:custGeom>
              <a:avLst/>
              <a:gdLst/>
              <a:ahLst/>
              <a:cxnLst/>
              <a:rect l="l" t="t" r="r" b="b"/>
              <a:pathLst>
                <a:path w="814" h="394" extrusionOk="0">
                  <a:moveTo>
                    <a:pt x="268" y="1"/>
                  </a:moveTo>
                  <a:cubicBezTo>
                    <a:pt x="0" y="1"/>
                    <a:pt x="0" y="393"/>
                    <a:pt x="268" y="393"/>
                  </a:cubicBezTo>
                  <a:lnTo>
                    <a:pt x="555" y="393"/>
                  </a:lnTo>
                  <a:cubicBezTo>
                    <a:pt x="814" y="393"/>
                    <a:pt x="814" y="1"/>
                    <a:pt x="555" y="1"/>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2328;p92">
              <a:extLst>
                <a:ext uri="{FF2B5EF4-FFF2-40B4-BE49-F238E27FC236}">
                  <a16:creationId xmlns:a16="http://schemas.microsoft.com/office/drawing/2014/main" id="{F8CAD439-F3DF-44EE-B33A-40910ADEB22F}"/>
                </a:ext>
              </a:extLst>
            </p:cNvPr>
            <p:cNvSpPr/>
            <p:nvPr/>
          </p:nvSpPr>
          <p:spPr>
            <a:xfrm>
              <a:off x="6396218" y="1798194"/>
              <a:ext cx="10320" cy="17673"/>
            </a:xfrm>
            <a:custGeom>
              <a:avLst/>
              <a:gdLst/>
              <a:ahLst/>
              <a:cxnLst/>
              <a:rect l="l" t="t" r="r" b="b"/>
              <a:pathLst>
                <a:path w="393" h="673" extrusionOk="0">
                  <a:moveTo>
                    <a:pt x="197" y="1"/>
                  </a:moveTo>
                  <a:cubicBezTo>
                    <a:pt x="99" y="1"/>
                    <a:pt x="1" y="65"/>
                    <a:pt x="1" y="194"/>
                  </a:cubicBezTo>
                  <a:lnTo>
                    <a:pt x="1" y="481"/>
                  </a:lnTo>
                  <a:cubicBezTo>
                    <a:pt x="1" y="587"/>
                    <a:pt x="87" y="673"/>
                    <a:pt x="192" y="673"/>
                  </a:cubicBezTo>
                  <a:cubicBezTo>
                    <a:pt x="307" y="673"/>
                    <a:pt x="393" y="587"/>
                    <a:pt x="393" y="481"/>
                  </a:cubicBezTo>
                  <a:lnTo>
                    <a:pt x="393" y="194"/>
                  </a:lnTo>
                  <a:cubicBezTo>
                    <a:pt x="393" y="65"/>
                    <a:pt x="295" y="1"/>
                    <a:pt x="197" y="1"/>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2329;p92">
              <a:extLst>
                <a:ext uri="{FF2B5EF4-FFF2-40B4-BE49-F238E27FC236}">
                  <a16:creationId xmlns:a16="http://schemas.microsoft.com/office/drawing/2014/main" id="{9D4B49F3-E452-4D63-B768-2D53F3E6623E}"/>
                </a:ext>
              </a:extLst>
            </p:cNvPr>
            <p:cNvSpPr/>
            <p:nvPr/>
          </p:nvSpPr>
          <p:spPr>
            <a:xfrm>
              <a:off x="6308063" y="1599117"/>
              <a:ext cx="20036" cy="15966"/>
            </a:xfrm>
            <a:custGeom>
              <a:avLst/>
              <a:gdLst/>
              <a:ahLst/>
              <a:cxnLst/>
              <a:rect l="l" t="t" r="r" b="b"/>
              <a:pathLst>
                <a:path w="763" h="608" extrusionOk="0">
                  <a:moveTo>
                    <a:pt x="296" y="0"/>
                  </a:moveTo>
                  <a:cubicBezTo>
                    <a:pt x="140" y="0"/>
                    <a:pt x="1" y="210"/>
                    <a:pt x="161" y="349"/>
                  </a:cubicBezTo>
                  <a:lnTo>
                    <a:pt x="362" y="550"/>
                  </a:lnTo>
                  <a:cubicBezTo>
                    <a:pt x="399" y="587"/>
                    <a:pt x="445" y="606"/>
                    <a:pt x="501" y="607"/>
                  </a:cubicBezTo>
                  <a:lnTo>
                    <a:pt x="501" y="607"/>
                  </a:lnTo>
                  <a:cubicBezTo>
                    <a:pt x="679" y="604"/>
                    <a:pt x="763" y="396"/>
                    <a:pt x="640" y="272"/>
                  </a:cubicBezTo>
                  <a:lnTo>
                    <a:pt x="439" y="71"/>
                  </a:lnTo>
                  <a:cubicBezTo>
                    <a:pt x="395" y="21"/>
                    <a:pt x="344" y="0"/>
                    <a:pt x="296" y="0"/>
                  </a:cubicBezTo>
                  <a:close/>
                  <a:moveTo>
                    <a:pt x="501" y="607"/>
                  </a:moveTo>
                  <a:cubicBezTo>
                    <a:pt x="499" y="607"/>
                    <a:pt x="498" y="607"/>
                    <a:pt x="496" y="607"/>
                  </a:cubicBezTo>
                  <a:lnTo>
                    <a:pt x="506" y="607"/>
                  </a:lnTo>
                  <a:cubicBezTo>
                    <a:pt x="504" y="607"/>
                    <a:pt x="502" y="607"/>
                    <a:pt x="501" y="607"/>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2330;p92">
              <a:extLst>
                <a:ext uri="{FF2B5EF4-FFF2-40B4-BE49-F238E27FC236}">
                  <a16:creationId xmlns:a16="http://schemas.microsoft.com/office/drawing/2014/main" id="{935A1C12-EBDA-4BC9-87DA-6C25356BB020}"/>
                </a:ext>
              </a:extLst>
            </p:cNvPr>
            <p:cNvSpPr/>
            <p:nvPr/>
          </p:nvSpPr>
          <p:spPr>
            <a:xfrm>
              <a:off x="6473606" y="1764581"/>
              <a:ext cx="20141" cy="16097"/>
            </a:xfrm>
            <a:custGeom>
              <a:avLst/>
              <a:gdLst/>
              <a:ahLst/>
              <a:cxnLst/>
              <a:rect l="l" t="t" r="r" b="b"/>
              <a:pathLst>
                <a:path w="767" h="613" extrusionOk="0">
                  <a:moveTo>
                    <a:pt x="297" y="0"/>
                  </a:moveTo>
                  <a:cubicBezTo>
                    <a:pt x="138" y="0"/>
                    <a:pt x="1" y="208"/>
                    <a:pt x="154" y="355"/>
                  </a:cubicBezTo>
                  <a:lnTo>
                    <a:pt x="355" y="556"/>
                  </a:lnTo>
                  <a:cubicBezTo>
                    <a:pt x="394" y="584"/>
                    <a:pt x="451" y="613"/>
                    <a:pt x="499" y="613"/>
                  </a:cubicBezTo>
                  <a:cubicBezTo>
                    <a:pt x="671" y="613"/>
                    <a:pt x="767" y="402"/>
                    <a:pt x="642" y="278"/>
                  </a:cubicBezTo>
                  <a:lnTo>
                    <a:pt x="441" y="67"/>
                  </a:lnTo>
                  <a:cubicBezTo>
                    <a:pt x="396" y="20"/>
                    <a:pt x="345" y="0"/>
                    <a:pt x="297"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2331;p92">
              <a:extLst>
                <a:ext uri="{FF2B5EF4-FFF2-40B4-BE49-F238E27FC236}">
                  <a16:creationId xmlns:a16="http://schemas.microsoft.com/office/drawing/2014/main" id="{55BD8F04-9FBA-444E-8329-C7B89C4D5399}"/>
                </a:ext>
              </a:extLst>
            </p:cNvPr>
            <p:cNvSpPr/>
            <p:nvPr/>
          </p:nvSpPr>
          <p:spPr>
            <a:xfrm>
              <a:off x="6474368" y="1599117"/>
              <a:ext cx="20141" cy="15966"/>
            </a:xfrm>
            <a:custGeom>
              <a:avLst/>
              <a:gdLst/>
              <a:ahLst/>
              <a:cxnLst/>
              <a:rect l="l" t="t" r="r" b="b"/>
              <a:pathLst>
                <a:path w="767" h="608" extrusionOk="0">
                  <a:moveTo>
                    <a:pt x="478" y="0"/>
                  </a:moveTo>
                  <a:cubicBezTo>
                    <a:pt x="429" y="0"/>
                    <a:pt x="379" y="21"/>
                    <a:pt x="336" y="71"/>
                  </a:cubicBezTo>
                  <a:lnTo>
                    <a:pt x="135" y="272"/>
                  </a:lnTo>
                  <a:cubicBezTo>
                    <a:pt x="1" y="397"/>
                    <a:pt x="97" y="607"/>
                    <a:pt x="269" y="607"/>
                  </a:cubicBezTo>
                  <a:cubicBezTo>
                    <a:pt x="326" y="607"/>
                    <a:pt x="374" y="588"/>
                    <a:pt x="412" y="550"/>
                  </a:cubicBezTo>
                  <a:lnTo>
                    <a:pt x="613" y="349"/>
                  </a:lnTo>
                  <a:cubicBezTo>
                    <a:pt x="766" y="210"/>
                    <a:pt x="631" y="0"/>
                    <a:pt x="478"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2332;p92">
              <a:extLst>
                <a:ext uri="{FF2B5EF4-FFF2-40B4-BE49-F238E27FC236}">
                  <a16:creationId xmlns:a16="http://schemas.microsoft.com/office/drawing/2014/main" id="{BC90B250-19B5-43F0-AD65-B93BDD8AF04A}"/>
                </a:ext>
              </a:extLst>
            </p:cNvPr>
            <p:cNvSpPr/>
            <p:nvPr/>
          </p:nvSpPr>
          <p:spPr>
            <a:xfrm>
              <a:off x="6308772" y="1765001"/>
              <a:ext cx="19432" cy="15677"/>
            </a:xfrm>
            <a:custGeom>
              <a:avLst/>
              <a:gdLst/>
              <a:ahLst/>
              <a:cxnLst/>
              <a:rect l="l" t="t" r="r" b="b"/>
              <a:pathLst>
                <a:path w="740" h="597" extrusionOk="0">
                  <a:moveTo>
                    <a:pt x="457" y="0"/>
                  </a:moveTo>
                  <a:cubicBezTo>
                    <a:pt x="414" y="0"/>
                    <a:pt x="368" y="15"/>
                    <a:pt x="325" y="51"/>
                  </a:cubicBezTo>
                  <a:lnTo>
                    <a:pt x="124" y="252"/>
                  </a:lnTo>
                  <a:cubicBezTo>
                    <a:pt x="0" y="377"/>
                    <a:pt x="96" y="597"/>
                    <a:pt x="268" y="597"/>
                  </a:cubicBezTo>
                  <a:cubicBezTo>
                    <a:pt x="316" y="597"/>
                    <a:pt x="373" y="568"/>
                    <a:pt x="412" y="540"/>
                  </a:cubicBezTo>
                  <a:lnTo>
                    <a:pt x="613" y="339"/>
                  </a:lnTo>
                  <a:cubicBezTo>
                    <a:pt x="739" y="190"/>
                    <a:pt x="611" y="0"/>
                    <a:pt x="457"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2333;p92">
              <a:extLst>
                <a:ext uri="{FF2B5EF4-FFF2-40B4-BE49-F238E27FC236}">
                  <a16:creationId xmlns:a16="http://schemas.microsoft.com/office/drawing/2014/main" id="{7DD20513-DA6B-4DD2-A4BE-24D56394CA98}"/>
                </a:ext>
              </a:extLst>
            </p:cNvPr>
            <p:cNvSpPr/>
            <p:nvPr/>
          </p:nvSpPr>
          <p:spPr>
            <a:xfrm>
              <a:off x="6283064" y="1637404"/>
              <a:ext cx="20693" cy="13366"/>
            </a:xfrm>
            <a:custGeom>
              <a:avLst/>
              <a:gdLst/>
              <a:ahLst/>
              <a:cxnLst/>
              <a:rect l="l" t="t" r="r" b="b"/>
              <a:pathLst>
                <a:path w="788" h="509" extrusionOk="0">
                  <a:moveTo>
                    <a:pt x="280" y="0"/>
                  </a:moveTo>
                  <a:cubicBezTo>
                    <a:pt x="118" y="0"/>
                    <a:pt x="0" y="333"/>
                    <a:pt x="194" y="384"/>
                  </a:cubicBezTo>
                  <a:lnTo>
                    <a:pt x="453" y="489"/>
                  </a:lnTo>
                  <a:cubicBezTo>
                    <a:pt x="472" y="499"/>
                    <a:pt x="501" y="508"/>
                    <a:pt x="529" y="508"/>
                  </a:cubicBezTo>
                  <a:cubicBezTo>
                    <a:pt x="730" y="499"/>
                    <a:pt x="788" y="221"/>
                    <a:pt x="606" y="135"/>
                  </a:cubicBezTo>
                  <a:lnTo>
                    <a:pt x="347" y="20"/>
                  </a:lnTo>
                  <a:cubicBezTo>
                    <a:pt x="325" y="6"/>
                    <a:pt x="302" y="0"/>
                    <a:pt x="280"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2334;p92">
              <a:extLst>
                <a:ext uri="{FF2B5EF4-FFF2-40B4-BE49-F238E27FC236}">
                  <a16:creationId xmlns:a16="http://schemas.microsoft.com/office/drawing/2014/main" id="{81E887AF-67C4-4621-A766-344364A180AA}"/>
                </a:ext>
              </a:extLst>
            </p:cNvPr>
            <p:cNvSpPr/>
            <p:nvPr/>
          </p:nvSpPr>
          <p:spPr>
            <a:xfrm>
              <a:off x="6498947" y="1729445"/>
              <a:ext cx="20640" cy="13051"/>
            </a:xfrm>
            <a:custGeom>
              <a:avLst/>
              <a:gdLst/>
              <a:ahLst/>
              <a:cxnLst/>
              <a:rect l="l" t="t" r="r" b="b"/>
              <a:pathLst>
                <a:path w="786" h="497" extrusionOk="0">
                  <a:moveTo>
                    <a:pt x="273" y="1"/>
                  </a:moveTo>
                  <a:cubicBezTo>
                    <a:pt x="89" y="1"/>
                    <a:pt x="0" y="258"/>
                    <a:pt x="175" y="372"/>
                  </a:cubicBezTo>
                  <a:lnTo>
                    <a:pt x="433" y="477"/>
                  </a:lnTo>
                  <a:cubicBezTo>
                    <a:pt x="461" y="486"/>
                    <a:pt x="488" y="495"/>
                    <a:pt x="516" y="496"/>
                  </a:cubicBezTo>
                  <a:lnTo>
                    <a:pt x="516" y="496"/>
                  </a:lnTo>
                  <a:cubicBezTo>
                    <a:pt x="731" y="491"/>
                    <a:pt x="786" y="208"/>
                    <a:pt x="587" y="123"/>
                  </a:cubicBezTo>
                  <a:lnTo>
                    <a:pt x="328" y="8"/>
                  </a:lnTo>
                  <a:cubicBezTo>
                    <a:pt x="309" y="3"/>
                    <a:pt x="291" y="1"/>
                    <a:pt x="273" y="1"/>
                  </a:cubicBezTo>
                  <a:close/>
                  <a:moveTo>
                    <a:pt x="516" y="496"/>
                  </a:moveTo>
                  <a:cubicBezTo>
                    <a:pt x="514" y="496"/>
                    <a:pt x="512" y="496"/>
                    <a:pt x="510" y="496"/>
                  </a:cubicBezTo>
                  <a:lnTo>
                    <a:pt x="520" y="496"/>
                  </a:lnTo>
                  <a:cubicBezTo>
                    <a:pt x="518" y="496"/>
                    <a:pt x="517" y="496"/>
                    <a:pt x="516" y="496"/>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2335;p92">
              <a:extLst>
                <a:ext uri="{FF2B5EF4-FFF2-40B4-BE49-F238E27FC236}">
                  <a16:creationId xmlns:a16="http://schemas.microsoft.com/office/drawing/2014/main" id="{1DA040D4-322C-4D10-AF6D-382F60044ED1}"/>
                </a:ext>
              </a:extLst>
            </p:cNvPr>
            <p:cNvSpPr/>
            <p:nvPr/>
          </p:nvSpPr>
          <p:spPr>
            <a:xfrm>
              <a:off x="6439442" y="1574511"/>
              <a:ext cx="14837" cy="16675"/>
            </a:xfrm>
            <a:custGeom>
              <a:avLst/>
              <a:gdLst/>
              <a:ahLst/>
              <a:cxnLst/>
              <a:rect l="l" t="t" r="r" b="b"/>
              <a:pathLst>
                <a:path w="565" h="635" extrusionOk="0">
                  <a:moveTo>
                    <a:pt x="331" y="0"/>
                  </a:moveTo>
                  <a:cubicBezTo>
                    <a:pt x="269" y="0"/>
                    <a:pt x="206" y="30"/>
                    <a:pt x="163" y="99"/>
                  </a:cubicBezTo>
                  <a:lnTo>
                    <a:pt x="58" y="357"/>
                  </a:lnTo>
                  <a:cubicBezTo>
                    <a:pt x="1" y="482"/>
                    <a:pt x="96" y="635"/>
                    <a:pt x="240" y="635"/>
                  </a:cubicBezTo>
                  <a:lnTo>
                    <a:pt x="230" y="625"/>
                  </a:lnTo>
                  <a:cubicBezTo>
                    <a:pt x="307" y="625"/>
                    <a:pt x="383" y="578"/>
                    <a:pt x="412" y="511"/>
                  </a:cubicBezTo>
                  <a:lnTo>
                    <a:pt x="527" y="252"/>
                  </a:lnTo>
                  <a:cubicBezTo>
                    <a:pt x="565" y="108"/>
                    <a:pt x="450" y="0"/>
                    <a:pt x="331"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2336;p92">
              <a:extLst>
                <a:ext uri="{FF2B5EF4-FFF2-40B4-BE49-F238E27FC236}">
                  <a16:creationId xmlns:a16="http://schemas.microsoft.com/office/drawing/2014/main" id="{507B1426-1888-4528-AD32-53F3D9E4C267}"/>
                </a:ext>
              </a:extLst>
            </p:cNvPr>
            <p:cNvSpPr/>
            <p:nvPr/>
          </p:nvSpPr>
          <p:spPr>
            <a:xfrm>
              <a:off x="6347978" y="1789581"/>
              <a:ext cx="15861" cy="16754"/>
            </a:xfrm>
            <a:custGeom>
              <a:avLst/>
              <a:gdLst/>
              <a:ahLst/>
              <a:cxnLst/>
              <a:rect l="l" t="t" r="r" b="b"/>
              <a:pathLst>
                <a:path w="604" h="638" extrusionOk="0">
                  <a:moveTo>
                    <a:pt x="303" y="0"/>
                  </a:moveTo>
                  <a:cubicBezTo>
                    <a:pt x="239" y="0"/>
                    <a:pt x="181" y="30"/>
                    <a:pt x="163" y="101"/>
                  </a:cubicBezTo>
                  <a:lnTo>
                    <a:pt x="48" y="360"/>
                  </a:lnTo>
                  <a:cubicBezTo>
                    <a:pt x="0" y="494"/>
                    <a:pt x="96" y="637"/>
                    <a:pt x="230" y="637"/>
                  </a:cubicBezTo>
                  <a:cubicBezTo>
                    <a:pt x="306" y="637"/>
                    <a:pt x="383" y="589"/>
                    <a:pt x="412" y="513"/>
                  </a:cubicBezTo>
                  <a:lnTo>
                    <a:pt x="526" y="254"/>
                  </a:lnTo>
                  <a:cubicBezTo>
                    <a:pt x="604" y="125"/>
                    <a:pt x="438" y="0"/>
                    <a:pt x="303"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337;p92">
              <a:extLst>
                <a:ext uri="{FF2B5EF4-FFF2-40B4-BE49-F238E27FC236}">
                  <a16:creationId xmlns:a16="http://schemas.microsoft.com/office/drawing/2014/main" id="{A9754B24-1592-4FBD-9664-0868A5E3BC7D}"/>
                </a:ext>
              </a:extLst>
            </p:cNvPr>
            <p:cNvSpPr/>
            <p:nvPr/>
          </p:nvSpPr>
          <p:spPr>
            <a:xfrm>
              <a:off x="6349633" y="1572883"/>
              <a:ext cx="15441" cy="17305"/>
            </a:xfrm>
            <a:custGeom>
              <a:avLst/>
              <a:gdLst/>
              <a:ahLst/>
              <a:cxnLst/>
              <a:rect l="l" t="t" r="r" b="b"/>
              <a:pathLst>
                <a:path w="588" h="659" extrusionOk="0">
                  <a:moveTo>
                    <a:pt x="254" y="0"/>
                  </a:moveTo>
                  <a:cubicBezTo>
                    <a:pt x="127" y="0"/>
                    <a:pt x="0" y="116"/>
                    <a:pt x="61" y="276"/>
                  </a:cubicBezTo>
                  <a:lnTo>
                    <a:pt x="176" y="534"/>
                  </a:lnTo>
                  <a:cubicBezTo>
                    <a:pt x="205" y="611"/>
                    <a:pt x="272" y="659"/>
                    <a:pt x="358" y="659"/>
                  </a:cubicBezTo>
                  <a:cubicBezTo>
                    <a:pt x="492" y="659"/>
                    <a:pt x="588" y="515"/>
                    <a:pt x="540" y="391"/>
                  </a:cubicBezTo>
                  <a:lnTo>
                    <a:pt x="435" y="123"/>
                  </a:lnTo>
                  <a:cubicBezTo>
                    <a:pt x="397" y="37"/>
                    <a:pt x="326" y="0"/>
                    <a:pt x="254"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338;p92">
              <a:extLst>
                <a:ext uri="{FF2B5EF4-FFF2-40B4-BE49-F238E27FC236}">
                  <a16:creationId xmlns:a16="http://schemas.microsoft.com/office/drawing/2014/main" id="{606A93F5-4027-4DDC-BC02-3ED8FCB3724E}"/>
                </a:ext>
              </a:extLst>
            </p:cNvPr>
            <p:cNvSpPr/>
            <p:nvPr/>
          </p:nvSpPr>
          <p:spPr>
            <a:xfrm>
              <a:off x="6437341" y="1789896"/>
              <a:ext cx="15441" cy="17437"/>
            </a:xfrm>
            <a:custGeom>
              <a:avLst/>
              <a:gdLst/>
              <a:ahLst/>
              <a:cxnLst/>
              <a:rect l="l" t="t" r="r" b="b"/>
              <a:pathLst>
                <a:path w="588" h="664" extrusionOk="0">
                  <a:moveTo>
                    <a:pt x="251" y="0"/>
                  </a:moveTo>
                  <a:cubicBezTo>
                    <a:pt x="127" y="0"/>
                    <a:pt x="0" y="118"/>
                    <a:pt x="61" y="271"/>
                  </a:cubicBezTo>
                  <a:lnTo>
                    <a:pt x="167" y="539"/>
                  </a:lnTo>
                  <a:cubicBezTo>
                    <a:pt x="195" y="616"/>
                    <a:pt x="272" y="654"/>
                    <a:pt x="349" y="654"/>
                  </a:cubicBezTo>
                  <a:lnTo>
                    <a:pt x="349" y="663"/>
                  </a:lnTo>
                  <a:cubicBezTo>
                    <a:pt x="492" y="663"/>
                    <a:pt x="588" y="520"/>
                    <a:pt x="530" y="386"/>
                  </a:cubicBezTo>
                  <a:lnTo>
                    <a:pt x="425" y="127"/>
                  </a:lnTo>
                  <a:cubicBezTo>
                    <a:pt x="391" y="38"/>
                    <a:pt x="321" y="0"/>
                    <a:pt x="251"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339;p92">
              <a:extLst>
                <a:ext uri="{FF2B5EF4-FFF2-40B4-BE49-F238E27FC236}">
                  <a16:creationId xmlns:a16="http://schemas.microsoft.com/office/drawing/2014/main" id="{B0DF5D8B-8AAC-489E-88F3-858919C7F0D0}"/>
                </a:ext>
              </a:extLst>
            </p:cNvPr>
            <p:cNvSpPr/>
            <p:nvPr/>
          </p:nvSpPr>
          <p:spPr>
            <a:xfrm>
              <a:off x="6499262" y="1639505"/>
              <a:ext cx="21664" cy="13261"/>
            </a:xfrm>
            <a:custGeom>
              <a:avLst/>
              <a:gdLst/>
              <a:ahLst/>
              <a:cxnLst/>
              <a:rect l="l" t="t" r="r" b="b"/>
              <a:pathLst>
                <a:path w="825" h="505" extrusionOk="0">
                  <a:moveTo>
                    <a:pt x="541" y="1"/>
                  </a:moveTo>
                  <a:cubicBezTo>
                    <a:pt x="515" y="1"/>
                    <a:pt x="488" y="6"/>
                    <a:pt x="460" y="17"/>
                  </a:cubicBezTo>
                  <a:lnTo>
                    <a:pt x="201" y="131"/>
                  </a:lnTo>
                  <a:cubicBezTo>
                    <a:pt x="0" y="208"/>
                    <a:pt x="58" y="505"/>
                    <a:pt x="268" y="505"/>
                  </a:cubicBezTo>
                  <a:cubicBezTo>
                    <a:pt x="297" y="505"/>
                    <a:pt x="326" y="505"/>
                    <a:pt x="345" y="495"/>
                  </a:cubicBezTo>
                  <a:lnTo>
                    <a:pt x="613" y="390"/>
                  </a:lnTo>
                  <a:cubicBezTo>
                    <a:pt x="825" y="297"/>
                    <a:pt x="736" y="1"/>
                    <a:pt x="541" y="1"/>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40;p92">
              <a:extLst>
                <a:ext uri="{FF2B5EF4-FFF2-40B4-BE49-F238E27FC236}">
                  <a16:creationId xmlns:a16="http://schemas.microsoft.com/office/drawing/2014/main" id="{4555E67D-2D25-4C02-A917-7D2A9631E38E}"/>
                </a:ext>
              </a:extLst>
            </p:cNvPr>
            <p:cNvSpPr/>
            <p:nvPr/>
          </p:nvSpPr>
          <p:spPr>
            <a:xfrm>
              <a:off x="6282118" y="1727161"/>
              <a:ext cx="21638" cy="13314"/>
            </a:xfrm>
            <a:custGeom>
              <a:avLst/>
              <a:gdLst/>
              <a:ahLst/>
              <a:cxnLst/>
              <a:rect l="l" t="t" r="r" b="b"/>
              <a:pathLst>
                <a:path w="824" h="507" extrusionOk="0">
                  <a:moveTo>
                    <a:pt x="552" y="0"/>
                  </a:moveTo>
                  <a:cubicBezTo>
                    <a:pt x="526" y="0"/>
                    <a:pt x="499" y="6"/>
                    <a:pt x="470" y="19"/>
                  </a:cubicBezTo>
                  <a:lnTo>
                    <a:pt x="202" y="124"/>
                  </a:lnTo>
                  <a:cubicBezTo>
                    <a:pt x="1" y="200"/>
                    <a:pt x="58" y="507"/>
                    <a:pt x="278" y="507"/>
                  </a:cubicBezTo>
                  <a:cubicBezTo>
                    <a:pt x="297" y="507"/>
                    <a:pt x="326" y="497"/>
                    <a:pt x="355" y="488"/>
                  </a:cubicBezTo>
                  <a:lnTo>
                    <a:pt x="613" y="382"/>
                  </a:lnTo>
                  <a:cubicBezTo>
                    <a:pt x="823" y="298"/>
                    <a:pt x="738" y="0"/>
                    <a:pt x="552"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ttangolo 5"/>
          <p:cNvSpPr/>
          <p:nvPr/>
        </p:nvSpPr>
        <p:spPr>
          <a:xfrm>
            <a:off x="9970334" y="3217742"/>
            <a:ext cx="2818418" cy="523220"/>
          </a:xfrm>
          <a:prstGeom prst="rect">
            <a:avLst/>
          </a:prstGeom>
        </p:spPr>
        <p:txBody>
          <a:bodyPr wrap="square">
            <a:spAutoFit/>
          </a:bodyPr>
          <a:lstStyle/>
          <a:p>
            <a:r>
              <a:rPr lang="it-IT" sz="1400" dirty="0" smtClean="0"/>
              <a:t>assegnazione </a:t>
            </a:r>
            <a:r>
              <a:rPr lang="it-IT" sz="1400" dirty="0"/>
              <a:t>risorse</a:t>
            </a:r>
          </a:p>
          <a:p>
            <a:r>
              <a:rPr lang="it-IT" sz="1400" dirty="0"/>
              <a:t>entro la fine del 2025</a:t>
            </a:r>
          </a:p>
        </p:txBody>
      </p:sp>
      <p:sp>
        <p:nvSpPr>
          <p:cNvPr id="10" name="Rettangolo 9"/>
          <p:cNvSpPr/>
          <p:nvPr/>
        </p:nvSpPr>
        <p:spPr>
          <a:xfrm>
            <a:off x="839056" y="5483602"/>
            <a:ext cx="3164280" cy="738664"/>
          </a:xfrm>
          <a:prstGeom prst="rect">
            <a:avLst/>
          </a:prstGeom>
        </p:spPr>
        <p:txBody>
          <a:bodyPr wrap="square">
            <a:spAutoFit/>
          </a:bodyPr>
          <a:lstStyle/>
          <a:p>
            <a:pPr algn="ctr"/>
            <a:r>
              <a:rPr lang="it-IT" sz="1400" dirty="0"/>
              <a:t>concessione di finanziamenti per progetti di ricerca sulle malattie ad alto impatto sulla salute e sul SSN</a:t>
            </a:r>
          </a:p>
        </p:txBody>
      </p:sp>
      <p:grpSp>
        <p:nvGrpSpPr>
          <p:cNvPr id="124" name="Google Shape;13577;p63"/>
          <p:cNvGrpSpPr/>
          <p:nvPr/>
        </p:nvGrpSpPr>
        <p:grpSpPr>
          <a:xfrm>
            <a:off x="2162105" y="4800791"/>
            <a:ext cx="403007" cy="641232"/>
            <a:chOff x="4066510" y="2422342"/>
            <a:chExt cx="206876" cy="348470"/>
          </a:xfrm>
        </p:grpSpPr>
        <p:sp>
          <p:nvSpPr>
            <p:cNvPr id="125" name="Google Shape;13578;p63"/>
            <p:cNvSpPr/>
            <p:nvPr/>
          </p:nvSpPr>
          <p:spPr>
            <a:xfrm>
              <a:off x="4093662" y="2737934"/>
              <a:ext cx="152334" cy="11082"/>
            </a:xfrm>
            <a:custGeom>
              <a:avLst/>
              <a:gdLst/>
              <a:ahLst/>
              <a:cxnLst/>
              <a:rect l="l" t="t" r="r" b="b"/>
              <a:pathLst>
                <a:path w="5801" h="422" extrusionOk="0">
                  <a:moveTo>
                    <a:pt x="0" y="0"/>
                  </a:moveTo>
                  <a:lnTo>
                    <a:pt x="0" y="421"/>
                  </a:lnTo>
                  <a:lnTo>
                    <a:pt x="5800" y="421"/>
                  </a:lnTo>
                  <a:lnTo>
                    <a:pt x="5800" y="0"/>
                  </a:ln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3579;p63"/>
            <p:cNvSpPr/>
            <p:nvPr/>
          </p:nvSpPr>
          <p:spPr>
            <a:xfrm>
              <a:off x="4164538" y="2422342"/>
              <a:ext cx="10819" cy="348286"/>
            </a:xfrm>
            <a:custGeom>
              <a:avLst/>
              <a:gdLst/>
              <a:ahLst/>
              <a:cxnLst/>
              <a:rect l="l" t="t" r="r" b="b"/>
              <a:pathLst>
                <a:path w="412" h="13263" extrusionOk="0">
                  <a:moveTo>
                    <a:pt x="206" y="0"/>
                  </a:moveTo>
                  <a:cubicBezTo>
                    <a:pt x="103" y="0"/>
                    <a:pt x="0" y="70"/>
                    <a:pt x="0" y="208"/>
                  </a:cubicBezTo>
                  <a:lnTo>
                    <a:pt x="0" y="13061"/>
                  </a:lnTo>
                  <a:cubicBezTo>
                    <a:pt x="0" y="13176"/>
                    <a:pt x="86" y="13262"/>
                    <a:pt x="201" y="13262"/>
                  </a:cubicBezTo>
                  <a:cubicBezTo>
                    <a:pt x="316" y="13262"/>
                    <a:pt x="412" y="13176"/>
                    <a:pt x="412" y="13061"/>
                  </a:cubicBezTo>
                  <a:lnTo>
                    <a:pt x="412" y="208"/>
                  </a:lnTo>
                  <a:cubicBezTo>
                    <a:pt x="412" y="70"/>
                    <a:pt x="309" y="0"/>
                    <a:pt x="206" y="0"/>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3580;p63"/>
            <p:cNvSpPr/>
            <p:nvPr/>
          </p:nvSpPr>
          <p:spPr>
            <a:xfrm>
              <a:off x="4082344" y="2645657"/>
              <a:ext cx="33823" cy="125155"/>
            </a:xfrm>
            <a:custGeom>
              <a:avLst/>
              <a:gdLst/>
              <a:ahLst/>
              <a:cxnLst/>
              <a:rect l="l" t="t" r="r" b="b"/>
              <a:pathLst>
                <a:path w="1288" h="4766" extrusionOk="0">
                  <a:moveTo>
                    <a:pt x="1051" y="0"/>
                  </a:moveTo>
                  <a:cubicBezTo>
                    <a:pt x="962" y="0"/>
                    <a:pt x="873" y="54"/>
                    <a:pt x="853" y="174"/>
                  </a:cubicBezTo>
                  <a:lnTo>
                    <a:pt x="20" y="4519"/>
                  </a:lnTo>
                  <a:cubicBezTo>
                    <a:pt x="1" y="4634"/>
                    <a:pt x="77" y="4739"/>
                    <a:pt x="183" y="4758"/>
                  </a:cubicBezTo>
                  <a:cubicBezTo>
                    <a:pt x="192" y="4763"/>
                    <a:pt x="199" y="4765"/>
                    <a:pt x="207" y="4765"/>
                  </a:cubicBezTo>
                  <a:cubicBezTo>
                    <a:pt x="214" y="4765"/>
                    <a:pt x="221" y="4763"/>
                    <a:pt x="230" y="4758"/>
                  </a:cubicBezTo>
                  <a:cubicBezTo>
                    <a:pt x="326" y="4758"/>
                    <a:pt x="403" y="4691"/>
                    <a:pt x="431" y="4605"/>
                  </a:cubicBezTo>
                  <a:lnTo>
                    <a:pt x="1254" y="251"/>
                  </a:lnTo>
                  <a:cubicBezTo>
                    <a:pt x="1287" y="93"/>
                    <a:pt x="1169" y="0"/>
                    <a:pt x="1051" y="0"/>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3581;p63"/>
            <p:cNvSpPr/>
            <p:nvPr/>
          </p:nvSpPr>
          <p:spPr>
            <a:xfrm>
              <a:off x="4223623" y="2645578"/>
              <a:ext cx="33665" cy="125050"/>
            </a:xfrm>
            <a:custGeom>
              <a:avLst/>
              <a:gdLst/>
              <a:ahLst/>
              <a:cxnLst/>
              <a:rect l="l" t="t" r="r" b="b"/>
              <a:pathLst>
                <a:path w="1282" h="4762" extrusionOk="0">
                  <a:moveTo>
                    <a:pt x="237" y="1"/>
                  </a:moveTo>
                  <a:cubicBezTo>
                    <a:pt x="120" y="1"/>
                    <a:pt x="1" y="91"/>
                    <a:pt x="28" y="244"/>
                  </a:cubicBezTo>
                  <a:lnTo>
                    <a:pt x="861" y="4599"/>
                  </a:lnTo>
                  <a:cubicBezTo>
                    <a:pt x="880" y="4694"/>
                    <a:pt x="966" y="4761"/>
                    <a:pt x="1062" y="4761"/>
                  </a:cubicBezTo>
                  <a:lnTo>
                    <a:pt x="1100" y="4761"/>
                  </a:lnTo>
                  <a:cubicBezTo>
                    <a:pt x="1215" y="4732"/>
                    <a:pt x="1282" y="4627"/>
                    <a:pt x="1263" y="4522"/>
                  </a:cubicBezTo>
                  <a:lnTo>
                    <a:pt x="440" y="167"/>
                  </a:lnTo>
                  <a:cubicBezTo>
                    <a:pt x="415" y="52"/>
                    <a:pt x="326" y="1"/>
                    <a:pt x="237"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3582;p63"/>
            <p:cNvSpPr/>
            <p:nvPr/>
          </p:nvSpPr>
          <p:spPr>
            <a:xfrm>
              <a:off x="4164538" y="2645447"/>
              <a:ext cx="10819" cy="21875"/>
            </a:xfrm>
            <a:custGeom>
              <a:avLst/>
              <a:gdLst/>
              <a:ahLst/>
              <a:cxnLst/>
              <a:rect l="l" t="t" r="r" b="b"/>
              <a:pathLst>
                <a:path w="412" h="833" extrusionOk="0">
                  <a:moveTo>
                    <a:pt x="0" y="0"/>
                  </a:moveTo>
                  <a:lnTo>
                    <a:pt x="0" y="833"/>
                  </a:lnTo>
                  <a:lnTo>
                    <a:pt x="412" y="833"/>
                  </a:lnTo>
                  <a:lnTo>
                    <a:pt x="412" y="0"/>
                  </a:ln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583;p63"/>
            <p:cNvSpPr/>
            <p:nvPr/>
          </p:nvSpPr>
          <p:spPr>
            <a:xfrm>
              <a:off x="4101462" y="2645604"/>
              <a:ext cx="14601" cy="21717"/>
            </a:xfrm>
            <a:custGeom>
              <a:avLst/>
              <a:gdLst/>
              <a:ahLst/>
              <a:cxnLst/>
              <a:rect l="l" t="t" r="r" b="b"/>
              <a:pathLst>
                <a:path w="556" h="827" extrusionOk="0">
                  <a:moveTo>
                    <a:pt x="325" y="1"/>
                  </a:moveTo>
                  <a:cubicBezTo>
                    <a:pt x="226" y="1"/>
                    <a:pt x="141" y="65"/>
                    <a:pt x="125" y="166"/>
                  </a:cubicBezTo>
                  <a:lnTo>
                    <a:pt x="0" y="827"/>
                  </a:lnTo>
                  <a:lnTo>
                    <a:pt x="421" y="827"/>
                  </a:lnTo>
                  <a:lnTo>
                    <a:pt x="536" y="243"/>
                  </a:lnTo>
                  <a:cubicBezTo>
                    <a:pt x="555" y="128"/>
                    <a:pt x="479" y="23"/>
                    <a:pt x="364" y="4"/>
                  </a:cubicBezTo>
                  <a:cubicBezTo>
                    <a:pt x="351" y="2"/>
                    <a:pt x="338" y="1"/>
                    <a:pt x="325" y="1"/>
                  </a:cubicBez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584;p63"/>
            <p:cNvSpPr/>
            <p:nvPr/>
          </p:nvSpPr>
          <p:spPr>
            <a:xfrm>
              <a:off x="4223623" y="2645578"/>
              <a:ext cx="14811" cy="21743"/>
            </a:xfrm>
            <a:custGeom>
              <a:avLst/>
              <a:gdLst/>
              <a:ahLst/>
              <a:cxnLst/>
              <a:rect l="l" t="t" r="r" b="b"/>
              <a:pathLst>
                <a:path w="564" h="828" extrusionOk="0">
                  <a:moveTo>
                    <a:pt x="237" y="1"/>
                  </a:moveTo>
                  <a:cubicBezTo>
                    <a:pt x="120" y="1"/>
                    <a:pt x="1" y="91"/>
                    <a:pt x="28" y="244"/>
                  </a:cubicBezTo>
                  <a:lnTo>
                    <a:pt x="143" y="828"/>
                  </a:lnTo>
                  <a:lnTo>
                    <a:pt x="564" y="828"/>
                  </a:lnTo>
                  <a:lnTo>
                    <a:pt x="440" y="167"/>
                  </a:lnTo>
                  <a:cubicBezTo>
                    <a:pt x="415" y="52"/>
                    <a:pt x="326" y="1"/>
                    <a:pt x="237" y="1"/>
                  </a:cubicBez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585;p63"/>
            <p:cNvSpPr/>
            <p:nvPr/>
          </p:nvSpPr>
          <p:spPr>
            <a:xfrm>
              <a:off x="4077329" y="2460471"/>
              <a:ext cx="185002" cy="196057"/>
            </a:xfrm>
            <a:custGeom>
              <a:avLst/>
              <a:gdLst/>
              <a:ahLst/>
              <a:cxnLst/>
              <a:rect l="l" t="t" r="r" b="b"/>
              <a:pathLst>
                <a:path w="7045" h="7466" extrusionOk="0">
                  <a:moveTo>
                    <a:pt x="0" y="1"/>
                  </a:moveTo>
                  <a:lnTo>
                    <a:pt x="0" y="7255"/>
                  </a:lnTo>
                  <a:cubicBezTo>
                    <a:pt x="0" y="7370"/>
                    <a:pt x="96" y="7465"/>
                    <a:pt x="211" y="7465"/>
                  </a:cubicBezTo>
                  <a:lnTo>
                    <a:pt x="6843" y="7465"/>
                  </a:lnTo>
                  <a:cubicBezTo>
                    <a:pt x="6958" y="7465"/>
                    <a:pt x="7044" y="7370"/>
                    <a:pt x="7044" y="7255"/>
                  </a:cubicBezTo>
                  <a:lnTo>
                    <a:pt x="7044" y="1"/>
                  </a:ln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586;p63"/>
            <p:cNvSpPr/>
            <p:nvPr/>
          </p:nvSpPr>
          <p:spPr>
            <a:xfrm>
              <a:off x="4077329" y="2460471"/>
              <a:ext cx="185002" cy="16360"/>
            </a:xfrm>
            <a:custGeom>
              <a:avLst/>
              <a:gdLst/>
              <a:ahLst/>
              <a:cxnLst/>
              <a:rect l="l" t="t" r="r" b="b"/>
              <a:pathLst>
                <a:path w="7045" h="623" extrusionOk="0">
                  <a:moveTo>
                    <a:pt x="0" y="1"/>
                  </a:moveTo>
                  <a:lnTo>
                    <a:pt x="0" y="623"/>
                  </a:lnTo>
                  <a:lnTo>
                    <a:pt x="7044" y="623"/>
                  </a:lnTo>
                  <a:lnTo>
                    <a:pt x="7044" y="1"/>
                  </a:lnTo>
                  <a:close/>
                </a:path>
              </a:pathLst>
            </a:custGeom>
            <a:solidFill>
              <a:srgbClr val="C3C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587;p63"/>
            <p:cNvSpPr/>
            <p:nvPr/>
          </p:nvSpPr>
          <p:spPr>
            <a:xfrm>
              <a:off x="4066510" y="2444137"/>
              <a:ext cx="206876" cy="21901"/>
            </a:xfrm>
            <a:custGeom>
              <a:avLst/>
              <a:gdLst/>
              <a:ahLst/>
              <a:cxnLst/>
              <a:rect l="l" t="t" r="r" b="b"/>
              <a:pathLst>
                <a:path w="7878" h="834" extrusionOk="0">
                  <a:moveTo>
                    <a:pt x="211" y="0"/>
                  </a:moveTo>
                  <a:cubicBezTo>
                    <a:pt x="97" y="0"/>
                    <a:pt x="1" y="96"/>
                    <a:pt x="1" y="211"/>
                  </a:cubicBezTo>
                  <a:lnTo>
                    <a:pt x="1" y="623"/>
                  </a:lnTo>
                  <a:cubicBezTo>
                    <a:pt x="1" y="737"/>
                    <a:pt x="97" y="833"/>
                    <a:pt x="211" y="833"/>
                  </a:cubicBezTo>
                  <a:lnTo>
                    <a:pt x="7667" y="833"/>
                  </a:lnTo>
                  <a:cubicBezTo>
                    <a:pt x="7781" y="833"/>
                    <a:pt x="7877" y="737"/>
                    <a:pt x="7877" y="623"/>
                  </a:cubicBezTo>
                  <a:lnTo>
                    <a:pt x="7877" y="211"/>
                  </a:lnTo>
                  <a:cubicBezTo>
                    <a:pt x="7877" y="96"/>
                    <a:pt x="7781" y="0"/>
                    <a:pt x="76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88;p63"/>
            <p:cNvSpPr/>
            <p:nvPr/>
          </p:nvSpPr>
          <p:spPr>
            <a:xfrm>
              <a:off x="4094161" y="2508186"/>
              <a:ext cx="148185" cy="106563"/>
            </a:xfrm>
            <a:custGeom>
              <a:avLst/>
              <a:gdLst/>
              <a:ahLst/>
              <a:cxnLst/>
              <a:rect l="l" t="t" r="r" b="b"/>
              <a:pathLst>
                <a:path w="5643" h="4058" extrusionOk="0">
                  <a:moveTo>
                    <a:pt x="4309" y="1"/>
                  </a:moveTo>
                  <a:cubicBezTo>
                    <a:pt x="3969" y="1"/>
                    <a:pt x="3972" y="519"/>
                    <a:pt x="4318" y="519"/>
                  </a:cubicBezTo>
                  <a:cubicBezTo>
                    <a:pt x="4324" y="519"/>
                    <a:pt x="4330" y="519"/>
                    <a:pt x="4336" y="519"/>
                  </a:cubicBezTo>
                  <a:lnTo>
                    <a:pt x="4738" y="519"/>
                  </a:lnTo>
                  <a:lnTo>
                    <a:pt x="2987" y="2280"/>
                  </a:lnTo>
                  <a:lnTo>
                    <a:pt x="2594" y="1887"/>
                  </a:lnTo>
                  <a:cubicBezTo>
                    <a:pt x="2503" y="1796"/>
                    <a:pt x="2384" y="1751"/>
                    <a:pt x="2264" y="1751"/>
                  </a:cubicBezTo>
                  <a:cubicBezTo>
                    <a:pt x="2144" y="1751"/>
                    <a:pt x="2025" y="1796"/>
                    <a:pt x="1934" y="1887"/>
                  </a:cubicBezTo>
                  <a:lnTo>
                    <a:pt x="211" y="3600"/>
                  </a:lnTo>
                  <a:cubicBezTo>
                    <a:pt x="0" y="3782"/>
                    <a:pt x="182" y="4058"/>
                    <a:pt x="390" y="4058"/>
                  </a:cubicBezTo>
                  <a:cubicBezTo>
                    <a:pt x="456" y="4058"/>
                    <a:pt x="525" y="4031"/>
                    <a:pt x="584" y="3964"/>
                  </a:cubicBezTo>
                  <a:lnTo>
                    <a:pt x="2259" y="2280"/>
                  </a:lnTo>
                  <a:lnTo>
                    <a:pt x="2661" y="2672"/>
                  </a:lnTo>
                  <a:cubicBezTo>
                    <a:pt x="2752" y="2763"/>
                    <a:pt x="2872" y="2808"/>
                    <a:pt x="2991" y="2808"/>
                  </a:cubicBezTo>
                  <a:cubicBezTo>
                    <a:pt x="3111" y="2808"/>
                    <a:pt x="3231" y="2763"/>
                    <a:pt x="3321" y="2672"/>
                  </a:cubicBezTo>
                  <a:lnTo>
                    <a:pt x="5111" y="882"/>
                  </a:lnTo>
                  <a:lnTo>
                    <a:pt x="5111" y="1294"/>
                  </a:lnTo>
                  <a:cubicBezTo>
                    <a:pt x="5097" y="1476"/>
                    <a:pt x="5233" y="1567"/>
                    <a:pt x="5370" y="1567"/>
                  </a:cubicBezTo>
                  <a:cubicBezTo>
                    <a:pt x="5506" y="1567"/>
                    <a:pt x="5642" y="1476"/>
                    <a:pt x="5628" y="1294"/>
                  </a:cubicBezTo>
                  <a:lnTo>
                    <a:pt x="5628" y="260"/>
                  </a:lnTo>
                  <a:cubicBezTo>
                    <a:pt x="5628" y="117"/>
                    <a:pt x="5513" y="2"/>
                    <a:pt x="5370" y="2"/>
                  </a:cubicBezTo>
                  <a:lnTo>
                    <a:pt x="4336" y="2"/>
                  </a:lnTo>
                  <a:cubicBezTo>
                    <a:pt x="4327" y="1"/>
                    <a:pt x="4318" y="1"/>
                    <a:pt x="43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589;p63"/>
            <p:cNvSpPr/>
            <p:nvPr/>
          </p:nvSpPr>
          <p:spPr>
            <a:xfrm>
              <a:off x="4066510" y="2454930"/>
              <a:ext cx="206876" cy="11108"/>
            </a:xfrm>
            <a:custGeom>
              <a:avLst/>
              <a:gdLst/>
              <a:ahLst/>
              <a:cxnLst/>
              <a:rect l="l" t="t" r="r" b="b"/>
              <a:pathLst>
                <a:path w="7878" h="423" extrusionOk="0">
                  <a:moveTo>
                    <a:pt x="211" y="1"/>
                  </a:moveTo>
                  <a:cubicBezTo>
                    <a:pt x="97" y="1"/>
                    <a:pt x="1" y="97"/>
                    <a:pt x="1" y="212"/>
                  </a:cubicBezTo>
                  <a:cubicBezTo>
                    <a:pt x="1" y="326"/>
                    <a:pt x="97" y="422"/>
                    <a:pt x="211" y="422"/>
                  </a:cubicBezTo>
                  <a:lnTo>
                    <a:pt x="7667" y="422"/>
                  </a:lnTo>
                  <a:cubicBezTo>
                    <a:pt x="7781" y="422"/>
                    <a:pt x="7877" y="326"/>
                    <a:pt x="7877" y="212"/>
                  </a:cubicBezTo>
                  <a:cubicBezTo>
                    <a:pt x="7877" y="97"/>
                    <a:pt x="7781" y="1"/>
                    <a:pt x="76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59777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60000" y="360000"/>
            <a:ext cx="2384328" cy="46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descr="baseline per slid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19850"/>
            <a:ext cx="12192000" cy="438150"/>
          </a:xfrm>
          <a:prstGeom prst="rect">
            <a:avLst/>
          </a:prstGeom>
        </p:spPr>
      </p:pic>
      <p:sp>
        <p:nvSpPr>
          <p:cNvPr id="9" name="Google Shape;1471;p40">
            <a:extLst>
              <a:ext uri="{FF2B5EF4-FFF2-40B4-BE49-F238E27FC236}">
                <a16:creationId xmlns:a16="http://schemas.microsoft.com/office/drawing/2014/main" id="{F1EEA422-2B9D-429B-A179-DA269F926EF2}"/>
              </a:ext>
            </a:extLst>
          </p:cNvPr>
          <p:cNvSpPr txBox="1">
            <a:spLocks/>
          </p:cNvSpPr>
          <p:nvPr/>
        </p:nvSpPr>
        <p:spPr>
          <a:xfrm>
            <a:off x="447671" y="214333"/>
            <a:ext cx="9425377" cy="763600"/>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2800" dirty="0" smtClean="0">
                <a:solidFill>
                  <a:schemeClr val="accent1">
                    <a:lumMod val="75000"/>
                  </a:schemeClr>
                </a:solidFill>
                <a:latin typeface="Overpass SemiBold"/>
                <a:sym typeface="Overpass SemiBold"/>
              </a:rPr>
              <a:t>RIORGANIZZARE LA RETE DEGLI IRCCS</a:t>
            </a:r>
            <a:endParaRPr lang="it-IT" sz="2800" dirty="0">
              <a:solidFill>
                <a:schemeClr val="accent1">
                  <a:lumMod val="75000"/>
                </a:schemeClr>
              </a:solidFill>
              <a:latin typeface="Overpass SemiBold"/>
              <a:sym typeface="Overpass SemiBold"/>
            </a:endParaRPr>
          </a:p>
        </p:txBody>
      </p:sp>
      <p:sp>
        <p:nvSpPr>
          <p:cNvPr id="5" name="Freccia circolare in giù 4"/>
          <p:cNvSpPr/>
          <p:nvPr/>
        </p:nvSpPr>
        <p:spPr>
          <a:xfrm>
            <a:off x="2138819" y="731483"/>
            <a:ext cx="2360141" cy="100089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6" name="Freccia circolare in giù 5"/>
          <p:cNvSpPr/>
          <p:nvPr/>
        </p:nvSpPr>
        <p:spPr>
          <a:xfrm rot="8391976">
            <a:off x="3701949" y="3097806"/>
            <a:ext cx="1594021" cy="129745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7" name="Freccia circolare in giù 6"/>
          <p:cNvSpPr/>
          <p:nvPr/>
        </p:nvSpPr>
        <p:spPr>
          <a:xfrm rot="14719768">
            <a:off x="947763" y="3058916"/>
            <a:ext cx="1745348" cy="82790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grpSp>
        <p:nvGrpSpPr>
          <p:cNvPr id="11" name="Google Shape;11763;p62">
            <a:extLst>
              <a:ext uri="{FF2B5EF4-FFF2-40B4-BE49-F238E27FC236}">
                <a16:creationId xmlns:a16="http://schemas.microsoft.com/office/drawing/2014/main" id="{3AA021B0-77BA-4348-AF05-D50E8E4A1E0E}"/>
              </a:ext>
            </a:extLst>
          </p:cNvPr>
          <p:cNvGrpSpPr/>
          <p:nvPr/>
        </p:nvGrpSpPr>
        <p:grpSpPr>
          <a:xfrm>
            <a:off x="4169999" y="1869117"/>
            <a:ext cx="657922" cy="665245"/>
            <a:chOff x="5762467" y="2436584"/>
            <a:chExt cx="362163" cy="362163"/>
          </a:xfrm>
        </p:grpSpPr>
        <p:sp>
          <p:nvSpPr>
            <p:cNvPr id="12" name="Google Shape;11764;p62">
              <a:extLst>
                <a:ext uri="{FF2B5EF4-FFF2-40B4-BE49-F238E27FC236}">
                  <a16:creationId xmlns:a16="http://schemas.microsoft.com/office/drawing/2014/main" id="{FD93F8C4-9DB4-442D-A027-50E19455002B}"/>
                </a:ext>
              </a:extLst>
            </p:cNvPr>
            <p:cNvSpPr/>
            <p:nvPr/>
          </p:nvSpPr>
          <p:spPr>
            <a:xfrm>
              <a:off x="5762467" y="2778127"/>
              <a:ext cx="362163" cy="20619"/>
            </a:xfrm>
            <a:custGeom>
              <a:avLst/>
              <a:gdLst/>
              <a:ahLst/>
              <a:cxnLst/>
              <a:rect l="l" t="t" r="r" b="b"/>
              <a:pathLst>
                <a:path w="13823" h="787" extrusionOk="0">
                  <a:moveTo>
                    <a:pt x="201" y="1"/>
                  </a:moveTo>
                  <a:cubicBezTo>
                    <a:pt x="96" y="1"/>
                    <a:pt x="0" y="87"/>
                    <a:pt x="0" y="202"/>
                  </a:cubicBezTo>
                  <a:lnTo>
                    <a:pt x="0" y="585"/>
                  </a:lnTo>
                  <a:cubicBezTo>
                    <a:pt x="0" y="691"/>
                    <a:pt x="96" y="777"/>
                    <a:pt x="201" y="787"/>
                  </a:cubicBezTo>
                  <a:lnTo>
                    <a:pt x="13611" y="787"/>
                  </a:lnTo>
                  <a:cubicBezTo>
                    <a:pt x="13726" y="787"/>
                    <a:pt x="13822" y="691"/>
                    <a:pt x="13813" y="585"/>
                  </a:cubicBezTo>
                  <a:lnTo>
                    <a:pt x="13813" y="202"/>
                  </a:lnTo>
                  <a:cubicBezTo>
                    <a:pt x="13813" y="87"/>
                    <a:pt x="13726" y="1"/>
                    <a:pt x="136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1765;p62">
              <a:extLst>
                <a:ext uri="{FF2B5EF4-FFF2-40B4-BE49-F238E27FC236}">
                  <a16:creationId xmlns:a16="http://schemas.microsoft.com/office/drawing/2014/main" id="{83A32B8F-C16F-43CB-BE03-278A349B9F07}"/>
                </a:ext>
              </a:extLst>
            </p:cNvPr>
            <p:cNvSpPr/>
            <p:nvPr/>
          </p:nvSpPr>
          <p:spPr>
            <a:xfrm>
              <a:off x="5762702" y="2777891"/>
              <a:ext cx="361927" cy="9301"/>
            </a:xfrm>
            <a:custGeom>
              <a:avLst/>
              <a:gdLst/>
              <a:ahLst/>
              <a:cxnLst/>
              <a:rect l="l" t="t" r="r" b="b"/>
              <a:pathLst>
                <a:path w="13814" h="355" extrusionOk="0">
                  <a:moveTo>
                    <a:pt x="212" y="0"/>
                  </a:moveTo>
                  <a:cubicBezTo>
                    <a:pt x="87" y="0"/>
                    <a:pt x="1" y="96"/>
                    <a:pt x="1" y="211"/>
                  </a:cubicBezTo>
                  <a:lnTo>
                    <a:pt x="1" y="355"/>
                  </a:lnTo>
                  <a:lnTo>
                    <a:pt x="13813" y="355"/>
                  </a:lnTo>
                  <a:lnTo>
                    <a:pt x="13813" y="211"/>
                  </a:lnTo>
                  <a:cubicBezTo>
                    <a:pt x="13813" y="96"/>
                    <a:pt x="13717" y="0"/>
                    <a:pt x="13602" y="0"/>
                  </a:cubicBez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766;p62">
              <a:extLst>
                <a:ext uri="{FF2B5EF4-FFF2-40B4-BE49-F238E27FC236}">
                  <a16:creationId xmlns:a16="http://schemas.microsoft.com/office/drawing/2014/main" id="{6A199ED2-0C57-4DA3-A0C5-F0917DE66635}"/>
                </a:ext>
              </a:extLst>
            </p:cNvPr>
            <p:cNvSpPr/>
            <p:nvPr/>
          </p:nvSpPr>
          <p:spPr>
            <a:xfrm>
              <a:off x="5852359" y="2528493"/>
              <a:ext cx="182352" cy="249660"/>
            </a:xfrm>
            <a:custGeom>
              <a:avLst/>
              <a:gdLst/>
              <a:ahLst/>
              <a:cxnLst/>
              <a:rect l="l" t="t" r="r" b="b"/>
              <a:pathLst>
                <a:path w="6960" h="9529" extrusionOk="0">
                  <a:moveTo>
                    <a:pt x="1" y="1"/>
                  </a:moveTo>
                  <a:lnTo>
                    <a:pt x="1" y="9529"/>
                  </a:lnTo>
                  <a:lnTo>
                    <a:pt x="6960" y="9529"/>
                  </a:lnTo>
                  <a:lnTo>
                    <a:pt x="6960" y="1"/>
                  </a:lnTo>
                  <a:close/>
                </a:path>
              </a:pathLst>
            </a:custGeom>
            <a:solidFill>
              <a:srgbClr val="E1E5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1767;p62">
              <a:extLst>
                <a:ext uri="{FF2B5EF4-FFF2-40B4-BE49-F238E27FC236}">
                  <a16:creationId xmlns:a16="http://schemas.microsoft.com/office/drawing/2014/main" id="{460D6B61-3DAA-4423-AD7A-DA1568838FE1}"/>
                </a:ext>
              </a:extLst>
            </p:cNvPr>
            <p:cNvSpPr/>
            <p:nvPr/>
          </p:nvSpPr>
          <p:spPr>
            <a:xfrm>
              <a:off x="5838551" y="2508922"/>
              <a:ext cx="209967" cy="19860"/>
            </a:xfrm>
            <a:custGeom>
              <a:avLst/>
              <a:gdLst/>
              <a:ahLst/>
              <a:cxnLst/>
              <a:rect l="l" t="t" r="r" b="b"/>
              <a:pathLst>
                <a:path w="8014" h="758" extrusionOk="0">
                  <a:moveTo>
                    <a:pt x="211" y="0"/>
                  </a:moveTo>
                  <a:cubicBezTo>
                    <a:pt x="96" y="0"/>
                    <a:pt x="0" y="96"/>
                    <a:pt x="0" y="211"/>
                  </a:cubicBezTo>
                  <a:lnTo>
                    <a:pt x="0" y="547"/>
                  </a:lnTo>
                  <a:cubicBezTo>
                    <a:pt x="0" y="662"/>
                    <a:pt x="96" y="757"/>
                    <a:pt x="211" y="757"/>
                  </a:cubicBezTo>
                  <a:lnTo>
                    <a:pt x="7813" y="757"/>
                  </a:lnTo>
                  <a:cubicBezTo>
                    <a:pt x="7928" y="757"/>
                    <a:pt x="8014" y="662"/>
                    <a:pt x="8014" y="547"/>
                  </a:cubicBezTo>
                  <a:lnTo>
                    <a:pt x="8014" y="211"/>
                  </a:lnTo>
                  <a:cubicBezTo>
                    <a:pt x="8014" y="96"/>
                    <a:pt x="7928" y="0"/>
                    <a:pt x="7813" y="0"/>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768;p62">
              <a:extLst>
                <a:ext uri="{FF2B5EF4-FFF2-40B4-BE49-F238E27FC236}">
                  <a16:creationId xmlns:a16="http://schemas.microsoft.com/office/drawing/2014/main" id="{63D69E1D-0544-43DB-A65B-73386518293E}"/>
                </a:ext>
              </a:extLst>
            </p:cNvPr>
            <p:cNvSpPr/>
            <p:nvPr/>
          </p:nvSpPr>
          <p:spPr>
            <a:xfrm>
              <a:off x="6014589" y="2508922"/>
              <a:ext cx="33929" cy="19598"/>
            </a:xfrm>
            <a:custGeom>
              <a:avLst/>
              <a:gdLst/>
              <a:ahLst/>
              <a:cxnLst/>
              <a:rect l="l" t="t" r="r" b="b"/>
              <a:pathLst>
                <a:path w="1295" h="748" extrusionOk="0">
                  <a:moveTo>
                    <a:pt x="1" y="0"/>
                  </a:moveTo>
                  <a:lnTo>
                    <a:pt x="1" y="748"/>
                  </a:lnTo>
                  <a:lnTo>
                    <a:pt x="1094" y="748"/>
                  </a:lnTo>
                  <a:cubicBezTo>
                    <a:pt x="1209" y="748"/>
                    <a:pt x="1295" y="652"/>
                    <a:pt x="1295" y="537"/>
                  </a:cubicBezTo>
                  <a:lnTo>
                    <a:pt x="1295" y="201"/>
                  </a:lnTo>
                  <a:cubicBezTo>
                    <a:pt x="1295" y="86"/>
                    <a:pt x="1209" y="0"/>
                    <a:pt x="1094" y="0"/>
                  </a:cubicBez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769;p62">
              <a:extLst>
                <a:ext uri="{FF2B5EF4-FFF2-40B4-BE49-F238E27FC236}">
                  <a16:creationId xmlns:a16="http://schemas.microsoft.com/office/drawing/2014/main" id="{71D980A9-4B49-411A-A7A3-38432441BCB1}"/>
                </a:ext>
              </a:extLst>
            </p:cNvPr>
            <p:cNvSpPr/>
            <p:nvPr/>
          </p:nvSpPr>
          <p:spPr>
            <a:xfrm>
              <a:off x="5762467" y="2565173"/>
              <a:ext cx="89918" cy="19598"/>
            </a:xfrm>
            <a:custGeom>
              <a:avLst/>
              <a:gdLst/>
              <a:ahLst/>
              <a:cxnLst/>
              <a:rect l="l" t="t" r="r" b="b"/>
              <a:pathLst>
                <a:path w="3432" h="748" extrusionOk="0">
                  <a:moveTo>
                    <a:pt x="201" y="0"/>
                  </a:moveTo>
                  <a:cubicBezTo>
                    <a:pt x="96" y="0"/>
                    <a:pt x="10" y="87"/>
                    <a:pt x="0" y="202"/>
                  </a:cubicBezTo>
                  <a:lnTo>
                    <a:pt x="0" y="547"/>
                  </a:lnTo>
                  <a:cubicBezTo>
                    <a:pt x="10" y="652"/>
                    <a:pt x="96" y="748"/>
                    <a:pt x="201" y="748"/>
                  </a:cubicBezTo>
                  <a:lnTo>
                    <a:pt x="3432" y="748"/>
                  </a:lnTo>
                  <a:lnTo>
                    <a:pt x="343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11770;p62">
              <a:extLst>
                <a:ext uri="{FF2B5EF4-FFF2-40B4-BE49-F238E27FC236}">
                  <a16:creationId xmlns:a16="http://schemas.microsoft.com/office/drawing/2014/main" id="{1D4CEE52-C660-416A-B5E0-735F777A0526}"/>
                </a:ext>
              </a:extLst>
            </p:cNvPr>
            <p:cNvSpPr/>
            <p:nvPr/>
          </p:nvSpPr>
          <p:spPr>
            <a:xfrm>
              <a:off x="5835041" y="2565173"/>
              <a:ext cx="17344" cy="19598"/>
            </a:xfrm>
            <a:custGeom>
              <a:avLst/>
              <a:gdLst/>
              <a:ahLst/>
              <a:cxnLst/>
              <a:rect l="l" t="t" r="r" b="b"/>
              <a:pathLst>
                <a:path w="662" h="748" extrusionOk="0">
                  <a:moveTo>
                    <a:pt x="0" y="0"/>
                  </a:moveTo>
                  <a:lnTo>
                    <a:pt x="0" y="748"/>
                  </a:lnTo>
                  <a:lnTo>
                    <a:pt x="662" y="748"/>
                  </a:lnTo>
                  <a:lnTo>
                    <a:pt x="662" y="0"/>
                  </a:ln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771;p62">
              <a:extLst>
                <a:ext uri="{FF2B5EF4-FFF2-40B4-BE49-F238E27FC236}">
                  <a16:creationId xmlns:a16="http://schemas.microsoft.com/office/drawing/2014/main" id="{C72979AC-4A64-41AD-A69F-45E45BEA04CF}"/>
                </a:ext>
              </a:extLst>
            </p:cNvPr>
            <p:cNvSpPr/>
            <p:nvPr/>
          </p:nvSpPr>
          <p:spPr>
            <a:xfrm>
              <a:off x="5835041" y="2565173"/>
              <a:ext cx="17344" cy="19598"/>
            </a:xfrm>
            <a:custGeom>
              <a:avLst/>
              <a:gdLst/>
              <a:ahLst/>
              <a:cxnLst/>
              <a:rect l="l" t="t" r="r" b="b"/>
              <a:pathLst>
                <a:path w="662" h="748" extrusionOk="0">
                  <a:moveTo>
                    <a:pt x="0" y="0"/>
                  </a:moveTo>
                  <a:lnTo>
                    <a:pt x="0" y="748"/>
                  </a:lnTo>
                  <a:lnTo>
                    <a:pt x="662" y="748"/>
                  </a:lnTo>
                  <a:lnTo>
                    <a:pt x="662" y="0"/>
                  </a:ln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772;p62">
              <a:extLst>
                <a:ext uri="{FF2B5EF4-FFF2-40B4-BE49-F238E27FC236}">
                  <a16:creationId xmlns:a16="http://schemas.microsoft.com/office/drawing/2014/main" id="{B73E8178-BB5B-4ACF-B924-80BC8ABA1806}"/>
                </a:ext>
              </a:extLst>
            </p:cNvPr>
            <p:cNvSpPr/>
            <p:nvPr/>
          </p:nvSpPr>
          <p:spPr>
            <a:xfrm>
              <a:off x="5894803" y="2686217"/>
              <a:ext cx="97726" cy="91936"/>
            </a:xfrm>
            <a:custGeom>
              <a:avLst/>
              <a:gdLst/>
              <a:ahLst/>
              <a:cxnLst/>
              <a:rect l="l" t="t" r="r" b="b"/>
              <a:pathLst>
                <a:path w="3730" h="3509" extrusionOk="0">
                  <a:moveTo>
                    <a:pt x="576" y="0"/>
                  </a:moveTo>
                  <a:cubicBezTo>
                    <a:pt x="259" y="0"/>
                    <a:pt x="1" y="250"/>
                    <a:pt x="1" y="576"/>
                  </a:cubicBezTo>
                  <a:lnTo>
                    <a:pt x="1" y="3509"/>
                  </a:lnTo>
                  <a:lnTo>
                    <a:pt x="3729" y="3509"/>
                  </a:lnTo>
                  <a:lnTo>
                    <a:pt x="3720" y="3499"/>
                  </a:lnTo>
                  <a:lnTo>
                    <a:pt x="3720" y="576"/>
                  </a:lnTo>
                  <a:cubicBezTo>
                    <a:pt x="3720" y="250"/>
                    <a:pt x="3461" y="0"/>
                    <a:pt x="31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1773;p62">
              <a:extLst>
                <a:ext uri="{FF2B5EF4-FFF2-40B4-BE49-F238E27FC236}">
                  <a16:creationId xmlns:a16="http://schemas.microsoft.com/office/drawing/2014/main" id="{A226B70B-497B-4E2B-8E5C-546BB4DA9747}"/>
                </a:ext>
              </a:extLst>
            </p:cNvPr>
            <p:cNvSpPr/>
            <p:nvPr/>
          </p:nvSpPr>
          <p:spPr>
            <a:xfrm>
              <a:off x="5930959" y="2686217"/>
              <a:ext cx="25152" cy="91700"/>
            </a:xfrm>
            <a:custGeom>
              <a:avLst/>
              <a:gdLst/>
              <a:ahLst/>
              <a:cxnLst/>
              <a:rect l="l" t="t" r="r" b="b"/>
              <a:pathLst>
                <a:path w="960" h="3500" extrusionOk="0">
                  <a:moveTo>
                    <a:pt x="1" y="0"/>
                  </a:moveTo>
                  <a:lnTo>
                    <a:pt x="1" y="3499"/>
                  </a:lnTo>
                  <a:lnTo>
                    <a:pt x="959" y="3499"/>
                  </a:lnTo>
                  <a:lnTo>
                    <a:pt x="9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11774;p62">
              <a:extLst>
                <a:ext uri="{FF2B5EF4-FFF2-40B4-BE49-F238E27FC236}">
                  <a16:creationId xmlns:a16="http://schemas.microsoft.com/office/drawing/2014/main" id="{93D61903-20A0-4403-AD14-50B2B022E51B}"/>
                </a:ext>
              </a:extLst>
            </p:cNvPr>
            <p:cNvSpPr/>
            <p:nvPr/>
          </p:nvSpPr>
          <p:spPr>
            <a:xfrm>
              <a:off x="5770484" y="2584745"/>
              <a:ext cx="81901" cy="193173"/>
            </a:xfrm>
            <a:custGeom>
              <a:avLst/>
              <a:gdLst/>
              <a:ahLst/>
              <a:cxnLst/>
              <a:rect l="l" t="t" r="r" b="b"/>
              <a:pathLst>
                <a:path w="3126" h="7373" extrusionOk="0">
                  <a:moveTo>
                    <a:pt x="1" y="1"/>
                  </a:moveTo>
                  <a:lnTo>
                    <a:pt x="1" y="7372"/>
                  </a:lnTo>
                  <a:lnTo>
                    <a:pt x="3126" y="7372"/>
                  </a:lnTo>
                  <a:lnTo>
                    <a:pt x="3126" y="1"/>
                  </a:lnTo>
                  <a:close/>
                </a:path>
              </a:pathLst>
            </a:custGeom>
            <a:solidFill>
              <a:srgbClr val="E1E5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1775;p62">
              <a:extLst>
                <a:ext uri="{FF2B5EF4-FFF2-40B4-BE49-F238E27FC236}">
                  <a16:creationId xmlns:a16="http://schemas.microsoft.com/office/drawing/2014/main" id="{A91DB9F8-088F-4B74-8652-1AB7AEF5B21C}"/>
                </a:ext>
              </a:extLst>
            </p:cNvPr>
            <p:cNvSpPr/>
            <p:nvPr/>
          </p:nvSpPr>
          <p:spPr>
            <a:xfrm>
              <a:off x="5835041" y="2584745"/>
              <a:ext cx="17344" cy="193173"/>
            </a:xfrm>
            <a:custGeom>
              <a:avLst/>
              <a:gdLst/>
              <a:ahLst/>
              <a:cxnLst/>
              <a:rect l="l" t="t" r="r" b="b"/>
              <a:pathLst>
                <a:path w="662" h="7373" extrusionOk="0">
                  <a:moveTo>
                    <a:pt x="0" y="1"/>
                  </a:moveTo>
                  <a:lnTo>
                    <a:pt x="0" y="7372"/>
                  </a:lnTo>
                  <a:lnTo>
                    <a:pt x="662" y="7372"/>
                  </a:lnTo>
                  <a:lnTo>
                    <a:pt x="662" y="1"/>
                  </a:lnTo>
                  <a:close/>
                </a:path>
              </a:pathLst>
            </a:custGeom>
            <a:solidFill>
              <a:srgbClr val="C8D1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1776;p62">
              <a:extLst>
                <a:ext uri="{FF2B5EF4-FFF2-40B4-BE49-F238E27FC236}">
                  <a16:creationId xmlns:a16="http://schemas.microsoft.com/office/drawing/2014/main" id="{16880ADE-72D6-414E-960E-55B5DE773204}"/>
                </a:ext>
              </a:extLst>
            </p:cNvPr>
            <p:cNvSpPr/>
            <p:nvPr/>
          </p:nvSpPr>
          <p:spPr>
            <a:xfrm>
              <a:off x="5835041" y="2584745"/>
              <a:ext cx="17344" cy="193173"/>
            </a:xfrm>
            <a:custGeom>
              <a:avLst/>
              <a:gdLst/>
              <a:ahLst/>
              <a:cxnLst/>
              <a:rect l="l" t="t" r="r" b="b"/>
              <a:pathLst>
                <a:path w="662" h="7373" extrusionOk="0">
                  <a:moveTo>
                    <a:pt x="0" y="1"/>
                  </a:moveTo>
                  <a:lnTo>
                    <a:pt x="0" y="7372"/>
                  </a:lnTo>
                  <a:lnTo>
                    <a:pt x="662" y="7372"/>
                  </a:lnTo>
                  <a:lnTo>
                    <a:pt x="662" y="1"/>
                  </a:lnTo>
                  <a:close/>
                </a:path>
              </a:pathLst>
            </a:custGeom>
            <a:solidFill>
              <a:srgbClr val="C8D1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1777;p62">
              <a:extLst>
                <a:ext uri="{FF2B5EF4-FFF2-40B4-BE49-F238E27FC236}">
                  <a16:creationId xmlns:a16="http://schemas.microsoft.com/office/drawing/2014/main" id="{FB6E02BC-3723-436A-A638-1C6D7247DEF0}"/>
                </a:ext>
              </a:extLst>
            </p:cNvPr>
            <p:cNvSpPr/>
            <p:nvPr/>
          </p:nvSpPr>
          <p:spPr>
            <a:xfrm>
              <a:off x="6034685" y="2584745"/>
              <a:ext cx="81901" cy="193408"/>
            </a:xfrm>
            <a:custGeom>
              <a:avLst/>
              <a:gdLst/>
              <a:ahLst/>
              <a:cxnLst/>
              <a:rect l="l" t="t" r="r" b="b"/>
              <a:pathLst>
                <a:path w="3126" h="7382" extrusionOk="0">
                  <a:moveTo>
                    <a:pt x="1" y="1"/>
                  </a:moveTo>
                  <a:lnTo>
                    <a:pt x="1" y="7382"/>
                  </a:lnTo>
                  <a:lnTo>
                    <a:pt x="3126" y="7382"/>
                  </a:lnTo>
                  <a:lnTo>
                    <a:pt x="3126" y="1"/>
                  </a:lnTo>
                  <a:close/>
                </a:path>
              </a:pathLst>
            </a:custGeom>
            <a:solidFill>
              <a:srgbClr val="E1E5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1778;p62">
              <a:extLst>
                <a:ext uri="{FF2B5EF4-FFF2-40B4-BE49-F238E27FC236}">
                  <a16:creationId xmlns:a16="http://schemas.microsoft.com/office/drawing/2014/main" id="{00EB0285-455E-48D6-B919-28E176374B88}"/>
                </a:ext>
              </a:extLst>
            </p:cNvPr>
            <p:cNvSpPr/>
            <p:nvPr/>
          </p:nvSpPr>
          <p:spPr>
            <a:xfrm>
              <a:off x="6034685" y="2584745"/>
              <a:ext cx="17371" cy="193173"/>
            </a:xfrm>
            <a:custGeom>
              <a:avLst/>
              <a:gdLst/>
              <a:ahLst/>
              <a:cxnLst/>
              <a:rect l="l" t="t" r="r" b="b"/>
              <a:pathLst>
                <a:path w="663" h="7373" extrusionOk="0">
                  <a:moveTo>
                    <a:pt x="1" y="1"/>
                  </a:moveTo>
                  <a:lnTo>
                    <a:pt x="1" y="7372"/>
                  </a:lnTo>
                  <a:lnTo>
                    <a:pt x="662" y="7372"/>
                  </a:lnTo>
                  <a:lnTo>
                    <a:pt x="662" y="1"/>
                  </a:lnTo>
                  <a:close/>
                </a:path>
              </a:pathLst>
            </a:custGeom>
            <a:solidFill>
              <a:srgbClr val="C8D1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1779;p62">
              <a:extLst>
                <a:ext uri="{FF2B5EF4-FFF2-40B4-BE49-F238E27FC236}">
                  <a16:creationId xmlns:a16="http://schemas.microsoft.com/office/drawing/2014/main" id="{677EA12F-7309-4287-97FD-3F6B62B681AD}"/>
                </a:ext>
              </a:extLst>
            </p:cNvPr>
            <p:cNvSpPr/>
            <p:nvPr/>
          </p:nvSpPr>
          <p:spPr>
            <a:xfrm>
              <a:off x="5872192" y="2567400"/>
              <a:ext cx="29920" cy="58819"/>
            </a:xfrm>
            <a:custGeom>
              <a:avLst/>
              <a:gdLst/>
              <a:ahLst/>
              <a:cxnLst/>
              <a:rect l="l" t="t" r="r" b="b"/>
              <a:pathLst>
                <a:path w="1142" h="2245" extrusionOk="0">
                  <a:moveTo>
                    <a:pt x="206" y="1"/>
                  </a:moveTo>
                  <a:cubicBezTo>
                    <a:pt x="89" y="1"/>
                    <a:pt x="1" y="102"/>
                    <a:pt x="1" y="212"/>
                  </a:cubicBezTo>
                  <a:lnTo>
                    <a:pt x="1" y="2024"/>
                  </a:lnTo>
                  <a:cubicBezTo>
                    <a:pt x="1" y="2149"/>
                    <a:pt x="97" y="2245"/>
                    <a:pt x="221" y="2245"/>
                  </a:cubicBezTo>
                  <a:lnTo>
                    <a:pt x="921" y="2245"/>
                  </a:lnTo>
                  <a:cubicBezTo>
                    <a:pt x="1046" y="2245"/>
                    <a:pt x="1142" y="2139"/>
                    <a:pt x="1142" y="2024"/>
                  </a:cubicBezTo>
                  <a:lnTo>
                    <a:pt x="1142" y="212"/>
                  </a:lnTo>
                  <a:cubicBezTo>
                    <a:pt x="1142" y="102"/>
                    <a:pt x="1045" y="1"/>
                    <a:pt x="936" y="1"/>
                  </a:cubicBezTo>
                  <a:cubicBezTo>
                    <a:pt x="931" y="1"/>
                    <a:pt x="926" y="1"/>
                    <a:pt x="921" y="2"/>
                  </a:cubicBezTo>
                  <a:lnTo>
                    <a:pt x="221" y="2"/>
                  </a:lnTo>
                  <a:cubicBezTo>
                    <a:pt x="216" y="1"/>
                    <a:pt x="211" y="1"/>
                    <a:pt x="2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11780;p62">
              <a:extLst>
                <a:ext uri="{FF2B5EF4-FFF2-40B4-BE49-F238E27FC236}">
                  <a16:creationId xmlns:a16="http://schemas.microsoft.com/office/drawing/2014/main" id="{99D01F41-3120-42B0-8EDD-1D7224226EA9}"/>
                </a:ext>
              </a:extLst>
            </p:cNvPr>
            <p:cNvSpPr/>
            <p:nvPr/>
          </p:nvSpPr>
          <p:spPr>
            <a:xfrm>
              <a:off x="5928706" y="2567400"/>
              <a:ext cx="29920" cy="58819"/>
            </a:xfrm>
            <a:custGeom>
              <a:avLst/>
              <a:gdLst/>
              <a:ahLst/>
              <a:cxnLst/>
              <a:rect l="l" t="t" r="r" b="b"/>
              <a:pathLst>
                <a:path w="1142" h="2245" extrusionOk="0">
                  <a:moveTo>
                    <a:pt x="205" y="1"/>
                  </a:moveTo>
                  <a:cubicBezTo>
                    <a:pt x="89" y="1"/>
                    <a:pt x="1" y="102"/>
                    <a:pt x="1" y="212"/>
                  </a:cubicBezTo>
                  <a:lnTo>
                    <a:pt x="1" y="2024"/>
                  </a:lnTo>
                  <a:cubicBezTo>
                    <a:pt x="1" y="2149"/>
                    <a:pt x="97" y="2245"/>
                    <a:pt x="221" y="2245"/>
                  </a:cubicBezTo>
                  <a:lnTo>
                    <a:pt x="911" y="2245"/>
                  </a:lnTo>
                  <a:cubicBezTo>
                    <a:pt x="1036" y="2245"/>
                    <a:pt x="1141" y="2149"/>
                    <a:pt x="1141" y="2024"/>
                  </a:cubicBezTo>
                  <a:lnTo>
                    <a:pt x="1141" y="212"/>
                  </a:lnTo>
                  <a:cubicBezTo>
                    <a:pt x="1141" y="102"/>
                    <a:pt x="1045" y="1"/>
                    <a:pt x="935" y="1"/>
                  </a:cubicBezTo>
                  <a:cubicBezTo>
                    <a:pt x="931" y="1"/>
                    <a:pt x="926" y="1"/>
                    <a:pt x="921" y="2"/>
                  </a:cubicBezTo>
                  <a:lnTo>
                    <a:pt x="221" y="2"/>
                  </a:lnTo>
                  <a:cubicBezTo>
                    <a:pt x="216" y="1"/>
                    <a:pt x="211" y="1"/>
                    <a:pt x="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11781;p62">
              <a:extLst>
                <a:ext uri="{FF2B5EF4-FFF2-40B4-BE49-F238E27FC236}">
                  <a16:creationId xmlns:a16="http://schemas.microsoft.com/office/drawing/2014/main" id="{8B6A7487-BE9B-4732-A58F-6B2D9432585E}"/>
                </a:ext>
              </a:extLst>
            </p:cNvPr>
            <p:cNvSpPr/>
            <p:nvPr/>
          </p:nvSpPr>
          <p:spPr>
            <a:xfrm>
              <a:off x="5984957" y="2567400"/>
              <a:ext cx="29920" cy="58819"/>
            </a:xfrm>
            <a:custGeom>
              <a:avLst/>
              <a:gdLst/>
              <a:ahLst/>
              <a:cxnLst/>
              <a:rect l="l" t="t" r="r" b="b"/>
              <a:pathLst>
                <a:path w="1142" h="2245" extrusionOk="0">
                  <a:moveTo>
                    <a:pt x="206" y="1"/>
                  </a:moveTo>
                  <a:cubicBezTo>
                    <a:pt x="89" y="1"/>
                    <a:pt x="1" y="102"/>
                    <a:pt x="1" y="212"/>
                  </a:cubicBezTo>
                  <a:lnTo>
                    <a:pt x="1" y="2024"/>
                  </a:lnTo>
                  <a:cubicBezTo>
                    <a:pt x="1" y="2149"/>
                    <a:pt x="97" y="2245"/>
                    <a:pt x="221" y="2245"/>
                  </a:cubicBezTo>
                  <a:lnTo>
                    <a:pt x="921" y="2245"/>
                  </a:lnTo>
                  <a:cubicBezTo>
                    <a:pt x="1036" y="2245"/>
                    <a:pt x="1141" y="2149"/>
                    <a:pt x="1132" y="2024"/>
                  </a:cubicBezTo>
                  <a:lnTo>
                    <a:pt x="1132" y="212"/>
                  </a:lnTo>
                  <a:cubicBezTo>
                    <a:pt x="1132" y="102"/>
                    <a:pt x="1044" y="1"/>
                    <a:pt x="936" y="1"/>
                  </a:cubicBezTo>
                  <a:cubicBezTo>
                    <a:pt x="931" y="1"/>
                    <a:pt x="926" y="1"/>
                    <a:pt x="921" y="2"/>
                  </a:cubicBezTo>
                  <a:lnTo>
                    <a:pt x="221" y="2"/>
                  </a:lnTo>
                  <a:cubicBezTo>
                    <a:pt x="216" y="1"/>
                    <a:pt x="211" y="1"/>
                    <a:pt x="2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11782;p62">
              <a:extLst>
                <a:ext uri="{FF2B5EF4-FFF2-40B4-BE49-F238E27FC236}">
                  <a16:creationId xmlns:a16="http://schemas.microsoft.com/office/drawing/2014/main" id="{C7BF786C-F46B-4698-87D1-2F4E5883CA8B}"/>
                </a:ext>
              </a:extLst>
            </p:cNvPr>
            <p:cNvSpPr/>
            <p:nvPr/>
          </p:nvSpPr>
          <p:spPr>
            <a:xfrm>
              <a:off x="5796369" y="2651817"/>
              <a:ext cx="29894" cy="59029"/>
            </a:xfrm>
            <a:custGeom>
              <a:avLst/>
              <a:gdLst/>
              <a:ahLst/>
              <a:cxnLst/>
              <a:rect l="l" t="t" r="r" b="b"/>
              <a:pathLst>
                <a:path w="1141" h="2253" extrusionOk="0">
                  <a:moveTo>
                    <a:pt x="221" y="0"/>
                  </a:moveTo>
                  <a:cubicBezTo>
                    <a:pt x="106" y="0"/>
                    <a:pt x="0" y="96"/>
                    <a:pt x="10" y="221"/>
                  </a:cubicBezTo>
                  <a:lnTo>
                    <a:pt x="10" y="2032"/>
                  </a:lnTo>
                  <a:cubicBezTo>
                    <a:pt x="0" y="2147"/>
                    <a:pt x="106" y="2253"/>
                    <a:pt x="221" y="2253"/>
                  </a:cubicBezTo>
                  <a:lnTo>
                    <a:pt x="920" y="2253"/>
                  </a:lnTo>
                  <a:cubicBezTo>
                    <a:pt x="1045" y="2253"/>
                    <a:pt x="1141" y="2147"/>
                    <a:pt x="1141" y="2032"/>
                  </a:cubicBezTo>
                  <a:lnTo>
                    <a:pt x="1141" y="221"/>
                  </a:lnTo>
                  <a:cubicBezTo>
                    <a:pt x="1141" y="96"/>
                    <a:pt x="1045" y="0"/>
                    <a:pt x="920"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1783;p62">
              <a:extLst>
                <a:ext uri="{FF2B5EF4-FFF2-40B4-BE49-F238E27FC236}">
                  <a16:creationId xmlns:a16="http://schemas.microsoft.com/office/drawing/2014/main" id="{E424448F-071B-43F0-B0D6-F1DE92588094}"/>
                </a:ext>
              </a:extLst>
            </p:cNvPr>
            <p:cNvSpPr/>
            <p:nvPr/>
          </p:nvSpPr>
          <p:spPr>
            <a:xfrm>
              <a:off x="6060806" y="2651817"/>
              <a:ext cx="29658" cy="59029"/>
            </a:xfrm>
            <a:custGeom>
              <a:avLst/>
              <a:gdLst/>
              <a:ahLst/>
              <a:cxnLst/>
              <a:rect l="l" t="t" r="r" b="b"/>
              <a:pathLst>
                <a:path w="1132" h="2253" extrusionOk="0">
                  <a:moveTo>
                    <a:pt x="221" y="0"/>
                  </a:moveTo>
                  <a:cubicBezTo>
                    <a:pt x="96" y="0"/>
                    <a:pt x="1" y="96"/>
                    <a:pt x="1" y="221"/>
                  </a:cubicBezTo>
                  <a:lnTo>
                    <a:pt x="1" y="2032"/>
                  </a:lnTo>
                  <a:cubicBezTo>
                    <a:pt x="1" y="2147"/>
                    <a:pt x="96" y="2253"/>
                    <a:pt x="221" y="2253"/>
                  </a:cubicBezTo>
                  <a:lnTo>
                    <a:pt x="921" y="2253"/>
                  </a:lnTo>
                  <a:cubicBezTo>
                    <a:pt x="1036" y="2253"/>
                    <a:pt x="1132" y="2147"/>
                    <a:pt x="1132" y="2032"/>
                  </a:cubicBezTo>
                  <a:lnTo>
                    <a:pt x="1132" y="221"/>
                  </a:lnTo>
                  <a:cubicBezTo>
                    <a:pt x="1132" y="96"/>
                    <a:pt x="1036" y="0"/>
                    <a:pt x="921"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1784;p62">
              <a:extLst>
                <a:ext uri="{FF2B5EF4-FFF2-40B4-BE49-F238E27FC236}">
                  <a16:creationId xmlns:a16="http://schemas.microsoft.com/office/drawing/2014/main" id="{33703C67-F34D-4E12-BFE0-0557498FC524}"/>
                </a:ext>
              </a:extLst>
            </p:cNvPr>
            <p:cNvSpPr/>
            <p:nvPr/>
          </p:nvSpPr>
          <p:spPr>
            <a:xfrm>
              <a:off x="6034685" y="2565173"/>
              <a:ext cx="89945" cy="19860"/>
            </a:xfrm>
            <a:custGeom>
              <a:avLst/>
              <a:gdLst/>
              <a:ahLst/>
              <a:cxnLst/>
              <a:rect l="l" t="t" r="r" b="b"/>
              <a:pathLst>
                <a:path w="3433" h="758" extrusionOk="0">
                  <a:moveTo>
                    <a:pt x="1" y="0"/>
                  </a:moveTo>
                  <a:lnTo>
                    <a:pt x="1" y="758"/>
                  </a:lnTo>
                  <a:lnTo>
                    <a:pt x="3221" y="758"/>
                  </a:lnTo>
                  <a:cubicBezTo>
                    <a:pt x="3336" y="758"/>
                    <a:pt x="3432" y="662"/>
                    <a:pt x="3432" y="547"/>
                  </a:cubicBezTo>
                  <a:lnTo>
                    <a:pt x="3432" y="211"/>
                  </a:lnTo>
                  <a:cubicBezTo>
                    <a:pt x="3432" y="96"/>
                    <a:pt x="3336" y="0"/>
                    <a:pt x="32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11785;p62">
              <a:extLst>
                <a:ext uri="{FF2B5EF4-FFF2-40B4-BE49-F238E27FC236}">
                  <a16:creationId xmlns:a16="http://schemas.microsoft.com/office/drawing/2014/main" id="{EF3E05CA-8781-4BB4-8379-E5D384E33892}"/>
                </a:ext>
              </a:extLst>
            </p:cNvPr>
            <p:cNvSpPr/>
            <p:nvPr/>
          </p:nvSpPr>
          <p:spPr>
            <a:xfrm>
              <a:off x="6034685" y="2565173"/>
              <a:ext cx="17371" cy="19598"/>
            </a:xfrm>
            <a:custGeom>
              <a:avLst/>
              <a:gdLst/>
              <a:ahLst/>
              <a:cxnLst/>
              <a:rect l="l" t="t" r="r" b="b"/>
              <a:pathLst>
                <a:path w="663" h="748" extrusionOk="0">
                  <a:moveTo>
                    <a:pt x="1" y="0"/>
                  </a:moveTo>
                  <a:lnTo>
                    <a:pt x="1" y="748"/>
                  </a:lnTo>
                  <a:lnTo>
                    <a:pt x="662" y="748"/>
                  </a:lnTo>
                  <a:lnTo>
                    <a:pt x="662" y="0"/>
                  </a:ln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1786;p62">
              <a:extLst>
                <a:ext uri="{FF2B5EF4-FFF2-40B4-BE49-F238E27FC236}">
                  <a16:creationId xmlns:a16="http://schemas.microsoft.com/office/drawing/2014/main" id="{5CDFC7BC-826C-44E7-ABBB-AFBC0078B8FE}"/>
                </a:ext>
              </a:extLst>
            </p:cNvPr>
            <p:cNvSpPr/>
            <p:nvPr/>
          </p:nvSpPr>
          <p:spPr>
            <a:xfrm>
              <a:off x="5892550" y="2436584"/>
              <a:ext cx="101735" cy="72364"/>
            </a:xfrm>
            <a:custGeom>
              <a:avLst/>
              <a:gdLst/>
              <a:ahLst/>
              <a:cxnLst/>
              <a:rect l="l" t="t" r="r" b="b"/>
              <a:pathLst>
                <a:path w="3883" h="2762" extrusionOk="0">
                  <a:moveTo>
                    <a:pt x="451" y="1"/>
                  </a:moveTo>
                  <a:cubicBezTo>
                    <a:pt x="202" y="1"/>
                    <a:pt x="0" y="202"/>
                    <a:pt x="0" y="451"/>
                  </a:cubicBezTo>
                  <a:lnTo>
                    <a:pt x="0" y="2761"/>
                  </a:lnTo>
                  <a:lnTo>
                    <a:pt x="3882" y="2761"/>
                  </a:lnTo>
                  <a:lnTo>
                    <a:pt x="3882" y="451"/>
                  </a:lnTo>
                  <a:cubicBezTo>
                    <a:pt x="3882" y="202"/>
                    <a:pt x="3681" y="1"/>
                    <a:pt x="3432" y="1"/>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1787;p62">
              <a:extLst>
                <a:ext uri="{FF2B5EF4-FFF2-40B4-BE49-F238E27FC236}">
                  <a16:creationId xmlns:a16="http://schemas.microsoft.com/office/drawing/2014/main" id="{09ABC9E9-ACB7-4891-9089-7E7578CBF7E6}"/>
                </a:ext>
              </a:extLst>
            </p:cNvPr>
            <p:cNvSpPr/>
            <p:nvPr/>
          </p:nvSpPr>
          <p:spPr>
            <a:xfrm>
              <a:off x="5976416" y="2436584"/>
              <a:ext cx="18130" cy="72364"/>
            </a:xfrm>
            <a:custGeom>
              <a:avLst/>
              <a:gdLst/>
              <a:ahLst/>
              <a:cxnLst/>
              <a:rect l="l" t="t" r="r" b="b"/>
              <a:pathLst>
                <a:path w="692" h="2762" extrusionOk="0">
                  <a:moveTo>
                    <a:pt x="1" y="1"/>
                  </a:moveTo>
                  <a:lnTo>
                    <a:pt x="1" y="2761"/>
                  </a:lnTo>
                  <a:lnTo>
                    <a:pt x="691" y="2761"/>
                  </a:lnTo>
                  <a:lnTo>
                    <a:pt x="691" y="451"/>
                  </a:lnTo>
                  <a:cubicBezTo>
                    <a:pt x="691" y="202"/>
                    <a:pt x="490" y="1"/>
                    <a:pt x="241" y="1"/>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1788;p62">
              <a:extLst>
                <a:ext uri="{FF2B5EF4-FFF2-40B4-BE49-F238E27FC236}">
                  <a16:creationId xmlns:a16="http://schemas.microsoft.com/office/drawing/2014/main" id="{B88F528B-254F-4562-BE68-B6CC80347E2F}"/>
                </a:ext>
              </a:extLst>
            </p:cNvPr>
            <p:cNvSpPr/>
            <p:nvPr/>
          </p:nvSpPr>
          <p:spPr>
            <a:xfrm>
              <a:off x="5919405" y="2450706"/>
              <a:ext cx="48260" cy="44619"/>
            </a:xfrm>
            <a:custGeom>
              <a:avLst/>
              <a:gdLst/>
              <a:ahLst/>
              <a:cxnLst/>
              <a:rect l="l" t="t" r="r" b="b"/>
              <a:pathLst>
                <a:path w="1842" h="1703" extrusionOk="0">
                  <a:moveTo>
                    <a:pt x="921" y="1"/>
                  </a:moveTo>
                  <a:cubicBezTo>
                    <a:pt x="816" y="1"/>
                    <a:pt x="710" y="70"/>
                    <a:pt x="710" y="209"/>
                  </a:cubicBezTo>
                  <a:lnTo>
                    <a:pt x="710" y="641"/>
                  </a:lnTo>
                  <a:lnTo>
                    <a:pt x="279" y="641"/>
                  </a:lnTo>
                  <a:cubicBezTo>
                    <a:pt x="1" y="641"/>
                    <a:pt x="1" y="1062"/>
                    <a:pt x="279" y="1062"/>
                  </a:cubicBezTo>
                  <a:lnTo>
                    <a:pt x="710" y="1062"/>
                  </a:lnTo>
                  <a:lnTo>
                    <a:pt x="710" y="1494"/>
                  </a:lnTo>
                  <a:cubicBezTo>
                    <a:pt x="710" y="1633"/>
                    <a:pt x="816" y="1702"/>
                    <a:pt x="921" y="1702"/>
                  </a:cubicBezTo>
                  <a:cubicBezTo>
                    <a:pt x="1027" y="1702"/>
                    <a:pt x="1132" y="1633"/>
                    <a:pt x="1132" y="1494"/>
                  </a:cubicBezTo>
                  <a:lnTo>
                    <a:pt x="1132" y="1062"/>
                  </a:lnTo>
                  <a:lnTo>
                    <a:pt x="1563" y="1062"/>
                  </a:lnTo>
                  <a:cubicBezTo>
                    <a:pt x="1841" y="1062"/>
                    <a:pt x="1841" y="641"/>
                    <a:pt x="1563" y="641"/>
                  </a:cubicBezTo>
                  <a:lnTo>
                    <a:pt x="1132" y="641"/>
                  </a:lnTo>
                  <a:lnTo>
                    <a:pt x="1132" y="209"/>
                  </a:lnTo>
                  <a:cubicBezTo>
                    <a:pt x="1132" y="70"/>
                    <a:pt x="1027" y="1"/>
                    <a:pt x="9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11763;p62">
            <a:extLst>
              <a:ext uri="{FF2B5EF4-FFF2-40B4-BE49-F238E27FC236}">
                <a16:creationId xmlns:a16="http://schemas.microsoft.com/office/drawing/2014/main" id="{3AA021B0-77BA-4348-AF05-D50E8E4A1E0E}"/>
              </a:ext>
            </a:extLst>
          </p:cNvPr>
          <p:cNvGrpSpPr/>
          <p:nvPr/>
        </p:nvGrpSpPr>
        <p:grpSpPr>
          <a:xfrm>
            <a:off x="2820604" y="3472867"/>
            <a:ext cx="657922" cy="665245"/>
            <a:chOff x="5762467" y="2436584"/>
            <a:chExt cx="362163" cy="362163"/>
          </a:xfrm>
        </p:grpSpPr>
        <p:sp>
          <p:nvSpPr>
            <p:cNvPr id="64" name="Google Shape;11764;p62">
              <a:extLst>
                <a:ext uri="{FF2B5EF4-FFF2-40B4-BE49-F238E27FC236}">
                  <a16:creationId xmlns:a16="http://schemas.microsoft.com/office/drawing/2014/main" id="{FD93F8C4-9DB4-442D-A027-50E19455002B}"/>
                </a:ext>
              </a:extLst>
            </p:cNvPr>
            <p:cNvSpPr/>
            <p:nvPr/>
          </p:nvSpPr>
          <p:spPr>
            <a:xfrm>
              <a:off x="5762467" y="2778127"/>
              <a:ext cx="362163" cy="20619"/>
            </a:xfrm>
            <a:custGeom>
              <a:avLst/>
              <a:gdLst/>
              <a:ahLst/>
              <a:cxnLst/>
              <a:rect l="l" t="t" r="r" b="b"/>
              <a:pathLst>
                <a:path w="13823" h="787" extrusionOk="0">
                  <a:moveTo>
                    <a:pt x="201" y="1"/>
                  </a:moveTo>
                  <a:cubicBezTo>
                    <a:pt x="96" y="1"/>
                    <a:pt x="0" y="87"/>
                    <a:pt x="0" y="202"/>
                  </a:cubicBezTo>
                  <a:lnTo>
                    <a:pt x="0" y="585"/>
                  </a:lnTo>
                  <a:cubicBezTo>
                    <a:pt x="0" y="691"/>
                    <a:pt x="96" y="777"/>
                    <a:pt x="201" y="787"/>
                  </a:cubicBezTo>
                  <a:lnTo>
                    <a:pt x="13611" y="787"/>
                  </a:lnTo>
                  <a:cubicBezTo>
                    <a:pt x="13726" y="787"/>
                    <a:pt x="13822" y="691"/>
                    <a:pt x="13813" y="585"/>
                  </a:cubicBezTo>
                  <a:lnTo>
                    <a:pt x="13813" y="202"/>
                  </a:lnTo>
                  <a:cubicBezTo>
                    <a:pt x="13813" y="87"/>
                    <a:pt x="13726" y="1"/>
                    <a:pt x="136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1765;p62">
              <a:extLst>
                <a:ext uri="{FF2B5EF4-FFF2-40B4-BE49-F238E27FC236}">
                  <a16:creationId xmlns:a16="http://schemas.microsoft.com/office/drawing/2014/main" id="{83A32B8F-C16F-43CB-BE03-278A349B9F07}"/>
                </a:ext>
              </a:extLst>
            </p:cNvPr>
            <p:cNvSpPr/>
            <p:nvPr/>
          </p:nvSpPr>
          <p:spPr>
            <a:xfrm>
              <a:off x="5762702" y="2777891"/>
              <a:ext cx="361927" cy="9301"/>
            </a:xfrm>
            <a:custGeom>
              <a:avLst/>
              <a:gdLst/>
              <a:ahLst/>
              <a:cxnLst/>
              <a:rect l="l" t="t" r="r" b="b"/>
              <a:pathLst>
                <a:path w="13814" h="355" extrusionOk="0">
                  <a:moveTo>
                    <a:pt x="212" y="0"/>
                  </a:moveTo>
                  <a:cubicBezTo>
                    <a:pt x="87" y="0"/>
                    <a:pt x="1" y="96"/>
                    <a:pt x="1" y="211"/>
                  </a:cubicBezTo>
                  <a:lnTo>
                    <a:pt x="1" y="355"/>
                  </a:lnTo>
                  <a:lnTo>
                    <a:pt x="13813" y="355"/>
                  </a:lnTo>
                  <a:lnTo>
                    <a:pt x="13813" y="211"/>
                  </a:lnTo>
                  <a:cubicBezTo>
                    <a:pt x="13813" y="96"/>
                    <a:pt x="13717" y="0"/>
                    <a:pt x="13602" y="0"/>
                  </a:cubicBez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1766;p62">
              <a:extLst>
                <a:ext uri="{FF2B5EF4-FFF2-40B4-BE49-F238E27FC236}">
                  <a16:creationId xmlns:a16="http://schemas.microsoft.com/office/drawing/2014/main" id="{6A199ED2-0C57-4DA3-A0C5-F0917DE66635}"/>
                </a:ext>
              </a:extLst>
            </p:cNvPr>
            <p:cNvSpPr/>
            <p:nvPr/>
          </p:nvSpPr>
          <p:spPr>
            <a:xfrm>
              <a:off x="5852359" y="2528493"/>
              <a:ext cx="182352" cy="249660"/>
            </a:xfrm>
            <a:custGeom>
              <a:avLst/>
              <a:gdLst/>
              <a:ahLst/>
              <a:cxnLst/>
              <a:rect l="l" t="t" r="r" b="b"/>
              <a:pathLst>
                <a:path w="6960" h="9529" extrusionOk="0">
                  <a:moveTo>
                    <a:pt x="1" y="1"/>
                  </a:moveTo>
                  <a:lnTo>
                    <a:pt x="1" y="9529"/>
                  </a:lnTo>
                  <a:lnTo>
                    <a:pt x="6960" y="9529"/>
                  </a:lnTo>
                  <a:lnTo>
                    <a:pt x="6960" y="1"/>
                  </a:lnTo>
                  <a:close/>
                </a:path>
              </a:pathLst>
            </a:custGeom>
            <a:solidFill>
              <a:srgbClr val="E1E5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1767;p62">
              <a:extLst>
                <a:ext uri="{FF2B5EF4-FFF2-40B4-BE49-F238E27FC236}">
                  <a16:creationId xmlns:a16="http://schemas.microsoft.com/office/drawing/2014/main" id="{460D6B61-3DAA-4423-AD7A-DA1568838FE1}"/>
                </a:ext>
              </a:extLst>
            </p:cNvPr>
            <p:cNvSpPr/>
            <p:nvPr/>
          </p:nvSpPr>
          <p:spPr>
            <a:xfrm>
              <a:off x="5838551" y="2508922"/>
              <a:ext cx="209967" cy="19860"/>
            </a:xfrm>
            <a:custGeom>
              <a:avLst/>
              <a:gdLst/>
              <a:ahLst/>
              <a:cxnLst/>
              <a:rect l="l" t="t" r="r" b="b"/>
              <a:pathLst>
                <a:path w="8014" h="758" extrusionOk="0">
                  <a:moveTo>
                    <a:pt x="211" y="0"/>
                  </a:moveTo>
                  <a:cubicBezTo>
                    <a:pt x="96" y="0"/>
                    <a:pt x="0" y="96"/>
                    <a:pt x="0" y="211"/>
                  </a:cubicBezTo>
                  <a:lnTo>
                    <a:pt x="0" y="547"/>
                  </a:lnTo>
                  <a:cubicBezTo>
                    <a:pt x="0" y="662"/>
                    <a:pt x="96" y="757"/>
                    <a:pt x="211" y="757"/>
                  </a:cubicBezTo>
                  <a:lnTo>
                    <a:pt x="7813" y="757"/>
                  </a:lnTo>
                  <a:cubicBezTo>
                    <a:pt x="7928" y="757"/>
                    <a:pt x="8014" y="662"/>
                    <a:pt x="8014" y="547"/>
                  </a:cubicBezTo>
                  <a:lnTo>
                    <a:pt x="8014" y="211"/>
                  </a:lnTo>
                  <a:cubicBezTo>
                    <a:pt x="8014" y="96"/>
                    <a:pt x="7928" y="0"/>
                    <a:pt x="7813" y="0"/>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1768;p62">
              <a:extLst>
                <a:ext uri="{FF2B5EF4-FFF2-40B4-BE49-F238E27FC236}">
                  <a16:creationId xmlns:a16="http://schemas.microsoft.com/office/drawing/2014/main" id="{63D69E1D-0544-43DB-A65B-73386518293E}"/>
                </a:ext>
              </a:extLst>
            </p:cNvPr>
            <p:cNvSpPr/>
            <p:nvPr/>
          </p:nvSpPr>
          <p:spPr>
            <a:xfrm>
              <a:off x="6014589" y="2508922"/>
              <a:ext cx="33929" cy="19598"/>
            </a:xfrm>
            <a:custGeom>
              <a:avLst/>
              <a:gdLst/>
              <a:ahLst/>
              <a:cxnLst/>
              <a:rect l="l" t="t" r="r" b="b"/>
              <a:pathLst>
                <a:path w="1295" h="748" extrusionOk="0">
                  <a:moveTo>
                    <a:pt x="1" y="0"/>
                  </a:moveTo>
                  <a:lnTo>
                    <a:pt x="1" y="748"/>
                  </a:lnTo>
                  <a:lnTo>
                    <a:pt x="1094" y="748"/>
                  </a:lnTo>
                  <a:cubicBezTo>
                    <a:pt x="1209" y="748"/>
                    <a:pt x="1295" y="652"/>
                    <a:pt x="1295" y="537"/>
                  </a:cubicBezTo>
                  <a:lnTo>
                    <a:pt x="1295" y="201"/>
                  </a:lnTo>
                  <a:cubicBezTo>
                    <a:pt x="1295" y="86"/>
                    <a:pt x="1209" y="0"/>
                    <a:pt x="1094" y="0"/>
                  </a:cubicBez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1769;p62">
              <a:extLst>
                <a:ext uri="{FF2B5EF4-FFF2-40B4-BE49-F238E27FC236}">
                  <a16:creationId xmlns:a16="http://schemas.microsoft.com/office/drawing/2014/main" id="{71D980A9-4B49-411A-A7A3-38432441BCB1}"/>
                </a:ext>
              </a:extLst>
            </p:cNvPr>
            <p:cNvSpPr/>
            <p:nvPr/>
          </p:nvSpPr>
          <p:spPr>
            <a:xfrm>
              <a:off x="5762467" y="2565173"/>
              <a:ext cx="89918" cy="19598"/>
            </a:xfrm>
            <a:custGeom>
              <a:avLst/>
              <a:gdLst/>
              <a:ahLst/>
              <a:cxnLst/>
              <a:rect l="l" t="t" r="r" b="b"/>
              <a:pathLst>
                <a:path w="3432" h="748" extrusionOk="0">
                  <a:moveTo>
                    <a:pt x="201" y="0"/>
                  </a:moveTo>
                  <a:cubicBezTo>
                    <a:pt x="96" y="0"/>
                    <a:pt x="10" y="87"/>
                    <a:pt x="0" y="202"/>
                  </a:cubicBezTo>
                  <a:lnTo>
                    <a:pt x="0" y="547"/>
                  </a:lnTo>
                  <a:cubicBezTo>
                    <a:pt x="10" y="652"/>
                    <a:pt x="96" y="748"/>
                    <a:pt x="201" y="748"/>
                  </a:cubicBezTo>
                  <a:lnTo>
                    <a:pt x="3432" y="748"/>
                  </a:lnTo>
                  <a:lnTo>
                    <a:pt x="343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1770;p62">
              <a:extLst>
                <a:ext uri="{FF2B5EF4-FFF2-40B4-BE49-F238E27FC236}">
                  <a16:creationId xmlns:a16="http://schemas.microsoft.com/office/drawing/2014/main" id="{1D4CEE52-C660-416A-B5E0-735F777A0526}"/>
                </a:ext>
              </a:extLst>
            </p:cNvPr>
            <p:cNvSpPr/>
            <p:nvPr/>
          </p:nvSpPr>
          <p:spPr>
            <a:xfrm>
              <a:off x="5835041" y="2565173"/>
              <a:ext cx="17344" cy="19598"/>
            </a:xfrm>
            <a:custGeom>
              <a:avLst/>
              <a:gdLst/>
              <a:ahLst/>
              <a:cxnLst/>
              <a:rect l="l" t="t" r="r" b="b"/>
              <a:pathLst>
                <a:path w="662" h="748" extrusionOk="0">
                  <a:moveTo>
                    <a:pt x="0" y="0"/>
                  </a:moveTo>
                  <a:lnTo>
                    <a:pt x="0" y="748"/>
                  </a:lnTo>
                  <a:lnTo>
                    <a:pt x="662" y="748"/>
                  </a:lnTo>
                  <a:lnTo>
                    <a:pt x="662" y="0"/>
                  </a:ln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1771;p62">
              <a:extLst>
                <a:ext uri="{FF2B5EF4-FFF2-40B4-BE49-F238E27FC236}">
                  <a16:creationId xmlns:a16="http://schemas.microsoft.com/office/drawing/2014/main" id="{C72979AC-4A64-41AD-A69F-45E45BEA04CF}"/>
                </a:ext>
              </a:extLst>
            </p:cNvPr>
            <p:cNvSpPr/>
            <p:nvPr/>
          </p:nvSpPr>
          <p:spPr>
            <a:xfrm>
              <a:off x="5835041" y="2565173"/>
              <a:ext cx="17344" cy="19598"/>
            </a:xfrm>
            <a:custGeom>
              <a:avLst/>
              <a:gdLst/>
              <a:ahLst/>
              <a:cxnLst/>
              <a:rect l="l" t="t" r="r" b="b"/>
              <a:pathLst>
                <a:path w="662" h="748" extrusionOk="0">
                  <a:moveTo>
                    <a:pt x="0" y="0"/>
                  </a:moveTo>
                  <a:lnTo>
                    <a:pt x="0" y="748"/>
                  </a:lnTo>
                  <a:lnTo>
                    <a:pt x="662" y="748"/>
                  </a:lnTo>
                  <a:lnTo>
                    <a:pt x="662" y="0"/>
                  </a:ln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1772;p62">
              <a:extLst>
                <a:ext uri="{FF2B5EF4-FFF2-40B4-BE49-F238E27FC236}">
                  <a16:creationId xmlns:a16="http://schemas.microsoft.com/office/drawing/2014/main" id="{B73E8178-BB5B-4ACF-B924-80BC8ABA1806}"/>
                </a:ext>
              </a:extLst>
            </p:cNvPr>
            <p:cNvSpPr/>
            <p:nvPr/>
          </p:nvSpPr>
          <p:spPr>
            <a:xfrm>
              <a:off x="5894803" y="2686217"/>
              <a:ext cx="97726" cy="91936"/>
            </a:xfrm>
            <a:custGeom>
              <a:avLst/>
              <a:gdLst/>
              <a:ahLst/>
              <a:cxnLst/>
              <a:rect l="l" t="t" r="r" b="b"/>
              <a:pathLst>
                <a:path w="3730" h="3509" extrusionOk="0">
                  <a:moveTo>
                    <a:pt x="576" y="0"/>
                  </a:moveTo>
                  <a:cubicBezTo>
                    <a:pt x="259" y="0"/>
                    <a:pt x="1" y="250"/>
                    <a:pt x="1" y="576"/>
                  </a:cubicBezTo>
                  <a:lnTo>
                    <a:pt x="1" y="3509"/>
                  </a:lnTo>
                  <a:lnTo>
                    <a:pt x="3729" y="3509"/>
                  </a:lnTo>
                  <a:lnTo>
                    <a:pt x="3720" y="3499"/>
                  </a:lnTo>
                  <a:lnTo>
                    <a:pt x="3720" y="576"/>
                  </a:lnTo>
                  <a:cubicBezTo>
                    <a:pt x="3720" y="250"/>
                    <a:pt x="3461" y="0"/>
                    <a:pt x="31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1773;p62">
              <a:extLst>
                <a:ext uri="{FF2B5EF4-FFF2-40B4-BE49-F238E27FC236}">
                  <a16:creationId xmlns:a16="http://schemas.microsoft.com/office/drawing/2014/main" id="{A226B70B-497B-4E2B-8E5C-546BB4DA9747}"/>
                </a:ext>
              </a:extLst>
            </p:cNvPr>
            <p:cNvSpPr/>
            <p:nvPr/>
          </p:nvSpPr>
          <p:spPr>
            <a:xfrm>
              <a:off x="5930959" y="2686217"/>
              <a:ext cx="25152" cy="91700"/>
            </a:xfrm>
            <a:custGeom>
              <a:avLst/>
              <a:gdLst/>
              <a:ahLst/>
              <a:cxnLst/>
              <a:rect l="l" t="t" r="r" b="b"/>
              <a:pathLst>
                <a:path w="960" h="3500" extrusionOk="0">
                  <a:moveTo>
                    <a:pt x="1" y="0"/>
                  </a:moveTo>
                  <a:lnTo>
                    <a:pt x="1" y="3499"/>
                  </a:lnTo>
                  <a:lnTo>
                    <a:pt x="959" y="3499"/>
                  </a:lnTo>
                  <a:lnTo>
                    <a:pt x="9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1774;p62">
              <a:extLst>
                <a:ext uri="{FF2B5EF4-FFF2-40B4-BE49-F238E27FC236}">
                  <a16:creationId xmlns:a16="http://schemas.microsoft.com/office/drawing/2014/main" id="{93D61903-20A0-4403-AD14-50B2B022E51B}"/>
                </a:ext>
              </a:extLst>
            </p:cNvPr>
            <p:cNvSpPr/>
            <p:nvPr/>
          </p:nvSpPr>
          <p:spPr>
            <a:xfrm>
              <a:off x="5770484" y="2584745"/>
              <a:ext cx="81901" cy="193173"/>
            </a:xfrm>
            <a:custGeom>
              <a:avLst/>
              <a:gdLst/>
              <a:ahLst/>
              <a:cxnLst/>
              <a:rect l="l" t="t" r="r" b="b"/>
              <a:pathLst>
                <a:path w="3126" h="7373" extrusionOk="0">
                  <a:moveTo>
                    <a:pt x="1" y="1"/>
                  </a:moveTo>
                  <a:lnTo>
                    <a:pt x="1" y="7372"/>
                  </a:lnTo>
                  <a:lnTo>
                    <a:pt x="3126" y="7372"/>
                  </a:lnTo>
                  <a:lnTo>
                    <a:pt x="3126" y="1"/>
                  </a:lnTo>
                  <a:close/>
                </a:path>
              </a:pathLst>
            </a:custGeom>
            <a:solidFill>
              <a:srgbClr val="E1E5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1775;p62">
              <a:extLst>
                <a:ext uri="{FF2B5EF4-FFF2-40B4-BE49-F238E27FC236}">
                  <a16:creationId xmlns:a16="http://schemas.microsoft.com/office/drawing/2014/main" id="{A91DB9F8-088F-4B74-8652-1AB7AEF5B21C}"/>
                </a:ext>
              </a:extLst>
            </p:cNvPr>
            <p:cNvSpPr/>
            <p:nvPr/>
          </p:nvSpPr>
          <p:spPr>
            <a:xfrm>
              <a:off x="5835041" y="2584745"/>
              <a:ext cx="17344" cy="193173"/>
            </a:xfrm>
            <a:custGeom>
              <a:avLst/>
              <a:gdLst/>
              <a:ahLst/>
              <a:cxnLst/>
              <a:rect l="l" t="t" r="r" b="b"/>
              <a:pathLst>
                <a:path w="662" h="7373" extrusionOk="0">
                  <a:moveTo>
                    <a:pt x="0" y="1"/>
                  </a:moveTo>
                  <a:lnTo>
                    <a:pt x="0" y="7372"/>
                  </a:lnTo>
                  <a:lnTo>
                    <a:pt x="662" y="7372"/>
                  </a:lnTo>
                  <a:lnTo>
                    <a:pt x="662" y="1"/>
                  </a:lnTo>
                  <a:close/>
                </a:path>
              </a:pathLst>
            </a:custGeom>
            <a:solidFill>
              <a:srgbClr val="C8D1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1776;p62">
              <a:extLst>
                <a:ext uri="{FF2B5EF4-FFF2-40B4-BE49-F238E27FC236}">
                  <a16:creationId xmlns:a16="http://schemas.microsoft.com/office/drawing/2014/main" id="{16880ADE-72D6-414E-960E-55B5DE773204}"/>
                </a:ext>
              </a:extLst>
            </p:cNvPr>
            <p:cNvSpPr/>
            <p:nvPr/>
          </p:nvSpPr>
          <p:spPr>
            <a:xfrm>
              <a:off x="5835041" y="2584745"/>
              <a:ext cx="17344" cy="193173"/>
            </a:xfrm>
            <a:custGeom>
              <a:avLst/>
              <a:gdLst/>
              <a:ahLst/>
              <a:cxnLst/>
              <a:rect l="l" t="t" r="r" b="b"/>
              <a:pathLst>
                <a:path w="662" h="7373" extrusionOk="0">
                  <a:moveTo>
                    <a:pt x="0" y="1"/>
                  </a:moveTo>
                  <a:lnTo>
                    <a:pt x="0" y="7372"/>
                  </a:lnTo>
                  <a:lnTo>
                    <a:pt x="662" y="7372"/>
                  </a:lnTo>
                  <a:lnTo>
                    <a:pt x="662" y="1"/>
                  </a:lnTo>
                  <a:close/>
                </a:path>
              </a:pathLst>
            </a:custGeom>
            <a:solidFill>
              <a:srgbClr val="C8D1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1777;p62">
              <a:extLst>
                <a:ext uri="{FF2B5EF4-FFF2-40B4-BE49-F238E27FC236}">
                  <a16:creationId xmlns:a16="http://schemas.microsoft.com/office/drawing/2014/main" id="{FB6E02BC-3723-436A-A638-1C6D7247DEF0}"/>
                </a:ext>
              </a:extLst>
            </p:cNvPr>
            <p:cNvSpPr/>
            <p:nvPr/>
          </p:nvSpPr>
          <p:spPr>
            <a:xfrm>
              <a:off x="6034685" y="2584745"/>
              <a:ext cx="81901" cy="193408"/>
            </a:xfrm>
            <a:custGeom>
              <a:avLst/>
              <a:gdLst/>
              <a:ahLst/>
              <a:cxnLst/>
              <a:rect l="l" t="t" r="r" b="b"/>
              <a:pathLst>
                <a:path w="3126" h="7382" extrusionOk="0">
                  <a:moveTo>
                    <a:pt x="1" y="1"/>
                  </a:moveTo>
                  <a:lnTo>
                    <a:pt x="1" y="7382"/>
                  </a:lnTo>
                  <a:lnTo>
                    <a:pt x="3126" y="7382"/>
                  </a:lnTo>
                  <a:lnTo>
                    <a:pt x="3126" y="1"/>
                  </a:lnTo>
                  <a:close/>
                </a:path>
              </a:pathLst>
            </a:custGeom>
            <a:solidFill>
              <a:srgbClr val="E1E5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1778;p62">
              <a:extLst>
                <a:ext uri="{FF2B5EF4-FFF2-40B4-BE49-F238E27FC236}">
                  <a16:creationId xmlns:a16="http://schemas.microsoft.com/office/drawing/2014/main" id="{00EB0285-455E-48D6-B919-28E176374B88}"/>
                </a:ext>
              </a:extLst>
            </p:cNvPr>
            <p:cNvSpPr/>
            <p:nvPr/>
          </p:nvSpPr>
          <p:spPr>
            <a:xfrm>
              <a:off x="6034685" y="2584745"/>
              <a:ext cx="17371" cy="193173"/>
            </a:xfrm>
            <a:custGeom>
              <a:avLst/>
              <a:gdLst/>
              <a:ahLst/>
              <a:cxnLst/>
              <a:rect l="l" t="t" r="r" b="b"/>
              <a:pathLst>
                <a:path w="663" h="7373" extrusionOk="0">
                  <a:moveTo>
                    <a:pt x="1" y="1"/>
                  </a:moveTo>
                  <a:lnTo>
                    <a:pt x="1" y="7372"/>
                  </a:lnTo>
                  <a:lnTo>
                    <a:pt x="662" y="7372"/>
                  </a:lnTo>
                  <a:lnTo>
                    <a:pt x="662" y="1"/>
                  </a:lnTo>
                  <a:close/>
                </a:path>
              </a:pathLst>
            </a:custGeom>
            <a:solidFill>
              <a:srgbClr val="C8D1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1779;p62">
              <a:extLst>
                <a:ext uri="{FF2B5EF4-FFF2-40B4-BE49-F238E27FC236}">
                  <a16:creationId xmlns:a16="http://schemas.microsoft.com/office/drawing/2014/main" id="{677EA12F-7309-4287-97FD-3F6B62B681AD}"/>
                </a:ext>
              </a:extLst>
            </p:cNvPr>
            <p:cNvSpPr/>
            <p:nvPr/>
          </p:nvSpPr>
          <p:spPr>
            <a:xfrm>
              <a:off x="5872192" y="2567400"/>
              <a:ext cx="29920" cy="58819"/>
            </a:xfrm>
            <a:custGeom>
              <a:avLst/>
              <a:gdLst/>
              <a:ahLst/>
              <a:cxnLst/>
              <a:rect l="l" t="t" r="r" b="b"/>
              <a:pathLst>
                <a:path w="1142" h="2245" extrusionOk="0">
                  <a:moveTo>
                    <a:pt x="206" y="1"/>
                  </a:moveTo>
                  <a:cubicBezTo>
                    <a:pt x="89" y="1"/>
                    <a:pt x="1" y="102"/>
                    <a:pt x="1" y="212"/>
                  </a:cubicBezTo>
                  <a:lnTo>
                    <a:pt x="1" y="2024"/>
                  </a:lnTo>
                  <a:cubicBezTo>
                    <a:pt x="1" y="2149"/>
                    <a:pt x="97" y="2245"/>
                    <a:pt x="221" y="2245"/>
                  </a:cubicBezTo>
                  <a:lnTo>
                    <a:pt x="921" y="2245"/>
                  </a:lnTo>
                  <a:cubicBezTo>
                    <a:pt x="1046" y="2245"/>
                    <a:pt x="1142" y="2139"/>
                    <a:pt x="1142" y="2024"/>
                  </a:cubicBezTo>
                  <a:lnTo>
                    <a:pt x="1142" y="212"/>
                  </a:lnTo>
                  <a:cubicBezTo>
                    <a:pt x="1142" y="102"/>
                    <a:pt x="1045" y="1"/>
                    <a:pt x="936" y="1"/>
                  </a:cubicBezTo>
                  <a:cubicBezTo>
                    <a:pt x="931" y="1"/>
                    <a:pt x="926" y="1"/>
                    <a:pt x="921" y="2"/>
                  </a:cubicBezTo>
                  <a:lnTo>
                    <a:pt x="221" y="2"/>
                  </a:lnTo>
                  <a:cubicBezTo>
                    <a:pt x="216" y="1"/>
                    <a:pt x="211" y="1"/>
                    <a:pt x="2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1780;p62">
              <a:extLst>
                <a:ext uri="{FF2B5EF4-FFF2-40B4-BE49-F238E27FC236}">
                  <a16:creationId xmlns:a16="http://schemas.microsoft.com/office/drawing/2014/main" id="{99D01F41-3120-42B0-8EDD-1D7224226EA9}"/>
                </a:ext>
              </a:extLst>
            </p:cNvPr>
            <p:cNvSpPr/>
            <p:nvPr/>
          </p:nvSpPr>
          <p:spPr>
            <a:xfrm>
              <a:off x="5928706" y="2567400"/>
              <a:ext cx="29920" cy="58819"/>
            </a:xfrm>
            <a:custGeom>
              <a:avLst/>
              <a:gdLst/>
              <a:ahLst/>
              <a:cxnLst/>
              <a:rect l="l" t="t" r="r" b="b"/>
              <a:pathLst>
                <a:path w="1142" h="2245" extrusionOk="0">
                  <a:moveTo>
                    <a:pt x="205" y="1"/>
                  </a:moveTo>
                  <a:cubicBezTo>
                    <a:pt x="89" y="1"/>
                    <a:pt x="1" y="102"/>
                    <a:pt x="1" y="212"/>
                  </a:cubicBezTo>
                  <a:lnTo>
                    <a:pt x="1" y="2024"/>
                  </a:lnTo>
                  <a:cubicBezTo>
                    <a:pt x="1" y="2149"/>
                    <a:pt x="97" y="2245"/>
                    <a:pt x="221" y="2245"/>
                  </a:cubicBezTo>
                  <a:lnTo>
                    <a:pt x="911" y="2245"/>
                  </a:lnTo>
                  <a:cubicBezTo>
                    <a:pt x="1036" y="2245"/>
                    <a:pt x="1141" y="2149"/>
                    <a:pt x="1141" y="2024"/>
                  </a:cubicBezTo>
                  <a:lnTo>
                    <a:pt x="1141" y="212"/>
                  </a:lnTo>
                  <a:cubicBezTo>
                    <a:pt x="1141" y="102"/>
                    <a:pt x="1045" y="1"/>
                    <a:pt x="935" y="1"/>
                  </a:cubicBezTo>
                  <a:cubicBezTo>
                    <a:pt x="931" y="1"/>
                    <a:pt x="926" y="1"/>
                    <a:pt x="921" y="2"/>
                  </a:cubicBezTo>
                  <a:lnTo>
                    <a:pt x="221" y="2"/>
                  </a:lnTo>
                  <a:cubicBezTo>
                    <a:pt x="216" y="1"/>
                    <a:pt x="211" y="1"/>
                    <a:pt x="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1781;p62">
              <a:extLst>
                <a:ext uri="{FF2B5EF4-FFF2-40B4-BE49-F238E27FC236}">
                  <a16:creationId xmlns:a16="http://schemas.microsoft.com/office/drawing/2014/main" id="{8B6A7487-BE9B-4732-A58F-6B2D9432585E}"/>
                </a:ext>
              </a:extLst>
            </p:cNvPr>
            <p:cNvSpPr/>
            <p:nvPr/>
          </p:nvSpPr>
          <p:spPr>
            <a:xfrm>
              <a:off x="5984957" y="2567400"/>
              <a:ext cx="29920" cy="58819"/>
            </a:xfrm>
            <a:custGeom>
              <a:avLst/>
              <a:gdLst/>
              <a:ahLst/>
              <a:cxnLst/>
              <a:rect l="l" t="t" r="r" b="b"/>
              <a:pathLst>
                <a:path w="1142" h="2245" extrusionOk="0">
                  <a:moveTo>
                    <a:pt x="206" y="1"/>
                  </a:moveTo>
                  <a:cubicBezTo>
                    <a:pt x="89" y="1"/>
                    <a:pt x="1" y="102"/>
                    <a:pt x="1" y="212"/>
                  </a:cubicBezTo>
                  <a:lnTo>
                    <a:pt x="1" y="2024"/>
                  </a:lnTo>
                  <a:cubicBezTo>
                    <a:pt x="1" y="2149"/>
                    <a:pt x="97" y="2245"/>
                    <a:pt x="221" y="2245"/>
                  </a:cubicBezTo>
                  <a:lnTo>
                    <a:pt x="921" y="2245"/>
                  </a:lnTo>
                  <a:cubicBezTo>
                    <a:pt x="1036" y="2245"/>
                    <a:pt x="1141" y="2149"/>
                    <a:pt x="1132" y="2024"/>
                  </a:cubicBezTo>
                  <a:lnTo>
                    <a:pt x="1132" y="212"/>
                  </a:lnTo>
                  <a:cubicBezTo>
                    <a:pt x="1132" y="102"/>
                    <a:pt x="1044" y="1"/>
                    <a:pt x="936" y="1"/>
                  </a:cubicBezTo>
                  <a:cubicBezTo>
                    <a:pt x="931" y="1"/>
                    <a:pt x="926" y="1"/>
                    <a:pt x="921" y="2"/>
                  </a:cubicBezTo>
                  <a:lnTo>
                    <a:pt x="221" y="2"/>
                  </a:lnTo>
                  <a:cubicBezTo>
                    <a:pt x="216" y="1"/>
                    <a:pt x="211" y="1"/>
                    <a:pt x="2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1782;p62">
              <a:extLst>
                <a:ext uri="{FF2B5EF4-FFF2-40B4-BE49-F238E27FC236}">
                  <a16:creationId xmlns:a16="http://schemas.microsoft.com/office/drawing/2014/main" id="{C7BF786C-F46B-4698-87D1-2F4E5883CA8B}"/>
                </a:ext>
              </a:extLst>
            </p:cNvPr>
            <p:cNvSpPr/>
            <p:nvPr/>
          </p:nvSpPr>
          <p:spPr>
            <a:xfrm>
              <a:off x="5796369" y="2651817"/>
              <a:ext cx="29894" cy="59029"/>
            </a:xfrm>
            <a:custGeom>
              <a:avLst/>
              <a:gdLst/>
              <a:ahLst/>
              <a:cxnLst/>
              <a:rect l="l" t="t" r="r" b="b"/>
              <a:pathLst>
                <a:path w="1141" h="2253" extrusionOk="0">
                  <a:moveTo>
                    <a:pt x="221" y="0"/>
                  </a:moveTo>
                  <a:cubicBezTo>
                    <a:pt x="106" y="0"/>
                    <a:pt x="0" y="96"/>
                    <a:pt x="10" y="221"/>
                  </a:cubicBezTo>
                  <a:lnTo>
                    <a:pt x="10" y="2032"/>
                  </a:lnTo>
                  <a:cubicBezTo>
                    <a:pt x="0" y="2147"/>
                    <a:pt x="106" y="2253"/>
                    <a:pt x="221" y="2253"/>
                  </a:cubicBezTo>
                  <a:lnTo>
                    <a:pt x="920" y="2253"/>
                  </a:lnTo>
                  <a:cubicBezTo>
                    <a:pt x="1045" y="2253"/>
                    <a:pt x="1141" y="2147"/>
                    <a:pt x="1141" y="2032"/>
                  </a:cubicBezTo>
                  <a:lnTo>
                    <a:pt x="1141" y="221"/>
                  </a:lnTo>
                  <a:cubicBezTo>
                    <a:pt x="1141" y="96"/>
                    <a:pt x="1045" y="0"/>
                    <a:pt x="920"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1783;p62">
              <a:extLst>
                <a:ext uri="{FF2B5EF4-FFF2-40B4-BE49-F238E27FC236}">
                  <a16:creationId xmlns:a16="http://schemas.microsoft.com/office/drawing/2014/main" id="{E424448F-071B-43F0-B0D6-F1DE92588094}"/>
                </a:ext>
              </a:extLst>
            </p:cNvPr>
            <p:cNvSpPr/>
            <p:nvPr/>
          </p:nvSpPr>
          <p:spPr>
            <a:xfrm>
              <a:off x="6060806" y="2651817"/>
              <a:ext cx="29658" cy="59029"/>
            </a:xfrm>
            <a:custGeom>
              <a:avLst/>
              <a:gdLst/>
              <a:ahLst/>
              <a:cxnLst/>
              <a:rect l="l" t="t" r="r" b="b"/>
              <a:pathLst>
                <a:path w="1132" h="2253" extrusionOk="0">
                  <a:moveTo>
                    <a:pt x="221" y="0"/>
                  </a:moveTo>
                  <a:cubicBezTo>
                    <a:pt x="96" y="0"/>
                    <a:pt x="1" y="96"/>
                    <a:pt x="1" y="221"/>
                  </a:cubicBezTo>
                  <a:lnTo>
                    <a:pt x="1" y="2032"/>
                  </a:lnTo>
                  <a:cubicBezTo>
                    <a:pt x="1" y="2147"/>
                    <a:pt x="96" y="2253"/>
                    <a:pt x="221" y="2253"/>
                  </a:cubicBezTo>
                  <a:lnTo>
                    <a:pt x="921" y="2253"/>
                  </a:lnTo>
                  <a:cubicBezTo>
                    <a:pt x="1036" y="2253"/>
                    <a:pt x="1132" y="2147"/>
                    <a:pt x="1132" y="2032"/>
                  </a:cubicBezTo>
                  <a:lnTo>
                    <a:pt x="1132" y="221"/>
                  </a:lnTo>
                  <a:cubicBezTo>
                    <a:pt x="1132" y="96"/>
                    <a:pt x="1036" y="0"/>
                    <a:pt x="921"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1784;p62">
              <a:extLst>
                <a:ext uri="{FF2B5EF4-FFF2-40B4-BE49-F238E27FC236}">
                  <a16:creationId xmlns:a16="http://schemas.microsoft.com/office/drawing/2014/main" id="{33703C67-F34D-4E12-BFE0-0557498FC524}"/>
                </a:ext>
              </a:extLst>
            </p:cNvPr>
            <p:cNvSpPr/>
            <p:nvPr/>
          </p:nvSpPr>
          <p:spPr>
            <a:xfrm>
              <a:off x="6034685" y="2565173"/>
              <a:ext cx="89945" cy="19860"/>
            </a:xfrm>
            <a:custGeom>
              <a:avLst/>
              <a:gdLst/>
              <a:ahLst/>
              <a:cxnLst/>
              <a:rect l="l" t="t" r="r" b="b"/>
              <a:pathLst>
                <a:path w="3433" h="758" extrusionOk="0">
                  <a:moveTo>
                    <a:pt x="1" y="0"/>
                  </a:moveTo>
                  <a:lnTo>
                    <a:pt x="1" y="758"/>
                  </a:lnTo>
                  <a:lnTo>
                    <a:pt x="3221" y="758"/>
                  </a:lnTo>
                  <a:cubicBezTo>
                    <a:pt x="3336" y="758"/>
                    <a:pt x="3432" y="662"/>
                    <a:pt x="3432" y="547"/>
                  </a:cubicBezTo>
                  <a:lnTo>
                    <a:pt x="3432" y="211"/>
                  </a:lnTo>
                  <a:cubicBezTo>
                    <a:pt x="3432" y="96"/>
                    <a:pt x="3336" y="0"/>
                    <a:pt x="32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1785;p62">
              <a:extLst>
                <a:ext uri="{FF2B5EF4-FFF2-40B4-BE49-F238E27FC236}">
                  <a16:creationId xmlns:a16="http://schemas.microsoft.com/office/drawing/2014/main" id="{EF3E05CA-8781-4BB4-8379-E5D384E33892}"/>
                </a:ext>
              </a:extLst>
            </p:cNvPr>
            <p:cNvSpPr/>
            <p:nvPr/>
          </p:nvSpPr>
          <p:spPr>
            <a:xfrm>
              <a:off x="6034685" y="2565173"/>
              <a:ext cx="17371" cy="19598"/>
            </a:xfrm>
            <a:custGeom>
              <a:avLst/>
              <a:gdLst/>
              <a:ahLst/>
              <a:cxnLst/>
              <a:rect l="l" t="t" r="r" b="b"/>
              <a:pathLst>
                <a:path w="663" h="748" extrusionOk="0">
                  <a:moveTo>
                    <a:pt x="1" y="0"/>
                  </a:moveTo>
                  <a:lnTo>
                    <a:pt x="1" y="748"/>
                  </a:lnTo>
                  <a:lnTo>
                    <a:pt x="662" y="748"/>
                  </a:lnTo>
                  <a:lnTo>
                    <a:pt x="662" y="0"/>
                  </a:ln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1786;p62">
              <a:extLst>
                <a:ext uri="{FF2B5EF4-FFF2-40B4-BE49-F238E27FC236}">
                  <a16:creationId xmlns:a16="http://schemas.microsoft.com/office/drawing/2014/main" id="{5CDFC7BC-826C-44E7-ABBB-AFBC0078B8FE}"/>
                </a:ext>
              </a:extLst>
            </p:cNvPr>
            <p:cNvSpPr/>
            <p:nvPr/>
          </p:nvSpPr>
          <p:spPr>
            <a:xfrm>
              <a:off x="5892550" y="2436584"/>
              <a:ext cx="101735" cy="72364"/>
            </a:xfrm>
            <a:custGeom>
              <a:avLst/>
              <a:gdLst/>
              <a:ahLst/>
              <a:cxnLst/>
              <a:rect l="l" t="t" r="r" b="b"/>
              <a:pathLst>
                <a:path w="3883" h="2762" extrusionOk="0">
                  <a:moveTo>
                    <a:pt x="451" y="1"/>
                  </a:moveTo>
                  <a:cubicBezTo>
                    <a:pt x="202" y="1"/>
                    <a:pt x="0" y="202"/>
                    <a:pt x="0" y="451"/>
                  </a:cubicBezTo>
                  <a:lnTo>
                    <a:pt x="0" y="2761"/>
                  </a:lnTo>
                  <a:lnTo>
                    <a:pt x="3882" y="2761"/>
                  </a:lnTo>
                  <a:lnTo>
                    <a:pt x="3882" y="451"/>
                  </a:lnTo>
                  <a:cubicBezTo>
                    <a:pt x="3882" y="202"/>
                    <a:pt x="3681" y="1"/>
                    <a:pt x="3432" y="1"/>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1787;p62">
              <a:extLst>
                <a:ext uri="{FF2B5EF4-FFF2-40B4-BE49-F238E27FC236}">
                  <a16:creationId xmlns:a16="http://schemas.microsoft.com/office/drawing/2014/main" id="{09ABC9E9-ACB7-4891-9089-7E7578CBF7E6}"/>
                </a:ext>
              </a:extLst>
            </p:cNvPr>
            <p:cNvSpPr/>
            <p:nvPr/>
          </p:nvSpPr>
          <p:spPr>
            <a:xfrm>
              <a:off x="5976416" y="2436584"/>
              <a:ext cx="18130" cy="72364"/>
            </a:xfrm>
            <a:custGeom>
              <a:avLst/>
              <a:gdLst/>
              <a:ahLst/>
              <a:cxnLst/>
              <a:rect l="l" t="t" r="r" b="b"/>
              <a:pathLst>
                <a:path w="692" h="2762" extrusionOk="0">
                  <a:moveTo>
                    <a:pt x="1" y="1"/>
                  </a:moveTo>
                  <a:lnTo>
                    <a:pt x="1" y="2761"/>
                  </a:lnTo>
                  <a:lnTo>
                    <a:pt x="691" y="2761"/>
                  </a:lnTo>
                  <a:lnTo>
                    <a:pt x="691" y="451"/>
                  </a:lnTo>
                  <a:cubicBezTo>
                    <a:pt x="691" y="202"/>
                    <a:pt x="490" y="1"/>
                    <a:pt x="241" y="1"/>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1788;p62">
              <a:extLst>
                <a:ext uri="{FF2B5EF4-FFF2-40B4-BE49-F238E27FC236}">
                  <a16:creationId xmlns:a16="http://schemas.microsoft.com/office/drawing/2014/main" id="{B88F528B-254F-4562-BE68-B6CC80347E2F}"/>
                </a:ext>
              </a:extLst>
            </p:cNvPr>
            <p:cNvSpPr/>
            <p:nvPr/>
          </p:nvSpPr>
          <p:spPr>
            <a:xfrm>
              <a:off x="5919405" y="2450706"/>
              <a:ext cx="48260" cy="44619"/>
            </a:xfrm>
            <a:custGeom>
              <a:avLst/>
              <a:gdLst/>
              <a:ahLst/>
              <a:cxnLst/>
              <a:rect l="l" t="t" r="r" b="b"/>
              <a:pathLst>
                <a:path w="1842" h="1703" extrusionOk="0">
                  <a:moveTo>
                    <a:pt x="921" y="1"/>
                  </a:moveTo>
                  <a:cubicBezTo>
                    <a:pt x="816" y="1"/>
                    <a:pt x="710" y="70"/>
                    <a:pt x="710" y="209"/>
                  </a:cubicBezTo>
                  <a:lnTo>
                    <a:pt x="710" y="641"/>
                  </a:lnTo>
                  <a:lnTo>
                    <a:pt x="279" y="641"/>
                  </a:lnTo>
                  <a:cubicBezTo>
                    <a:pt x="1" y="641"/>
                    <a:pt x="1" y="1062"/>
                    <a:pt x="279" y="1062"/>
                  </a:cubicBezTo>
                  <a:lnTo>
                    <a:pt x="710" y="1062"/>
                  </a:lnTo>
                  <a:lnTo>
                    <a:pt x="710" y="1494"/>
                  </a:lnTo>
                  <a:cubicBezTo>
                    <a:pt x="710" y="1633"/>
                    <a:pt x="816" y="1702"/>
                    <a:pt x="921" y="1702"/>
                  </a:cubicBezTo>
                  <a:cubicBezTo>
                    <a:pt x="1027" y="1702"/>
                    <a:pt x="1132" y="1633"/>
                    <a:pt x="1132" y="1494"/>
                  </a:cubicBezTo>
                  <a:lnTo>
                    <a:pt x="1132" y="1062"/>
                  </a:lnTo>
                  <a:lnTo>
                    <a:pt x="1563" y="1062"/>
                  </a:lnTo>
                  <a:cubicBezTo>
                    <a:pt x="1841" y="1062"/>
                    <a:pt x="1841" y="641"/>
                    <a:pt x="1563" y="641"/>
                  </a:cubicBezTo>
                  <a:lnTo>
                    <a:pt x="1132" y="641"/>
                  </a:lnTo>
                  <a:lnTo>
                    <a:pt x="1132" y="209"/>
                  </a:lnTo>
                  <a:cubicBezTo>
                    <a:pt x="1132" y="70"/>
                    <a:pt x="1027" y="1"/>
                    <a:pt x="9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11763;p62">
            <a:extLst>
              <a:ext uri="{FF2B5EF4-FFF2-40B4-BE49-F238E27FC236}">
                <a16:creationId xmlns:a16="http://schemas.microsoft.com/office/drawing/2014/main" id="{3AA021B0-77BA-4348-AF05-D50E8E4A1E0E}"/>
              </a:ext>
            </a:extLst>
          </p:cNvPr>
          <p:cNvGrpSpPr/>
          <p:nvPr/>
        </p:nvGrpSpPr>
        <p:grpSpPr>
          <a:xfrm>
            <a:off x="1678053" y="1869117"/>
            <a:ext cx="657922" cy="665245"/>
            <a:chOff x="5762467" y="2436584"/>
            <a:chExt cx="362163" cy="362163"/>
          </a:xfrm>
        </p:grpSpPr>
        <p:sp>
          <p:nvSpPr>
            <p:cNvPr id="90" name="Google Shape;11764;p62">
              <a:extLst>
                <a:ext uri="{FF2B5EF4-FFF2-40B4-BE49-F238E27FC236}">
                  <a16:creationId xmlns:a16="http://schemas.microsoft.com/office/drawing/2014/main" id="{FD93F8C4-9DB4-442D-A027-50E19455002B}"/>
                </a:ext>
              </a:extLst>
            </p:cNvPr>
            <p:cNvSpPr/>
            <p:nvPr/>
          </p:nvSpPr>
          <p:spPr>
            <a:xfrm>
              <a:off x="5762467" y="2778127"/>
              <a:ext cx="362163" cy="20619"/>
            </a:xfrm>
            <a:custGeom>
              <a:avLst/>
              <a:gdLst/>
              <a:ahLst/>
              <a:cxnLst/>
              <a:rect l="l" t="t" r="r" b="b"/>
              <a:pathLst>
                <a:path w="13823" h="787" extrusionOk="0">
                  <a:moveTo>
                    <a:pt x="201" y="1"/>
                  </a:moveTo>
                  <a:cubicBezTo>
                    <a:pt x="96" y="1"/>
                    <a:pt x="0" y="87"/>
                    <a:pt x="0" y="202"/>
                  </a:cubicBezTo>
                  <a:lnTo>
                    <a:pt x="0" y="585"/>
                  </a:lnTo>
                  <a:cubicBezTo>
                    <a:pt x="0" y="691"/>
                    <a:pt x="96" y="777"/>
                    <a:pt x="201" y="787"/>
                  </a:cubicBezTo>
                  <a:lnTo>
                    <a:pt x="13611" y="787"/>
                  </a:lnTo>
                  <a:cubicBezTo>
                    <a:pt x="13726" y="787"/>
                    <a:pt x="13822" y="691"/>
                    <a:pt x="13813" y="585"/>
                  </a:cubicBezTo>
                  <a:lnTo>
                    <a:pt x="13813" y="202"/>
                  </a:lnTo>
                  <a:cubicBezTo>
                    <a:pt x="13813" y="87"/>
                    <a:pt x="13726" y="1"/>
                    <a:pt x="136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1765;p62">
              <a:extLst>
                <a:ext uri="{FF2B5EF4-FFF2-40B4-BE49-F238E27FC236}">
                  <a16:creationId xmlns:a16="http://schemas.microsoft.com/office/drawing/2014/main" id="{83A32B8F-C16F-43CB-BE03-278A349B9F07}"/>
                </a:ext>
              </a:extLst>
            </p:cNvPr>
            <p:cNvSpPr/>
            <p:nvPr/>
          </p:nvSpPr>
          <p:spPr>
            <a:xfrm>
              <a:off x="5762702" y="2777891"/>
              <a:ext cx="361927" cy="9301"/>
            </a:xfrm>
            <a:custGeom>
              <a:avLst/>
              <a:gdLst/>
              <a:ahLst/>
              <a:cxnLst/>
              <a:rect l="l" t="t" r="r" b="b"/>
              <a:pathLst>
                <a:path w="13814" h="355" extrusionOk="0">
                  <a:moveTo>
                    <a:pt x="212" y="0"/>
                  </a:moveTo>
                  <a:cubicBezTo>
                    <a:pt x="87" y="0"/>
                    <a:pt x="1" y="96"/>
                    <a:pt x="1" y="211"/>
                  </a:cubicBezTo>
                  <a:lnTo>
                    <a:pt x="1" y="355"/>
                  </a:lnTo>
                  <a:lnTo>
                    <a:pt x="13813" y="355"/>
                  </a:lnTo>
                  <a:lnTo>
                    <a:pt x="13813" y="211"/>
                  </a:lnTo>
                  <a:cubicBezTo>
                    <a:pt x="13813" y="96"/>
                    <a:pt x="13717" y="0"/>
                    <a:pt x="13602" y="0"/>
                  </a:cubicBez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1766;p62">
              <a:extLst>
                <a:ext uri="{FF2B5EF4-FFF2-40B4-BE49-F238E27FC236}">
                  <a16:creationId xmlns:a16="http://schemas.microsoft.com/office/drawing/2014/main" id="{6A199ED2-0C57-4DA3-A0C5-F0917DE66635}"/>
                </a:ext>
              </a:extLst>
            </p:cNvPr>
            <p:cNvSpPr/>
            <p:nvPr/>
          </p:nvSpPr>
          <p:spPr>
            <a:xfrm>
              <a:off x="5852359" y="2528493"/>
              <a:ext cx="182352" cy="249660"/>
            </a:xfrm>
            <a:custGeom>
              <a:avLst/>
              <a:gdLst/>
              <a:ahLst/>
              <a:cxnLst/>
              <a:rect l="l" t="t" r="r" b="b"/>
              <a:pathLst>
                <a:path w="6960" h="9529" extrusionOk="0">
                  <a:moveTo>
                    <a:pt x="1" y="1"/>
                  </a:moveTo>
                  <a:lnTo>
                    <a:pt x="1" y="9529"/>
                  </a:lnTo>
                  <a:lnTo>
                    <a:pt x="6960" y="9529"/>
                  </a:lnTo>
                  <a:lnTo>
                    <a:pt x="6960" y="1"/>
                  </a:lnTo>
                  <a:close/>
                </a:path>
              </a:pathLst>
            </a:custGeom>
            <a:solidFill>
              <a:srgbClr val="E1E5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1767;p62">
              <a:extLst>
                <a:ext uri="{FF2B5EF4-FFF2-40B4-BE49-F238E27FC236}">
                  <a16:creationId xmlns:a16="http://schemas.microsoft.com/office/drawing/2014/main" id="{460D6B61-3DAA-4423-AD7A-DA1568838FE1}"/>
                </a:ext>
              </a:extLst>
            </p:cNvPr>
            <p:cNvSpPr/>
            <p:nvPr/>
          </p:nvSpPr>
          <p:spPr>
            <a:xfrm>
              <a:off x="5838551" y="2508922"/>
              <a:ext cx="209967" cy="19860"/>
            </a:xfrm>
            <a:custGeom>
              <a:avLst/>
              <a:gdLst/>
              <a:ahLst/>
              <a:cxnLst/>
              <a:rect l="l" t="t" r="r" b="b"/>
              <a:pathLst>
                <a:path w="8014" h="758" extrusionOk="0">
                  <a:moveTo>
                    <a:pt x="211" y="0"/>
                  </a:moveTo>
                  <a:cubicBezTo>
                    <a:pt x="96" y="0"/>
                    <a:pt x="0" y="96"/>
                    <a:pt x="0" y="211"/>
                  </a:cubicBezTo>
                  <a:lnTo>
                    <a:pt x="0" y="547"/>
                  </a:lnTo>
                  <a:cubicBezTo>
                    <a:pt x="0" y="662"/>
                    <a:pt x="96" y="757"/>
                    <a:pt x="211" y="757"/>
                  </a:cubicBezTo>
                  <a:lnTo>
                    <a:pt x="7813" y="757"/>
                  </a:lnTo>
                  <a:cubicBezTo>
                    <a:pt x="7928" y="757"/>
                    <a:pt x="8014" y="662"/>
                    <a:pt x="8014" y="547"/>
                  </a:cubicBezTo>
                  <a:lnTo>
                    <a:pt x="8014" y="211"/>
                  </a:lnTo>
                  <a:cubicBezTo>
                    <a:pt x="8014" y="96"/>
                    <a:pt x="7928" y="0"/>
                    <a:pt x="7813" y="0"/>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1768;p62">
              <a:extLst>
                <a:ext uri="{FF2B5EF4-FFF2-40B4-BE49-F238E27FC236}">
                  <a16:creationId xmlns:a16="http://schemas.microsoft.com/office/drawing/2014/main" id="{63D69E1D-0544-43DB-A65B-73386518293E}"/>
                </a:ext>
              </a:extLst>
            </p:cNvPr>
            <p:cNvSpPr/>
            <p:nvPr/>
          </p:nvSpPr>
          <p:spPr>
            <a:xfrm>
              <a:off x="6014589" y="2508922"/>
              <a:ext cx="33929" cy="19598"/>
            </a:xfrm>
            <a:custGeom>
              <a:avLst/>
              <a:gdLst/>
              <a:ahLst/>
              <a:cxnLst/>
              <a:rect l="l" t="t" r="r" b="b"/>
              <a:pathLst>
                <a:path w="1295" h="748" extrusionOk="0">
                  <a:moveTo>
                    <a:pt x="1" y="0"/>
                  </a:moveTo>
                  <a:lnTo>
                    <a:pt x="1" y="748"/>
                  </a:lnTo>
                  <a:lnTo>
                    <a:pt x="1094" y="748"/>
                  </a:lnTo>
                  <a:cubicBezTo>
                    <a:pt x="1209" y="748"/>
                    <a:pt x="1295" y="652"/>
                    <a:pt x="1295" y="537"/>
                  </a:cubicBezTo>
                  <a:lnTo>
                    <a:pt x="1295" y="201"/>
                  </a:lnTo>
                  <a:cubicBezTo>
                    <a:pt x="1295" y="86"/>
                    <a:pt x="1209" y="0"/>
                    <a:pt x="1094" y="0"/>
                  </a:cubicBez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1769;p62">
              <a:extLst>
                <a:ext uri="{FF2B5EF4-FFF2-40B4-BE49-F238E27FC236}">
                  <a16:creationId xmlns:a16="http://schemas.microsoft.com/office/drawing/2014/main" id="{71D980A9-4B49-411A-A7A3-38432441BCB1}"/>
                </a:ext>
              </a:extLst>
            </p:cNvPr>
            <p:cNvSpPr/>
            <p:nvPr/>
          </p:nvSpPr>
          <p:spPr>
            <a:xfrm>
              <a:off x="5762467" y="2565173"/>
              <a:ext cx="89918" cy="19598"/>
            </a:xfrm>
            <a:custGeom>
              <a:avLst/>
              <a:gdLst/>
              <a:ahLst/>
              <a:cxnLst/>
              <a:rect l="l" t="t" r="r" b="b"/>
              <a:pathLst>
                <a:path w="3432" h="748" extrusionOk="0">
                  <a:moveTo>
                    <a:pt x="201" y="0"/>
                  </a:moveTo>
                  <a:cubicBezTo>
                    <a:pt x="96" y="0"/>
                    <a:pt x="10" y="87"/>
                    <a:pt x="0" y="202"/>
                  </a:cubicBezTo>
                  <a:lnTo>
                    <a:pt x="0" y="547"/>
                  </a:lnTo>
                  <a:cubicBezTo>
                    <a:pt x="10" y="652"/>
                    <a:pt x="96" y="748"/>
                    <a:pt x="201" y="748"/>
                  </a:cubicBezTo>
                  <a:lnTo>
                    <a:pt x="3432" y="748"/>
                  </a:lnTo>
                  <a:lnTo>
                    <a:pt x="343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1770;p62">
              <a:extLst>
                <a:ext uri="{FF2B5EF4-FFF2-40B4-BE49-F238E27FC236}">
                  <a16:creationId xmlns:a16="http://schemas.microsoft.com/office/drawing/2014/main" id="{1D4CEE52-C660-416A-B5E0-735F777A0526}"/>
                </a:ext>
              </a:extLst>
            </p:cNvPr>
            <p:cNvSpPr/>
            <p:nvPr/>
          </p:nvSpPr>
          <p:spPr>
            <a:xfrm>
              <a:off x="5835041" y="2565173"/>
              <a:ext cx="17344" cy="19598"/>
            </a:xfrm>
            <a:custGeom>
              <a:avLst/>
              <a:gdLst/>
              <a:ahLst/>
              <a:cxnLst/>
              <a:rect l="l" t="t" r="r" b="b"/>
              <a:pathLst>
                <a:path w="662" h="748" extrusionOk="0">
                  <a:moveTo>
                    <a:pt x="0" y="0"/>
                  </a:moveTo>
                  <a:lnTo>
                    <a:pt x="0" y="748"/>
                  </a:lnTo>
                  <a:lnTo>
                    <a:pt x="662" y="748"/>
                  </a:lnTo>
                  <a:lnTo>
                    <a:pt x="662" y="0"/>
                  </a:ln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1771;p62">
              <a:extLst>
                <a:ext uri="{FF2B5EF4-FFF2-40B4-BE49-F238E27FC236}">
                  <a16:creationId xmlns:a16="http://schemas.microsoft.com/office/drawing/2014/main" id="{C72979AC-4A64-41AD-A69F-45E45BEA04CF}"/>
                </a:ext>
              </a:extLst>
            </p:cNvPr>
            <p:cNvSpPr/>
            <p:nvPr/>
          </p:nvSpPr>
          <p:spPr>
            <a:xfrm>
              <a:off x="5835041" y="2565173"/>
              <a:ext cx="17344" cy="19598"/>
            </a:xfrm>
            <a:custGeom>
              <a:avLst/>
              <a:gdLst/>
              <a:ahLst/>
              <a:cxnLst/>
              <a:rect l="l" t="t" r="r" b="b"/>
              <a:pathLst>
                <a:path w="662" h="748" extrusionOk="0">
                  <a:moveTo>
                    <a:pt x="0" y="0"/>
                  </a:moveTo>
                  <a:lnTo>
                    <a:pt x="0" y="748"/>
                  </a:lnTo>
                  <a:lnTo>
                    <a:pt x="662" y="748"/>
                  </a:lnTo>
                  <a:lnTo>
                    <a:pt x="662" y="0"/>
                  </a:ln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1772;p62">
              <a:extLst>
                <a:ext uri="{FF2B5EF4-FFF2-40B4-BE49-F238E27FC236}">
                  <a16:creationId xmlns:a16="http://schemas.microsoft.com/office/drawing/2014/main" id="{B73E8178-BB5B-4ACF-B924-80BC8ABA1806}"/>
                </a:ext>
              </a:extLst>
            </p:cNvPr>
            <p:cNvSpPr/>
            <p:nvPr/>
          </p:nvSpPr>
          <p:spPr>
            <a:xfrm>
              <a:off x="5894803" y="2686217"/>
              <a:ext cx="97726" cy="91936"/>
            </a:xfrm>
            <a:custGeom>
              <a:avLst/>
              <a:gdLst/>
              <a:ahLst/>
              <a:cxnLst/>
              <a:rect l="l" t="t" r="r" b="b"/>
              <a:pathLst>
                <a:path w="3730" h="3509" extrusionOk="0">
                  <a:moveTo>
                    <a:pt x="576" y="0"/>
                  </a:moveTo>
                  <a:cubicBezTo>
                    <a:pt x="259" y="0"/>
                    <a:pt x="1" y="250"/>
                    <a:pt x="1" y="576"/>
                  </a:cubicBezTo>
                  <a:lnTo>
                    <a:pt x="1" y="3509"/>
                  </a:lnTo>
                  <a:lnTo>
                    <a:pt x="3729" y="3509"/>
                  </a:lnTo>
                  <a:lnTo>
                    <a:pt x="3720" y="3499"/>
                  </a:lnTo>
                  <a:lnTo>
                    <a:pt x="3720" y="576"/>
                  </a:lnTo>
                  <a:cubicBezTo>
                    <a:pt x="3720" y="250"/>
                    <a:pt x="3461" y="0"/>
                    <a:pt x="31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1773;p62">
              <a:extLst>
                <a:ext uri="{FF2B5EF4-FFF2-40B4-BE49-F238E27FC236}">
                  <a16:creationId xmlns:a16="http://schemas.microsoft.com/office/drawing/2014/main" id="{A226B70B-497B-4E2B-8E5C-546BB4DA9747}"/>
                </a:ext>
              </a:extLst>
            </p:cNvPr>
            <p:cNvSpPr/>
            <p:nvPr/>
          </p:nvSpPr>
          <p:spPr>
            <a:xfrm>
              <a:off x="5930959" y="2686217"/>
              <a:ext cx="25152" cy="91700"/>
            </a:xfrm>
            <a:custGeom>
              <a:avLst/>
              <a:gdLst/>
              <a:ahLst/>
              <a:cxnLst/>
              <a:rect l="l" t="t" r="r" b="b"/>
              <a:pathLst>
                <a:path w="960" h="3500" extrusionOk="0">
                  <a:moveTo>
                    <a:pt x="1" y="0"/>
                  </a:moveTo>
                  <a:lnTo>
                    <a:pt x="1" y="3499"/>
                  </a:lnTo>
                  <a:lnTo>
                    <a:pt x="959" y="3499"/>
                  </a:lnTo>
                  <a:lnTo>
                    <a:pt x="9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1774;p62">
              <a:extLst>
                <a:ext uri="{FF2B5EF4-FFF2-40B4-BE49-F238E27FC236}">
                  <a16:creationId xmlns:a16="http://schemas.microsoft.com/office/drawing/2014/main" id="{93D61903-20A0-4403-AD14-50B2B022E51B}"/>
                </a:ext>
              </a:extLst>
            </p:cNvPr>
            <p:cNvSpPr/>
            <p:nvPr/>
          </p:nvSpPr>
          <p:spPr>
            <a:xfrm>
              <a:off x="5770484" y="2584745"/>
              <a:ext cx="81901" cy="193173"/>
            </a:xfrm>
            <a:custGeom>
              <a:avLst/>
              <a:gdLst/>
              <a:ahLst/>
              <a:cxnLst/>
              <a:rect l="l" t="t" r="r" b="b"/>
              <a:pathLst>
                <a:path w="3126" h="7373" extrusionOk="0">
                  <a:moveTo>
                    <a:pt x="1" y="1"/>
                  </a:moveTo>
                  <a:lnTo>
                    <a:pt x="1" y="7372"/>
                  </a:lnTo>
                  <a:lnTo>
                    <a:pt x="3126" y="7372"/>
                  </a:lnTo>
                  <a:lnTo>
                    <a:pt x="3126" y="1"/>
                  </a:lnTo>
                  <a:close/>
                </a:path>
              </a:pathLst>
            </a:custGeom>
            <a:solidFill>
              <a:srgbClr val="E1E5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1775;p62">
              <a:extLst>
                <a:ext uri="{FF2B5EF4-FFF2-40B4-BE49-F238E27FC236}">
                  <a16:creationId xmlns:a16="http://schemas.microsoft.com/office/drawing/2014/main" id="{A91DB9F8-088F-4B74-8652-1AB7AEF5B21C}"/>
                </a:ext>
              </a:extLst>
            </p:cNvPr>
            <p:cNvSpPr/>
            <p:nvPr/>
          </p:nvSpPr>
          <p:spPr>
            <a:xfrm>
              <a:off x="5835041" y="2584745"/>
              <a:ext cx="17344" cy="193173"/>
            </a:xfrm>
            <a:custGeom>
              <a:avLst/>
              <a:gdLst/>
              <a:ahLst/>
              <a:cxnLst/>
              <a:rect l="l" t="t" r="r" b="b"/>
              <a:pathLst>
                <a:path w="662" h="7373" extrusionOk="0">
                  <a:moveTo>
                    <a:pt x="0" y="1"/>
                  </a:moveTo>
                  <a:lnTo>
                    <a:pt x="0" y="7372"/>
                  </a:lnTo>
                  <a:lnTo>
                    <a:pt x="662" y="7372"/>
                  </a:lnTo>
                  <a:lnTo>
                    <a:pt x="662" y="1"/>
                  </a:lnTo>
                  <a:close/>
                </a:path>
              </a:pathLst>
            </a:custGeom>
            <a:solidFill>
              <a:srgbClr val="C8D1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1776;p62">
              <a:extLst>
                <a:ext uri="{FF2B5EF4-FFF2-40B4-BE49-F238E27FC236}">
                  <a16:creationId xmlns:a16="http://schemas.microsoft.com/office/drawing/2014/main" id="{16880ADE-72D6-414E-960E-55B5DE773204}"/>
                </a:ext>
              </a:extLst>
            </p:cNvPr>
            <p:cNvSpPr/>
            <p:nvPr/>
          </p:nvSpPr>
          <p:spPr>
            <a:xfrm>
              <a:off x="5835041" y="2584745"/>
              <a:ext cx="17344" cy="193173"/>
            </a:xfrm>
            <a:custGeom>
              <a:avLst/>
              <a:gdLst/>
              <a:ahLst/>
              <a:cxnLst/>
              <a:rect l="l" t="t" r="r" b="b"/>
              <a:pathLst>
                <a:path w="662" h="7373" extrusionOk="0">
                  <a:moveTo>
                    <a:pt x="0" y="1"/>
                  </a:moveTo>
                  <a:lnTo>
                    <a:pt x="0" y="7372"/>
                  </a:lnTo>
                  <a:lnTo>
                    <a:pt x="662" y="7372"/>
                  </a:lnTo>
                  <a:lnTo>
                    <a:pt x="662" y="1"/>
                  </a:lnTo>
                  <a:close/>
                </a:path>
              </a:pathLst>
            </a:custGeom>
            <a:solidFill>
              <a:srgbClr val="C8D1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1777;p62">
              <a:extLst>
                <a:ext uri="{FF2B5EF4-FFF2-40B4-BE49-F238E27FC236}">
                  <a16:creationId xmlns:a16="http://schemas.microsoft.com/office/drawing/2014/main" id="{FB6E02BC-3723-436A-A638-1C6D7247DEF0}"/>
                </a:ext>
              </a:extLst>
            </p:cNvPr>
            <p:cNvSpPr/>
            <p:nvPr/>
          </p:nvSpPr>
          <p:spPr>
            <a:xfrm>
              <a:off x="6034685" y="2584745"/>
              <a:ext cx="81901" cy="193408"/>
            </a:xfrm>
            <a:custGeom>
              <a:avLst/>
              <a:gdLst/>
              <a:ahLst/>
              <a:cxnLst/>
              <a:rect l="l" t="t" r="r" b="b"/>
              <a:pathLst>
                <a:path w="3126" h="7382" extrusionOk="0">
                  <a:moveTo>
                    <a:pt x="1" y="1"/>
                  </a:moveTo>
                  <a:lnTo>
                    <a:pt x="1" y="7382"/>
                  </a:lnTo>
                  <a:lnTo>
                    <a:pt x="3126" y="7382"/>
                  </a:lnTo>
                  <a:lnTo>
                    <a:pt x="3126" y="1"/>
                  </a:lnTo>
                  <a:close/>
                </a:path>
              </a:pathLst>
            </a:custGeom>
            <a:solidFill>
              <a:srgbClr val="E1E5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1778;p62">
              <a:extLst>
                <a:ext uri="{FF2B5EF4-FFF2-40B4-BE49-F238E27FC236}">
                  <a16:creationId xmlns:a16="http://schemas.microsoft.com/office/drawing/2014/main" id="{00EB0285-455E-48D6-B919-28E176374B88}"/>
                </a:ext>
              </a:extLst>
            </p:cNvPr>
            <p:cNvSpPr/>
            <p:nvPr/>
          </p:nvSpPr>
          <p:spPr>
            <a:xfrm>
              <a:off x="6034685" y="2584745"/>
              <a:ext cx="17371" cy="193173"/>
            </a:xfrm>
            <a:custGeom>
              <a:avLst/>
              <a:gdLst/>
              <a:ahLst/>
              <a:cxnLst/>
              <a:rect l="l" t="t" r="r" b="b"/>
              <a:pathLst>
                <a:path w="663" h="7373" extrusionOk="0">
                  <a:moveTo>
                    <a:pt x="1" y="1"/>
                  </a:moveTo>
                  <a:lnTo>
                    <a:pt x="1" y="7372"/>
                  </a:lnTo>
                  <a:lnTo>
                    <a:pt x="662" y="7372"/>
                  </a:lnTo>
                  <a:lnTo>
                    <a:pt x="662" y="1"/>
                  </a:lnTo>
                  <a:close/>
                </a:path>
              </a:pathLst>
            </a:custGeom>
            <a:solidFill>
              <a:srgbClr val="C8D1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1779;p62">
              <a:extLst>
                <a:ext uri="{FF2B5EF4-FFF2-40B4-BE49-F238E27FC236}">
                  <a16:creationId xmlns:a16="http://schemas.microsoft.com/office/drawing/2014/main" id="{677EA12F-7309-4287-97FD-3F6B62B681AD}"/>
                </a:ext>
              </a:extLst>
            </p:cNvPr>
            <p:cNvSpPr/>
            <p:nvPr/>
          </p:nvSpPr>
          <p:spPr>
            <a:xfrm>
              <a:off x="5872192" y="2567400"/>
              <a:ext cx="29920" cy="58819"/>
            </a:xfrm>
            <a:custGeom>
              <a:avLst/>
              <a:gdLst/>
              <a:ahLst/>
              <a:cxnLst/>
              <a:rect l="l" t="t" r="r" b="b"/>
              <a:pathLst>
                <a:path w="1142" h="2245" extrusionOk="0">
                  <a:moveTo>
                    <a:pt x="206" y="1"/>
                  </a:moveTo>
                  <a:cubicBezTo>
                    <a:pt x="89" y="1"/>
                    <a:pt x="1" y="102"/>
                    <a:pt x="1" y="212"/>
                  </a:cubicBezTo>
                  <a:lnTo>
                    <a:pt x="1" y="2024"/>
                  </a:lnTo>
                  <a:cubicBezTo>
                    <a:pt x="1" y="2149"/>
                    <a:pt x="97" y="2245"/>
                    <a:pt x="221" y="2245"/>
                  </a:cubicBezTo>
                  <a:lnTo>
                    <a:pt x="921" y="2245"/>
                  </a:lnTo>
                  <a:cubicBezTo>
                    <a:pt x="1046" y="2245"/>
                    <a:pt x="1142" y="2139"/>
                    <a:pt x="1142" y="2024"/>
                  </a:cubicBezTo>
                  <a:lnTo>
                    <a:pt x="1142" y="212"/>
                  </a:lnTo>
                  <a:cubicBezTo>
                    <a:pt x="1142" y="102"/>
                    <a:pt x="1045" y="1"/>
                    <a:pt x="936" y="1"/>
                  </a:cubicBezTo>
                  <a:cubicBezTo>
                    <a:pt x="931" y="1"/>
                    <a:pt x="926" y="1"/>
                    <a:pt x="921" y="2"/>
                  </a:cubicBezTo>
                  <a:lnTo>
                    <a:pt x="221" y="2"/>
                  </a:lnTo>
                  <a:cubicBezTo>
                    <a:pt x="216" y="1"/>
                    <a:pt x="211" y="1"/>
                    <a:pt x="2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1780;p62">
              <a:extLst>
                <a:ext uri="{FF2B5EF4-FFF2-40B4-BE49-F238E27FC236}">
                  <a16:creationId xmlns:a16="http://schemas.microsoft.com/office/drawing/2014/main" id="{99D01F41-3120-42B0-8EDD-1D7224226EA9}"/>
                </a:ext>
              </a:extLst>
            </p:cNvPr>
            <p:cNvSpPr/>
            <p:nvPr/>
          </p:nvSpPr>
          <p:spPr>
            <a:xfrm>
              <a:off x="5928706" y="2567400"/>
              <a:ext cx="29920" cy="58819"/>
            </a:xfrm>
            <a:custGeom>
              <a:avLst/>
              <a:gdLst/>
              <a:ahLst/>
              <a:cxnLst/>
              <a:rect l="l" t="t" r="r" b="b"/>
              <a:pathLst>
                <a:path w="1142" h="2245" extrusionOk="0">
                  <a:moveTo>
                    <a:pt x="205" y="1"/>
                  </a:moveTo>
                  <a:cubicBezTo>
                    <a:pt x="89" y="1"/>
                    <a:pt x="1" y="102"/>
                    <a:pt x="1" y="212"/>
                  </a:cubicBezTo>
                  <a:lnTo>
                    <a:pt x="1" y="2024"/>
                  </a:lnTo>
                  <a:cubicBezTo>
                    <a:pt x="1" y="2149"/>
                    <a:pt x="97" y="2245"/>
                    <a:pt x="221" y="2245"/>
                  </a:cubicBezTo>
                  <a:lnTo>
                    <a:pt x="911" y="2245"/>
                  </a:lnTo>
                  <a:cubicBezTo>
                    <a:pt x="1036" y="2245"/>
                    <a:pt x="1141" y="2149"/>
                    <a:pt x="1141" y="2024"/>
                  </a:cubicBezTo>
                  <a:lnTo>
                    <a:pt x="1141" y="212"/>
                  </a:lnTo>
                  <a:cubicBezTo>
                    <a:pt x="1141" y="102"/>
                    <a:pt x="1045" y="1"/>
                    <a:pt x="935" y="1"/>
                  </a:cubicBezTo>
                  <a:cubicBezTo>
                    <a:pt x="931" y="1"/>
                    <a:pt x="926" y="1"/>
                    <a:pt x="921" y="2"/>
                  </a:cubicBezTo>
                  <a:lnTo>
                    <a:pt x="221" y="2"/>
                  </a:lnTo>
                  <a:cubicBezTo>
                    <a:pt x="216" y="1"/>
                    <a:pt x="211" y="1"/>
                    <a:pt x="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1781;p62">
              <a:extLst>
                <a:ext uri="{FF2B5EF4-FFF2-40B4-BE49-F238E27FC236}">
                  <a16:creationId xmlns:a16="http://schemas.microsoft.com/office/drawing/2014/main" id="{8B6A7487-BE9B-4732-A58F-6B2D9432585E}"/>
                </a:ext>
              </a:extLst>
            </p:cNvPr>
            <p:cNvSpPr/>
            <p:nvPr/>
          </p:nvSpPr>
          <p:spPr>
            <a:xfrm>
              <a:off x="5984957" y="2567400"/>
              <a:ext cx="29920" cy="58819"/>
            </a:xfrm>
            <a:custGeom>
              <a:avLst/>
              <a:gdLst/>
              <a:ahLst/>
              <a:cxnLst/>
              <a:rect l="l" t="t" r="r" b="b"/>
              <a:pathLst>
                <a:path w="1142" h="2245" extrusionOk="0">
                  <a:moveTo>
                    <a:pt x="206" y="1"/>
                  </a:moveTo>
                  <a:cubicBezTo>
                    <a:pt x="89" y="1"/>
                    <a:pt x="1" y="102"/>
                    <a:pt x="1" y="212"/>
                  </a:cubicBezTo>
                  <a:lnTo>
                    <a:pt x="1" y="2024"/>
                  </a:lnTo>
                  <a:cubicBezTo>
                    <a:pt x="1" y="2149"/>
                    <a:pt x="97" y="2245"/>
                    <a:pt x="221" y="2245"/>
                  </a:cubicBezTo>
                  <a:lnTo>
                    <a:pt x="921" y="2245"/>
                  </a:lnTo>
                  <a:cubicBezTo>
                    <a:pt x="1036" y="2245"/>
                    <a:pt x="1141" y="2149"/>
                    <a:pt x="1132" y="2024"/>
                  </a:cubicBezTo>
                  <a:lnTo>
                    <a:pt x="1132" y="212"/>
                  </a:lnTo>
                  <a:cubicBezTo>
                    <a:pt x="1132" y="102"/>
                    <a:pt x="1044" y="1"/>
                    <a:pt x="936" y="1"/>
                  </a:cubicBezTo>
                  <a:cubicBezTo>
                    <a:pt x="931" y="1"/>
                    <a:pt x="926" y="1"/>
                    <a:pt x="921" y="2"/>
                  </a:cubicBezTo>
                  <a:lnTo>
                    <a:pt x="221" y="2"/>
                  </a:lnTo>
                  <a:cubicBezTo>
                    <a:pt x="216" y="1"/>
                    <a:pt x="211" y="1"/>
                    <a:pt x="2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1782;p62">
              <a:extLst>
                <a:ext uri="{FF2B5EF4-FFF2-40B4-BE49-F238E27FC236}">
                  <a16:creationId xmlns:a16="http://schemas.microsoft.com/office/drawing/2014/main" id="{C7BF786C-F46B-4698-87D1-2F4E5883CA8B}"/>
                </a:ext>
              </a:extLst>
            </p:cNvPr>
            <p:cNvSpPr/>
            <p:nvPr/>
          </p:nvSpPr>
          <p:spPr>
            <a:xfrm>
              <a:off x="5796369" y="2651817"/>
              <a:ext cx="29894" cy="59029"/>
            </a:xfrm>
            <a:custGeom>
              <a:avLst/>
              <a:gdLst/>
              <a:ahLst/>
              <a:cxnLst/>
              <a:rect l="l" t="t" r="r" b="b"/>
              <a:pathLst>
                <a:path w="1141" h="2253" extrusionOk="0">
                  <a:moveTo>
                    <a:pt x="221" y="0"/>
                  </a:moveTo>
                  <a:cubicBezTo>
                    <a:pt x="106" y="0"/>
                    <a:pt x="0" y="96"/>
                    <a:pt x="10" y="221"/>
                  </a:cubicBezTo>
                  <a:lnTo>
                    <a:pt x="10" y="2032"/>
                  </a:lnTo>
                  <a:cubicBezTo>
                    <a:pt x="0" y="2147"/>
                    <a:pt x="106" y="2253"/>
                    <a:pt x="221" y="2253"/>
                  </a:cubicBezTo>
                  <a:lnTo>
                    <a:pt x="920" y="2253"/>
                  </a:lnTo>
                  <a:cubicBezTo>
                    <a:pt x="1045" y="2253"/>
                    <a:pt x="1141" y="2147"/>
                    <a:pt x="1141" y="2032"/>
                  </a:cubicBezTo>
                  <a:lnTo>
                    <a:pt x="1141" y="221"/>
                  </a:lnTo>
                  <a:cubicBezTo>
                    <a:pt x="1141" y="96"/>
                    <a:pt x="1045" y="0"/>
                    <a:pt x="920"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1783;p62">
              <a:extLst>
                <a:ext uri="{FF2B5EF4-FFF2-40B4-BE49-F238E27FC236}">
                  <a16:creationId xmlns:a16="http://schemas.microsoft.com/office/drawing/2014/main" id="{E424448F-071B-43F0-B0D6-F1DE92588094}"/>
                </a:ext>
              </a:extLst>
            </p:cNvPr>
            <p:cNvSpPr/>
            <p:nvPr/>
          </p:nvSpPr>
          <p:spPr>
            <a:xfrm>
              <a:off x="6060806" y="2651817"/>
              <a:ext cx="29658" cy="59029"/>
            </a:xfrm>
            <a:custGeom>
              <a:avLst/>
              <a:gdLst/>
              <a:ahLst/>
              <a:cxnLst/>
              <a:rect l="l" t="t" r="r" b="b"/>
              <a:pathLst>
                <a:path w="1132" h="2253" extrusionOk="0">
                  <a:moveTo>
                    <a:pt x="221" y="0"/>
                  </a:moveTo>
                  <a:cubicBezTo>
                    <a:pt x="96" y="0"/>
                    <a:pt x="1" y="96"/>
                    <a:pt x="1" y="221"/>
                  </a:cubicBezTo>
                  <a:lnTo>
                    <a:pt x="1" y="2032"/>
                  </a:lnTo>
                  <a:cubicBezTo>
                    <a:pt x="1" y="2147"/>
                    <a:pt x="96" y="2253"/>
                    <a:pt x="221" y="2253"/>
                  </a:cubicBezTo>
                  <a:lnTo>
                    <a:pt x="921" y="2253"/>
                  </a:lnTo>
                  <a:cubicBezTo>
                    <a:pt x="1036" y="2253"/>
                    <a:pt x="1132" y="2147"/>
                    <a:pt x="1132" y="2032"/>
                  </a:cubicBezTo>
                  <a:lnTo>
                    <a:pt x="1132" y="221"/>
                  </a:lnTo>
                  <a:cubicBezTo>
                    <a:pt x="1132" y="96"/>
                    <a:pt x="1036" y="0"/>
                    <a:pt x="921"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784;p62">
              <a:extLst>
                <a:ext uri="{FF2B5EF4-FFF2-40B4-BE49-F238E27FC236}">
                  <a16:creationId xmlns:a16="http://schemas.microsoft.com/office/drawing/2014/main" id="{33703C67-F34D-4E12-BFE0-0557498FC524}"/>
                </a:ext>
              </a:extLst>
            </p:cNvPr>
            <p:cNvSpPr/>
            <p:nvPr/>
          </p:nvSpPr>
          <p:spPr>
            <a:xfrm>
              <a:off x="6034685" y="2565173"/>
              <a:ext cx="89945" cy="19860"/>
            </a:xfrm>
            <a:custGeom>
              <a:avLst/>
              <a:gdLst/>
              <a:ahLst/>
              <a:cxnLst/>
              <a:rect l="l" t="t" r="r" b="b"/>
              <a:pathLst>
                <a:path w="3433" h="758" extrusionOk="0">
                  <a:moveTo>
                    <a:pt x="1" y="0"/>
                  </a:moveTo>
                  <a:lnTo>
                    <a:pt x="1" y="758"/>
                  </a:lnTo>
                  <a:lnTo>
                    <a:pt x="3221" y="758"/>
                  </a:lnTo>
                  <a:cubicBezTo>
                    <a:pt x="3336" y="758"/>
                    <a:pt x="3432" y="662"/>
                    <a:pt x="3432" y="547"/>
                  </a:cubicBezTo>
                  <a:lnTo>
                    <a:pt x="3432" y="211"/>
                  </a:lnTo>
                  <a:cubicBezTo>
                    <a:pt x="3432" y="96"/>
                    <a:pt x="3336" y="0"/>
                    <a:pt x="32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1785;p62">
              <a:extLst>
                <a:ext uri="{FF2B5EF4-FFF2-40B4-BE49-F238E27FC236}">
                  <a16:creationId xmlns:a16="http://schemas.microsoft.com/office/drawing/2014/main" id="{EF3E05CA-8781-4BB4-8379-E5D384E33892}"/>
                </a:ext>
              </a:extLst>
            </p:cNvPr>
            <p:cNvSpPr/>
            <p:nvPr/>
          </p:nvSpPr>
          <p:spPr>
            <a:xfrm>
              <a:off x="6034685" y="2565173"/>
              <a:ext cx="17371" cy="19598"/>
            </a:xfrm>
            <a:custGeom>
              <a:avLst/>
              <a:gdLst/>
              <a:ahLst/>
              <a:cxnLst/>
              <a:rect l="l" t="t" r="r" b="b"/>
              <a:pathLst>
                <a:path w="663" h="748" extrusionOk="0">
                  <a:moveTo>
                    <a:pt x="1" y="0"/>
                  </a:moveTo>
                  <a:lnTo>
                    <a:pt x="1" y="748"/>
                  </a:lnTo>
                  <a:lnTo>
                    <a:pt x="662" y="748"/>
                  </a:lnTo>
                  <a:lnTo>
                    <a:pt x="662" y="0"/>
                  </a:ln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786;p62">
              <a:extLst>
                <a:ext uri="{FF2B5EF4-FFF2-40B4-BE49-F238E27FC236}">
                  <a16:creationId xmlns:a16="http://schemas.microsoft.com/office/drawing/2014/main" id="{5CDFC7BC-826C-44E7-ABBB-AFBC0078B8FE}"/>
                </a:ext>
              </a:extLst>
            </p:cNvPr>
            <p:cNvSpPr/>
            <p:nvPr/>
          </p:nvSpPr>
          <p:spPr>
            <a:xfrm>
              <a:off x="5892550" y="2436584"/>
              <a:ext cx="101735" cy="72364"/>
            </a:xfrm>
            <a:custGeom>
              <a:avLst/>
              <a:gdLst/>
              <a:ahLst/>
              <a:cxnLst/>
              <a:rect l="l" t="t" r="r" b="b"/>
              <a:pathLst>
                <a:path w="3883" h="2762" extrusionOk="0">
                  <a:moveTo>
                    <a:pt x="451" y="1"/>
                  </a:moveTo>
                  <a:cubicBezTo>
                    <a:pt x="202" y="1"/>
                    <a:pt x="0" y="202"/>
                    <a:pt x="0" y="451"/>
                  </a:cubicBezTo>
                  <a:lnTo>
                    <a:pt x="0" y="2761"/>
                  </a:lnTo>
                  <a:lnTo>
                    <a:pt x="3882" y="2761"/>
                  </a:lnTo>
                  <a:lnTo>
                    <a:pt x="3882" y="451"/>
                  </a:lnTo>
                  <a:cubicBezTo>
                    <a:pt x="3882" y="202"/>
                    <a:pt x="3681" y="1"/>
                    <a:pt x="3432" y="1"/>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787;p62">
              <a:extLst>
                <a:ext uri="{FF2B5EF4-FFF2-40B4-BE49-F238E27FC236}">
                  <a16:creationId xmlns:a16="http://schemas.microsoft.com/office/drawing/2014/main" id="{09ABC9E9-ACB7-4891-9089-7E7578CBF7E6}"/>
                </a:ext>
              </a:extLst>
            </p:cNvPr>
            <p:cNvSpPr/>
            <p:nvPr/>
          </p:nvSpPr>
          <p:spPr>
            <a:xfrm>
              <a:off x="5976416" y="2436584"/>
              <a:ext cx="18130" cy="72364"/>
            </a:xfrm>
            <a:custGeom>
              <a:avLst/>
              <a:gdLst/>
              <a:ahLst/>
              <a:cxnLst/>
              <a:rect l="l" t="t" r="r" b="b"/>
              <a:pathLst>
                <a:path w="692" h="2762" extrusionOk="0">
                  <a:moveTo>
                    <a:pt x="1" y="1"/>
                  </a:moveTo>
                  <a:lnTo>
                    <a:pt x="1" y="2761"/>
                  </a:lnTo>
                  <a:lnTo>
                    <a:pt x="691" y="2761"/>
                  </a:lnTo>
                  <a:lnTo>
                    <a:pt x="691" y="451"/>
                  </a:lnTo>
                  <a:cubicBezTo>
                    <a:pt x="691" y="202"/>
                    <a:pt x="490" y="1"/>
                    <a:pt x="241" y="1"/>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788;p62">
              <a:extLst>
                <a:ext uri="{FF2B5EF4-FFF2-40B4-BE49-F238E27FC236}">
                  <a16:creationId xmlns:a16="http://schemas.microsoft.com/office/drawing/2014/main" id="{B88F528B-254F-4562-BE68-B6CC80347E2F}"/>
                </a:ext>
              </a:extLst>
            </p:cNvPr>
            <p:cNvSpPr/>
            <p:nvPr/>
          </p:nvSpPr>
          <p:spPr>
            <a:xfrm>
              <a:off x="5919405" y="2450706"/>
              <a:ext cx="48260" cy="44619"/>
            </a:xfrm>
            <a:custGeom>
              <a:avLst/>
              <a:gdLst/>
              <a:ahLst/>
              <a:cxnLst/>
              <a:rect l="l" t="t" r="r" b="b"/>
              <a:pathLst>
                <a:path w="1842" h="1703" extrusionOk="0">
                  <a:moveTo>
                    <a:pt x="921" y="1"/>
                  </a:moveTo>
                  <a:cubicBezTo>
                    <a:pt x="816" y="1"/>
                    <a:pt x="710" y="70"/>
                    <a:pt x="710" y="209"/>
                  </a:cubicBezTo>
                  <a:lnTo>
                    <a:pt x="710" y="641"/>
                  </a:lnTo>
                  <a:lnTo>
                    <a:pt x="279" y="641"/>
                  </a:lnTo>
                  <a:cubicBezTo>
                    <a:pt x="1" y="641"/>
                    <a:pt x="1" y="1062"/>
                    <a:pt x="279" y="1062"/>
                  </a:cubicBezTo>
                  <a:lnTo>
                    <a:pt x="710" y="1062"/>
                  </a:lnTo>
                  <a:lnTo>
                    <a:pt x="710" y="1494"/>
                  </a:lnTo>
                  <a:cubicBezTo>
                    <a:pt x="710" y="1633"/>
                    <a:pt x="816" y="1702"/>
                    <a:pt x="921" y="1702"/>
                  </a:cubicBezTo>
                  <a:cubicBezTo>
                    <a:pt x="1027" y="1702"/>
                    <a:pt x="1132" y="1633"/>
                    <a:pt x="1132" y="1494"/>
                  </a:cubicBezTo>
                  <a:lnTo>
                    <a:pt x="1132" y="1062"/>
                  </a:lnTo>
                  <a:lnTo>
                    <a:pt x="1563" y="1062"/>
                  </a:lnTo>
                  <a:cubicBezTo>
                    <a:pt x="1841" y="1062"/>
                    <a:pt x="1841" y="641"/>
                    <a:pt x="1563" y="641"/>
                  </a:cubicBezTo>
                  <a:lnTo>
                    <a:pt x="1132" y="641"/>
                  </a:lnTo>
                  <a:lnTo>
                    <a:pt x="1132" y="209"/>
                  </a:lnTo>
                  <a:cubicBezTo>
                    <a:pt x="1132" y="70"/>
                    <a:pt x="1027" y="1"/>
                    <a:pt x="9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Rettangolo 9"/>
          <p:cNvSpPr/>
          <p:nvPr/>
        </p:nvSpPr>
        <p:spPr>
          <a:xfrm>
            <a:off x="6513806" y="1488549"/>
            <a:ext cx="5230521" cy="1846659"/>
          </a:xfrm>
          <a:prstGeom prst="rect">
            <a:avLst/>
          </a:prstGeom>
        </p:spPr>
        <p:txBody>
          <a:bodyPr wrap="square">
            <a:spAutoFit/>
          </a:bodyPr>
          <a:lstStyle/>
          <a:p>
            <a:r>
              <a:rPr lang="it-IT" sz="1600" dirty="0"/>
              <a:t>La riforma riguarda la revisione e l’aggiornamento</a:t>
            </a:r>
          </a:p>
          <a:p>
            <a:r>
              <a:rPr lang="it-IT" sz="1600" dirty="0"/>
              <a:t>dell’assetto regolamentare e del regime giuridico degli</a:t>
            </a:r>
          </a:p>
          <a:p>
            <a:r>
              <a:rPr lang="it-IT" sz="1600" b="1" dirty="0"/>
              <a:t>Istituti di Ricovero e Cura a Carattere Scientifico</a:t>
            </a:r>
          </a:p>
          <a:p>
            <a:r>
              <a:rPr lang="it-IT" sz="1600" b="1" dirty="0"/>
              <a:t>(IRCCS) </a:t>
            </a:r>
            <a:r>
              <a:rPr lang="it-IT" sz="1600" dirty="0"/>
              <a:t>e delle politiche di ricerca del Ministero della</a:t>
            </a:r>
          </a:p>
          <a:p>
            <a:r>
              <a:rPr lang="it-IT" sz="1600" dirty="0"/>
              <a:t>salute, per la riorganizzazione di tali enti di ricerca</a:t>
            </a:r>
          </a:p>
          <a:p>
            <a:r>
              <a:rPr lang="it-IT" sz="1600" dirty="0"/>
              <a:t>finalizzata al rafforzamento del rapporto fra ricerca,</a:t>
            </a:r>
          </a:p>
          <a:p>
            <a:r>
              <a:rPr lang="it-IT" sz="1600" dirty="0"/>
              <a:t>innovazione e cure sanitarie.</a:t>
            </a:r>
          </a:p>
        </p:txBody>
      </p:sp>
      <p:sp>
        <p:nvSpPr>
          <p:cNvPr id="116" name="Rettangolo 115">
            <a:extLst>
              <a:ext uri="{FF2B5EF4-FFF2-40B4-BE49-F238E27FC236}">
                <a16:creationId xmlns:a16="http://schemas.microsoft.com/office/drawing/2014/main" id="{B5B6097A-767C-4DE7-B1D7-09B8E0A09A7F}"/>
              </a:ext>
            </a:extLst>
          </p:cNvPr>
          <p:cNvSpPr/>
          <p:nvPr/>
        </p:nvSpPr>
        <p:spPr>
          <a:xfrm>
            <a:off x="6896394" y="4662323"/>
            <a:ext cx="1830950" cy="307777"/>
          </a:xfrm>
          <a:prstGeom prst="rect">
            <a:avLst/>
          </a:prstGeom>
        </p:spPr>
        <p:txBody>
          <a:bodyPr wrap="none">
            <a:spAutoFit/>
          </a:bodyPr>
          <a:lstStyle/>
          <a:p>
            <a:r>
              <a:rPr lang="it-IT" sz="1400" b="1" dirty="0" smtClean="0"/>
              <a:t>Situazione di Partenza</a:t>
            </a:r>
            <a:endParaRPr lang="it-IT" sz="1400" dirty="0"/>
          </a:p>
        </p:txBody>
      </p:sp>
      <p:sp>
        <p:nvSpPr>
          <p:cNvPr id="117" name="Rettangolo 116">
            <a:extLst>
              <a:ext uri="{FF2B5EF4-FFF2-40B4-BE49-F238E27FC236}">
                <a16:creationId xmlns:a16="http://schemas.microsoft.com/office/drawing/2014/main" id="{B5B6097A-767C-4DE7-B1D7-09B8E0A09A7F}"/>
              </a:ext>
            </a:extLst>
          </p:cNvPr>
          <p:cNvSpPr/>
          <p:nvPr/>
        </p:nvSpPr>
        <p:spPr>
          <a:xfrm>
            <a:off x="9810538" y="4660064"/>
            <a:ext cx="1369799" cy="307777"/>
          </a:xfrm>
          <a:prstGeom prst="rect">
            <a:avLst/>
          </a:prstGeom>
        </p:spPr>
        <p:txBody>
          <a:bodyPr wrap="none">
            <a:spAutoFit/>
          </a:bodyPr>
          <a:lstStyle/>
          <a:p>
            <a:r>
              <a:rPr lang="it-IT" sz="1400" b="1" dirty="0" smtClean="0"/>
              <a:t>Nodi Applicativi</a:t>
            </a:r>
            <a:endParaRPr lang="it-IT" sz="1400" dirty="0"/>
          </a:p>
        </p:txBody>
      </p:sp>
      <p:grpSp>
        <p:nvGrpSpPr>
          <p:cNvPr id="118" name="Google Shape;15110;p63"/>
          <p:cNvGrpSpPr/>
          <p:nvPr/>
        </p:nvGrpSpPr>
        <p:grpSpPr>
          <a:xfrm>
            <a:off x="7512965" y="4193003"/>
            <a:ext cx="597807" cy="525912"/>
            <a:chOff x="5344216" y="4291056"/>
            <a:chExt cx="304616" cy="343560"/>
          </a:xfrm>
        </p:grpSpPr>
        <p:sp>
          <p:nvSpPr>
            <p:cNvPr id="119" name="Google Shape;15111;p63"/>
            <p:cNvSpPr/>
            <p:nvPr/>
          </p:nvSpPr>
          <p:spPr>
            <a:xfrm>
              <a:off x="5344216" y="4297148"/>
              <a:ext cx="251334" cy="247264"/>
            </a:xfrm>
            <a:custGeom>
              <a:avLst/>
              <a:gdLst/>
              <a:ahLst/>
              <a:cxnLst/>
              <a:rect l="l" t="t" r="r" b="b"/>
              <a:pathLst>
                <a:path w="9571" h="9416" extrusionOk="0">
                  <a:moveTo>
                    <a:pt x="9280" y="0"/>
                  </a:moveTo>
                  <a:cubicBezTo>
                    <a:pt x="9234" y="0"/>
                    <a:pt x="9185" y="17"/>
                    <a:pt x="9140" y="55"/>
                  </a:cubicBezTo>
                  <a:lnTo>
                    <a:pt x="144" y="9051"/>
                  </a:lnTo>
                  <a:cubicBezTo>
                    <a:pt x="0" y="9185"/>
                    <a:pt x="96" y="9415"/>
                    <a:pt x="287" y="9415"/>
                  </a:cubicBezTo>
                  <a:cubicBezTo>
                    <a:pt x="345" y="9415"/>
                    <a:pt x="393" y="9386"/>
                    <a:pt x="431" y="9348"/>
                  </a:cubicBezTo>
                  <a:lnTo>
                    <a:pt x="9437" y="352"/>
                  </a:lnTo>
                  <a:cubicBezTo>
                    <a:pt x="9570" y="196"/>
                    <a:pt x="9439" y="0"/>
                    <a:pt x="9280"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5112;p63"/>
            <p:cNvSpPr/>
            <p:nvPr/>
          </p:nvSpPr>
          <p:spPr>
            <a:xfrm>
              <a:off x="5544501" y="4291056"/>
              <a:ext cx="55330" cy="53807"/>
            </a:xfrm>
            <a:custGeom>
              <a:avLst/>
              <a:gdLst/>
              <a:ahLst/>
              <a:cxnLst/>
              <a:rect l="l" t="t" r="r" b="b"/>
              <a:pathLst>
                <a:path w="2107" h="2049" extrusionOk="0">
                  <a:moveTo>
                    <a:pt x="259" y="0"/>
                  </a:moveTo>
                  <a:cubicBezTo>
                    <a:pt x="1" y="19"/>
                    <a:pt x="1" y="393"/>
                    <a:pt x="259" y="412"/>
                  </a:cubicBezTo>
                  <a:lnTo>
                    <a:pt x="1685" y="412"/>
                  </a:lnTo>
                  <a:lnTo>
                    <a:pt x="1685" y="1838"/>
                  </a:lnTo>
                  <a:cubicBezTo>
                    <a:pt x="1685" y="1953"/>
                    <a:pt x="1781" y="2048"/>
                    <a:pt x="1896" y="2048"/>
                  </a:cubicBezTo>
                  <a:cubicBezTo>
                    <a:pt x="2011" y="2048"/>
                    <a:pt x="2097" y="1953"/>
                    <a:pt x="2106" y="1838"/>
                  </a:cubicBezTo>
                  <a:lnTo>
                    <a:pt x="2106" y="201"/>
                  </a:lnTo>
                  <a:cubicBezTo>
                    <a:pt x="2106" y="86"/>
                    <a:pt x="2011" y="0"/>
                    <a:pt x="1896"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5113;p63"/>
            <p:cNvSpPr/>
            <p:nvPr/>
          </p:nvSpPr>
          <p:spPr>
            <a:xfrm>
              <a:off x="5349494" y="4566497"/>
              <a:ext cx="102309" cy="68118"/>
            </a:xfrm>
            <a:custGeom>
              <a:avLst/>
              <a:gdLst/>
              <a:ahLst/>
              <a:cxnLst/>
              <a:rect l="l" t="t" r="r" b="b"/>
              <a:pathLst>
                <a:path w="3896" h="2594" extrusionOk="0">
                  <a:moveTo>
                    <a:pt x="316" y="0"/>
                  </a:moveTo>
                  <a:cubicBezTo>
                    <a:pt x="48" y="10"/>
                    <a:pt x="10" y="144"/>
                    <a:pt x="0" y="201"/>
                  </a:cubicBezTo>
                  <a:lnTo>
                    <a:pt x="0" y="2594"/>
                  </a:lnTo>
                  <a:lnTo>
                    <a:pt x="3895" y="2594"/>
                  </a:lnTo>
                  <a:lnTo>
                    <a:pt x="38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5114;p63"/>
            <p:cNvSpPr/>
            <p:nvPr/>
          </p:nvSpPr>
          <p:spPr>
            <a:xfrm>
              <a:off x="5447996" y="4480784"/>
              <a:ext cx="102309" cy="153831"/>
            </a:xfrm>
            <a:custGeom>
              <a:avLst/>
              <a:gdLst/>
              <a:ahLst/>
              <a:cxnLst/>
              <a:rect l="l" t="t" r="r" b="b"/>
              <a:pathLst>
                <a:path w="3896" h="5858" extrusionOk="0">
                  <a:moveTo>
                    <a:pt x="297" y="1"/>
                  </a:moveTo>
                  <a:cubicBezTo>
                    <a:pt x="58" y="10"/>
                    <a:pt x="10" y="125"/>
                    <a:pt x="1" y="183"/>
                  </a:cubicBezTo>
                  <a:lnTo>
                    <a:pt x="1" y="5858"/>
                  </a:lnTo>
                  <a:lnTo>
                    <a:pt x="3896" y="5858"/>
                  </a:lnTo>
                  <a:lnTo>
                    <a:pt x="3896" y="1"/>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5115;p63"/>
            <p:cNvSpPr/>
            <p:nvPr/>
          </p:nvSpPr>
          <p:spPr>
            <a:xfrm>
              <a:off x="5546523" y="4388297"/>
              <a:ext cx="102309" cy="246319"/>
            </a:xfrm>
            <a:custGeom>
              <a:avLst/>
              <a:gdLst/>
              <a:ahLst/>
              <a:cxnLst/>
              <a:rect l="l" t="t" r="r" b="b"/>
              <a:pathLst>
                <a:path w="3896" h="9380" extrusionOk="0">
                  <a:moveTo>
                    <a:pt x="335" y="1"/>
                  </a:moveTo>
                  <a:cubicBezTo>
                    <a:pt x="39" y="1"/>
                    <a:pt x="10" y="154"/>
                    <a:pt x="0" y="211"/>
                  </a:cubicBezTo>
                  <a:lnTo>
                    <a:pt x="0" y="9380"/>
                  </a:lnTo>
                  <a:lnTo>
                    <a:pt x="3895" y="9380"/>
                  </a:lnTo>
                  <a:lnTo>
                    <a:pt x="3895" y="192"/>
                  </a:lnTo>
                  <a:cubicBezTo>
                    <a:pt x="3886" y="125"/>
                    <a:pt x="3828" y="1"/>
                    <a:pt x="3560" y="1"/>
                  </a:cubicBezTo>
                  <a:close/>
                </a:path>
              </a:pathLst>
            </a:custGeom>
            <a:solidFill>
              <a:schemeClr val="accent4"/>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n>
                  <a:solidFill>
                    <a:schemeClr val="accent4"/>
                  </a:solidFill>
                </a:ln>
              </a:endParaRPr>
            </a:p>
          </p:txBody>
        </p:sp>
        <p:sp>
          <p:nvSpPr>
            <p:cNvPr id="124" name="Google Shape;15116;p63"/>
            <p:cNvSpPr/>
            <p:nvPr/>
          </p:nvSpPr>
          <p:spPr>
            <a:xfrm>
              <a:off x="5349731" y="4566497"/>
              <a:ext cx="8587" cy="68118"/>
            </a:xfrm>
            <a:custGeom>
              <a:avLst/>
              <a:gdLst/>
              <a:ahLst/>
              <a:cxnLst/>
              <a:rect l="l" t="t" r="r" b="b"/>
              <a:pathLst>
                <a:path w="327" h="2594" extrusionOk="0">
                  <a:moveTo>
                    <a:pt x="307" y="0"/>
                  </a:moveTo>
                  <a:cubicBezTo>
                    <a:pt x="39" y="10"/>
                    <a:pt x="1" y="144"/>
                    <a:pt x="1" y="201"/>
                  </a:cubicBezTo>
                  <a:lnTo>
                    <a:pt x="1" y="2594"/>
                  </a:lnTo>
                  <a:lnTo>
                    <a:pt x="326" y="2594"/>
                  </a:lnTo>
                  <a:lnTo>
                    <a:pt x="326" y="0"/>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5117;p63"/>
            <p:cNvSpPr/>
            <p:nvPr/>
          </p:nvSpPr>
          <p:spPr>
            <a:xfrm>
              <a:off x="5447996" y="4480784"/>
              <a:ext cx="8823" cy="153831"/>
            </a:xfrm>
            <a:custGeom>
              <a:avLst/>
              <a:gdLst/>
              <a:ahLst/>
              <a:cxnLst/>
              <a:rect l="l" t="t" r="r" b="b"/>
              <a:pathLst>
                <a:path w="336" h="5858" extrusionOk="0">
                  <a:moveTo>
                    <a:pt x="297" y="1"/>
                  </a:moveTo>
                  <a:cubicBezTo>
                    <a:pt x="58" y="20"/>
                    <a:pt x="10" y="135"/>
                    <a:pt x="1" y="183"/>
                  </a:cubicBezTo>
                  <a:lnTo>
                    <a:pt x="1" y="5858"/>
                  </a:lnTo>
                  <a:lnTo>
                    <a:pt x="336" y="5858"/>
                  </a:lnTo>
                  <a:lnTo>
                    <a:pt x="33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5118;p63"/>
            <p:cNvSpPr/>
            <p:nvPr/>
          </p:nvSpPr>
          <p:spPr>
            <a:xfrm>
              <a:off x="5546523" y="4388297"/>
              <a:ext cx="8823" cy="246319"/>
            </a:xfrm>
            <a:custGeom>
              <a:avLst/>
              <a:gdLst/>
              <a:ahLst/>
              <a:cxnLst/>
              <a:rect l="l" t="t" r="r" b="b"/>
              <a:pathLst>
                <a:path w="336" h="9380" extrusionOk="0">
                  <a:moveTo>
                    <a:pt x="335" y="1"/>
                  </a:moveTo>
                  <a:cubicBezTo>
                    <a:pt x="39" y="1"/>
                    <a:pt x="10" y="154"/>
                    <a:pt x="0" y="211"/>
                  </a:cubicBezTo>
                  <a:lnTo>
                    <a:pt x="0" y="9380"/>
                  </a:lnTo>
                  <a:lnTo>
                    <a:pt x="335" y="9380"/>
                  </a:lnTo>
                  <a:lnTo>
                    <a:pt x="335" y="1"/>
                  </a:ln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5119;p63"/>
            <p:cNvSpPr/>
            <p:nvPr/>
          </p:nvSpPr>
          <p:spPr>
            <a:xfrm>
              <a:off x="5365828" y="4585089"/>
              <a:ext cx="68381" cy="11082"/>
            </a:xfrm>
            <a:custGeom>
              <a:avLst/>
              <a:gdLst/>
              <a:ahLst/>
              <a:cxnLst/>
              <a:rect l="l" t="t" r="r" b="b"/>
              <a:pathLst>
                <a:path w="2604" h="422" extrusionOk="0">
                  <a:moveTo>
                    <a:pt x="259" y="0"/>
                  </a:moveTo>
                  <a:cubicBezTo>
                    <a:pt x="0" y="20"/>
                    <a:pt x="0" y="402"/>
                    <a:pt x="259" y="422"/>
                  </a:cubicBezTo>
                  <a:lnTo>
                    <a:pt x="2345" y="422"/>
                  </a:lnTo>
                  <a:cubicBezTo>
                    <a:pt x="2603" y="402"/>
                    <a:pt x="2603" y="20"/>
                    <a:pt x="23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5120;p63"/>
            <p:cNvSpPr/>
            <p:nvPr/>
          </p:nvSpPr>
          <p:spPr>
            <a:xfrm>
              <a:off x="5464592" y="4499376"/>
              <a:ext cx="68381" cy="11108"/>
            </a:xfrm>
            <a:custGeom>
              <a:avLst/>
              <a:gdLst/>
              <a:ahLst/>
              <a:cxnLst/>
              <a:rect l="l" t="t" r="r" b="b"/>
              <a:pathLst>
                <a:path w="2604" h="423" extrusionOk="0">
                  <a:moveTo>
                    <a:pt x="259" y="1"/>
                  </a:moveTo>
                  <a:cubicBezTo>
                    <a:pt x="0" y="20"/>
                    <a:pt x="0" y="393"/>
                    <a:pt x="259" y="422"/>
                  </a:cubicBezTo>
                  <a:lnTo>
                    <a:pt x="2355" y="422"/>
                  </a:lnTo>
                  <a:cubicBezTo>
                    <a:pt x="2604" y="393"/>
                    <a:pt x="2604" y="20"/>
                    <a:pt x="23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5121;p63"/>
            <p:cNvSpPr/>
            <p:nvPr/>
          </p:nvSpPr>
          <p:spPr>
            <a:xfrm>
              <a:off x="5562516" y="4406889"/>
              <a:ext cx="70324" cy="11108"/>
            </a:xfrm>
            <a:custGeom>
              <a:avLst/>
              <a:gdLst/>
              <a:ahLst/>
              <a:cxnLst/>
              <a:rect l="l" t="t" r="r" b="b"/>
              <a:pathLst>
                <a:path w="2678" h="423" extrusionOk="0">
                  <a:moveTo>
                    <a:pt x="273" y="1"/>
                  </a:moveTo>
                  <a:cubicBezTo>
                    <a:pt x="0" y="1"/>
                    <a:pt x="0" y="423"/>
                    <a:pt x="273" y="423"/>
                  </a:cubicBezTo>
                  <a:cubicBezTo>
                    <a:pt x="279" y="423"/>
                    <a:pt x="285" y="423"/>
                    <a:pt x="291" y="422"/>
                  </a:cubicBezTo>
                  <a:lnTo>
                    <a:pt x="2387" y="422"/>
                  </a:lnTo>
                  <a:cubicBezTo>
                    <a:pt x="2393" y="423"/>
                    <a:pt x="2399" y="423"/>
                    <a:pt x="2405" y="423"/>
                  </a:cubicBezTo>
                  <a:cubicBezTo>
                    <a:pt x="2678" y="423"/>
                    <a:pt x="2678" y="1"/>
                    <a:pt x="2405" y="1"/>
                  </a:cubicBezTo>
                  <a:cubicBezTo>
                    <a:pt x="2399" y="1"/>
                    <a:pt x="2393" y="1"/>
                    <a:pt x="2387" y="1"/>
                  </a:cubicBezTo>
                  <a:lnTo>
                    <a:pt x="291" y="1"/>
                  </a:lnTo>
                  <a:cubicBezTo>
                    <a:pt x="285" y="1"/>
                    <a:pt x="279" y="1"/>
                    <a:pt x="2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 name="Google Shape;15597;p64"/>
          <p:cNvGrpSpPr/>
          <p:nvPr/>
        </p:nvGrpSpPr>
        <p:grpSpPr>
          <a:xfrm>
            <a:off x="10034652" y="4150444"/>
            <a:ext cx="550134" cy="561035"/>
            <a:chOff x="2189568" y="1961603"/>
            <a:chExt cx="364993" cy="359049"/>
          </a:xfrm>
        </p:grpSpPr>
        <p:sp>
          <p:nvSpPr>
            <p:cNvPr id="131" name="Google Shape;15598;p64"/>
            <p:cNvSpPr/>
            <p:nvPr/>
          </p:nvSpPr>
          <p:spPr>
            <a:xfrm>
              <a:off x="2232197" y="2004206"/>
              <a:ext cx="77822" cy="73868"/>
            </a:xfrm>
            <a:custGeom>
              <a:avLst/>
              <a:gdLst/>
              <a:ahLst/>
              <a:cxnLst/>
              <a:rect l="l" t="t" r="r" b="b"/>
              <a:pathLst>
                <a:path w="2972" h="2821" extrusionOk="0">
                  <a:moveTo>
                    <a:pt x="292" y="1"/>
                  </a:moveTo>
                  <a:cubicBezTo>
                    <a:pt x="135" y="1"/>
                    <a:pt x="1" y="204"/>
                    <a:pt x="147" y="350"/>
                  </a:cubicBezTo>
                  <a:lnTo>
                    <a:pt x="2551" y="2754"/>
                  </a:lnTo>
                  <a:cubicBezTo>
                    <a:pt x="2590" y="2792"/>
                    <a:pt x="2647" y="2821"/>
                    <a:pt x="2694" y="2821"/>
                  </a:cubicBezTo>
                  <a:cubicBezTo>
                    <a:pt x="2876" y="2821"/>
                    <a:pt x="2971" y="2592"/>
                    <a:pt x="2838" y="2468"/>
                  </a:cubicBezTo>
                  <a:lnTo>
                    <a:pt x="434" y="64"/>
                  </a:lnTo>
                  <a:cubicBezTo>
                    <a:pt x="389" y="19"/>
                    <a:pt x="340" y="1"/>
                    <a:pt x="2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5599;p64"/>
            <p:cNvSpPr/>
            <p:nvPr/>
          </p:nvSpPr>
          <p:spPr>
            <a:xfrm>
              <a:off x="2192187" y="2070061"/>
              <a:ext cx="100838" cy="35009"/>
            </a:xfrm>
            <a:custGeom>
              <a:avLst/>
              <a:gdLst/>
              <a:ahLst/>
              <a:cxnLst/>
              <a:rect l="l" t="t" r="r" b="b"/>
              <a:pathLst>
                <a:path w="3851" h="1337" extrusionOk="0">
                  <a:moveTo>
                    <a:pt x="285" y="0"/>
                  </a:moveTo>
                  <a:cubicBezTo>
                    <a:pt x="74" y="0"/>
                    <a:pt x="1" y="332"/>
                    <a:pt x="244" y="401"/>
                  </a:cubicBezTo>
                  <a:lnTo>
                    <a:pt x="3517" y="1327"/>
                  </a:lnTo>
                  <a:cubicBezTo>
                    <a:pt x="3526" y="1336"/>
                    <a:pt x="3545" y="1336"/>
                    <a:pt x="3564" y="1336"/>
                  </a:cubicBezTo>
                  <a:cubicBezTo>
                    <a:pt x="3803" y="1336"/>
                    <a:pt x="3850" y="1002"/>
                    <a:pt x="3621" y="935"/>
                  </a:cubicBezTo>
                  <a:lnTo>
                    <a:pt x="349" y="10"/>
                  </a:lnTo>
                  <a:cubicBezTo>
                    <a:pt x="327" y="3"/>
                    <a:pt x="305" y="0"/>
                    <a:pt x="2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5600;p64"/>
            <p:cNvSpPr/>
            <p:nvPr/>
          </p:nvSpPr>
          <p:spPr>
            <a:xfrm>
              <a:off x="2189568" y="2121514"/>
              <a:ext cx="100131" cy="36999"/>
            </a:xfrm>
            <a:custGeom>
              <a:avLst/>
              <a:gdLst/>
              <a:ahLst/>
              <a:cxnLst/>
              <a:rect l="l" t="t" r="r" b="b"/>
              <a:pathLst>
                <a:path w="3824" h="1413" extrusionOk="0">
                  <a:moveTo>
                    <a:pt x="3539" y="0"/>
                  </a:moveTo>
                  <a:cubicBezTo>
                    <a:pt x="3519" y="0"/>
                    <a:pt x="3497" y="3"/>
                    <a:pt x="3473" y="10"/>
                  </a:cubicBezTo>
                  <a:lnTo>
                    <a:pt x="220" y="1012"/>
                  </a:lnTo>
                  <a:cubicBezTo>
                    <a:pt x="1" y="1079"/>
                    <a:pt x="49" y="1403"/>
                    <a:pt x="278" y="1413"/>
                  </a:cubicBezTo>
                  <a:cubicBezTo>
                    <a:pt x="306" y="1403"/>
                    <a:pt x="325" y="1403"/>
                    <a:pt x="344" y="1394"/>
                  </a:cubicBezTo>
                  <a:lnTo>
                    <a:pt x="3597" y="392"/>
                  </a:lnTo>
                  <a:cubicBezTo>
                    <a:pt x="3823" y="322"/>
                    <a:pt x="3749" y="0"/>
                    <a:pt x="35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5601;p64"/>
            <p:cNvSpPr/>
            <p:nvPr/>
          </p:nvSpPr>
          <p:spPr>
            <a:xfrm>
              <a:off x="2299048" y="1964404"/>
              <a:ext cx="36947" cy="96439"/>
            </a:xfrm>
            <a:custGeom>
              <a:avLst/>
              <a:gdLst/>
              <a:ahLst/>
              <a:cxnLst/>
              <a:rect l="l" t="t" r="r" b="b"/>
              <a:pathLst>
                <a:path w="1411" h="3683" extrusionOk="0">
                  <a:moveTo>
                    <a:pt x="250" y="1"/>
                  </a:moveTo>
                  <a:cubicBezTo>
                    <a:pt x="127" y="1"/>
                    <a:pt x="0" y="106"/>
                    <a:pt x="46" y="267"/>
                  </a:cubicBezTo>
                  <a:lnTo>
                    <a:pt x="981" y="3539"/>
                  </a:lnTo>
                  <a:cubicBezTo>
                    <a:pt x="1010" y="3625"/>
                    <a:pt x="1086" y="3683"/>
                    <a:pt x="1181" y="3683"/>
                  </a:cubicBezTo>
                  <a:cubicBezTo>
                    <a:pt x="1315" y="3683"/>
                    <a:pt x="1410" y="3559"/>
                    <a:pt x="1372" y="3425"/>
                  </a:cubicBezTo>
                  <a:lnTo>
                    <a:pt x="437" y="153"/>
                  </a:lnTo>
                  <a:cubicBezTo>
                    <a:pt x="411" y="47"/>
                    <a:pt x="331" y="1"/>
                    <a:pt x="2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5602;p64"/>
            <p:cNvSpPr/>
            <p:nvPr/>
          </p:nvSpPr>
          <p:spPr>
            <a:xfrm>
              <a:off x="2350711" y="1961603"/>
              <a:ext cx="38701" cy="95732"/>
            </a:xfrm>
            <a:custGeom>
              <a:avLst/>
              <a:gdLst/>
              <a:ahLst/>
              <a:cxnLst/>
              <a:rect l="l" t="t" r="r" b="b"/>
              <a:pathLst>
                <a:path w="1478" h="3656" extrusionOk="0">
                  <a:moveTo>
                    <a:pt x="1233" y="0"/>
                  </a:moveTo>
                  <a:cubicBezTo>
                    <a:pt x="1154" y="0"/>
                    <a:pt x="1074" y="44"/>
                    <a:pt x="1040" y="145"/>
                  </a:cubicBezTo>
                  <a:lnTo>
                    <a:pt x="48" y="3398"/>
                  </a:lnTo>
                  <a:cubicBezTo>
                    <a:pt x="0" y="3522"/>
                    <a:pt x="105" y="3656"/>
                    <a:pt x="239" y="3656"/>
                  </a:cubicBezTo>
                  <a:cubicBezTo>
                    <a:pt x="324" y="3656"/>
                    <a:pt x="410" y="3599"/>
                    <a:pt x="439" y="3513"/>
                  </a:cubicBezTo>
                  <a:lnTo>
                    <a:pt x="1431" y="260"/>
                  </a:lnTo>
                  <a:cubicBezTo>
                    <a:pt x="1477" y="104"/>
                    <a:pt x="1355" y="0"/>
                    <a:pt x="1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5603;p64"/>
            <p:cNvSpPr/>
            <p:nvPr/>
          </p:nvSpPr>
          <p:spPr>
            <a:xfrm>
              <a:off x="2286243" y="2072313"/>
              <a:ext cx="237838" cy="221604"/>
            </a:xfrm>
            <a:custGeom>
              <a:avLst/>
              <a:gdLst/>
              <a:ahLst/>
              <a:cxnLst/>
              <a:rect l="l" t="t" r="r" b="b"/>
              <a:pathLst>
                <a:path w="9083" h="8463" extrusionOk="0">
                  <a:moveTo>
                    <a:pt x="3880" y="0"/>
                  </a:moveTo>
                  <a:cubicBezTo>
                    <a:pt x="3398" y="0"/>
                    <a:pt x="2905" y="109"/>
                    <a:pt x="2434" y="344"/>
                  </a:cubicBezTo>
                  <a:cubicBezTo>
                    <a:pt x="440" y="1336"/>
                    <a:pt x="1" y="3988"/>
                    <a:pt x="1575" y="5572"/>
                  </a:cubicBezTo>
                  <a:cubicBezTo>
                    <a:pt x="2081" y="6077"/>
                    <a:pt x="2748" y="6402"/>
                    <a:pt x="3464" y="6497"/>
                  </a:cubicBezTo>
                  <a:cubicBezTo>
                    <a:pt x="4427" y="6621"/>
                    <a:pt x="5334" y="7031"/>
                    <a:pt x="6068" y="7661"/>
                  </a:cubicBezTo>
                  <a:cubicBezTo>
                    <a:pt x="6173" y="7756"/>
                    <a:pt x="6278" y="7852"/>
                    <a:pt x="6374" y="7947"/>
                  </a:cubicBezTo>
                  <a:lnTo>
                    <a:pt x="6889" y="8462"/>
                  </a:lnTo>
                  <a:lnTo>
                    <a:pt x="9083" y="6268"/>
                  </a:lnTo>
                  <a:lnTo>
                    <a:pt x="8530" y="5724"/>
                  </a:lnTo>
                  <a:cubicBezTo>
                    <a:pt x="8444" y="5638"/>
                    <a:pt x="8358" y="5543"/>
                    <a:pt x="8282" y="5448"/>
                  </a:cubicBezTo>
                  <a:cubicBezTo>
                    <a:pt x="7642" y="4704"/>
                    <a:pt x="7242" y="3788"/>
                    <a:pt x="7108" y="2815"/>
                  </a:cubicBezTo>
                  <a:cubicBezTo>
                    <a:pt x="6875" y="1132"/>
                    <a:pt x="5435" y="0"/>
                    <a:pt x="3880" y="0"/>
                  </a:cubicBezTo>
                  <a:close/>
                </a:path>
              </a:pathLst>
            </a:custGeom>
            <a:solidFill>
              <a:schemeClr val="accent4">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5604;p64"/>
            <p:cNvSpPr/>
            <p:nvPr/>
          </p:nvSpPr>
          <p:spPr>
            <a:xfrm>
              <a:off x="2296481" y="2086296"/>
              <a:ext cx="194895" cy="207621"/>
            </a:xfrm>
            <a:custGeom>
              <a:avLst/>
              <a:gdLst/>
              <a:ahLst/>
              <a:cxnLst/>
              <a:rect l="l" t="t" r="r" b="b"/>
              <a:pathLst>
                <a:path w="7443" h="7929" extrusionOk="0">
                  <a:moveTo>
                    <a:pt x="1709" y="1"/>
                  </a:moveTo>
                  <a:cubicBezTo>
                    <a:pt x="564" y="745"/>
                    <a:pt x="1" y="2128"/>
                    <a:pt x="306" y="3464"/>
                  </a:cubicBezTo>
                  <a:cubicBezTo>
                    <a:pt x="612" y="4790"/>
                    <a:pt x="1718" y="5791"/>
                    <a:pt x="3073" y="5963"/>
                  </a:cubicBezTo>
                  <a:cubicBezTo>
                    <a:pt x="4036" y="6097"/>
                    <a:pt x="4943" y="6497"/>
                    <a:pt x="5677" y="7127"/>
                  </a:cubicBezTo>
                  <a:cubicBezTo>
                    <a:pt x="5782" y="7222"/>
                    <a:pt x="5887" y="7318"/>
                    <a:pt x="5983" y="7413"/>
                  </a:cubicBezTo>
                  <a:lnTo>
                    <a:pt x="6498" y="7928"/>
                  </a:lnTo>
                  <a:lnTo>
                    <a:pt x="7442" y="6984"/>
                  </a:lnTo>
                  <a:lnTo>
                    <a:pt x="6927" y="6469"/>
                  </a:lnTo>
                  <a:cubicBezTo>
                    <a:pt x="6832" y="6373"/>
                    <a:pt x="6727" y="6278"/>
                    <a:pt x="6622" y="6182"/>
                  </a:cubicBezTo>
                  <a:cubicBezTo>
                    <a:pt x="5887" y="5553"/>
                    <a:pt x="4981" y="5143"/>
                    <a:pt x="4017" y="5019"/>
                  </a:cubicBezTo>
                  <a:cubicBezTo>
                    <a:pt x="1632" y="4713"/>
                    <a:pt x="392" y="2014"/>
                    <a:pt x="1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5605;p64"/>
            <p:cNvSpPr/>
            <p:nvPr/>
          </p:nvSpPr>
          <p:spPr>
            <a:xfrm>
              <a:off x="2430549" y="2174330"/>
              <a:ext cx="86044" cy="82116"/>
            </a:xfrm>
            <a:custGeom>
              <a:avLst/>
              <a:gdLst/>
              <a:ahLst/>
              <a:cxnLst/>
              <a:rect l="l" t="t" r="r" b="b"/>
              <a:pathLst>
                <a:path w="3286" h="3136" extrusionOk="0">
                  <a:moveTo>
                    <a:pt x="292" y="1"/>
                  </a:moveTo>
                  <a:cubicBezTo>
                    <a:pt x="135" y="1"/>
                    <a:pt x="0" y="205"/>
                    <a:pt x="147" y="359"/>
                  </a:cubicBezTo>
                  <a:lnTo>
                    <a:pt x="2866" y="3078"/>
                  </a:lnTo>
                  <a:cubicBezTo>
                    <a:pt x="2904" y="3116"/>
                    <a:pt x="2952" y="3135"/>
                    <a:pt x="3009" y="3135"/>
                  </a:cubicBezTo>
                  <a:cubicBezTo>
                    <a:pt x="3190" y="3135"/>
                    <a:pt x="3286" y="2916"/>
                    <a:pt x="3152" y="2792"/>
                  </a:cubicBezTo>
                  <a:lnTo>
                    <a:pt x="433" y="63"/>
                  </a:lnTo>
                  <a:cubicBezTo>
                    <a:pt x="389" y="19"/>
                    <a:pt x="340" y="1"/>
                    <a:pt x="292"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5606;p64"/>
            <p:cNvSpPr/>
            <p:nvPr/>
          </p:nvSpPr>
          <p:spPr>
            <a:xfrm>
              <a:off x="2402740" y="2202478"/>
              <a:ext cx="28358" cy="24483"/>
            </a:xfrm>
            <a:custGeom>
              <a:avLst/>
              <a:gdLst/>
              <a:ahLst/>
              <a:cxnLst/>
              <a:rect l="l" t="t" r="r" b="b"/>
              <a:pathLst>
                <a:path w="1083" h="935" extrusionOk="0">
                  <a:moveTo>
                    <a:pt x="289" y="1"/>
                  </a:moveTo>
                  <a:cubicBezTo>
                    <a:pt x="134" y="1"/>
                    <a:pt x="1" y="191"/>
                    <a:pt x="131" y="343"/>
                  </a:cubicBezTo>
                  <a:cubicBezTo>
                    <a:pt x="303" y="524"/>
                    <a:pt x="494" y="715"/>
                    <a:pt x="665" y="877"/>
                  </a:cubicBezTo>
                  <a:cubicBezTo>
                    <a:pt x="703" y="915"/>
                    <a:pt x="761" y="935"/>
                    <a:pt x="808" y="935"/>
                  </a:cubicBezTo>
                  <a:cubicBezTo>
                    <a:pt x="812" y="935"/>
                    <a:pt x="816" y="935"/>
                    <a:pt x="819" y="935"/>
                  </a:cubicBezTo>
                  <a:cubicBezTo>
                    <a:pt x="1002" y="935"/>
                    <a:pt x="1082" y="703"/>
                    <a:pt x="942" y="582"/>
                  </a:cubicBezTo>
                  <a:cubicBezTo>
                    <a:pt x="780" y="429"/>
                    <a:pt x="589" y="238"/>
                    <a:pt x="436" y="66"/>
                  </a:cubicBezTo>
                  <a:cubicBezTo>
                    <a:pt x="390" y="20"/>
                    <a:pt x="338" y="1"/>
                    <a:pt x="289"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5607;p64"/>
            <p:cNvSpPr/>
            <p:nvPr/>
          </p:nvSpPr>
          <p:spPr>
            <a:xfrm>
              <a:off x="2433324" y="2233141"/>
              <a:ext cx="55538" cy="51532"/>
            </a:xfrm>
            <a:custGeom>
              <a:avLst/>
              <a:gdLst/>
              <a:ahLst/>
              <a:cxnLst/>
              <a:rect l="l" t="t" r="r" b="b"/>
              <a:pathLst>
                <a:path w="2121" h="1968" extrusionOk="0">
                  <a:moveTo>
                    <a:pt x="290" y="1"/>
                  </a:moveTo>
                  <a:cubicBezTo>
                    <a:pt x="137" y="1"/>
                    <a:pt x="1" y="203"/>
                    <a:pt x="146" y="355"/>
                  </a:cubicBezTo>
                  <a:cubicBezTo>
                    <a:pt x="652" y="870"/>
                    <a:pt x="1176" y="1395"/>
                    <a:pt x="1691" y="1901"/>
                  </a:cubicBezTo>
                  <a:cubicBezTo>
                    <a:pt x="1730" y="1939"/>
                    <a:pt x="1787" y="1958"/>
                    <a:pt x="1835" y="1958"/>
                  </a:cubicBezTo>
                  <a:lnTo>
                    <a:pt x="1844" y="1967"/>
                  </a:lnTo>
                  <a:cubicBezTo>
                    <a:pt x="2025" y="1967"/>
                    <a:pt x="2121" y="1748"/>
                    <a:pt x="1987" y="1614"/>
                  </a:cubicBezTo>
                  <a:cubicBezTo>
                    <a:pt x="1462" y="1109"/>
                    <a:pt x="947" y="584"/>
                    <a:pt x="432" y="69"/>
                  </a:cubicBezTo>
                  <a:cubicBezTo>
                    <a:pt x="389" y="21"/>
                    <a:pt x="339" y="1"/>
                    <a:pt x="290"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5608;p64"/>
            <p:cNvSpPr/>
            <p:nvPr/>
          </p:nvSpPr>
          <p:spPr>
            <a:xfrm>
              <a:off x="2356105" y="2093994"/>
              <a:ext cx="71066" cy="20320"/>
            </a:xfrm>
            <a:custGeom>
              <a:avLst/>
              <a:gdLst/>
              <a:ahLst/>
              <a:cxnLst/>
              <a:rect l="l" t="t" r="r" b="b"/>
              <a:pathLst>
                <a:path w="2714" h="776" extrusionOk="0">
                  <a:moveTo>
                    <a:pt x="1233" y="1"/>
                  </a:moveTo>
                  <a:cubicBezTo>
                    <a:pt x="916" y="1"/>
                    <a:pt x="564" y="71"/>
                    <a:pt x="204" y="269"/>
                  </a:cubicBezTo>
                  <a:cubicBezTo>
                    <a:pt x="1" y="384"/>
                    <a:pt x="117" y="658"/>
                    <a:pt x="304" y="658"/>
                  </a:cubicBezTo>
                  <a:cubicBezTo>
                    <a:pt x="336" y="658"/>
                    <a:pt x="370" y="650"/>
                    <a:pt x="405" y="632"/>
                  </a:cubicBezTo>
                  <a:cubicBezTo>
                    <a:pt x="693" y="467"/>
                    <a:pt x="978" y="409"/>
                    <a:pt x="1235" y="409"/>
                  </a:cubicBezTo>
                  <a:cubicBezTo>
                    <a:pt x="1829" y="409"/>
                    <a:pt x="2279" y="717"/>
                    <a:pt x="2313" y="737"/>
                  </a:cubicBezTo>
                  <a:cubicBezTo>
                    <a:pt x="2341" y="756"/>
                    <a:pt x="2389" y="775"/>
                    <a:pt x="2427" y="775"/>
                  </a:cubicBezTo>
                  <a:cubicBezTo>
                    <a:pt x="2628" y="775"/>
                    <a:pt x="2713" y="517"/>
                    <a:pt x="2551" y="403"/>
                  </a:cubicBezTo>
                  <a:cubicBezTo>
                    <a:pt x="2518" y="376"/>
                    <a:pt x="1968" y="1"/>
                    <a:pt x="1233" y="1"/>
                  </a:cubicBezTo>
                  <a:close/>
                </a:path>
              </a:pathLst>
            </a:custGeom>
            <a:solidFill>
              <a:srgbClr val="A4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5609;p64"/>
            <p:cNvSpPr/>
            <p:nvPr/>
          </p:nvSpPr>
          <p:spPr>
            <a:xfrm>
              <a:off x="2387422" y="2184961"/>
              <a:ext cx="30008" cy="30270"/>
            </a:xfrm>
            <a:custGeom>
              <a:avLst/>
              <a:gdLst/>
              <a:ahLst/>
              <a:cxnLst/>
              <a:rect l="l" t="t" r="r" b="b"/>
              <a:pathLst>
                <a:path w="1146" h="1156" extrusionOk="0">
                  <a:moveTo>
                    <a:pt x="573" y="1"/>
                  </a:moveTo>
                  <a:cubicBezTo>
                    <a:pt x="258" y="1"/>
                    <a:pt x="1" y="258"/>
                    <a:pt x="1" y="573"/>
                  </a:cubicBezTo>
                  <a:cubicBezTo>
                    <a:pt x="1" y="898"/>
                    <a:pt x="258" y="1155"/>
                    <a:pt x="573" y="1155"/>
                  </a:cubicBezTo>
                  <a:cubicBezTo>
                    <a:pt x="888" y="1155"/>
                    <a:pt x="1145" y="898"/>
                    <a:pt x="1145" y="573"/>
                  </a:cubicBezTo>
                  <a:cubicBezTo>
                    <a:pt x="1145" y="258"/>
                    <a:pt x="888" y="1"/>
                    <a:pt x="573" y="1"/>
                  </a:cubicBezTo>
                  <a:close/>
                </a:path>
              </a:pathLst>
            </a:custGeom>
            <a:solidFill>
              <a:srgbClr val="9CA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5610;p64"/>
            <p:cNvSpPr/>
            <p:nvPr/>
          </p:nvSpPr>
          <p:spPr>
            <a:xfrm>
              <a:off x="2415152" y="2156995"/>
              <a:ext cx="30244" cy="30244"/>
            </a:xfrm>
            <a:custGeom>
              <a:avLst/>
              <a:gdLst/>
              <a:ahLst/>
              <a:cxnLst/>
              <a:rect l="l" t="t" r="r" b="b"/>
              <a:pathLst>
                <a:path w="1155" h="1155" extrusionOk="0">
                  <a:moveTo>
                    <a:pt x="582" y="0"/>
                  </a:moveTo>
                  <a:cubicBezTo>
                    <a:pt x="268" y="0"/>
                    <a:pt x="0" y="258"/>
                    <a:pt x="0" y="582"/>
                  </a:cubicBezTo>
                  <a:cubicBezTo>
                    <a:pt x="0" y="897"/>
                    <a:pt x="268" y="1155"/>
                    <a:pt x="582" y="1155"/>
                  </a:cubicBezTo>
                  <a:cubicBezTo>
                    <a:pt x="897" y="1155"/>
                    <a:pt x="1155" y="897"/>
                    <a:pt x="1155" y="582"/>
                  </a:cubicBezTo>
                  <a:cubicBezTo>
                    <a:pt x="1155" y="258"/>
                    <a:pt x="897" y="0"/>
                    <a:pt x="582" y="0"/>
                  </a:cubicBezTo>
                  <a:close/>
                </a:path>
              </a:pathLst>
            </a:custGeom>
            <a:solidFill>
              <a:srgbClr val="9CA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5611;p64"/>
            <p:cNvSpPr/>
            <p:nvPr/>
          </p:nvSpPr>
          <p:spPr>
            <a:xfrm>
              <a:off x="2474854" y="2244924"/>
              <a:ext cx="79707" cy="75727"/>
            </a:xfrm>
            <a:custGeom>
              <a:avLst/>
              <a:gdLst/>
              <a:ahLst/>
              <a:cxnLst/>
              <a:rect l="l" t="t" r="r" b="b"/>
              <a:pathLst>
                <a:path w="3044" h="2892" extrusionOk="0">
                  <a:moveTo>
                    <a:pt x="2090" y="0"/>
                  </a:moveTo>
                  <a:lnTo>
                    <a:pt x="0" y="2080"/>
                  </a:lnTo>
                  <a:lnTo>
                    <a:pt x="382" y="2462"/>
                  </a:lnTo>
                  <a:cubicBezTo>
                    <a:pt x="673" y="2748"/>
                    <a:pt x="1050" y="2891"/>
                    <a:pt x="1426" y="2891"/>
                  </a:cubicBezTo>
                  <a:cubicBezTo>
                    <a:pt x="1801" y="2891"/>
                    <a:pt x="2176" y="2748"/>
                    <a:pt x="2462" y="2462"/>
                  </a:cubicBezTo>
                  <a:cubicBezTo>
                    <a:pt x="3044" y="1889"/>
                    <a:pt x="3044" y="954"/>
                    <a:pt x="2462" y="382"/>
                  </a:cubicBezTo>
                  <a:lnTo>
                    <a:pt x="2090"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5612;p64"/>
            <p:cNvSpPr/>
            <p:nvPr/>
          </p:nvSpPr>
          <p:spPr>
            <a:xfrm>
              <a:off x="2475115" y="2244924"/>
              <a:ext cx="71459" cy="71721"/>
            </a:xfrm>
            <a:custGeom>
              <a:avLst/>
              <a:gdLst/>
              <a:ahLst/>
              <a:cxnLst/>
              <a:rect l="l" t="t" r="r" b="b"/>
              <a:pathLst>
                <a:path w="2729" h="2739" extrusionOk="0">
                  <a:moveTo>
                    <a:pt x="2080" y="0"/>
                  </a:moveTo>
                  <a:lnTo>
                    <a:pt x="0" y="2080"/>
                  </a:lnTo>
                  <a:lnTo>
                    <a:pt x="372" y="2462"/>
                  </a:lnTo>
                  <a:cubicBezTo>
                    <a:pt x="487" y="2576"/>
                    <a:pt x="620" y="2662"/>
                    <a:pt x="763" y="2738"/>
                  </a:cubicBezTo>
                  <a:lnTo>
                    <a:pt x="2728" y="764"/>
                  </a:lnTo>
                  <a:cubicBezTo>
                    <a:pt x="2662" y="621"/>
                    <a:pt x="2566" y="487"/>
                    <a:pt x="2452" y="382"/>
                  </a:cubicBezTo>
                  <a:lnTo>
                    <a:pt x="2080" y="0"/>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5613;p64"/>
            <p:cNvSpPr/>
            <p:nvPr/>
          </p:nvSpPr>
          <p:spPr>
            <a:xfrm>
              <a:off x="2450371" y="2220756"/>
              <a:ext cx="89945" cy="88820"/>
            </a:xfrm>
            <a:custGeom>
              <a:avLst/>
              <a:gdLst/>
              <a:ahLst/>
              <a:cxnLst/>
              <a:rect l="l" t="t" r="r" b="b"/>
              <a:pathLst>
                <a:path w="3435" h="3392" extrusionOk="0">
                  <a:moveTo>
                    <a:pt x="2576" y="0"/>
                  </a:moveTo>
                  <a:cubicBezTo>
                    <a:pt x="2522" y="0"/>
                    <a:pt x="2467" y="22"/>
                    <a:pt x="2424" y="65"/>
                  </a:cubicBezTo>
                  <a:lnTo>
                    <a:pt x="86" y="2402"/>
                  </a:lnTo>
                  <a:cubicBezTo>
                    <a:pt x="1" y="2488"/>
                    <a:pt x="1" y="2631"/>
                    <a:pt x="86" y="2717"/>
                  </a:cubicBezTo>
                  <a:lnTo>
                    <a:pt x="697" y="3327"/>
                  </a:lnTo>
                  <a:cubicBezTo>
                    <a:pt x="740" y="3370"/>
                    <a:pt x="795" y="3392"/>
                    <a:pt x="850" y="3392"/>
                  </a:cubicBezTo>
                  <a:cubicBezTo>
                    <a:pt x="904" y="3392"/>
                    <a:pt x="959" y="3370"/>
                    <a:pt x="1002" y="3327"/>
                  </a:cubicBezTo>
                  <a:lnTo>
                    <a:pt x="3349" y="990"/>
                  </a:lnTo>
                  <a:cubicBezTo>
                    <a:pt x="3435" y="904"/>
                    <a:pt x="3435" y="761"/>
                    <a:pt x="3349" y="675"/>
                  </a:cubicBezTo>
                  <a:lnTo>
                    <a:pt x="2729" y="65"/>
                  </a:lnTo>
                  <a:cubicBezTo>
                    <a:pt x="2686" y="22"/>
                    <a:pt x="2631" y="0"/>
                    <a:pt x="25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16" name="Rettangolo 9215"/>
          <p:cNvSpPr/>
          <p:nvPr/>
        </p:nvSpPr>
        <p:spPr>
          <a:xfrm>
            <a:off x="6651572" y="4970100"/>
            <a:ext cx="2320594" cy="1323439"/>
          </a:xfrm>
          <a:prstGeom prst="rect">
            <a:avLst/>
          </a:prstGeom>
        </p:spPr>
        <p:txBody>
          <a:bodyPr wrap="square">
            <a:spAutoFit/>
          </a:bodyPr>
          <a:lstStyle/>
          <a:p>
            <a:r>
              <a:rPr lang="it-IT" sz="1600" dirty="0"/>
              <a:t>D.L. n. </a:t>
            </a:r>
            <a:r>
              <a:rPr lang="it-IT" sz="1600" dirty="0" smtClean="0"/>
              <a:t>288/2003 «Riordino della disciplina degli istituti di ricovero e cura a carattere scientifico»</a:t>
            </a:r>
            <a:endParaRPr lang="it-IT" sz="1600" dirty="0"/>
          </a:p>
        </p:txBody>
      </p:sp>
      <p:sp>
        <p:nvSpPr>
          <p:cNvPr id="9217" name="Rettangolo 9216"/>
          <p:cNvSpPr/>
          <p:nvPr/>
        </p:nvSpPr>
        <p:spPr>
          <a:xfrm>
            <a:off x="9266670" y="4966183"/>
            <a:ext cx="2889176" cy="1600438"/>
          </a:xfrm>
          <a:prstGeom prst="rect">
            <a:avLst/>
          </a:prstGeom>
        </p:spPr>
        <p:txBody>
          <a:bodyPr wrap="square">
            <a:spAutoFit/>
          </a:bodyPr>
          <a:lstStyle/>
          <a:p>
            <a:r>
              <a:rPr lang="it-IT" sz="1400" dirty="0"/>
              <a:t>C</a:t>
            </a:r>
            <a:r>
              <a:rPr lang="it-IT" sz="1400" dirty="0" smtClean="0"/>
              <a:t>apacità </a:t>
            </a:r>
            <a:r>
              <a:rPr lang="it-IT" sz="1400" dirty="0"/>
              <a:t>di consolidare il rapporto tra ricerca, innovazione e cure sanitarie, contribuendo a creare un ambiente favorevole alla collaborazione tra tutti gli attori del </a:t>
            </a:r>
            <a:r>
              <a:rPr lang="it-IT" sz="1400" dirty="0" smtClean="0"/>
              <a:t>sistema, inclusi ETS , in ottica di filiera</a:t>
            </a:r>
            <a:endParaRPr lang="it-IT" sz="1400" dirty="0"/>
          </a:p>
        </p:txBody>
      </p:sp>
      <p:sp>
        <p:nvSpPr>
          <p:cNvPr id="2" name="Rettangolo 1"/>
          <p:cNvSpPr/>
          <p:nvPr/>
        </p:nvSpPr>
        <p:spPr>
          <a:xfrm>
            <a:off x="270011" y="5550324"/>
            <a:ext cx="3742152" cy="954107"/>
          </a:xfrm>
          <a:prstGeom prst="rect">
            <a:avLst/>
          </a:prstGeom>
        </p:spPr>
        <p:txBody>
          <a:bodyPr wrap="square">
            <a:spAutoFit/>
          </a:bodyPr>
          <a:lstStyle/>
          <a:p>
            <a:pPr algn="ctr"/>
            <a:r>
              <a:rPr lang="it-IT" sz="1400" dirty="0"/>
              <a:t>Approvazione </a:t>
            </a:r>
            <a:r>
              <a:rPr lang="it-IT" sz="1400" dirty="0" smtClean="0"/>
              <a:t>decreto </a:t>
            </a:r>
            <a:r>
              <a:rPr lang="it-IT" sz="1400" dirty="0"/>
              <a:t>legislativo </a:t>
            </a:r>
            <a:r>
              <a:rPr lang="it-IT" sz="1400" b="1" dirty="0"/>
              <a:t>entro la fine del </a:t>
            </a:r>
            <a:r>
              <a:rPr lang="it-IT" sz="1400" b="1" dirty="0" smtClean="0"/>
              <a:t>2022 </a:t>
            </a:r>
            <a:r>
              <a:rPr lang="it-IT" sz="1400" dirty="0" smtClean="0"/>
              <a:t>finalizzato </a:t>
            </a:r>
            <a:r>
              <a:rPr lang="it-IT" sz="1400" dirty="0"/>
              <a:t>a rivisitare l’attuale assetto degli IRCCS</a:t>
            </a:r>
          </a:p>
          <a:p>
            <a:pPr algn="ctr"/>
            <a:endParaRPr lang="it-IT" sz="1400" dirty="0"/>
          </a:p>
        </p:txBody>
      </p:sp>
      <p:grpSp>
        <p:nvGrpSpPr>
          <p:cNvPr id="147" name="Google Shape;12321;p92">
            <a:extLst>
              <a:ext uri="{FF2B5EF4-FFF2-40B4-BE49-F238E27FC236}">
                <a16:creationId xmlns:a16="http://schemas.microsoft.com/office/drawing/2014/main" id="{5ADC87AD-4578-40D6-9D36-122E88D3659C}"/>
              </a:ext>
            </a:extLst>
          </p:cNvPr>
          <p:cNvGrpSpPr/>
          <p:nvPr/>
        </p:nvGrpSpPr>
        <p:grpSpPr>
          <a:xfrm>
            <a:off x="945470" y="4811383"/>
            <a:ext cx="649277" cy="622819"/>
            <a:chOff x="6229598" y="1518052"/>
            <a:chExt cx="343560" cy="343822"/>
          </a:xfrm>
        </p:grpSpPr>
        <p:sp>
          <p:nvSpPr>
            <p:cNvPr id="148" name="Google Shape;12322;p92">
              <a:extLst>
                <a:ext uri="{FF2B5EF4-FFF2-40B4-BE49-F238E27FC236}">
                  <a16:creationId xmlns:a16="http://schemas.microsoft.com/office/drawing/2014/main" id="{9290A16F-E021-4A16-B447-C295C976DCBA}"/>
                </a:ext>
              </a:extLst>
            </p:cNvPr>
            <p:cNvSpPr/>
            <p:nvPr/>
          </p:nvSpPr>
          <p:spPr>
            <a:xfrm>
              <a:off x="6229598" y="1518052"/>
              <a:ext cx="343560" cy="343822"/>
            </a:xfrm>
            <a:custGeom>
              <a:avLst/>
              <a:gdLst/>
              <a:ahLst/>
              <a:cxnLst/>
              <a:rect l="l" t="t" r="r" b="b"/>
              <a:pathLst>
                <a:path w="13083" h="13093" extrusionOk="0">
                  <a:moveTo>
                    <a:pt x="6537" y="0"/>
                  </a:moveTo>
                  <a:cubicBezTo>
                    <a:pt x="2929" y="0"/>
                    <a:pt x="0" y="2938"/>
                    <a:pt x="0" y="6546"/>
                  </a:cubicBezTo>
                  <a:cubicBezTo>
                    <a:pt x="0" y="10164"/>
                    <a:pt x="2929" y="13092"/>
                    <a:pt x="6537" y="13092"/>
                  </a:cubicBezTo>
                  <a:cubicBezTo>
                    <a:pt x="10154" y="13092"/>
                    <a:pt x="13083" y="10164"/>
                    <a:pt x="13083" y="6546"/>
                  </a:cubicBezTo>
                  <a:cubicBezTo>
                    <a:pt x="13083" y="2938"/>
                    <a:pt x="10154" y="0"/>
                    <a:pt x="65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12323;p92">
              <a:extLst>
                <a:ext uri="{FF2B5EF4-FFF2-40B4-BE49-F238E27FC236}">
                  <a16:creationId xmlns:a16="http://schemas.microsoft.com/office/drawing/2014/main" id="{991901BD-22A3-4323-9C80-37560DD7B5E3}"/>
                </a:ext>
              </a:extLst>
            </p:cNvPr>
            <p:cNvSpPr/>
            <p:nvPr/>
          </p:nvSpPr>
          <p:spPr>
            <a:xfrm>
              <a:off x="6255228" y="1543918"/>
              <a:ext cx="292064" cy="292064"/>
            </a:xfrm>
            <a:custGeom>
              <a:avLst/>
              <a:gdLst/>
              <a:ahLst/>
              <a:cxnLst/>
              <a:rect l="l" t="t" r="r" b="b"/>
              <a:pathLst>
                <a:path w="11122" h="11122" extrusionOk="0">
                  <a:moveTo>
                    <a:pt x="5561" y="1"/>
                  </a:moveTo>
                  <a:cubicBezTo>
                    <a:pt x="2489" y="1"/>
                    <a:pt x="1" y="2489"/>
                    <a:pt x="1" y="5561"/>
                  </a:cubicBezTo>
                  <a:cubicBezTo>
                    <a:pt x="1" y="8633"/>
                    <a:pt x="2489" y="11121"/>
                    <a:pt x="5561" y="11121"/>
                  </a:cubicBezTo>
                  <a:cubicBezTo>
                    <a:pt x="8633" y="11121"/>
                    <a:pt x="11121" y="8633"/>
                    <a:pt x="11121" y="5561"/>
                  </a:cubicBezTo>
                  <a:cubicBezTo>
                    <a:pt x="11121" y="2489"/>
                    <a:pt x="8633" y="1"/>
                    <a:pt x="5561" y="1"/>
                  </a:cubicBezTo>
                  <a:close/>
                </a:path>
              </a:pathLst>
            </a:custGeom>
            <a:solidFill>
              <a:schemeClr val="accent4">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4">
                    <a:lumMod val="20000"/>
                    <a:lumOff val="80000"/>
                  </a:schemeClr>
                </a:solidFill>
              </a:endParaRPr>
            </a:p>
          </p:txBody>
        </p:sp>
        <p:sp>
          <p:nvSpPr>
            <p:cNvPr id="150" name="Google Shape;12324;p92">
              <a:extLst>
                <a:ext uri="{FF2B5EF4-FFF2-40B4-BE49-F238E27FC236}">
                  <a16:creationId xmlns:a16="http://schemas.microsoft.com/office/drawing/2014/main" id="{B8F45F1A-134E-4E55-88D0-279C0F0AAA77}"/>
                </a:ext>
              </a:extLst>
            </p:cNvPr>
            <p:cNvSpPr/>
            <p:nvPr/>
          </p:nvSpPr>
          <p:spPr>
            <a:xfrm>
              <a:off x="6396218" y="1564034"/>
              <a:ext cx="10320" cy="131221"/>
            </a:xfrm>
            <a:custGeom>
              <a:avLst/>
              <a:gdLst/>
              <a:ahLst/>
              <a:cxnLst/>
              <a:rect l="l" t="t" r="r" b="b"/>
              <a:pathLst>
                <a:path w="393" h="4997" extrusionOk="0">
                  <a:moveTo>
                    <a:pt x="197" y="0"/>
                  </a:moveTo>
                  <a:cubicBezTo>
                    <a:pt x="99" y="0"/>
                    <a:pt x="1" y="67"/>
                    <a:pt x="1" y="201"/>
                  </a:cubicBezTo>
                  <a:lnTo>
                    <a:pt x="1" y="4795"/>
                  </a:lnTo>
                  <a:cubicBezTo>
                    <a:pt x="1" y="4910"/>
                    <a:pt x="87" y="4996"/>
                    <a:pt x="192" y="4996"/>
                  </a:cubicBezTo>
                  <a:cubicBezTo>
                    <a:pt x="307" y="4996"/>
                    <a:pt x="393" y="4910"/>
                    <a:pt x="393" y="4795"/>
                  </a:cubicBezTo>
                  <a:lnTo>
                    <a:pt x="393" y="201"/>
                  </a:lnTo>
                  <a:cubicBezTo>
                    <a:pt x="393" y="67"/>
                    <a:pt x="295" y="0"/>
                    <a:pt x="197" y="0"/>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2325;p92">
              <a:extLst>
                <a:ext uri="{FF2B5EF4-FFF2-40B4-BE49-F238E27FC236}">
                  <a16:creationId xmlns:a16="http://schemas.microsoft.com/office/drawing/2014/main" id="{10F2EAB4-1085-4E5F-9F4B-A110E7F2CA10}"/>
                </a:ext>
              </a:extLst>
            </p:cNvPr>
            <p:cNvSpPr/>
            <p:nvPr/>
          </p:nvSpPr>
          <p:spPr>
            <a:xfrm>
              <a:off x="6394459" y="1684908"/>
              <a:ext cx="134477" cy="10346"/>
            </a:xfrm>
            <a:custGeom>
              <a:avLst/>
              <a:gdLst/>
              <a:ahLst/>
              <a:cxnLst/>
              <a:rect l="l" t="t" r="r" b="b"/>
              <a:pathLst>
                <a:path w="5121" h="394" extrusionOk="0">
                  <a:moveTo>
                    <a:pt x="259" y="1"/>
                  </a:moveTo>
                  <a:cubicBezTo>
                    <a:pt x="1" y="1"/>
                    <a:pt x="1" y="393"/>
                    <a:pt x="259" y="393"/>
                  </a:cubicBezTo>
                  <a:lnTo>
                    <a:pt x="4862" y="393"/>
                  </a:lnTo>
                  <a:cubicBezTo>
                    <a:pt x="5121" y="393"/>
                    <a:pt x="5121" y="1"/>
                    <a:pt x="4862"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2326;p92">
              <a:extLst>
                <a:ext uri="{FF2B5EF4-FFF2-40B4-BE49-F238E27FC236}">
                  <a16:creationId xmlns:a16="http://schemas.microsoft.com/office/drawing/2014/main" id="{A204752A-6DF4-4DDA-9607-14055F98E566}"/>
                </a:ext>
              </a:extLst>
            </p:cNvPr>
            <p:cNvSpPr/>
            <p:nvPr/>
          </p:nvSpPr>
          <p:spPr>
            <a:xfrm>
              <a:off x="6291178" y="1579868"/>
              <a:ext cx="272946" cy="256009"/>
            </a:xfrm>
            <a:custGeom>
              <a:avLst/>
              <a:gdLst/>
              <a:ahLst/>
              <a:cxnLst/>
              <a:rect l="l" t="t" r="r" b="b"/>
              <a:pathLst>
                <a:path w="10394" h="9749" extrusionOk="0">
                  <a:moveTo>
                    <a:pt x="7848" y="0"/>
                  </a:moveTo>
                  <a:lnTo>
                    <a:pt x="7848" y="0"/>
                  </a:lnTo>
                  <a:cubicBezTo>
                    <a:pt x="9781" y="2211"/>
                    <a:pt x="9666" y="5522"/>
                    <a:pt x="7599" y="7599"/>
                  </a:cubicBezTo>
                  <a:cubicBezTo>
                    <a:pt x="6518" y="8680"/>
                    <a:pt x="5095" y="9227"/>
                    <a:pt x="3667" y="9227"/>
                  </a:cubicBezTo>
                  <a:cubicBezTo>
                    <a:pt x="2363" y="9227"/>
                    <a:pt x="1055" y="8771"/>
                    <a:pt x="0" y="7848"/>
                  </a:cubicBezTo>
                  <a:lnTo>
                    <a:pt x="0" y="7848"/>
                  </a:lnTo>
                  <a:cubicBezTo>
                    <a:pt x="1108" y="9110"/>
                    <a:pt x="2650" y="9748"/>
                    <a:pt x="4196" y="9748"/>
                  </a:cubicBezTo>
                  <a:cubicBezTo>
                    <a:pt x="5614" y="9748"/>
                    <a:pt x="7035" y="9211"/>
                    <a:pt x="8125" y="8125"/>
                  </a:cubicBezTo>
                  <a:cubicBezTo>
                    <a:pt x="10393" y="5848"/>
                    <a:pt x="10269" y="2125"/>
                    <a:pt x="7848" y="0"/>
                  </a:cubicBezTo>
                  <a:close/>
                </a:path>
              </a:pathLst>
            </a:custGeom>
            <a:solidFill>
              <a:srgbClr val="E2E8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2327;p92">
              <a:extLst>
                <a:ext uri="{FF2B5EF4-FFF2-40B4-BE49-F238E27FC236}">
                  <a16:creationId xmlns:a16="http://schemas.microsoft.com/office/drawing/2014/main" id="{D402FE53-1C8A-49BE-AC8C-C10FD058236A}"/>
                </a:ext>
              </a:extLst>
            </p:cNvPr>
            <p:cNvSpPr/>
            <p:nvPr/>
          </p:nvSpPr>
          <p:spPr>
            <a:xfrm>
              <a:off x="6273584" y="1684908"/>
              <a:ext cx="21376" cy="10346"/>
            </a:xfrm>
            <a:custGeom>
              <a:avLst/>
              <a:gdLst/>
              <a:ahLst/>
              <a:cxnLst/>
              <a:rect l="l" t="t" r="r" b="b"/>
              <a:pathLst>
                <a:path w="814" h="394" extrusionOk="0">
                  <a:moveTo>
                    <a:pt x="268" y="1"/>
                  </a:moveTo>
                  <a:cubicBezTo>
                    <a:pt x="0" y="1"/>
                    <a:pt x="0" y="393"/>
                    <a:pt x="268" y="393"/>
                  </a:cubicBezTo>
                  <a:lnTo>
                    <a:pt x="555" y="393"/>
                  </a:lnTo>
                  <a:cubicBezTo>
                    <a:pt x="814" y="393"/>
                    <a:pt x="814" y="1"/>
                    <a:pt x="555" y="1"/>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2328;p92">
              <a:extLst>
                <a:ext uri="{FF2B5EF4-FFF2-40B4-BE49-F238E27FC236}">
                  <a16:creationId xmlns:a16="http://schemas.microsoft.com/office/drawing/2014/main" id="{F8CAD439-F3DF-44EE-B33A-40910ADEB22F}"/>
                </a:ext>
              </a:extLst>
            </p:cNvPr>
            <p:cNvSpPr/>
            <p:nvPr/>
          </p:nvSpPr>
          <p:spPr>
            <a:xfrm>
              <a:off x="6396218" y="1798194"/>
              <a:ext cx="10320" cy="17673"/>
            </a:xfrm>
            <a:custGeom>
              <a:avLst/>
              <a:gdLst/>
              <a:ahLst/>
              <a:cxnLst/>
              <a:rect l="l" t="t" r="r" b="b"/>
              <a:pathLst>
                <a:path w="393" h="673" extrusionOk="0">
                  <a:moveTo>
                    <a:pt x="197" y="1"/>
                  </a:moveTo>
                  <a:cubicBezTo>
                    <a:pt x="99" y="1"/>
                    <a:pt x="1" y="65"/>
                    <a:pt x="1" y="194"/>
                  </a:cubicBezTo>
                  <a:lnTo>
                    <a:pt x="1" y="481"/>
                  </a:lnTo>
                  <a:cubicBezTo>
                    <a:pt x="1" y="587"/>
                    <a:pt x="87" y="673"/>
                    <a:pt x="192" y="673"/>
                  </a:cubicBezTo>
                  <a:cubicBezTo>
                    <a:pt x="307" y="673"/>
                    <a:pt x="393" y="587"/>
                    <a:pt x="393" y="481"/>
                  </a:cubicBezTo>
                  <a:lnTo>
                    <a:pt x="393" y="194"/>
                  </a:lnTo>
                  <a:cubicBezTo>
                    <a:pt x="393" y="65"/>
                    <a:pt x="295" y="1"/>
                    <a:pt x="197" y="1"/>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2329;p92">
              <a:extLst>
                <a:ext uri="{FF2B5EF4-FFF2-40B4-BE49-F238E27FC236}">
                  <a16:creationId xmlns:a16="http://schemas.microsoft.com/office/drawing/2014/main" id="{9D4B49F3-E452-4D63-B768-2D53F3E6623E}"/>
                </a:ext>
              </a:extLst>
            </p:cNvPr>
            <p:cNvSpPr/>
            <p:nvPr/>
          </p:nvSpPr>
          <p:spPr>
            <a:xfrm>
              <a:off x="6308063" y="1599117"/>
              <a:ext cx="20036" cy="15966"/>
            </a:xfrm>
            <a:custGeom>
              <a:avLst/>
              <a:gdLst/>
              <a:ahLst/>
              <a:cxnLst/>
              <a:rect l="l" t="t" r="r" b="b"/>
              <a:pathLst>
                <a:path w="763" h="608" extrusionOk="0">
                  <a:moveTo>
                    <a:pt x="296" y="0"/>
                  </a:moveTo>
                  <a:cubicBezTo>
                    <a:pt x="140" y="0"/>
                    <a:pt x="1" y="210"/>
                    <a:pt x="161" y="349"/>
                  </a:cubicBezTo>
                  <a:lnTo>
                    <a:pt x="362" y="550"/>
                  </a:lnTo>
                  <a:cubicBezTo>
                    <a:pt x="399" y="587"/>
                    <a:pt x="445" y="606"/>
                    <a:pt x="501" y="607"/>
                  </a:cubicBezTo>
                  <a:lnTo>
                    <a:pt x="501" y="607"/>
                  </a:lnTo>
                  <a:cubicBezTo>
                    <a:pt x="679" y="604"/>
                    <a:pt x="763" y="396"/>
                    <a:pt x="640" y="272"/>
                  </a:cubicBezTo>
                  <a:lnTo>
                    <a:pt x="439" y="71"/>
                  </a:lnTo>
                  <a:cubicBezTo>
                    <a:pt x="395" y="21"/>
                    <a:pt x="344" y="0"/>
                    <a:pt x="296" y="0"/>
                  </a:cubicBezTo>
                  <a:close/>
                  <a:moveTo>
                    <a:pt x="501" y="607"/>
                  </a:moveTo>
                  <a:cubicBezTo>
                    <a:pt x="499" y="607"/>
                    <a:pt x="498" y="607"/>
                    <a:pt x="496" y="607"/>
                  </a:cubicBezTo>
                  <a:lnTo>
                    <a:pt x="506" y="607"/>
                  </a:lnTo>
                  <a:cubicBezTo>
                    <a:pt x="504" y="607"/>
                    <a:pt x="502" y="607"/>
                    <a:pt x="501" y="607"/>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2330;p92">
              <a:extLst>
                <a:ext uri="{FF2B5EF4-FFF2-40B4-BE49-F238E27FC236}">
                  <a16:creationId xmlns:a16="http://schemas.microsoft.com/office/drawing/2014/main" id="{935A1C12-EBDA-4BC9-87DA-6C25356BB020}"/>
                </a:ext>
              </a:extLst>
            </p:cNvPr>
            <p:cNvSpPr/>
            <p:nvPr/>
          </p:nvSpPr>
          <p:spPr>
            <a:xfrm>
              <a:off x="6473606" y="1764581"/>
              <a:ext cx="20141" cy="16097"/>
            </a:xfrm>
            <a:custGeom>
              <a:avLst/>
              <a:gdLst/>
              <a:ahLst/>
              <a:cxnLst/>
              <a:rect l="l" t="t" r="r" b="b"/>
              <a:pathLst>
                <a:path w="767" h="613" extrusionOk="0">
                  <a:moveTo>
                    <a:pt x="297" y="0"/>
                  </a:moveTo>
                  <a:cubicBezTo>
                    <a:pt x="138" y="0"/>
                    <a:pt x="1" y="208"/>
                    <a:pt x="154" y="355"/>
                  </a:cubicBezTo>
                  <a:lnTo>
                    <a:pt x="355" y="556"/>
                  </a:lnTo>
                  <a:cubicBezTo>
                    <a:pt x="394" y="584"/>
                    <a:pt x="451" y="613"/>
                    <a:pt x="499" y="613"/>
                  </a:cubicBezTo>
                  <a:cubicBezTo>
                    <a:pt x="671" y="613"/>
                    <a:pt x="767" y="402"/>
                    <a:pt x="642" y="278"/>
                  </a:cubicBezTo>
                  <a:lnTo>
                    <a:pt x="441" y="67"/>
                  </a:lnTo>
                  <a:cubicBezTo>
                    <a:pt x="396" y="20"/>
                    <a:pt x="345" y="0"/>
                    <a:pt x="297"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2331;p92">
              <a:extLst>
                <a:ext uri="{FF2B5EF4-FFF2-40B4-BE49-F238E27FC236}">
                  <a16:creationId xmlns:a16="http://schemas.microsoft.com/office/drawing/2014/main" id="{55BD8F04-9FBA-444E-8329-C7B89C4D5399}"/>
                </a:ext>
              </a:extLst>
            </p:cNvPr>
            <p:cNvSpPr/>
            <p:nvPr/>
          </p:nvSpPr>
          <p:spPr>
            <a:xfrm>
              <a:off x="6474368" y="1599117"/>
              <a:ext cx="20141" cy="15966"/>
            </a:xfrm>
            <a:custGeom>
              <a:avLst/>
              <a:gdLst/>
              <a:ahLst/>
              <a:cxnLst/>
              <a:rect l="l" t="t" r="r" b="b"/>
              <a:pathLst>
                <a:path w="767" h="608" extrusionOk="0">
                  <a:moveTo>
                    <a:pt x="478" y="0"/>
                  </a:moveTo>
                  <a:cubicBezTo>
                    <a:pt x="429" y="0"/>
                    <a:pt x="379" y="21"/>
                    <a:pt x="336" y="71"/>
                  </a:cubicBezTo>
                  <a:lnTo>
                    <a:pt x="135" y="272"/>
                  </a:lnTo>
                  <a:cubicBezTo>
                    <a:pt x="1" y="397"/>
                    <a:pt x="97" y="607"/>
                    <a:pt x="269" y="607"/>
                  </a:cubicBezTo>
                  <a:cubicBezTo>
                    <a:pt x="326" y="607"/>
                    <a:pt x="374" y="588"/>
                    <a:pt x="412" y="550"/>
                  </a:cubicBezTo>
                  <a:lnTo>
                    <a:pt x="613" y="349"/>
                  </a:lnTo>
                  <a:cubicBezTo>
                    <a:pt x="766" y="210"/>
                    <a:pt x="631" y="0"/>
                    <a:pt x="478"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2332;p92">
              <a:extLst>
                <a:ext uri="{FF2B5EF4-FFF2-40B4-BE49-F238E27FC236}">
                  <a16:creationId xmlns:a16="http://schemas.microsoft.com/office/drawing/2014/main" id="{BC90B250-19B5-43F0-AD65-B93BDD8AF04A}"/>
                </a:ext>
              </a:extLst>
            </p:cNvPr>
            <p:cNvSpPr/>
            <p:nvPr/>
          </p:nvSpPr>
          <p:spPr>
            <a:xfrm>
              <a:off x="6308772" y="1765001"/>
              <a:ext cx="19432" cy="15677"/>
            </a:xfrm>
            <a:custGeom>
              <a:avLst/>
              <a:gdLst/>
              <a:ahLst/>
              <a:cxnLst/>
              <a:rect l="l" t="t" r="r" b="b"/>
              <a:pathLst>
                <a:path w="740" h="597" extrusionOk="0">
                  <a:moveTo>
                    <a:pt x="457" y="0"/>
                  </a:moveTo>
                  <a:cubicBezTo>
                    <a:pt x="414" y="0"/>
                    <a:pt x="368" y="15"/>
                    <a:pt x="325" y="51"/>
                  </a:cubicBezTo>
                  <a:lnTo>
                    <a:pt x="124" y="252"/>
                  </a:lnTo>
                  <a:cubicBezTo>
                    <a:pt x="0" y="377"/>
                    <a:pt x="96" y="597"/>
                    <a:pt x="268" y="597"/>
                  </a:cubicBezTo>
                  <a:cubicBezTo>
                    <a:pt x="316" y="597"/>
                    <a:pt x="373" y="568"/>
                    <a:pt x="412" y="540"/>
                  </a:cubicBezTo>
                  <a:lnTo>
                    <a:pt x="613" y="339"/>
                  </a:lnTo>
                  <a:cubicBezTo>
                    <a:pt x="739" y="190"/>
                    <a:pt x="611" y="0"/>
                    <a:pt x="457"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2333;p92">
              <a:extLst>
                <a:ext uri="{FF2B5EF4-FFF2-40B4-BE49-F238E27FC236}">
                  <a16:creationId xmlns:a16="http://schemas.microsoft.com/office/drawing/2014/main" id="{7DD20513-DA6B-4DD2-A4BE-24D56394CA98}"/>
                </a:ext>
              </a:extLst>
            </p:cNvPr>
            <p:cNvSpPr/>
            <p:nvPr/>
          </p:nvSpPr>
          <p:spPr>
            <a:xfrm>
              <a:off x="6283064" y="1637404"/>
              <a:ext cx="20693" cy="13366"/>
            </a:xfrm>
            <a:custGeom>
              <a:avLst/>
              <a:gdLst/>
              <a:ahLst/>
              <a:cxnLst/>
              <a:rect l="l" t="t" r="r" b="b"/>
              <a:pathLst>
                <a:path w="788" h="509" extrusionOk="0">
                  <a:moveTo>
                    <a:pt x="280" y="0"/>
                  </a:moveTo>
                  <a:cubicBezTo>
                    <a:pt x="118" y="0"/>
                    <a:pt x="0" y="333"/>
                    <a:pt x="194" y="384"/>
                  </a:cubicBezTo>
                  <a:lnTo>
                    <a:pt x="453" y="489"/>
                  </a:lnTo>
                  <a:cubicBezTo>
                    <a:pt x="472" y="499"/>
                    <a:pt x="501" y="508"/>
                    <a:pt x="529" y="508"/>
                  </a:cubicBezTo>
                  <a:cubicBezTo>
                    <a:pt x="730" y="499"/>
                    <a:pt x="788" y="221"/>
                    <a:pt x="606" y="135"/>
                  </a:cubicBezTo>
                  <a:lnTo>
                    <a:pt x="347" y="20"/>
                  </a:lnTo>
                  <a:cubicBezTo>
                    <a:pt x="325" y="6"/>
                    <a:pt x="302" y="0"/>
                    <a:pt x="280"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2334;p92">
              <a:extLst>
                <a:ext uri="{FF2B5EF4-FFF2-40B4-BE49-F238E27FC236}">
                  <a16:creationId xmlns:a16="http://schemas.microsoft.com/office/drawing/2014/main" id="{81E887AF-67C4-4621-A766-344364A180AA}"/>
                </a:ext>
              </a:extLst>
            </p:cNvPr>
            <p:cNvSpPr/>
            <p:nvPr/>
          </p:nvSpPr>
          <p:spPr>
            <a:xfrm>
              <a:off x="6498947" y="1729445"/>
              <a:ext cx="20640" cy="13051"/>
            </a:xfrm>
            <a:custGeom>
              <a:avLst/>
              <a:gdLst/>
              <a:ahLst/>
              <a:cxnLst/>
              <a:rect l="l" t="t" r="r" b="b"/>
              <a:pathLst>
                <a:path w="786" h="497" extrusionOk="0">
                  <a:moveTo>
                    <a:pt x="273" y="1"/>
                  </a:moveTo>
                  <a:cubicBezTo>
                    <a:pt x="89" y="1"/>
                    <a:pt x="0" y="258"/>
                    <a:pt x="175" y="372"/>
                  </a:cubicBezTo>
                  <a:lnTo>
                    <a:pt x="433" y="477"/>
                  </a:lnTo>
                  <a:cubicBezTo>
                    <a:pt x="461" y="486"/>
                    <a:pt x="488" y="495"/>
                    <a:pt x="516" y="496"/>
                  </a:cubicBezTo>
                  <a:lnTo>
                    <a:pt x="516" y="496"/>
                  </a:lnTo>
                  <a:cubicBezTo>
                    <a:pt x="731" y="491"/>
                    <a:pt x="786" y="208"/>
                    <a:pt x="587" y="123"/>
                  </a:cubicBezTo>
                  <a:lnTo>
                    <a:pt x="328" y="8"/>
                  </a:lnTo>
                  <a:cubicBezTo>
                    <a:pt x="309" y="3"/>
                    <a:pt x="291" y="1"/>
                    <a:pt x="273" y="1"/>
                  </a:cubicBezTo>
                  <a:close/>
                  <a:moveTo>
                    <a:pt x="516" y="496"/>
                  </a:moveTo>
                  <a:cubicBezTo>
                    <a:pt x="514" y="496"/>
                    <a:pt x="512" y="496"/>
                    <a:pt x="510" y="496"/>
                  </a:cubicBezTo>
                  <a:lnTo>
                    <a:pt x="520" y="496"/>
                  </a:lnTo>
                  <a:cubicBezTo>
                    <a:pt x="518" y="496"/>
                    <a:pt x="517" y="496"/>
                    <a:pt x="516" y="496"/>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2335;p92">
              <a:extLst>
                <a:ext uri="{FF2B5EF4-FFF2-40B4-BE49-F238E27FC236}">
                  <a16:creationId xmlns:a16="http://schemas.microsoft.com/office/drawing/2014/main" id="{1DA040D4-322C-4D10-AF6D-382F60044ED1}"/>
                </a:ext>
              </a:extLst>
            </p:cNvPr>
            <p:cNvSpPr/>
            <p:nvPr/>
          </p:nvSpPr>
          <p:spPr>
            <a:xfrm>
              <a:off x="6439442" y="1574511"/>
              <a:ext cx="14837" cy="16675"/>
            </a:xfrm>
            <a:custGeom>
              <a:avLst/>
              <a:gdLst/>
              <a:ahLst/>
              <a:cxnLst/>
              <a:rect l="l" t="t" r="r" b="b"/>
              <a:pathLst>
                <a:path w="565" h="635" extrusionOk="0">
                  <a:moveTo>
                    <a:pt x="331" y="0"/>
                  </a:moveTo>
                  <a:cubicBezTo>
                    <a:pt x="269" y="0"/>
                    <a:pt x="206" y="30"/>
                    <a:pt x="163" y="99"/>
                  </a:cubicBezTo>
                  <a:lnTo>
                    <a:pt x="58" y="357"/>
                  </a:lnTo>
                  <a:cubicBezTo>
                    <a:pt x="1" y="482"/>
                    <a:pt x="96" y="635"/>
                    <a:pt x="240" y="635"/>
                  </a:cubicBezTo>
                  <a:lnTo>
                    <a:pt x="230" y="625"/>
                  </a:lnTo>
                  <a:cubicBezTo>
                    <a:pt x="307" y="625"/>
                    <a:pt x="383" y="578"/>
                    <a:pt x="412" y="511"/>
                  </a:cubicBezTo>
                  <a:lnTo>
                    <a:pt x="527" y="252"/>
                  </a:lnTo>
                  <a:cubicBezTo>
                    <a:pt x="565" y="108"/>
                    <a:pt x="450" y="0"/>
                    <a:pt x="331"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2336;p92">
              <a:extLst>
                <a:ext uri="{FF2B5EF4-FFF2-40B4-BE49-F238E27FC236}">
                  <a16:creationId xmlns:a16="http://schemas.microsoft.com/office/drawing/2014/main" id="{507B1426-1888-4528-AD32-53F3D9E4C267}"/>
                </a:ext>
              </a:extLst>
            </p:cNvPr>
            <p:cNvSpPr/>
            <p:nvPr/>
          </p:nvSpPr>
          <p:spPr>
            <a:xfrm>
              <a:off x="6347978" y="1789581"/>
              <a:ext cx="15861" cy="16754"/>
            </a:xfrm>
            <a:custGeom>
              <a:avLst/>
              <a:gdLst/>
              <a:ahLst/>
              <a:cxnLst/>
              <a:rect l="l" t="t" r="r" b="b"/>
              <a:pathLst>
                <a:path w="604" h="638" extrusionOk="0">
                  <a:moveTo>
                    <a:pt x="303" y="0"/>
                  </a:moveTo>
                  <a:cubicBezTo>
                    <a:pt x="239" y="0"/>
                    <a:pt x="181" y="30"/>
                    <a:pt x="163" y="101"/>
                  </a:cubicBezTo>
                  <a:lnTo>
                    <a:pt x="48" y="360"/>
                  </a:lnTo>
                  <a:cubicBezTo>
                    <a:pt x="0" y="494"/>
                    <a:pt x="96" y="637"/>
                    <a:pt x="230" y="637"/>
                  </a:cubicBezTo>
                  <a:cubicBezTo>
                    <a:pt x="306" y="637"/>
                    <a:pt x="383" y="589"/>
                    <a:pt x="412" y="513"/>
                  </a:cubicBezTo>
                  <a:lnTo>
                    <a:pt x="526" y="254"/>
                  </a:lnTo>
                  <a:cubicBezTo>
                    <a:pt x="604" y="125"/>
                    <a:pt x="438" y="0"/>
                    <a:pt x="303"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2337;p92">
              <a:extLst>
                <a:ext uri="{FF2B5EF4-FFF2-40B4-BE49-F238E27FC236}">
                  <a16:creationId xmlns:a16="http://schemas.microsoft.com/office/drawing/2014/main" id="{A9754B24-1592-4FBD-9664-0868A5E3BC7D}"/>
                </a:ext>
              </a:extLst>
            </p:cNvPr>
            <p:cNvSpPr/>
            <p:nvPr/>
          </p:nvSpPr>
          <p:spPr>
            <a:xfrm>
              <a:off x="6349633" y="1572883"/>
              <a:ext cx="15441" cy="17305"/>
            </a:xfrm>
            <a:custGeom>
              <a:avLst/>
              <a:gdLst/>
              <a:ahLst/>
              <a:cxnLst/>
              <a:rect l="l" t="t" r="r" b="b"/>
              <a:pathLst>
                <a:path w="588" h="659" extrusionOk="0">
                  <a:moveTo>
                    <a:pt x="254" y="0"/>
                  </a:moveTo>
                  <a:cubicBezTo>
                    <a:pt x="127" y="0"/>
                    <a:pt x="0" y="116"/>
                    <a:pt x="61" y="276"/>
                  </a:cubicBezTo>
                  <a:lnTo>
                    <a:pt x="176" y="534"/>
                  </a:lnTo>
                  <a:cubicBezTo>
                    <a:pt x="205" y="611"/>
                    <a:pt x="272" y="659"/>
                    <a:pt x="358" y="659"/>
                  </a:cubicBezTo>
                  <a:cubicBezTo>
                    <a:pt x="492" y="659"/>
                    <a:pt x="588" y="515"/>
                    <a:pt x="540" y="391"/>
                  </a:cubicBezTo>
                  <a:lnTo>
                    <a:pt x="435" y="123"/>
                  </a:lnTo>
                  <a:cubicBezTo>
                    <a:pt x="397" y="37"/>
                    <a:pt x="326" y="0"/>
                    <a:pt x="254"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2338;p92">
              <a:extLst>
                <a:ext uri="{FF2B5EF4-FFF2-40B4-BE49-F238E27FC236}">
                  <a16:creationId xmlns:a16="http://schemas.microsoft.com/office/drawing/2014/main" id="{606A93F5-4027-4DDC-BC02-3ED8FCB3724E}"/>
                </a:ext>
              </a:extLst>
            </p:cNvPr>
            <p:cNvSpPr/>
            <p:nvPr/>
          </p:nvSpPr>
          <p:spPr>
            <a:xfrm>
              <a:off x="6437341" y="1789896"/>
              <a:ext cx="15441" cy="17437"/>
            </a:xfrm>
            <a:custGeom>
              <a:avLst/>
              <a:gdLst/>
              <a:ahLst/>
              <a:cxnLst/>
              <a:rect l="l" t="t" r="r" b="b"/>
              <a:pathLst>
                <a:path w="588" h="664" extrusionOk="0">
                  <a:moveTo>
                    <a:pt x="251" y="0"/>
                  </a:moveTo>
                  <a:cubicBezTo>
                    <a:pt x="127" y="0"/>
                    <a:pt x="0" y="118"/>
                    <a:pt x="61" y="271"/>
                  </a:cubicBezTo>
                  <a:lnTo>
                    <a:pt x="167" y="539"/>
                  </a:lnTo>
                  <a:cubicBezTo>
                    <a:pt x="195" y="616"/>
                    <a:pt x="272" y="654"/>
                    <a:pt x="349" y="654"/>
                  </a:cubicBezTo>
                  <a:lnTo>
                    <a:pt x="349" y="663"/>
                  </a:lnTo>
                  <a:cubicBezTo>
                    <a:pt x="492" y="663"/>
                    <a:pt x="588" y="520"/>
                    <a:pt x="530" y="386"/>
                  </a:cubicBezTo>
                  <a:lnTo>
                    <a:pt x="425" y="127"/>
                  </a:lnTo>
                  <a:cubicBezTo>
                    <a:pt x="391" y="38"/>
                    <a:pt x="321" y="0"/>
                    <a:pt x="251"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2339;p92">
              <a:extLst>
                <a:ext uri="{FF2B5EF4-FFF2-40B4-BE49-F238E27FC236}">
                  <a16:creationId xmlns:a16="http://schemas.microsoft.com/office/drawing/2014/main" id="{B0DF5D8B-8AAC-489E-88F3-858919C7F0D0}"/>
                </a:ext>
              </a:extLst>
            </p:cNvPr>
            <p:cNvSpPr/>
            <p:nvPr/>
          </p:nvSpPr>
          <p:spPr>
            <a:xfrm>
              <a:off x="6499262" y="1639505"/>
              <a:ext cx="21664" cy="13261"/>
            </a:xfrm>
            <a:custGeom>
              <a:avLst/>
              <a:gdLst/>
              <a:ahLst/>
              <a:cxnLst/>
              <a:rect l="l" t="t" r="r" b="b"/>
              <a:pathLst>
                <a:path w="825" h="505" extrusionOk="0">
                  <a:moveTo>
                    <a:pt x="541" y="1"/>
                  </a:moveTo>
                  <a:cubicBezTo>
                    <a:pt x="515" y="1"/>
                    <a:pt x="488" y="6"/>
                    <a:pt x="460" y="17"/>
                  </a:cubicBezTo>
                  <a:lnTo>
                    <a:pt x="201" y="131"/>
                  </a:lnTo>
                  <a:cubicBezTo>
                    <a:pt x="0" y="208"/>
                    <a:pt x="58" y="505"/>
                    <a:pt x="268" y="505"/>
                  </a:cubicBezTo>
                  <a:cubicBezTo>
                    <a:pt x="297" y="505"/>
                    <a:pt x="326" y="505"/>
                    <a:pt x="345" y="495"/>
                  </a:cubicBezTo>
                  <a:lnTo>
                    <a:pt x="613" y="390"/>
                  </a:lnTo>
                  <a:cubicBezTo>
                    <a:pt x="825" y="297"/>
                    <a:pt x="736" y="1"/>
                    <a:pt x="541" y="1"/>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2340;p92">
              <a:extLst>
                <a:ext uri="{FF2B5EF4-FFF2-40B4-BE49-F238E27FC236}">
                  <a16:creationId xmlns:a16="http://schemas.microsoft.com/office/drawing/2014/main" id="{4555E67D-2D25-4C02-A917-7D2A9631E38E}"/>
                </a:ext>
              </a:extLst>
            </p:cNvPr>
            <p:cNvSpPr/>
            <p:nvPr/>
          </p:nvSpPr>
          <p:spPr>
            <a:xfrm>
              <a:off x="6282118" y="1727161"/>
              <a:ext cx="21638" cy="13314"/>
            </a:xfrm>
            <a:custGeom>
              <a:avLst/>
              <a:gdLst/>
              <a:ahLst/>
              <a:cxnLst/>
              <a:rect l="l" t="t" r="r" b="b"/>
              <a:pathLst>
                <a:path w="824" h="507" extrusionOk="0">
                  <a:moveTo>
                    <a:pt x="552" y="0"/>
                  </a:moveTo>
                  <a:cubicBezTo>
                    <a:pt x="526" y="0"/>
                    <a:pt x="499" y="6"/>
                    <a:pt x="470" y="19"/>
                  </a:cubicBezTo>
                  <a:lnTo>
                    <a:pt x="202" y="124"/>
                  </a:lnTo>
                  <a:cubicBezTo>
                    <a:pt x="1" y="200"/>
                    <a:pt x="58" y="507"/>
                    <a:pt x="278" y="507"/>
                  </a:cubicBezTo>
                  <a:cubicBezTo>
                    <a:pt x="297" y="507"/>
                    <a:pt x="326" y="497"/>
                    <a:pt x="355" y="488"/>
                  </a:cubicBezTo>
                  <a:lnTo>
                    <a:pt x="613" y="382"/>
                  </a:lnTo>
                  <a:cubicBezTo>
                    <a:pt x="823" y="298"/>
                    <a:pt x="738" y="0"/>
                    <a:pt x="552"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89693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Piastra 71"/>
          <p:cNvSpPr/>
          <p:nvPr/>
        </p:nvSpPr>
        <p:spPr>
          <a:xfrm>
            <a:off x="290385" y="1652026"/>
            <a:ext cx="2916194" cy="1334530"/>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60000" y="360000"/>
            <a:ext cx="2384328" cy="46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descr="baseline per slid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19850"/>
            <a:ext cx="12192000" cy="438150"/>
          </a:xfrm>
          <a:prstGeom prst="rect">
            <a:avLst/>
          </a:prstGeom>
        </p:spPr>
      </p:pic>
      <p:sp>
        <p:nvSpPr>
          <p:cNvPr id="6" name="Google Shape;601;p21">
            <a:extLst>
              <a:ext uri="{FF2B5EF4-FFF2-40B4-BE49-F238E27FC236}">
                <a16:creationId xmlns:a16="http://schemas.microsoft.com/office/drawing/2014/main" id="{36FBAA3A-A701-4262-9398-4FF518725343}"/>
              </a:ext>
            </a:extLst>
          </p:cNvPr>
          <p:cNvSpPr txBox="1">
            <a:spLocks/>
          </p:cNvSpPr>
          <p:nvPr/>
        </p:nvSpPr>
        <p:spPr>
          <a:xfrm>
            <a:off x="443595" y="207696"/>
            <a:ext cx="8823973" cy="772605"/>
          </a:xfrm>
          <a:prstGeom prst="rect">
            <a:avLst/>
          </a:prstGeom>
          <a:ln>
            <a:solidFill>
              <a:schemeClr val="bg1"/>
            </a:solidFill>
          </a:ln>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uSzPts val="1100"/>
            </a:pPr>
            <a:r>
              <a:rPr lang="it-IT" sz="2400" dirty="0" smtClean="0">
                <a:solidFill>
                  <a:schemeClr val="accent1">
                    <a:lumMod val="75000"/>
                  </a:schemeClr>
                </a:solidFill>
                <a:latin typeface="Overpass Black"/>
              </a:rPr>
              <a:t>SVILUPPO COMPETENZE TECNICHE, PROFESSIONALI, DIGITALI E MANAGERIALI DEL PERSONALE DEL SSN</a:t>
            </a:r>
            <a:endParaRPr lang="it-IT" sz="2400" dirty="0">
              <a:solidFill>
                <a:schemeClr val="accent1">
                  <a:lumMod val="75000"/>
                </a:schemeClr>
              </a:solidFill>
              <a:latin typeface="Overpass Black"/>
            </a:endParaRPr>
          </a:p>
        </p:txBody>
      </p:sp>
      <p:sp>
        <p:nvSpPr>
          <p:cNvPr id="65" name="Rettangolo 64"/>
          <p:cNvSpPr/>
          <p:nvPr/>
        </p:nvSpPr>
        <p:spPr>
          <a:xfrm>
            <a:off x="443595" y="1193112"/>
            <a:ext cx="2014398" cy="338554"/>
          </a:xfrm>
          <a:prstGeom prst="rect">
            <a:avLst/>
          </a:prstGeom>
        </p:spPr>
        <p:txBody>
          <a:bodyPr wrap="none">
            <a:spAutoFit/>
          </a:bodyPr>
          <a:lstStyle/>
          <a:p>
            <a:r>
              <a:rPr lang="it-IT" sz="1600" dirty="0"/>
              <a:t>L’investimento mira a:</a:t>
            </a:r>
          </a:p>
        </p:txBody>
      </p:sp>
      <p:sp>
        <p:nvSpPr>
          <p:cNvPr id="66" name="Rettangolo 65"/>
          <p:cNvSpPr/>
          <p:nvPr/>
        </p:nvSpPr>
        <p:spPr>
          <a:xfrm>
            <a:off x="9759272" y="1193112"/>
            <a:ext cx="1585784" cy="1569660"/>
          </a:xfrm>
          <a:prstGeom prst="rect">
            <a:avLst/>
          </a:prstGeom>
        </p:spPr>
        <p:txBody>
          <a:bodyPr wrap="square">
            <a:spAutoFit/>
          </a:bodyPr>
          <a:lstStyle/>
          <a:p>
            <a:r>
              <a:rPr lang="it-IT" sz="1600" dirty="0"/>
              <a:t>2021: </a:t>
            </a:r>
            <a:r>
              <a:rPr lang="it-IT" sz="1600" dirty="0" smtClean="0"/>
              <a:t>10,4 mln</a:t>
            </a:r>
            <a:endParaRPr lang="it-IT" sz="1600" dirty="0"/>
          </a:p>
          <a:p>
            <a:r>
              <a:rPr lang="it-IT" sz="1600" dirty="0"/>
              <a:t>2022: </a:t>
            </a:r>
            <a:r>
              <a:rPr lang="it-IT" sz="1600" dirty="0" smtClean="0"/>
              <a:t>145,5 mln</a:t>
            </a:r>
            <a:endParaRPr lang="it-IT" sz="1600" dirty="0"/>
          </a:p>
          <a:p>
            <a:r>
              <a:rPr lang="it-IT" sz="1600" dirty="0"/>
              <a:t>2023: </a:t>
            </a:r>
            <a:r>
              <a:rPr lang="it-IT" sz="1600" dirty="0" smtClean="0"/>
              <a:t>157,9 mln</a:t>
            </a:r>
            <a:endParaRPr lang="it-IT" sz="1600" dirty="0"/>
          </a:p>
          <a:p>
            <a:r>
              <a:rPr lang="it-IT" sz="1600" dirty="0"/>
              <a:t>2024: </a:t>
            </a:r>
            <a:r>
              <a:rPr lang="it-IT" sz="1600" dirty="0" smtClean="0"/>
              <a:t>151,7 mln</a:t>
            </a:r>
            <a:endParaRPr lang="it-IT" sz="1600" dirty="0"/>
          </a:p>
          <a:p>
            <a:r>
              <a:rPr lang="it-IT" sz="1600" dirty="0"/>
              <a:t>2025: </a:t>
            </a:r>
            <a:r>
              <a:rPr lang="it-IT" sz="1600" dirty="0" smtClean="0"/>
              <a:t>141,3 mln</a:t>
            </a:r>
            <a:endParaRPr lang="it-IT" sz="1600" dirty="0"/>
          </a:p>
          <a:p>
            <a:r>
              <a:rPr lang="it-IT" sz="1600" dirty="0"/>
              <a:t>2026: </a:t>
            </a:r>
            <a:r>
              <a:rPr lang="it-IT" sz="1600" dirty="0" smtClean="0"/>
              <a:t>130,8 mln</a:t>
            </a:r>
            <a:endParaRPr lang="it-IT" sz="1600" dirty="0"/>
          </a:p>
        </p:txBody>
      </p:sp>
      <p:sp>
        <p:nvSpPr>
          <p:cNvPr id="67" name="Google Shape;6746;p66">
            <a:extLst>
              <a:ext uri="{FF2B5EF4-FFF2-40B4-BE49-F238E27FC236}">
                <a16:creationId xmlns:a16="http://schemas.microsoft.com/office/drawing/2014/main" id="{32990447-82A9-4DF4-952B-D86BE5EFB4C5}"/>
              </a:ext>
            </a:extLst>
          </p:cNvPr>
          <p:cNvSpPr/>
          <p:nvPr/>
        </p:nvSpPr>
        <p:spPr>
          <a:xfrm>
            <a:off x="9260707" y="1751125"/>
            <a:ext cx="498565" cy="453631"/>
          </a:xfrm>
          <a:custGeom>
            <a:avLst/>
            <a:gdLst/>
            <a:ahLst/>
            <a:cxnLst/>
            <a:rect l="l" t="t" r="r" b="b"/>
            <a:pathLst>
              <a:path w="12697" h="12666" extrusionOk="0">
                <a:moveTo>
                  <a:pt x="6301" y="1356"/>
                </a:moveTo>
                <a:cubicBezTo>
                  <a:pt x="6522" y="1356"/>
                  <a:pt x="6711" y="1576"/>
                  <a:pt x="6711" y="1797"/>
                </a:cubicBezTo>
                <a:lnTo>
                  <a:pt x="6711" y="2269"/>
                </a:lnTo>
                <a:cubicBezTo>
                  <a:pt x="7656" y="2458"/>
                  <a:pt x="8349" y="3309"/>
                  <a:pt x="8349" y="4285"/>
                </a:cubicBezTo>
                <a:cubicBezTo>
                  <a:pt x="8349" y="4538"/>
                  <a:pt x="8160" y="4727"/>
                  <a:pt x="7971" y="4727"/>
                </a:cubicBezTo>
                <a:cubicBezTo>
                  <a:pt x="7719" y="4727"/>
                  <a:pt x="7530" y="4538"/>
                  <a:pt x="7530" y="4285"/>
                </a:cubicBezTo>
                <a:cubicBezTo>
                  <a:pt x="7530" y="3624"/>
                  <a:pt x="6994" y="3057"/>
                  <a:pt x="6301" y="3057"/>
                </a:cubicBezTo>
                <a:cubicBezTo>
                  <a:pt x="5640" y="3057"/>
                  <a:pt x="5073" y="3624"/>
                  <a:pt x="5073" y="4285"/>
                </a:cubicBezTo>
                <a:cubicBezTo>
                  <a:pt x="5073" y="4947"/>
                  <a:pt x="5829" y="5483"/>
                  <a:pt x="6585" y="6018"/>
                </a:cubicBezTo>
                <a:cubicBezTo>
                  <a:pt x="7435" y="6648"/>
                  <a:pt x="8412" y="7310"/>
                  <a:pt x="8412" y="8413"/>
                </a:cubicBezTo>
                <a:cubicBezTo>
                  <a:pt x="8412" y="9421"/>
                  <a:pt x="7687" y="10271"/>
                  <a:pt x="6742" y="10429"/>
                </a:cubicBezTo>
                <a:lnTo>
                  <a:pt x="6742" y="10901"/>
                </a:lnTo>
                <a:cubicBezTo>
                  <a:pt x="6742" y="11154"/>
                  <a:pt x="6553" y="11311"/>
                  <a:pt x="6364" y="11311"/>
                </a:cubicBezTo>
                <a:cubicBezTo>
                  <a:pt x="6144" y="11311"/>
                  <a:pt x="5955" y="11091"/>
                  <a:pt x="5955" y="10901"/>
                </a:cubicBezTo>
                <a:lnTo>
                  <a:pt x="5955" y="10429"/>
                </a:lnTo>
                <a:cubicBezTo>
                  <a:pt x="5010" y="10240"/>
                  <a:pt x="4316" y="9421"/>
                  <a:pt x="4316" y="8413"/>
                </a:cubicBezTo>
                <a:cubicBezTo>
                  <a:pt x="4316" y="8192"/>
                  <a:pt x="4505" y="8035"/>
                  <a:pt x="4694" y="8035"/>
                </a:cubicBezTo>
                <a:cubicBezTo>
                  <a:pt x="4884" y="8035"/>
                  <a:pt x="5136" y="8224"/>
                  <a:pt x="5136" y="8413"/>
                </a:cubicBezTo>
                <a:cubicBezTo>
                  <a:pt x="5136" y="9106"/>
                  <a:pt x="5671" y="9641"/>
                  <a:pt x="6364" y="9641"/>
                </a:cubicBezTo>
                <a:cubicBezTo>
                  <a:pt x="7026" y="9641"/>
                  <a:pt x="7561" y="9106"/>
                  <a:pt x="7561" y="8413"/>
                </a:cubicBezTo>
                <a:cubicBezTo>
                  <a:pt x="7561" y="7751"/>
                  <a:pt x="6868" y="7247"/>
                  <a:pt x="6081" y="6680"/>
                </a:cubicBezTo>
                <a:cubicBezTo>
                  <a:pt x="5199" y="6050"/>
                  <a:pt x="4253" y="5388"/>
                  <a:pt x="4253" y="4285"/>
                </a:cubicBezTo>
                <a:cubicBezTo>
                  <a:pt x="4253" y="3309"/>
                  <a:pt x="4978" y="2427"/>
                  <a:pt x="5923" y="2269"/>
                </a:cubicBezTo>
                <a:lnTo>
                  <a:pt x="5923" y="1797"/>
                </a:lnTo>
                <a:cubicBezTo>
                  <a:pt x="5923" y="1576"/>
                  <a:pt x="6112" y="1356"/>
                  <a:pt x="6301" y="1356"/>
                </a:cubicBezTo>
                <a:close/>
                <a:moveTo>
                  <a:pt x="6333" y="1"/>
                </a:moveTo>
                <a:cubicBezTo>
                  <a:pt x="2836" y="1"/>
                  <a:pt x="0" y="2836"/>
                  <a:pt x="0" y="6333"/>
                </a:cubicBezTo>
                <a:cubicBezTo>
                  <a:pt x="0" y="9830"/>
                  <a:pt x="2836" y="12666"/>
                  <a:pt x="6333" y="12666"/>
                </a:cubicBezTo>
                <a:cubicBezTo>
                  <a:pt x="9861" y="12666"/>
                  <a:pt x="12697" y="9830"/>
                  <a:pt x="12697" y="6333"/>
                </a:cubicBezTo>
                <a:cubicBezTo>
                  <a:pt x="12697" y="2836"/>
                  <a:pt x="9861" y="1"/>
                  <a:pt x="6333"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Rettangolo 67"/>
          <p:cNvSpPr/>
          <p:nvPr/>
        </p:nvSpPr>
        <p:spPr>
          <a:xfrm>
            <a:off x="171746" y="1811459"/>
            <a:ext cx="3201649" cy="1015663"/>
          </a:xfrm>
          <a:prstGeom prst="rect">
            <a:avLst/>
          </a:prstGeom>
        </p:spPr>
        <p:txBody>
          <a:bodyPr wrap="square">
            <a:spAutoFit/>
          </a:bodyPr>
          <a:lstStyle/>
          <a:p>
            <a:pPr algn="ctr"/>
            <a:r>
              <a:rPr lang="it-IT" sz="1200" dirty="0"/>
              <a:t>finanziare 900 </a:t>
            </a:r>
            <a:r>
              <a:rPr lang="it-IT" sz="1200" b="1" dirty="0"/>
              <a:t>borse di studio </a:t>
            </a:r>
            <a:r>
              <a:rPr lang="it-IT" sz="1200" dirty="0"/>
              <a:t>aggiuntive ogni anno </a:t>
            </a:r>
            <a:r>
              <a:rPr lang="it-IT" sz="1200" dirty="0" smtClean="0"/>
              <a:t>del triennio </a:t>
            </a:r>
            <a:r>
              <a:rPr lang="it-IT" sz="1200" dirty="0"/>
              <a:t>per corsi specifici </a:t>
            </a:r>
            <a:r>
              <a:rPr lang="it-IT" sz="1200" dirty="0" smtClean="0"/>
              <a:t>di medicina </a:t>
            </a:r>
            <a:r>
              <a:rPr lang="it-IT" sz="1200" dirty="0"/>
              <a:t>generale (</a:t>
            </a:r>
            <a:r>
              <a:rPr lang="it-IT" sz="1200" b="1" dirty="0" smtClean="0"/>
              <a:t>MMG</a:t>
            </a:r>
            <a:r>
              <a:rPr lang="it-IT" sz="1200" dirty="0" smtClean="0"/>
              <a:t>) di </a:t>
            </a:r>
            <a:r>
              <a:rPr lang="it-IT" sz="1200" dirty="0"/>
              <a:t>durata triennale, per un totale di 2.700 borse di studio</a:t>
            </a:r>
          </a:p>
          <a:p>
            <a:pPr algn="ctr"/>
            <a:r>
              <a:rPr lang="it-IT" sz="1200" dirty="0"/>
              <a:t>aggiuntive;</a:t>
            </a:r>
          </a:p>
        </p:txBody>
      </p:sp>
      <p:sp>
        <p:nvSpPr>
          <p:cNvPr id="73" name="Piastra 72"/>
          <p:cNvSpPr/>
          <p:nvPr/>
        </p:nvSpPr>
        <p:spPr>
          <a:xfrm>
            <a:off x="3322692" y="1657004"/>
            <a:ext cx="2916194" cy="1334530"/>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Rettangolo 68"/>
          <p:cNvSpPr/>
          <p:nvPr/>
        </p:nvSpPr>
        <p:spPr>
          <a:xfrm>
            <a:off x="3178529" y="1961285"/>
            <a:ext cx="3204519" cy="738664"/>
          </a:xfrm>
          <a:prstGeom prst="rect">
            <a:avLst/>
          </a:prstGeom>
        </p:spPr>
        <p:txBody>
          <a:bodyPr wrap="square">
            <a:spAutoFit/>
          </a:bodyPr>
          <a:lstStyle/>
          <a:p>
            <a:pPr algn="ctr"/>
            <a:r>
              <a:rPr lang="it-IT" sz="1400" dirty="0"/>
              <a:t>prevedere un piano straordinario di formazione </a:t>
            </a:r>
            <a:r>
              <a:rPr lang="it-IT" sz="1400" dirty="0" smtClean="0"/>
              <a:t>sulle </a:t>
            </a:r>
            <a:r>
              <a:rPr lang="it-IT" sz="1400" b="1" dirty="0" smtClean="0"/>
              <a:t>infezioni </a:t>
            </a:r>
            <a:r>
              <a:rPr lang="it-IT" sz="1400" b="1" dirty="0"/>
              <a:t>ospedaliere</a:t>
            </a:r>
            <a:r>
              <a:rPr lang="it-IT" sz="1400" dirty="0"/>
              <a:t>, con circa 150.000 </a:t>
            </a:r>
            <a:r>
              <a:rPr lang="it-IT" sz="1400" dirty="0" smtClean="0"/>
              <a:t>partecipanti</a:t>
            </a:r>
            <a:endParaRPr lang="it-IT" sz="1400" dirty="0"/>
          </a:p>
        </p:txBody>
      </p:sp>
      <p:sp>
        <p:nvSpPr>
          <p:cNvPr id="74" name="Piastra 73"/>
          <p:cNvSpPr/>
          <p:nvPr/>
        </p:nvSpPr>
        <p:spPr>
          <a:xfrm>
            <a:off x="3279443" y="3285264"/>
            <a:ext cx="2916194" cy="1334530"/>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5" name="Piastra 74"/>
          <p:cNvSpPr/>
          <p:nvPr/>
        </p:nvSpPr>
        <p:spPr>
          <a:xfrm>
            <a:off x="290385" y="3285264"/>
            <a:ext cx="2916194" cy="1334530"/>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Rettangolo 69"/>
          <p:cNvSpPr/>
          <p:nvPr/>
        </p:nvSpPr>
        <p:spPr>
          <a:xfrm>
            <a:off x="3092032" y="3406225"/>
            <a:ext cx="3291016" cy="1092607"/>
          </a:xfrm>
          <a:prstGeom prst="rect">
            <a:avLst/>
          </a:prstGeom>
        </p:spPr>
        <p:txBody>
          <a:bodyPr wrap="square">
            <a:spAutoFit/>
          </a:bodyPr>
          <a:lstStyle/>
          <a:p>
            <a:pPr algn="ctr"/>
            <a:r>
              <a:rPr lang="it-IT" sz="1300" dirty="0"/>
              <a:t>incrementare le </a:t>
            </a:r>
            <a:r>
              <a:rPr lang="it-IT" sz="1300" b="1" dirty="0"/>
              <a:t>competenze manageriali e digitali </a:t>
            </a:r>
            <a:r>
              <a:rPr lang="it-IT" sz="1300" dirty="0"/>
              <a:t>per </a:t>
            </a:r>
            <a:r>
              <a:rPr lang="it-IT" sz="1300" dirty="0" smtClean="0"/>
              <a:t>i professionisti </a:t>
            </a:r>
            <a:r>
              <a:rPr lang="it-IT" sz="1300" dirty="0"/>
              <a:t>del SSN, con la formazione di un </a:t>
            </a:r>
            <a:r>
              <a:rPr lang="it-IT" sz="1300" dirty="0" smtClean="0"/>
              <a:t>numero di </a:t>
            </a:r>
            <a:r>
              <a:rPr lang="it-IT" sz="1300" dirty="0"/>
              <a:t>4.500 per un costo unitario di 4.000 euro ciascuno ed</a:t>
            </a:r>
          </a:p>
          <a:p>
            <a:pPr algn="ctr"/>
            <a:r>
              <a:rPr lang="it-IT" sz="1300" dirty="0"/>
              <a:t>un totale di 18 milioni di euro;</a:t>
            </a:r>
          </a:p>
        </p:txBody>
      </p:sp>
      <p:sp>
        <p:nvSpPr>
          <p:cNvPr id="71" name="Rettangolo 70"/>
          <p:cNvSpPr/>
          <p:nvPr/>
        </p:nvSpPr>
        <p:spPr>
          <a:xfrm>
            <a:off x="403654" y="3506253"/>
            <a:ext cx="2658762" cy="892552"/>
          </a:xfrm>
          <a:prstGeom prst="rect">
            <a:avLst/>
          </a:prstGeom>
        </p:spPr>
        <p:txBody>
          <a:bodyPr wrap="square">
            <a:spAutoFit/>
          </a:bodyPr>
          <a:lstStyle/>
          <a:p>
            <a:pPr algn="ctr"/>
            <a:r>
              <a:rPr lang="it-IT" sz="1300" dirty="0"/>
              <a:t>finanziare un numero di </a:t>
            </a:r>
            <a:r>
              <a:rPr lang="it-IT" sz="1300" b="1" dirty="0"/>
              <a:t>4.200 contratti di </a:t>
            </a:r>
            <a:r>
              <a:rPr lang="it-IT" sz="1300" b="1" dirty="0" smtClean="0"/>
              <a:t>formazione specialistica </a:t>
            </a:r>
            <a:r>
              <a:rPr lang="it-IT" sz="1300" dirty="0"/>
              <a:t>della durata di 5 anni per un costo totale </a:t>
            </a:r>
            <a:r>
              <a:rPr lang="it-IT" sz="1300" dirty="0" smtClean="0"/>
              <a:t>di 537,6 milioni</a:t>
            </a:r>
            <a:endParaRPr lang="it-IT" sz="1300" dirty="0"/>
          </a:p>
        </p:txBody>
      </p:sp>
      <p:sp>
        <p:nvSpPr>
          <p:cNvPr id="77" name="Rettangolo 76">
            <a:extLst>
              <a:ext uri="{FF2B5EF4-FFF2-40B4-BE49-F238E27FC236}">
                <a16:creationId xmlns:a16="http://schemas.microsoft.com/office/drawing/2014/main" id="{B5B6097A-767C-4DE7-B1D7-09B8E0A09A7F}"/>
              </a:ext>
            </a:extLst>
          </p:cNvPr>
          <p:cNvSpPr/>
          <p:nvPr/>
        </p:nvSpPr>
        <p:spPr>
          <a:xfrm>
            <a:off x="9799198" y="4361551"/>
            <a:ext cx="1369799" cy="307777"/>
          </a:xfrm>
          <a:prstGeom prst="rect">
            <a:avLst/>
          </a:prstGeom>
        </p:spPr>
        <p:txBody>
          <a:bodyPr wrap="none">
            <a:spAutoFit/>
          </a:bodyPr>
          <a:lstStyle/>
          <a:p>
            <a:r>
              <a:rPr lang="it-IT" sz="1400" b="1" dirty="0" smtClean="0"/>
              <a:t>Nodi Applicativi</a:t>
            </a:r>
            <a:endParaRPr lang="it-IT" sz="1400" dirty="0"/>
          </a:p>
        </p:txBody>
      </p:sp>
      <p:grpSp>
        <p:nvGrpSpPr>
          <p:cNvPr id="90" name="Google Shape;15597;p64"/>
          <p:cNvGrpSpPr/>
          <p:nvPr/>
        </p:nvGrpSpPr>
        <p:grpSpPr>
          <a:xfrm>
            <a:off x="10097342" y="3891825"/>
            <a:ext cx="550134" cy="561035"/>
            <a:chOff x="2189568" y="1961603"/>
            <a:chExt cx="364993" cy="359049"/>
          </a:xfrm>
        </p:grpSpPr>
        <p:sp>
          <p:nvSpPr>
            <p:cNvPr id="91" name="Google Shape;15598;p64"/>
            <p:cNvSpPr/>
            <p:nvPr/>
          </p:nvSpPr>
          <p:spPr>
            <a:xfrm>
              <a:off x="2232197" y="2004206"/>
              <a:ext cx="77822" cy="73868"/>
            </a:xfrm>
            <a:custGeom>
              <a:avLst/>
              <a:gdLst/>
              <a:ahLst/>
              <a:cxnLst/>
              <a:rect l="l" t="t" r="r" b="b"/>
              <a:pathLst>
                <a:path w="2972" h="2821" extrusionOk="0">
                  <a:moveTo>
                    <a:pt x="292" y="1"/>
                  </a:moveTo>
                  <a:cubicBezTo>
                    <a:pt x="135" y="1"/>
                    <a:pt x="1" y="204"/>
                    <a:pt x="147" y="350"/>
                  </a:cubicBezTo>
                  <a:lnTo>
                    <a:pt x="2551" y="2754"/>
                  </a:lnTo>
                  <a:cubicBezTo>
                    <a:pt x="2590" y="2792"/>
                    <a:pt x="2647" y="2821"/>
                    <a:pt x="2694" y="2821"/>
                  </a:cubicBezTo>
                  <a:cubicBezTo>
                    <a:pt x="2876" y="2821"/>
                    <a:pt x="2971" y="2592"/>
                    <a:pt x="2838" y="2468"/>
                  </a:cubicBezTo>
                  <a:lnTo>
                    <a:pt x="434" y="64"/>
                  </a:lnTo>
                  <a:cubicBezTo>
                    <a:pt x="389" y="19"/>
                    <a:pt x="340" y="1"/>
                    <a:pt x="2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5599;p64"/>
            <p:cNvSpPr/>
            <p:nvPr/>
          </p:nvSpPr>
          <p:spPr>
            <a:xfrm>
              <a:off x="2192187" y="2070061"/>
              <a:ext cx="100838" cy="35009"/>
            </a:xfrm>
            <a:custGeom>
              <a:avLst/>
              <a:gdLst/>
              <a:ahLst/>
              <a:cxnLst/>
              <a:rect l="l" t="t" r="r" b="b"/>
              <a:pathLst>
                <a:path w="3851" h="1337" extrusionOk="0">
                  <a:moveTo>
                    <a:pt x="285" y="0"/>
                  </a:moveTo>
                  <a:cubicBezTo>
                    <a:pt x="74" y="0"/>
                    <a:pt x="1" y="332"/>
                    <a:pt x="244" y="401"/>
                  </a:cubicBezTo>
                  <a:lnTo>
                    <a:pt x="3517" y="1327"/>
                  </a:lnTo>
                  <a:cubicBezTo>
                    <a:pt x="3526" y="1336"/>
                    <a:pt x="3545" y="1336"/>
                    <a:pt x="3564" y="1336"/>
                  </a:cubicBezTo>
                  <a:cubicBezTo>
                    <a:pt x="3803" y="1336"/>
                    <a:pt x="3850" y="1002"/>
                    <a:pt x="3621" y="935"/>
                  </a:cubicBezTo>
                  <a:lnTo>
                    <a:pt x="349" y="10"/>
                  </a:lnTo>
                  <a:cubicBezTo>
                    <a:pt x="327" y="3"/>
                    <a:pt x="305" y="0"/>
                    <a:pt x="2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5600;p64"/>
            <p:cNvSpPr/>
            <p:nvPr/>
          </p:nvSpPr>
          <p:spPr>
            <a:xfrm>
              <a:off x="2189568" y="2121514"/>
              <a:ext cx="100131" cy="36999"/>
            </a:xfrm>
            <a:custGeom>
              <a:avLst/>
              <a:gdLst/>
              <a:ahLst/>
              <a:cxnLst/>
              <a:rect l="l" t="t" r="r" b="b"/>
              <a:pathLst>
                <a:path w="3824" h="1413" extrusionOk="0">
                  <a:moveTo>
                    <a:pt x="3539" y="0"/>
                  </a:moveTo>
                  <a:cubicBezTo>
                    <a:pt x="3519" y="0"/>
                    <a:pt x="3497" y="3"/>
                    <a:pt x="3473" y="10"/>
                  </a:cubicBezTo>
                  <a:lnTo>
                    <a:pt x="220" y="1012"/>
                  </a:lnTo>
                  <a:cubicBezTo>
                    <a:pt x="1" y="1079"/>
                    <a:pt x="49" y="1403"/>
                    <a:pt x="278" y="1413"/>
                  </a:cubicBezTo>
                  <a:cubicBezTo>
                    <a:pt x="306" y="1403"/>
                    <a:pt x="325" y="1403"/>
                    <a:pt x="344" y="1394"/>
                  </a:cubicBezTo>
                  <a:lnTo>
                    <a:pt x="3597" y="392"/>
                  </a:lnTo>
                  <a:cubicBezTo>
                    <a:pt x="3823" y="322"/>
                    <a:pt x="3749" y="0"/>
                    <a:pt x="35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5601;p64"/>
            <p:cNvSpPr/>
            <p:nvPr/>
          </p:nvSpPr>
          <p:spPr>
            <a:xfrm>
              <a:off x="2299048" y="1964404"/>
              <a:ext cx="36947" cy="96439"/>
            </a:xfrm>
            <a:custGeom>
              <a:avLst/>
              <a:gdLst/>
              <a:ahLst/>
              <a:cxnLst/>
              <a:rect l="l" t="t" r="r" b="b"/>
              <a:pathLst>
                <a:path w="1411" h="3683" extrusionOk="0">
                  <a:moveTo>
                    <a:pt x="250" y="1"/>
                  </a:moveTo>
                  <a:cubicBezTo>
                    <a:pt x="127" y="1"/>
                    <a:pt x="0" y="106"/>
                    <a:pt x="46" y="267"/>
                  </a:cubicBezTo>
                  <a:lnTo>
                    <a:pt x="981" y="3539"/>
                  </a:lnTo>
                  <a:cubicBezTo>
                    <a:pt x="1010" y="3625"/>
                    <a:pt x="1086" y="3683"/>
                    <a:pt x="1181" y="3683"/>
                  </a:cubicBezTo>
                  <a:cubicBezTo>
                    <a:pt x="1315" y="3683"/>
                    <a:pt x="1410" y="3559"/>
                    <a:pt x="1372" y="3425"/>
                  </a:cubicBezTo>
                  <a:lnTo>
                    <a:pt x="437" y="153"/>
                  </a:lnTo>
                  <a:cubicBezTo>
                    <a:pt x="411" y="47"/>
                    <a:pt x="331" y="1"/>
                    <a:pt x="2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5602;p64"/>
            <p:cNvSpPr/>
            <p:nvPr/>
          </p:nvSpPr>
          <p:spPr>
            <a:xfrm>
              <a:off x="2350711" y="1961603"/>
              <a:ext cx="38701" cy="95732"/>
            </a:xfrm>
            <a:custGeom>
              <a:avLst/>
              <a:gdLst/>
              <a:ahLst/>
              <a:cxnLst/>
              <a:rect l="l" t="t" r="r" b="b"/>
              <a:pathLst>
                <a:path w="1478" h="3656" extrusionOk="0">
                  <a:moveTo>
                    <a:pt x="1233" y="0"/>
                  </a:moveTo>
                  <a:cubicBezTo>
                    <a:pt x="1154" y="0"/>
                    <a:pt x="1074" y="44"/>
                    <a:pt x="1040" y="145"/>
                  </a:cubicBezTo>
                  <a:lnTo>
                    <a:pt x="48" y="3398"/>
                  </a:lnTo>
                  <a:cubicBezTo>
                    <a:pt x="0" y="3522"/>
                    <a:pt x="105" y="3656"/>
                    <a:pt x="239" y="3656"/>
                  </a:cubicBezTo>
                  <a:cubicBezTo>
                    <a:pt x="324" y="3656"/>
                    <a:pt x="410" y="3599"/>
                    <a:pt x="439" y="3513"/>
                  </a:cubicBezTo>
                  <a:lnTo>
                    <a:pt x="1431" y="260"/>
                  </a:lnTo>
                  <a:cubicBezTo>
                    <a:pt x="1477" y="104"/>
                    <a:pt x="1355" y="0"/>
                    <a:pt x="1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5603;p64"/>
            <p:cNvSpPr/>
            <p:nvPr/>
          </p:nvSpPr>
          <p:spPr>
            <a:xfrm>
              <a:off x="2286243" y="2072313"/>
              <a:ext cx="237838" cy="221604"/>
            </a:xfrm>
            <a:custGeom>
              <a:avLst/>
              <a:gdLst/>
              <a:ahLst/>
              <a:cxnLst/>
              <a:rect l="l" t="t" r="r" b="b"/>
              <a:pathLst>
                <a:path w="9083" h="8463" extrusionOk="0">
                  <a:moveTo>
                    <a:pt x="3880" y="0"/>
                  </a:moveTo>
                  <a:cubicBezTo>
                    <a:pt x="3398" y="0"/>
                    <a:pt x="2905" y="109"/>
                    <a:pt x="2434" y="344"/>
                  </a:cubicBezTo>
                  <a:cubicBezTo>
                    <a:pt x="440" y="1336"/>
                    <a:pt x="1" y="3988"/>
                    <a:pt x="1575" y="5572"/>
                  </a:cubicBezTo>
                  <a:cubicBezTo>
                    <a:pt x="2081" y="6077"/>
                    <a:pt x="2748" y="6402"/>
                    <a:pt x="3464" y="6497"/>
                  </a:cubicBezTo>
                  <a:cubicBezTo>
                    <a:pt x="4427" y="6621"/>
                    <a:pt x="5334" y="7031"/>
                    <a:pt x="6068" y="7661"/>
                  </a:cubicBezTo>
                  <a:cubicBezTo>
                    <a:pt x="6173" y="7756"/>
                    <a:pt x="6278" y="7852"/>
                    <a:pt x="6374" y="7947"/>
                  </a:cubicBezTo>
                  <a:lnTo>
                    <a:pt x="6889" y="8462"/>
                  </a:lnTo>
                  <a:lnTo>
                    <a:pt x="9083" y="6268"/>
                  </a:lnTo>
                  <a:lnTo>
                    <a:pt x="8530" y="5724"/>
                  </a:lnTo>
                  <a:cubicBezTo>
                    <a:pt x="8444" y="5638"/>
                    <a:pt x="8358" y="5543"/>
                    <a:pt x="8282" y="5448"/>
                  </a:cubicBezTo>
                  <a:cubicBezTo>
                    <a:pt x="7642" y="4704"/>
                    <a:pt x="7242" y="3788"/>
                    <a:pt x="7108" y="2815"/>
                  </a:cubicBezTo>
                  <a:cubicBezTo>
                    <a:pt x="6875" y="1132"/>
                    <a:pt x="5435" y="0"/>
                    <a:pt x="3880" y="0"/>
                  </a:cubicBezTo>
                  <a:close/>
                </a:path>
              </a:pathLst>
            </a:custGeom>
            <a:solidFill>
              <a:schemeClr val="accent4">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5604;p64"/>
            <p:cNvSpPr/>
            <p:nvPr/>
          </p:nvSpPr>
          <p:spPr>
            <a:xfrm>
              <a:off x="2296481" y="2086296"/>
              <a:ext cx="194895" cy="207621"/>
            </a:xfrm>
            <a:custGeom>
              <a:avLst/>
              <a:gdLst/>
              <a:ahLst/>
              <a:cxnLst/>
              <a:rect l="l" t="t" r="r" b="b"/>
              <a:pathLst>
                <a:path w="7443" h="7929" extrusionOk="0">
                  <a:moveTo>
                    <a:pt x="1709" y="1"/>
                  </a:moveTo>
                  <a:cubicBezTo>
                    <a:pt x="564" y="745"/>
                    <a:pt x="1" y="2128"/>
                    <a:pt x="306" y="3464"/>
                  </a:cubicBezTo>
                  <a:cubicBezTo>
                    <a:pt x="612" y="4790"/>
                    <a:pt x="1718" y="5791"/>
                    <a:pt x="3073" y="5963"/>
                  </a:cubicBezTo>
                  <a:cubicBezTo>
                    <a:pt x="4036" y="6097"/>
                    <a:pt x="4943" y="6497"/>
                    <a:pt x="5677" y="7127"/>
                  </a:cubicBezTo>
                  <a:cubicBezTo>
                    <a:pt x="5782" y="7222"/>
                    <a:pt x="5887" y="7318"/>
                    <a:pt x="5983" y="7413"/>
                  </a:cubicBezTo>
                  <a:lnTo>
                    <a:pt x="6498" y="7928"/>
                  </a:lnTo>
                  <a:lnTo>
                    <a:pt x="7442" y="6984"/>
                  </a:lnTo>
                  <a:lnTo>
                    <a:pt x="6927" y="6469"/>
                  </a:lnTo>
                  <a:cubicBezTo>
                    <a:pt x="6832" y="6373"/>
                    <a:pt x="6727" y="6278"/>
                    <a:pt x="6622" y="6182"/>
                  </a:cubicBezTo>
                  <a:cubicBezTo>
                    <a:pt x="5887" y="5553"/>
                    <a:pt x="4981" y="5143"/>
                    <a:pt x="4017" y="5019"/>
                  </a:cubicBezTo>
                  <a:cubicBezTo>
                    <a:pt x="1632" y="4713"/>
                    <a:pt x="392" y="2014"/>
                    <a:pt x="1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5605;p64"/>
            <p:cNvSpPr/>
            <p:nvPr/>
          </p:nvSpPr>
          <p:spPr>
            <a:xfrm>
              <a:off x="2430549" y="2174330"/>
              <a:ext cx="86044" cy="82116"/>
            </a:xfrm>
            <a:custGeom>
              <a:avLst/>
              <a:gdLst/>
              <a:ahLst/>
              <a:cxnLst/>
              <a:rect l="l" t="t" r="r" b="b"/>
              <a:pathLst>
                <a:path w="3286" h="3136" extrusionOk="0">
                  <a:moveTo>
                    <a:pt x="292" y="1"/>
                  </a:moveTo>
                  <a:cubicBezTo>
                    <a:pt x="135" y="1"/>
                    <a:pt x="0" y="205"/>
                    <a:pt x="147" y="359"/>
                  </a:cubicBezTo>
                  <a:lnTo>
                    <a:pt x="2866" y="3078"/>
                  </a:lnTo>
                  <a:cubicBezTo>
                    <a:pt x="2904" y="3116"/>
                    <a:pt x="2952" y="3135"/>
                    <a:pt x="3009" y="3135"/>
                  </a:cubicBezTo>
                  <a:cubicBezTo>
                    <a:pt x="3190" y="3135"/>
                    <a:pt x="3286" y="2916"/>
                    <a:pt x="3152" y="2792"/>
                  </a:cubicBezTo>
                  <a:lnTo>
                    <a:pt x="433" y="63"/>
                  </a:lnTo>
                  <a:cubicBezTo>
                    <a:pt x="389" y="19"/>
                    <a:pt x="340" y="1"/>
                    <a:pt x="292"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5606;p64"/>
            <p:cNvSpPr/>
            <p:nvPr/>
          </p:nvSpPr>
          <p:spPr>
            <a:xfrm>
              <a:off x="2402740" y="2202478"/>
              <a:ext cx="28358" cy="24483"/>
            </a:xfrm>
            <a:custGeom>
              <a:avLst/>
              <a:gdLst/>
              <a:ahLst/>
              <a:cxnLst/>
              <a:rect l="l" t="t" r="r" b="b"/>
              <a:pathLst>
                <a:path w="1083" h="935" extrusionOk="0">
                  <a:moveTo>
                    <a:pt x="289" y="1"/>
                  </a:moveTo>
                  <a:cubicBezTo>
                    <a:pt x="134" y="1"/>
                    <a:pt x="1" y="191"/>
                    <a:pt x="131" y="343"/>
                  </a:cubicBezTo>
                  <a:cubicBezTo>
                    <a:pt x="303" y="524"/>
                    <a:pt x="494" y="715"/>
                    <a:pt x="665" y="877"/>
                  </a:cubicBezTo>
                  <a:cubicBezTo>
                    <a:pt x="703" y="915"/>
                    <a:pt x="761" y="935"/>
                    <a:pt x="808" y="935"/>
                  </a:cubicBezTo>
                  <a:cubicBezTo>
                    <a:pt x="812" y="935"/>
                    <a:pt x="816" y="935"/>
                    <a:pt x="819" y="935"/>
                  </a:cubicBezTo>
                  <a:cubicBezTo>
                    <a:pt x="1002" y="935"/>
                    <a:pt x="1082" y="703"/>
                    <a:pt x="942" y="582"/>
                  </a:cubicBezTo>
                  <a:cubicBezTo>
                    <a:pt x="780" y="429"/>
                    <a:pt x="589" y="238"/>
                    <a:pt x="436" y="66"/>
                  </a:cubicBezTo>
                  <a:cubicBezTo>
                    <a:pt x="390" y="20"/>
                    <a:pt x="338" y="1"/>
                    <a:pt x="289"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5607;p64"/>
            <p:cNvSpPr/>
            <p:nvPr/>
          </p:nvSpPr>
          <p:spPr>
            <a:xfrm>
              <a:off x="2433324" y="2233141"/>
              <a:ext cx="55538" cy="51532"/>
            </a:xfrm>
            <a:custGeom>
              <a:avLst/>
              <a:gdLst/>
              <a:ahLst/>
              <a:cxnLst/>
              <a:rect l="l" t="t" r="r" b="b"/>
              <a:pathLst>
                <a:path w="2121" h="1968" extrusionOk="0">
                  <a:moveTo>
                    <a:pt x="290" y="1"/>
                  </a:moveTo>
                  <a:cubicBezTo>
                    <a:pt x="137" y="1"/>
                    <a:pt x="1" y="203"/>
                    <a:pt x="146" y="355"/>
                  </a:cubicBezTo>
                  <a:cubicBezTo>
                    <a:pt x="652" y="870"/>
                    <a:pt x="1176" y="1395"/>
                    <a:pt x="1691" y="1901"/>
                  </a:cubicBezTo>
                  <a:cubicBezTo>
                    <a:pt x="1730" y="1939"/>
                    <a:pt x="1787" y="1958"/>
                    <a:pt x="1835" y="1958"/>
                  </a:cubicBezTo>
                  <a:lnTo>
                    <a:pt x="1844" y="1967"/>
                  </a:lnTo>
                  <a:cubicBezTo>
                    <a:pt x="2025" y="1967"/>
                    <a:pt x="2121" y="1748"/>
                    <a:pt x="1987" y="1614"/>
                  </a:cubicBezTo>
                  <a:cubicBezTo>
                    <a:pt x="1462" y="1109"/>
                    <a:pt x="947" y="584"/>
                    <a:pt x="432" y="69"/>
                  </a:cubicBezTo>
                  <a:cubicBezTo>
                    <a:pt x="389" y="21"/>
                    <a:pt x="339" y="1"/>
                    <a:pt x="290"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5608;p64"/>
            <p:cNvSpPr/>
            <p:nvPr/>
          </p:nvSpPr>
          <p:spPr>
            <a:xfrm>
              <a:off x="2356105" y="2093994"/>
              <a:ext cx="71066" cy="20320"/>
            </a:xfrm>
            <a:custGeom>
              <a:avLst/>
              <a:gdLst/>
              <a:ahLst/>
              <a:cxnLst/>
              <a:rect l="l" t="t" r="r" b="b"/>
              <a:pathLst>
                <a:path w="2714" h="776" extrusionOk="0">
                  <a:moveTo>
                    <a:pt x="1233" y="1"/>
                  </a:moveTo>
                  <a:cubicBezTo>
                    <a:pt x="916" y="1"/>
                    <a:pt x="564" y="71"/>
                    <a:pt x="204" y="269"/>
                  </a:cubicBezTo>
                  <a:cubicBezTo>
                    <a:pt x="1" y="384"/>
                    <a:pt x="117" y="658"/>
                    <a:pt x="304" y="658"/>
                  </a:cubicBezTo>
                  <a:cubicBezTo>
                    <a:pt x="336" y="658"/>
                    <a:pt x="370" y="650"/>
                    <a:pt x="405" y="632"/>
                  </a:cubicBezTo>
                  <a:cubicBezTo>
                    <a:pt x="693" y="467"/>
                    <a:pt x="978" y="409"/>
                    <a:pt x="1235" y="409"/>
                  </a:cubicBezTo>
                  <a:cubicBezTo>
                    <a:pt x="1829" y="409"/>
                    <a:pt x="2279" y="717"/>
                    <a:pt x="2313" y="737"/>
                  </a:cubicBezTo>
                  <a:cubicBezTo>
                    <a:pt x="2341" y="756"/>
                    <a:pt x="2389" y="775"/>
                    <a:pt x="2427" y="775"/>
                  </a:cubicBezTo>
                  <a:cubicBezTo>
                    <a:pt x="2628" y="775"/>
                    <a:pt x="2713" y="517"/>
                    <a:pt x="2551" y="403"/>
                  </a:cubicBezTo>
                  <a:cubicBezTo>
                    <a:pt x="2518" y="376"/>
                    <a:pt x="1968" y="1"/>
                    <a:pt x="1233" y="1"/>
                  </a:cubicBezTo>
                  <a:close/>
                </a:path>
              </a:pathLst>
            </a:custGeom>
            <a:solidFill>
              <a:srgbClr val="A4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5609;p64"/>
            <p:cNvSpPr/>
            <p:nvPr/>
          </p:nvSpPr>
          <p:spPr>
            <a:xfrm>
              <a:off x="2387422" y="2184961"/>
              <a:ext cx="30008" cy="30270"/>
            </a:xfrm>
            <a:custGeom>
              <a:avLst/>
              <a:gdLst/>
              <a:ahLst/>
              <a:cxnLst/>
              <a:rect l="l" t="t" r="r" b="b"/>
              <a:pathLst>
                <a:path w="1146" h="1156" extrusionOk="0">
                  <a:moveTo>
                    <a:pt x="573" y="1"/>
                  </a:moveTo>
                  <a:cubicBezTo>
                    <a:pt x="258" y="1"/>
                    <a:pt x="1" y="258"/>
                    <a:pt x="1" y="573"/>
                  </a:cubicBezTo>
                  <a:cubicBezTo>
                    <a:pt x="1" y="898"/>
                    <a:pt x="258" y="1155"/>
                    <a:pt x="573" y="1155"/>
                  </a:cubicBezTo>
                  <a:cubicBezTo>
                    <a:pt x="888" y="1155"/>
                    <a:pt x="1145" y="898"/>
                    <a:pt x="1145" y="573"/>
                  </a:cubicBezTo>
                  <a:cubicBezTo>
                    <a:pt x="1145" y="258"/>
                    <a:pt x="888" y="1"/>
                    <a:pt x="573" y="1"/>
                  </a:cubicBezTo>
                  <a:close/>
                </a:path>
              </a:pathLst>
            </a:custGeom>
            <a:solidFill>
              <a:srgbClr val="9CA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5610;p64"/>
            <p:cNvSpPr/>
            <p:nvPr/>
          </p:nvSpPr>
          <p:spPr>
            <a:xfrm>
              <a:off x="2415152" y="2156995"/>
              <a:ext cx="30244" cy="30244"/>
            </a:xfrm>
            <a:custGeom>
              <a:avLst/>
              <a:gdLst/>
              <a:ahLst/>
              <a:cxnLst/>
              <a:rect l="l" t="t" r="r" b="b"/>
              <a:pathLst>
                <a:path w="1155" h="1155" extrusionOk="0">
                  <a:moveTo>
                    <a:pt x="582" y="0"/>
                  </a:moveTo>
                  <a:cubicBezTo>
                    <a:pt x="268" y="0"/>
                    <a:pt x="0" y="258"/>
                    <a:pt x="0" y="582"/>
                  </a:cubicBezTo>
                  <a:cubicBezTo>
                    <a:pt x="0" y="897"/>
                    <a:pt x="268" y="1155"/>
                    <a:pt x="582" y="1155"/>
                  </a:cubicBezTo>
                  <a:cubicBezTo>
                    <a:pt x="897" y="1155"/>
                    <a:pt x="1155" y="897"/>
                    <a:pt x="1155" y="582"/>
                  </a:cubicBezTo>
                  <a:cubicBezTo>
                    <a:pt x="1155" y="258"/>
                    <a:pt x="897" y="0"/>
                    <a:pt x="582" y="0"/>
                  </a:cubicBezTo>
                  <a:close/>
                </a:path>
              </a:pathLst>
            </a:custGeom>
            <a:solidFill>
              <a:srgbClr val="9CA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5611;p64"/>
            <p:cNvSpPr/>
            <p:nvPr/>
          </p:nvSpPr>
          <p:spPr>
            <a:xfrm>
              <a:off x="2474854" y="2244924"/>
              <a:ext cx="79707" cy="75727"/>
            </a:xfrm>
            <a:custGeom>
              <a:avLst/>
              <a:gdLst/>
              <a:ahLst/>
              <a:cxnLst/>
              <a:rect l="l" t="t" r="r" b="b"/>
              <a:pathLst>
                <a:path w="3044" h="2892" extrusionOk="0">
                  <a:moveTo>
                    <a:pt x="2090" y="0"/>
                  </a:moveTo>
                  <a:lnTo>
                    <a:pt x="0" y="2080"/>
                  </a:lnTo>
                  <a:lnTo>
                    <a:pt x="382" y="2462"/>
                  </a:lnTo>
                  <a:cubicBezTo>
                    <a:pt x="673" y="2748"/>
                    <a:pt x="1050" y="2891"/>
                    <a:pt x="1426" y="2891"/>
                  </a:cubicBezTo>
                  <a:cubicBezTo>
                    <a:pt x="1801" y="2891"/>
                    <a:pt x="2176" y="2748"/>
                    <a:pt x="2462" y="2462"/>
                  </a:cubicBezTo>
                  <a:cubicBezTo>
                    <a:pt x="3044" y="1889"/>
                    <a:pt x="3044" y="954"/>
                    <a:pt x="2462" y="382"/>
                  </a:cubicBezTo>
                  <a:lnTo>
                    <a:pt x="2090"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5612;p64"/>
            <p:cNvSpPr/>
            <p:nvPr/>
          </p:nvSpPr>
          <p:spPr>
            <a:xfrm>
              <a:off x="2475115" y="2244924"/>
              <a:ext cx="71459" cy="71721"/>
            </a:xfrm>
            <a:custGeom>
              <a:avLst/>
              <a:gdLst/>
              <a:ahLst/>
              <a:cxnLst/>
              <a:rect l="l" t="t" r="r" b="b"/>
              <a:pathLst>
                <a:path w="2729" h="2739" extrusionOk="0">
                  <a:moveTo>
                    <a:pt x="2080" y="0"/>
                  </a:moveTo>
                  <a:lnTo>
                    <a:pt x="0" y="2080"/>
                  </a:lnTo>
                  <a:lnTo>
                    <a:pt x="372" y="2462"/>
                  </a:lnTo>
                  <a:cubicBezTo>
                    <a:pt x="487" y="2576"/>
                    <a:pt x="620" y="2662"/>
                    <a:pt x="763" y="2738"/>
                  </a:cubicBezTo>
                  <a:lnTo>
                    <a:pt x="2728" y="764"/>
                  </a:lnTo>
                  <a:cubicBezTo>
                    <a:pt x="2662" y="621"/>
                    <a:pt x="2566" y="487"/>
                    <a:pt x="2452" y="382"/>
                  </a:cubicBezTo>
                  <a:lnTo>
                    <a:pt x="2080" y="0"/>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5613;p64"/>
            <p:cNvSpPr/>
            <p:nvPr/>
          </p:nvSpPr>
          <p:spPr>
            <a:xfrm>
              <a:off x="2450371" y="2220756"/>
              <a:ext cx="89945" cy="88820"/>
            </a:xfrm>
            <a:custGeom>
              <a:avLst/>
              <a:gdLst/>
              <a:ahLst/>
              <a:cxnLst/>
              <a:rect l="l" t="t" r="r" b="b"/>
              <a:pathLst>
                <a:path w="3435" h="3392" extrusionOk="0">
                  <a:moveTo>
                    <a:pt x="2576" y="0"/>
                  </a:moveTo>
                  <a:cubicBezTo>
                    <a:pt x="2522" y="0"/>
                    <a:pt x="2467" y="22"/>
                    <a:pt x="2424" y="65"/>
                  </a:cubicBezTo>
                  <a:lnTo>
                    <a:pt x="86" y="2402"/>
                  </a:lnTo>
                  <a:cubicBezTo>
                    <a:pt x="1" y="2488"/>
                    <a:pt x="1" y="2631"/>
                    <a:pt x="86" y="2717"/>
                  </a:cubicBezTo>
                  <a:lnTo>
                    <a:pt x="697" y="3327"/>
                  </a:lnTo>
                  <a:cubicBezTo>
                    <a:pt x="740" y="3370"/>
                    <a:pt x="795" y="3392"/>
                    <a:pt x="850" y="3392"/>
                  </a:cubicBezTo>
                  <a:cubicBezTo>
                    <a:pt x="904" y="3392"/>
                    <a:pt x="959" y="3370"/>
                    <a:pt x="1002" y="3327"/>
                  </a:cubicBezTo>
                  <a:lnTo>
                    <a:pt x="3349" y="990"/>
                  </a:lnTo>
                  <a:cubicBezTo>
                    <a:pt x="3435" y="904"/>
                    <a:pt x="3435" y="761"/>
                    <a:pt x="3349" y="675"/>
                  </a:cubicBezTo>
                  <a:lnTo>
                    <a:pt x="2729" y="65"/>
                  </a:lnTo>
                  <a:cubicBezTo>
                    <a:pt x="2686" y="22"/>
                    <a:pt x="2631" y="0"/>
                    <a:pt x="25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Rettangolo 107"/>
          <p:cNvSpPr/>
          <p:nvPr/>
        </p:nvSpPr>
        <p:spPr>
          <a:xfrm>
            <a:off x="8831741" y="4623765"/>
            <a:ext cx="3423416" cy="1384995"/>
          </a:xfrm>
          <a:prstGeom prst="rect">
            <a:avLst/>
          </a:prstGeom>
        </p:spPr>
        <p:txBody>
          <a:bodyPr wrap="square">
            <a:spAutoFit/>
          </a:bodyPr>
          <a:lstStyle/>
          <a:p>
            <a:endParaRPr lang="it-IT" sz="1400" dirty="0" smtClean="0"/>
          </a:p>
          <a:p>
            <a:r>
              <a:rPr lang="it-IT" sz="1400" dirty="0" smtClean="0"/>
              <a:t>Raccordo con Missione 4</a:t>
            </a:r>
          </a:p>
          <a:p>
            <a:r>
              <a:rPr lang="it-IT" sz="1400" dirty="0" smtClean="0"/>
              <a:t>Formazione vs Cultura </a:t>
            </a:r>
          </a:p>
          <a:p>
            <a:r>
              <a:rPr lang="it-IT" sz="1400" dirty="0" smtClean="0"/>
              <a:t>Superamento difesa classi professionali</a:t>
            </a:r>
          </a:p>
          <a:p>
            <a:r>
              <a:rPr lang="it-IT" sz="1400" dirty="0" smtClean="0"/>
              <a:t>Competenze etiche e relazionali</a:t>
            </a:r>
          </a:p>
          <a:p>
            <a:r>
              <a:rPr lang="it-IT" sz="1400" dirty="0" smtClean="0"/>
              <a:t>…..</a:t>
            </a:r>
            <a:endParaRPr lang="it-IT" sz="1400" dirty="0"/>
          </a:p>
        </p:txBody>
      </p:sp>
      <p:grpSp>
        <p:nvGrpSpPr>
          <p:cNvPr id="49" name="Google Shape;12321;p92">
            <a:extLst>
              <a:ext uri="{FF2B5EF4-FFF2-40B4-BE49-F238E27FC236}">
                <a16:creationId xmlns:a16="http://schemas.microsoft.com/office/drawing/2014/main" id="{5ADC87AD-4578-40D6-9D36-122E88D3659C}"/>
              </a:ext>
            </a:extLst>
          </p:cNvPr>
          <p:cNvGrpSpPr/>
          <p:nvPr/>
        </p:nvGrpSpPr>
        <p:grpSpPr>
          <a:xfrm>
            <a:off x="1408396" y="4824863"/>
            <a:ext cx="649277" cy="622819"/>
            <a:chOff x="6229598" y="1518052"/>
            <a:chExt cx="343560" cy="343822"/>
          </a:xfrm>
        </p:grpSpPr>
        <p:sp>
          <p:nvSpPr>
            <p:cNvPr id="50" name="Google Shape;12322;p92">
              <a:extLst>
                <a:ext uri="{FF2B5EF4-FFF2-40B4-BE49-F238E27FC236}">
                  <a16:creationId xmlns:a16="http://schemas.microsoft.com/office/drawing/2014/main" id="{9290A16F-E021-4A16-B447-C295C976DCBA}"/>
                </a:ext>
              </a:extLst>
            </p:cNvPr>
            <p:cNvSpPr/>
            <p:nvPr/>
          </p:nvSpPr>
          <p:spPr>
            <a:xfrm>
              <a:off x="6229598" y="1518052"/>
              <a:ext cx="343560" cy="343822"/>
            </a:xfrm>
            <a:custGeom>
              <a:avLst/>
              <a:gdLst/>
              <a:ahLst/>
              <a:cxnLst/>
              <a:rect l="l" t="t" r="r" b="b"/>
              <a:pathLst>
                <a:path w="13083" h="13093" extrusionOk="0">
                  <a:moveTo>
                    <a:pt x="6537" y="0"/>
                  </a:moveTo>
                  <a:cubicBezTo>
                    <a:pt x="2929" y="0"/>
                    <a:pt x="0" y="2938"/>
                    <a:pt x="0" y="6546"/>
                  </a:cubicBezTo>
                  <a:cubicBezTo>
                    <a:pt x="0" y="10164"/>
                    <a:pt x="2929" y="13092"/>
                    <a:pt x="6537" y="13092"/>
                  </a:cubicBezTo>
                  <a:cubicBezTo>
                    <a:pt x="10154" y="13092"/>
                    <a:pt x="13083" y="10164"/>
                    <a:pt x="13083" y="6546"/>
                  </a:cubicBezTo>
                  <a:cubicBezTo>
                    <a:pt x="13083" y="2938"/>
                    <a:pt x="10154" y="0"/>
                    <a:pt x="65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2323;p92">
              <a:extLst>
                <a:ext uri="{FF2B5EF4-FFF2-40B4-BE49-F238E27FC236}">
                  <a16:creationId xmlns:a16="http://schemas.microsoft.com/office/drawing/2014/main" id="{991901BD-22A3-4323-9C80-37560DD7B5E3}"/>
                </a:ext>
              </a:extLst>
            </p:cNvPr>
            <p:cNvSpPr/>
            <p:nvPr/>
          </p:nvSpPr>
          <p:spPr>
            <a:xfrm>
              <a:off x="6255228" y="1543918"/>
              <a:ext cx="292064" cy="292064"/>
            </a:xfrm>
            <a:custGeom>
              <a:avLst/>
              <a:gdLst/>
              <a:ahLst/>
              <a:cxnLst/>
              <a:rect l="l" t="t" r="r" b="b"/>
              <a:pathLst>
                <a:path w="11122" h="11122" extrusionOk="0">
                  <a:moveTo>
                    <a:pt x="5561" y="1"/>
                  </a:moveTo>
                  <a:cubicBezTo>
                    <a:pt x="2489" y="1"/>
                    <a:pt x="1" y="2489"/>
                    <a:pt x="1" y="5561"/>
                  </a:cubicBezTo>
                  <a:cubicBezTo>
                    <a:pt x="1" y="8633"/>
                    <a:pt x="2489" y="11121"/>
                    <a:pt x="5561" y="11121"/>
                  </a:cubicBezTo>
                  <a:cubicBezTo>
                    <a:pt x="8633" y="11121"/>
                    <a:pt x="11121" y="8633"/>
                    <a:pt x="11121" y="5561"/>
                  </a:cubicBezTo>
                  <a:cubicBezTo>
                    <a:pt x="11121" y="2489"/>
                    <a:pt x="8633" y="1"/>
                    <a:pt x="5561" y="1"/>
                  </a:cubicBezTo>
                  <a:close/>
                </a:path>
              </a:pathLst>
            </a:custGeom>
            <a:solidFill>
              <a:schemeClr val="accent4">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4">
                    <a:lumMod val="20000"/>
                    <a:lumOff val="80000"/>
                  </a:schemeClr>
                </a:solidFill>
              </a:endParaRPr>
            </a:p>
          </p:txBody>
        </p:sp>
        <p:sp>
          <p:nvSpPr>
            <p:cNvPr id="52" name="Google Shape;12324;p92">
              <a:extLst>
                <a:ext uri="{FF2B5EF4-FFF2-40B4-BE49-F238E27FC236}">
                  <a16:creationId xmlns:a16="http://schemas.microsoft.com/office/drawing/2014/main" id="{B8F45F1A-134E-4E55-88D0-279C0F0AAA77}"/>
                </a:ext>
              </a:extLst>
            </p:cNvPr>
            <p:cNvSpPr/>
            <p:nvPr/>
          </p:nvSpPr>
          <p:spPr>
            <a:xfrm>
              <a:off x="6396218" y="1564034"/>
              <a:ext cx="10320" cy="131221"/>
            </a:xfrm>
            <a:custGeom>
              <a:avLst/>
              <a:gdLst/>
              <a:ahLst/>
              <a:cxnLst/>
              <a:rect l="l" t="t" r="r" b="b"/>
              <a:pathLst>
                <a:path w="393" h="4997" extrusionOk="0">
                  <a:moveTo>
                    <a:pt x="197" y="0"/>
                  </a:moveTo>
                  <a:cubicBezTo>
                    <a:pt x="99" y="0"/>
                    <a:pt x="1" y="67"/>
                    <a:pt x="1" y="201"/>
                  </a:cubicBezTo>
                  <a:lnTo>
                    <a:pt x="1" y="4795"/>
                  </a:lnTo>
                  <a:cubicBezTo>
                    <a:pt x="1" y="4910"/>
                    <a:pt x="87" y="4996"/>
                    <a:pt x="192" y="4996"/>
                  </a:cubicBezTo>
                  <a:cubicBezTo>
                    <a:pt x="307" y="4996"/>
                    <a:pt x="393" y="4910"/>
                    <a:pt x="393" y="4795"/>
                  </a:cubicBezTo>
                  <a:lnTo>
                    <a:pt x="393" y="201"/>
                  </a:lnTo>
                  <a:cubicBezTo>
                    <a:pt x="393" y="67"/>
                    <a:pt x="295" y="0"/>
                    <a:pt x="197" y="0"/>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2325;p92">
              <a:extLst>
                <a:ext uri="{FF2B5EF4-FFF2-40B4-BE49-F238E27FC236}">
                  <a16:creationId xmlns:a16="http://schemas.microsoft.com/office/drawing/2014/main" id="{10F2EAB4-1085-4E5F-9F4B-A110E7F2CA10}"/>
                </a:ext>
              </a:extLst>
            </p:cNvPr>
            <p:cNvSpPr/>
            <p:nvPr/>
          </p:nvSpPr>
          <p:spPr>
            <a:xfrm>
              <a:off x="6394459" y="1684908"/>
              <a:ext cx="134477" cy="10346"/>
            </a:xfrm>
            <a:custGeom>
              <a:avLst/>
              <a:gdLst/>
              <a:ahLst/>
              <a:cxnLst/>
              <a:rect l="l" t="t" r="r" b="b"/>
              <a:pathLst>
                <a:path w="5121" h="394" extrusionOk="0">
                  <a:moveTo>
                    <a:pt x="259" y="1"/>
                  </a:moveTo>
                  <a:cubicBezTo>
                    <a:pt x="1" y="1"/>
                    <a:pt x="1" y="393"/>
                    <a:pt x="259" y="393"/>
                  </a:cubicBezTo>
                  <a:lnTo>
                    <a:pt x="4862" y="393"/>
                  </a:lnTo>
                  <a:cubicBezTo>
                    <a:pt x="5121" y="393"/>
                    <a:pt x="5121" y="1"/>
                    <a:pt x="4862"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2326;p92">
              <a:extLst>
                <a:ext uri="{FF2B5EF4-FFF2-40B4-BE49-F238E27FC236}">
                  <a16:creationId xmlns:a16="http://schemas.microsoft.com/office/drawing/2014/main" id="{A204752A-6DF4-4DDA-9607-14055F98E566}"/>
                </a:ext>
              </a:extLst>
            </p:cNvPr>
            <p:cNvSpPr/>
            <p:nvPr/>
          </p:nvSpPr>
          <p:spPr>
            <a:xfrm>
              <a:off x="6291178" y="1579868"/>
              <a:ext cx="272946" cy="256009"/>
            </a:xfrm>
            <a:custGeom>
              <a:avLst/>
              <a:gdLst/>
              <a:ahLst/>
              <a:cxnLst/>
              <a:rect l="l" t="t" r="r" b="b"/>
              <a:pathLst>
                <a:path w="10394" h="9749" extrusionOk="0">
                  <a:moveTo>
                    <a:pt x="7848" y="0"/>
                  </a:moveTo>
                  <a:lnTo>
                    <a:pt x="7848" y="0"/>
                  </a:lnTo>
                  <a:cubicBezTo>
                    <a:pt x="9781" y="2211"/>
                    <a:pt x="9666" y="5522"/>
                    <a:pt x="7599" y="7599"/>
                  </a:cubicBezTo>
                  <a:cubicBezTo>
                    <a:pt x="6518" y="8680"/>
                    <a:pt x="5095" y="9227"/>
                    <a:pt x="3667" y="9227"/>
                  </a:cubicBezTo>
                  <a:cubicBezTo>
                    <a:pt x="2363" y="9227"/>
                    <a:pt x="1055" y="8771"/>
                    <a:pt x="0" y="7848"/>
                  </a:cubicBezTo>
                  <a:lnTo>
                    <a:pt x="0" y="7848"/>
                  </a:lnTo>
                  <a:cubicBezTo>
                    <a:pt x="1108" y="9110"/>
                    <a:pt x="2650" y="9748"/>
                    <a:pt x="4196" y="9748"/>
                  </a:cubicBezTo>
                  <a:cubicBezTo>
                    <a:pt x="5614" y="9748"/>
                    <a:pt x="7035" y="9211"/>
                    <a:pt x="8125" y="8125"/>
                  </a:cubicBezTo>
                  <a:cubicBezTo>
                    <a:pt x="10393" y="5848"/>
                    <a:pt x="10269" y="2125"/>
                    <a:pt x="7848" y="0"/>
                  </a:cubicBezTo>
                  <a:close/>
                </a:path>
              </a:pathLst>
            </a:custGeom>
            <a:solidFill>
              <a:srgbClr val="E2E8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2327;p92">
              <a:extLst>
                <a:ext uri="{FF2B5EF4-FFF2-40B4-BE49-F238E27FC236}">
                  <a16:creationId xmlns:a16="http://schemas.microsoft.com/office/drawing/2014/main" id="{D402FE53-1C8A-49BE-AC8C-C10FD058236A}"/>
                </a:ext>
              </a:extLst>
            </p:cNvPr>
            <p:cNvSpPr/>
            <p:nvPr/>
          </p:nvSpPr>
          <p:spPr>
            <a:xfrm>
              <a:off x="6273584" y="1684908"/>
              <a:ext cx="21376" cy="10346"/>
            </a:xfrm>
            <a:custGeom>
              <a:avLst/>
              <a:gdLst/>
              <a:ahLst/>
              <a:cxnLst/>
              <a:rect l="l" t="t" r="r" b="b"/>
              <a:pathLst>
                <a:path w="814" h="394" extrusionOk="0">
                  <a:moveTo>
                    <a:pt x="268" y="1"/>
                  </a:moveTo>
                  <a:cubicBezTo>
                    <a:pt x="0" y="1"/>
                    <a:pt x="0" y="393"/>
                    <a:pt x="268" y="393"/>
                  </a:cubicBezTo>
                  <a:lnTo>
                    <a:pt x="555" y="393"/>
                  </a:lnTo>
                  <a:cubicBezTo>
                    <a:pt x="814" y="393"/>
                    <a:pt x="814" y="1"/>
                    <a:pt x="555" y="1"/>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2328;p92">
              <a:extLst>
                <a:ext uri="{FF2B5EF4-FFF2-40B4-BE49-F238E27FC236}">
                  <a16:creationId xmlns:a16="http://schemas.microsoft.com/office/drawing/2014/main" id="{F8CAD439-F3DF-44EE-B33A-40910ADEB22F}"/>
                </a:ext>
              </a:extLst>
            </p:cNvPr>
            <p:cNvSpPr/>
            <p:nvPr/>
          </p:nvSpPr>
          <p:spPr>
            <a:xfrm>
              <a:off x="6396218" y="1798194"/>
              <a:ext cx="10320" cy="17673"/>
            </a:xfrm>
            <a:custGeom>
              <a:avLst/>
              <a:gdLst/>
              <a:ahLst/>
              <a:cxnLst/>
              <a:rect l="l" t="t" r="r" b="b"/>
              <a:pathLst>
                <a:path w="393" h="673" extrusionOk="0">
                  <a:moveTo>
                    <a:pt x="197" y="1"/>
                  </a:moveTo>
                  <a:cubicBezTo>
                    <a:pt x="99" y="1"/>
                    <a:pt x="1" y="65"/>
                    <a:pt x="1" y="194"/>
                  </a:cubicBezTo>
                  <a:lnTo>
                    <a:pt x="1" y="481"/>
                  </a:lnTo>
                  <a:cubicBezTo>
                    <a:pt x="1" y="587"/>
                    <a:pt x="87" y="673"/>
                    <a:pt x="192" y="673"/>
                  </a:cubicBezTo>
                  <a:cubicBezTo>
                    <a:pt x="307" y="673"/>
                    <a:pt x="393" y="587"/>
                    <a:pt x="393" y="481"/>
                  </a:cubicBezTo>
                  <a:lnTo>
                    <a:pt x="393" y="194"/>
                  </a:lnTo>
                  <a:cubicBezTo>
                    <a:pt x="393" y="65"/>
                    <a:pt x="295" y="1"/>
                    <a:pt x="197" y="1"/>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2329;p92">
              <a:extLst>
                <a:ext uri="{FF2B5EF4-FFF2-40B4-BE49-F238E27FC236}">
                  <a16:creationId xmlns:a16="http://schemas.microsoft.com/office/drawing/2014/main" id="{9D4B49F3-E452-4D63-B768-2D53F3E6623E}"/>
                </a:ext>
              </a:extLst>
            </p:cNvPr>
            <p:cNvSpPr/>
            <p:nvPr/>
          </p:nvSpPr>
          <p:spPr>
            <a:xfrm>
              <a:off x="6308063" y="1599117"/>
              <a:ext cx="20036" cy="15966"/>
            </a:xfrm>
            <a:custGeom>
              <a:avLst/>
              <a:gdLst/>
              <a:ahLst/>
              <a:cxnLst/>
              <a:rect l="l" t="t" r="r" b="b"/>
              <a:pathLst>
                <a:path w="763" h="608" extrusionOk="0">
                  <a:moveTo>
                    <a:pt x="296" y="0"/>
                  </a:moveTo>
                  <a:cubicBezTo>
                    <a:pt x="140" y="0"/>
                    <a:pt x="1" y="210"/>
                    <a:pt x="161" y="349"/>
                  </a:cubicBezTo>
                  <a:lnTo>
                    <a:pt x="362" y="550"/>
                  </a:lnTo>
                  <a:cubicBezTo>
                    <a:pt x="399" y="587"/>
                    <a:pt x="445" y="606"/>
                    <a:pt x="501" y="607"/>
                  </a:cubicBezTo>
                  <a:lnTo>
                    <a:pt x="501" y="607"/>
                  </a:lnTo>
                  <a:cubicBezTo>
                    <a:pt x="679" y="604"/>
                    <a:pt x="763" y="396"/>
                    <a:pt x="640" y="272"/>
                  </a:cubicBezTo>
                  <a:lnTo>
                    <a:pt x="439" y="71"/>
                  </a:lnTo>
                  <a:cubicBezTo>
                    <a:pt x="395" y="21"/>
                    <a:pt x="344" y="0"/>
                    <a:pt x="296" y="0"/>
                  </a:cubicBezTo>
                  <a:close/>
                  <a:moveTo>
                    <a:pt x="501" y="607"/>
                  </a:moveTo>
                  <a:cubicBezTo>
                    <a:pt x="499" y="607"/>
                    <a:pt x="498" y="607"/>
                    <a:pt x="496" y="607"/>
                  </a:cubicBezTo>
                  <a:lnTo>
                    <a:pt x="506" y="607"/>
                  </a:lnTo>
                  <a:cubicBezTo>
                    <a:pt x="504" y="607"/>
                    <a:pt x="502" y="607"/>
                    <a:pt x="501" y="607"/>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2330;p92">
              <a:extLst>
                <a:ext uri="{FF2B5EF4-FFF2-40B4-BE49-F238E27FC236}">
                  <a16:creationId xmlns:a16="http://schemas.microsoft.com/office/drawing/2014/main" id="{935A1C12-EBDA-4BC9-87DA-6C25356BB020}"/>
                </a:ext>
              </a:extLst>
            </p:cNvPr>
            <p:cNvSpPr/>
            <p:nvPr/>
          </p:nvSpPr>
          <p:spPr>
            <a:xfrm>
              <a:off x="6473606" y="1764581"/>
              <a:ext cx="20141" cy="16097"/>
            </a:xfrm>
            <a:custGeom>
              <a:avLst/>
              <a:gdLst/>
              <a:ahLst/>
              <a:cxnLst/>
              <a:rect l="l" t="t" r="r" b="b"/>
              <a:pathLst>
                <a:path w="767" h="613" extrusionOk="0">
                  <a:moveTo>
                    <a:pt x="297" y="0"/>
                  </a:moveTo>
                  <a:cubicBezTo>
                    <a:pt x="138" y="0"/>
                    <a:pt x="1" y="208"/>
                    <a:pt x="154" y="355"/>
                  </a:cubicBezTo>
                  <a:lnTo>
                    <a:pt x="355" y="556"/>
                  </a:lnTo>
                  <a:cubicBezTo>
                    <a:pt x="394" y="584"/>
                    <a:pt x="451" y="613"/>
                    <a:pt x="499" y="613"/>
                  </a:cubicBezTo>
                  <a:cubicBezTo>
                    <a:pt x="671" y="613"/>
                    <a:pt x="767" y="402"/>
                    <a:pt x="642" y="278"/>
                  </a:cubicBezTo>
                  <a:lnTo>
                    <a:pt x="441" y="67"/>
                  </a:lnTo>
                  <a:cubicBezTo>
                    <a:pt x="396" y="20"/>
                    <a:pt x="345" y="0"/>
                    <a:pt x="297"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2331;p92">
              <a:extLst>
                <a:ext uri="{FF2B5EF4-FFF2-40B4-BE49-F238E27FC236}">
                  <a16:creationId xmlns:a16="http://schemas.microsoft.com/office/drawing/2014/main" id="{55BD8F04-9FBA-444E-8329-C7B89C4D5399}"/>
                </a:ext>
              </a:extLst>
            </p:cNvPr>
            <p:cNvSpPr/>
            <p:nvPr/>
          </p:nvSpPr>
          <p:spPr>
            <a:xfrm>
              <a:off x="6474368" y="1599117"/>
              <a:ext cx="20141" cy="15966"/>
            </a:xfrm>
            <a:custGeom>
              <a:avLst/>
              <a:gdLst/>
              <a:ahLst/>
              <a:cxnLst/>
              <a:rect l="l" t="t" r="r" b="b"/>
              <a:pathLst>
                <a:path w="767" h="608" extrusionOk="0">
                  <a:moveTo>
                    <a:pt x="478" y="0"/>
                  </a:moveTo>
                  <a:cubicBezTo>
                    <a:pt x="429" y="0"/>
                    <a:pt x="379" y="21"/>
                    <a:pt x="336" y="71"/>
                  </a:cubicBezTo>
                  <a:lnTo>
                    <a:pt x="135" y="272"/>
                  </a:lnTo>
                  <a:cubicBezTo>
                    <a:pt x="1" y="397"/>
                    <a:pt x="97" y="607"/>
                    <a:pt x="269" y="607"/>
                  </a:cubicBezTo>
                  <a:cubicBezTo>
                    <a:pt x="326" y="607"/>
                    <a:pt x="374" y="588"/>
                    <a:pt x="412" y="550"/>
                  </a:cubicBezTo>
                  <a:lnTo>
                    <a:pt x="613" y="349"/>
                  </a:lnTo>
                  <a:cubicBezTo>
                    <a:pt x="766" y="210"/>
                    <a:pt x="631" y="0"/>
                    <a:pt x="478"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2332;p92">
              <a:extLst>
                <a:ext uri="{FF2B5EF4-FFF2-40B4-BE49-F238E27FC236}">
                  <a16:creationId xmlns:a16="http://schemas.microsoft.com/office/drawing/2014/main" id="{BC90B250-19B5-43F0-AD65-B93BDD8AF04A}"/>
                </a:ext>
              </a:extLst>
            </p:cNvPr>
            <p:cNvSpPr/>
            <p:nvPr/>
          </p:nvSpPr>
          <p:spPr>
            <a:xfrm>
              <a:off x="6308772" y="1765001"/>
              <a:ext cx="19432" cy="15677"/>
            </a:xfrm>
            <a:custGeom>
              <a:avLst/>
              <a:gdLst/>
              <a:ahLst/>
              <a:cxnLst/>
              <a:rect l="l" t="t" r="r" b="b"/>
              <a:pathLst>
                <a:path w="740" h="597" extrusionOk="0">
                  <a:moveTo>
                    <a:pt x="457" y="0"/>
                  </a:moveTo>
                  <a:cubicBezTo>
                    <a:pt x="414" y="0"/>
                    <a:pt x="368" y="15"/>
                    <a:pt x="325" y="51"/>
                  </a:cubicBezTo>
                  <a:lnTo>
                    <a:pt x="124" y="252"/>
                  </a:lnTo>
                  <a:cubicBezTo>
                    <a:pt x="0" y="377"/>
                    <a:pt x="96" y="597"/>
                    <a:pt x="268" y="597"/>
                  </a:cubicBezTo>
                  <a:cubicBezTo>
                    <a:pt x="316" y="597"/>
                    <a:pt x="373" y="568"/>
                    <a:pt x="412" y="540"/>
                  </a:cubicBezTo>
                  <a:lnTo>
                    <a:pt x="613" y="339"/>
                  </a:lnTo>
                  <a:cubicBezTo>
                    <a:pt x="739" y="190"/>
                    <a:pt x="611" y="0"/>
                    <a:pt x="457"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2333;p92">
              <a:extLst>
                <a:ext uri="{FF2B5EF4-FFF2-40B4-BE49-F238E27FC236}">
                  <a16:creationId xmlns:a16="http://schemas.microsoft.com/office/drawing/2014/main" id="{7DD20513-DA6B-4DD2-A4BE-24D56394CA98}"/>
                </a:ext>
              </a:extLst>
            </p:cNvPr>
            <p:cNvSpPr/>
            <p:nvPr/>
          </p:nvSpPr>
          <p:spPr>
            <a:xfrm>
              <a:off x="6283064" y="1637404"/>
              <a:ext cx="20693" cy="13366"/>
            </a:xfrm>
            <a:custGeom>
              <a:avLst/>
              <a:gdLst/>
              <a:ahLst/>
              <a:cxnLst/>
              <a:rect l="l" t="t" r="r" b="b"/>
              <a:pathLst>
                <a:path w="788" h="509" extrusionOk="0">
                  <a:moveTo>
                    <a:pt x="280" y="0"/>
                  </a:moveTo>
                  <a:cubicBezTo>
                    <a:pt x="118" y="0"/>
                    <a:pt x="0" y="333"/>
                    <a:pt x="194" y="384"/>
                  </a:cubicBezTo>
                  <a:lnTo>
                    <a:pt x="453" y="489"/>
                  </a:lnTo>
                  <a:cubicBezTo>
                    <a:pt x="472" y="499"/>
                    <a:pt x="501" y="508"/>
                    <a:pt x="529" y="508"/>
                  </a:cubicBezTo>
                  <a:cubicBezTo>
                    <a:pt x="730" y="499"/>
                    <a:pt x="788" y="221"/>
                    <a:pt x="606" y="135"/>
                  </a:cubicBezTo>
                  <a:lnTo>
                    <a:pt x="347" y="20"/>
                  </a:lnTo>
                  <a:cubicBezTo>
                    <a:pt x="325" y="6"/>
                    <a:pt x="302" y="0"/>
                    <a:pt x="280"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2334;p92">
              <a:extLst>
                <a:ext uri="{FF2B5EF4-FFF2-40B4-BE49-F238E27FC236}">
                  <a16:creationId xmlns:a16="http://schemas.microsoft.com/office/drawing/2014/main" id="{81E887AF-67C4-4621-A766-344364A180AA}"/>
                </a:ext>
              </a:extLst>
            </p:cNvPr>
            <p:cNvSpPr/>
            <p:nvPr/>
          </p:nvSpPr>
          <p:spPr>
            <a:xfrm>
              <a:off x="6498947" y="1729445"/>
              <a:ext cx="20640" cy="13051"/>
            </a:xfrm>
            <a:custGeom>
              <a:avLst/>
              <a:gdLst/>
              <a:ahLst/>
              <a:cxnLst/>
              <a:rect l="l" t="t" r="r" b="b"/>
              <a:pathLst>
                <a:path w="786" h="497" extrusionOk="0">
                  <a:moveTo>
                    <a:pt x="273" y="1"/>
                  </a:moveTo>
                  <a:cubicBezTo>
                    <a:pt x="89" y="1"/>
                    <a:pt x="0" y="258"/>
                    <a:pt x="175" y="372"/>
                  </a:cubicBezTo>
                  <a:lnTo>
                    <a:pt x="433" y="477"/>
                  </a:lnTo>
                  <a:cubicBezTo>
                    <a:pt x="461" y="486"/>
                    <a:pt x="488" y="495"/>
                    <a:pt x="516" y="496"/>
                  </a:cubicBezTo>
                  <a:lnTo>
                    <a:pt x="516" y="496"/>
                  </a:lnTo>
                  <a:cubicBezTo>
                    <a:pt x="731" y="491"/>
                    <a:pt x="786" y="208"/>
                    <a:pt x="587" y="123"/>
                  </a:cubicBezTo>
                  <a:lnTo>
                    <a:pt x="328" y="8"/>
                  </a:lnTo>
                  <a:cubicBezTo>
                    <a:pt x="309" y="3"/>
                    <a:pt x="291" y="1"/>
                    <a:pt x="273" y="1"/>
                  </a:cubicBezTo>
                  <a:close/>
                  <a:moveTo>
                    <a:pt x="516" y="496"/>
                  </a:moveTo>
                  <a:cubicBezTo>
                    <a:pt x="514" y="496"/>
                    <a:pt x="512" y="496"/>
                    <a:pt x="510" y="496"/>
                  </a:cubicBezTo>
                  <a:lnTo>
                    <a:pt x="520" y="496"/>
                  </a:lnTo>
                  <a:cubicBezTo>
                    <a:pt x="518" y="496"/>
                    <a:pt x="517" y="496"/>
                    <a:pt x="516" y="496"/>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2335;p92">
              <a:extLst>
                <a:ext uri="{FF2B5EF4-FFF2-40B4-BE49-F238E27FC236}">
                  <a16:creationId xmlns:a16="http://schemas.microsoft.com/office/drawing/2014/main" id="{1DA040D4-322C-4D10-AF6D-382F60044ED1}"/>
                </a:ext>
              </a:extLst>
            </p:cNvPr>
            <p:cNvSpPr/>
            <p:nvPr/>
          </p:nvSpPr>
          <p:spPr>
            <a:xfrm>
              <a:off x="6439442" y="1574511"/>
              <a:ext cx="14837" cy="16675"/>
            </a:xfrm>
            <a:custGeom>
              <a:avLst/>
              <a:gdLst/>
              <a:ahLst/>
              <a:cxnLst/>
              <a:rect l="l" t="t" r="r" b="b"/>
              <a:pathLst>
                <a:path w="565" h="635" extrusionOk="0">
                  <a:moveTo>
                    <a:pt x="331" y="0"/>
                  </a:moveTo>
                  <a:cubicBezTo>
                    <a:pt x="269" y="0"/>
                    <a:pt x="206" y="30"/>
                    <a:pt x="163" y="99"/>
                  </a:cubicBezTo>
                  <a:lnTo>
                    <a:pt x="58" y="357"/>
                  </a:lnTo>
                  <a:cubicBezTo>
                    <a:pt x="1" y="482"/>
                    <a:pt x="96" y="635"/>
                    <a:pt x="240" y="635"/>
                  </a:cubicBezTo>
                  <a:lnTo>
                    <a:pt x="230" y="625"/>
                  </a:lnTo>
                  <a:cubicBezTo>
                    <a:pt x="307" y="625"/>
                    <a:pt x="383" y="578"/>
                    <a:pt x="412" y="511"/>
                  </a:cubicBezTo>
                  <a:lnTo>
                    <a:pt x="527" y="252"/>
                  </a:lnTo>
                  <a:cubicBezTo>
                    <a:pt x="565" y="108"/>
                    <a:pt x="450" y="0"/>
                    <a:pt x="331"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2336;p92">
              <a:extLst>
                <a:ext uri="{FF2B5EF4-FFF2-40B4-BE49-F238E27FC236}">
                  <a16:creationId xmlns:a16="http://schemas.microsoft.com/office/drawing/2014/main" id="{507B1426-1888-4528-AD32-53F3D9E4C267}"/>
                </a:ext>
              </a:extLst>
            </p:cNvPr>
            <p:cNvSpPr/>
            <p:nvPr/>
          </p:nvSpPr>
          <p:spPr>
            <a:xfrm>
              <a:off x="6347978" y="1789581"/>
              <a:ext cx="15861" cy="16754"/>
            </a:xfrm>
            <a:custGeom>
              <a:avLst/>
              <a:gdLst/>
              <a:ahLst/>
              <a:cxnLst/>
              <a:rect l="l" t="t" r="r" b="b"/>
              <a:pathLst>
                <a:path w="604" h="638" extrusionOk="0">
                  <a:moveTo>
                    <a:pt x="303" y="0"/>
                  </a:moveTo>
                  <a:cubicBezTo>
                    <a:pt x="239" y="0"/>
                    <a:pt x="181" y="30"/>
                    <a:pt x="163" y="101"/>
                  </a:cubicBezTo>
                  <a:lnTo>
                    <a:pt x="48" y="360"/>
                  </a:lnTo>
                  <a:cubicBezTo>
                    <a:pt x="0" y="494"/>
                    <a:pt x="96" y="637"/>
                    <a:pt x="230" y="637"/>
                  </a:cubicBezTo>
                  <a:cubicBezTo>
                    <a:pt x="306" y="637"/>
                    <a:pt x="383" y="589"/>
                    <a:pt x="412" y="513"/>
                  </a:cubicBezTo>
                  <a:lnTo>
                    <a:pt x="526" y="254"/>
                  </a:lnTo>
                  <a:cubicBezTo>
                    <a:pt x="604" y="125"/>
                    <a:pt x="438" y="0"/>
                    <a:pt x="303"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2337;p92">
              <a:extLst>
                <a:ext uri="{FF2B5EF4-FFF2-40B4-BE49-F238E27FC236}">
                  <a16:creationId xmlns:a16="http://schemas.microsoft.com/office/drawing/2014/main" id="{A9754B24-1592-4FBD-9664-0868A5E3BC7D}"/>
                </a:ext>
              </a:extLst>
            </p:cNvPr>
            <p:cNvSpPr/>
            <p:nvPr/>
          </p:nvSpPr>
          <p:spPr>
            <a:xfrm>
              <a:off x="6349633" y="1572883"/>
              <a:ext cx="15441" cy="17305"/>
            </a:xfrm>
            <a:custGeom>
              <a:avLst/>
              <a:gdLst/>
              <a:ahLst/>
              <a:cxnLst/>
              <a:rect l="l" t="t" r="r" b="b"/>
              <a:pathLst>
                <a:path w="588" h="659" extrusionOk="0">
                  <a:moveTo>
                    <a:pt x="254" y="0"/>
                  </a:moveTo>
                  <a:cubicBezTo>
                    <a:pt x="127" y="0"/>
                    <a:pt x="0" y="116"/>
                    <a:pt x="61" y="276"/>
                  </a:cubicBezTo>
                  <a:lnTo>
                    <a:pt x="176" y="534"/>
                  </a:lnTo>
                  <a:cubicBezTo>
                    <a:pt x="205" y="611"/>
                    <a:pt x="272" y="659"/>
                    <a:pt x="358" y="659"/>
                  </a:cubicBezTo>
                  <a:cubicBezTo>
                    <a:pt x="492" y="659"/>
                    <a:pt x="588" y="515"/>
                    <a:pt x="540" y="391"/>
                  </a:cubicBezTo>
                  <a:lnTo>
                    <a:pt x="435" y="123"/>
                  </a:lnTo>
                  <a:cubicBezTo>
                    <a:pt x="397" y="37"/>
                    <a:pt x="326" y="0"/>
                    <a:pt x="254"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2338;p92">
              <a:extLst>
                <a:ext uri="{FF2B5EF4-FFF2-40B4-BE49-F238E27FC236}">
                  <a16:creationId xmlns:a16="http://schemas.microsoft.com/office/drawing/2014/main" id="{606A93F5-4027-4DDC-BC02-3ED8FCB3724E}"/>
                </a:ext>
              </a:extLst>
            </p:cNvPr>
            <p:cNvSpPr/>
            <p:nvPr/>
          </p:nvSpPr>
          <p:spPr>
            <a:xfrm>
              <a:off x="6437341" y="1789896"/>
              <a:ext cx="15441" cy="17437"/>
            </a:xfrm>
            <a:custGeom>
              <a:avLst/>
              <a:gdLst/>
              <a:ahLst/>
              <a:cxnLst/>
              <a:rect l="l" t="t" r="r" b="b"/>
              <a:pathLst>
                <a:path w="588" h="664" extrusionOk="0">
                  <a:moveTo>
                    <a:pt x="251" y="0"/>
                  </a:moveTo>
                  <a:cubicBezTo>
                    <a:pt x="127" y="0"/>
                    <a:pt x="0" y="118"/>
                    <a:pt x="61" y="271"/>
                  </a:cubicBezTo>
                  <a:lnTo>
                    <a:pt x="167" y="539"/>
                  </a:lnTo>
                  <a:cubicBezTo>
                    <a:pt x="195" y="616"/>
                    <a:pt x="272" y="654"/>
                    <a:pt x="349" y="654"/>
                  </a:cubicBezTo>
                  <a:lnTo>
                    <a:pt x="349" y="663"/>
                  </a:lnTo>
                  <a:cubicBezTo>
                    <a:pt x="492" y="663"/>
                    <a:pt x="588" y="520"/>
                    <a:pt x="530" y="386"/>
                  </a:cubicBezTo>
                  <a:lnTo>
                    <a:pt x="425" y="127"/>
                  </a:lnTo>
                  <a:cubicBezTo>
                    <a:pt x="391" y="38"/>
                    <a:pt x="321" y="0"/>
                    <a:pt x="251"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2339;p92">
              <a:extLst>
                <a:ext uri="{FF2B5EF4-FFF2-40B4-BE49-F238E27FC236}">
                  <a16:creationId xmlns:a16="http://schemas.microsoft.com/office/drawing/2014/main" id="{B0DF5D8B-8AAC-489E-88F3-858919C7F0D0}"/>
                </a:ext>
              </a:extLst>
            </p:cNvPr>
            <p:cNvSpPr/>
            <p:nvPr/>
          </p:nvSpPr>
          <p:spPr>
            <a:xfrm>
              <a:off x="6499262" y="1639505"/>
              <a:ext cx="21664" cy="13261"/>
            </a:xfrm>
            <a:custGeom>
              <a:avLst/>
              <a:gdLst/>
              <a:ahLst/>
              <a:cxnLst/>
              <a:rect l="l" t="t" r="r" b="b"/>
              <a:pathLst>
                <a:path w="825" h="505" extrusionOk="0">
                  <a:moveTo>
                    <a:pt x="541" y="1"/>
                  </a:moveTo>
                  <a:cubicBezTo>
                    <a:pt x="515" y="1"/>
                    <a:pt x="488" y="6"/>
                    <a:pt x="460" y="17"/>
                  </a:cubicBezTo>
                  <a:lnTo>
                    <a:pt x="201" y="131"/>
                  </a:lnTo>
                  <a:cubicBezTo>
                    <a:pt x="0" y="208"/>
                    <a:pt x="58" y="505"/>
                    <a:pt x="268" y="505"/>
                  </a:cubicBezTo>
                  <a:cubicBezTo>
                    <a:pt x="297" y="505"/>
                    <a:pt x="326" y="505"/>
                    <a:pt x="345" y="495"/>
                  </a:cubicBezTo>
                  <a:lnTo>
                    <a:pt x="613" y="390"/>
                  </a:lnTo>
                  <a:cubicBezTo>
                    <a:pt x="825" y="297"/>
                    <a:pt x="736" y="1"/>
                    <a:pt x="541" y="1"/>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2340;p92">
              <a:extLst>
                <a:ext uri="{FF2B5EF4-FFF2-40B4-BE49-F238E27FC236}">
                  <a16:creationId xmlns:a16="http://schemas.microsoft.com/office/drawing/2014/main" id="{4555E67D-2D25-4C02-A917-7D2A9631E38E}"/>
                </a:ext>
              </a:extLst>
            </p:cNvPr>
            <p:cNvSpPr/>
            <p:nvPr/>
          </p:nvSpPr>
          <p:spPr>
            <a:xfrm>
              <a:off x="6282118" y="1727161"/>
              <a:ext cx="21638" cy="13314"/>
            </a:xfrm>
            <a:custGeom>
              <a:avLst/>
              <a:gdLst/>
              <a:ahLst/>
              <a:cxnLst/>
              <a:rect l="l" t="t" r="r" b="b"/>
              <a:pathLst>
                <a:path w="824" h="507" extrusionOk="0">
                  <a:moveTo>
                    <a:pt x="552" y="0"/>
                  </a:moveTo>
                  <a:cubicBezTo>
                    <a:pt x="526" y="0"/>
                    <a:pt x="499" y="6"/>
                    <a:pt x="470" y="19"/>
                  </a:cubicBezTo>
                  <a:lnTo>
                    <a:pt x="202" y="124"/>
                  </a:lnTo>
                  <a:cubicBezTo>
                    <a:pt x="1" y="200"/>
                    <a:pt x="58" y="507"/>
                    <a:pt x="278" y="507"/>
                  </a:cubicBezTo>
                  <a:cubicBezTo>
                    <a:pt x="297" y="507"/>
                    <a:pt x="326" y="497"/>
                    <a:pt x="355" y="488"/>
                  </a:cubicBezTo>
                  <a:lnTo>
                    <a:pt x="613" y="382"/>
                  </a:lnTo>
                  <a:cubicBezTo>
                    <a:pt x="823" y="298"/>
                    <a:pt x="738" y="0"/>
                    <a:pt x="552"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ttangolo 1"/>
          <p:cNvSpPr/>
          <p:nvPr/>
        </p:nvSpPr>
        <p:spPr>
          <a:xfrm>
            <a:off x="872479" y="5531654"/>
            <a:ext cx="1720664" cy="307777"/>
          </a:xfrm>
          <a:prstGeom prst="rect">
            <a:avLst/>
          </a:prstGeom>
        </p:spPr>
        <p:txBody>
          <a:bodyPr wrap="square">
            <a:spAutoFit/>
          </a:bodyPr>
          <a:lstStyle/>
          <a:p>
            <a:r>
              <a:rPr lang="it-IT" sz="1400" dirty="0"/>
              <a:t>entro la </a:t>
            </a:r>
            <a:r>
              <a:rPr lang="it-IT" sz="1400" dirty="0" smtClean="0"/>
              <a:t>metà 2024</a:t>
            </a:r>
            <a:endParaRPr lang="it-IT" sz="1400" dirty="0"/>
          </a:p>
        </p:txBody>
      </p:sp>
      <p:grpSp>
        <p:nvGrpSpPr>
          <p:cNvPr id="113" name="Google Shape;13577;p63"/>
          <p:cNvGrpSpPr/>
          <p:nvPr/>
        </p:nvGrpSpPr>
        <p:grpSpPr>
          <a:xfrm>
            <a:off x="4569236" y="4806450"/>
            <a:ext cx="403007" cy="641232"/>
            <a:chOff x="4066510" y="2422342"/>
            <a:chExt cx="206876" cy="348470"/>
          </a:xfrm>
        </p:grpSpPr>
        <p:sp>
          <p:nvSpPr>
            <p:cNvPr id="114" name="Google Shape;13578;p63"/>
            <p:cNvSpPr/>
            <p:nvPr/>
          </p:nvSpPr>
          <p:spPr>
            <a:xfrm>
              <a:off x="4093662" y="2737934"/>
              <a:ext cx="152334" cy="11082"/>
            </a:xfrm>
            <a:custGeom>
              <a:avLst/>
              <a:gdLst/>
              <a:ahLst/>
              <a:cxnLst/>
              <a:rect l="l" t="t" r="r" b="b"/>
              <a:pathLst>
                <a:path w="5801" h="422" extrusionOk="0">
                  <a:moveTo>
                    <a:pt x="0" y="0"/>
                  </a:moveTo>
                  <a:lnTo>
                    <a:pt x="0" y="421"/>
                  </a:lnTo>
                  <a:lnTo>
                    <a:pt x="5800" y="421"/>
                  </a:lnTo>
                  <a:lnTo>
                    <a:pt x="5800" y="0"/>
                  </a:ln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3579;p63"/>
            <p:cNvSpPr/>
            <p:nvPr/>
          </p:nvSpPr>
          <p:spPr>
            <a:xfrm>
              <a:off x="4164538" y="2422342"/>
              <a:ext cx="10819" cy="348286"/>
            </a:xfrm>
            <a:custGeom>
              <a:avLst/>
              <a:gdLst/>
              <a:ahLst/>
              <a:cxnLst/>
              <a:rect l="l" t="t" r="r" b="b"/>
              <a:pathLst>
                <a:path w="412" h="13263" extrusionOk="0">
                  <a:moveTo>
                    <a:pt x="206" y="0"/>
                  </a:moveTo>
                  <a:cubicBezTo>
                    <a:pt x="103" y="0"/>
                    <a:pt x="0" y="70"/>
                    <a:pt x="0" y="208"/>
                  </a:cubicBezTo>
                  <a:lnTo>
                    <a:pt x="0" y="13061"/>
                  </a:lnTo>
                  <a:cubicBezTo>
                    <a:pt x="0" y="13176"/>
                    <a:pt x="86" y="13262"/>
                    <a:pt x="201" y="13262"/>
                  </a:cubicBezTo>
                  <a:cubicBezTo>
                    <a:pt x="316" y="13262"/>
                    <a:pt x="412" y="13176"/>
                    <a:pt x="412" y="13061"/>
                  </a:cubicBezTo>
                  <a:lnTo>
                    <a:pt x="412" y="208"/>
                  </a:lnTo>
                  <a:cubicBezTo>
                    <a:pt x="412" y="70"/>
                    <a:pt x="309" y="0"/>
                    <a:pt x="206" y="0"/>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3580;p63"/>
            <p:cNvSpPr/>
            <p:nvPr/>
          </p:nvSpPr>
          <p:spPr>
            <a:xfrm>
              <a:off x="4082344" y="2645657"/>
              <a:ext cx="33823" cy="125155"/>
            </a:xfrm>
            <a:custGeom>
              <a:avLst/>
              <a:gdLst/>
              <a:ahLst/>
              <a:cxnLst/>
              <a:rect l="l" t="t" r="r" b="b"/>
              <a:pathLst>
                <a:path w="1288" h="4766" extrusionOk="0">
                  <a:moveTo>
                    <a:pt x="1051" y="0"/>
                  </a:moveTo>
                  <a:cubicBezTo>
                    <a:pt x="962" y="0"/>
                    <a:pt x="873" y="54"/>
                    <a:pt x="853" y="174"/>
                  </a:cubicBezTo>
                  <a:lnTo>
                    <a:pt x="20" y="4519"/>
                  </a:lnTo>
                  <a:cubicBezTo>
                    <a:pt x="1" y="4634"/>
                    <a:pt x="77" y="4739"/>
                    <a:pt x="183" y="4758"/>
                  </a:cubicBezTo>
                  <a:cubicBezTo>
                    <a:pt x="192" y="4763"/>
                    <a:pt x="199" y="4765"/>
                    <a:pt x="207" y="4765"/>
                  </a:cubicBezTo>
                  <a:cubicBezTo>
                    <a:pt x="214" y="4765"/>
                    <a:pt x="221" y="4763"/>
                    <a:pt x="230" y="4758"/>
                  </a:cubicBezTo>
                  <a:cubicBezTo>
                    <a:pt x="326" y="4758"/>
                    <a:pt x="403" y="4691"/>
                    <a:pt x="431" y="4605"/>
                  </a:cubicBezTo>
                  <a:lnTo>
                    <a:pt x="1254" y="251"/>
                  </a:lnTo>
                  <a:cubicBezTo>
                    <a:pt x="1287" y="93"/>
                    <a:pt x="1169" y="0"/>
                    <a:pt x="1051" y="0"/>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3581;p63"/>
            <p:cNvSpPr/>
            <p:nvPr/>
          </p:nvSpPr>
          <p:spPr>
            <a:xfrm>
              <a:off x="4223623" y="2645578"/>
              <a:ext cx="33665" cy="125050"/>
            </a:xfrm>
            <a:custGeom>
              <a:avLst/>
              <a:gdLst/>
              <a:ahLst/>
              <a:cxnLst/>
              <a:rect l="l" t="t" r="r" b="b"/>
              <a:pathLst>
                <a:path w="1282" h="4762" extrusionOk="0">
                  <a:moveTo>
                    <a:pt x="237" y="1"/>
                  </a:moveTo>
                  <a:cubicBezTo>
                    <a:pt x="120" y="1"/>
                    <a:pt x="1" y="91"/>
                    <a:pt x="28" y="244"/>
                  </a:cubicBezTo>
                  <a:lnTo>
                    <a:pt x="861" y="4599"/>
                  </a:lnTo>
                  <a:cubicBezTo>
                    <a:pt x="880" y="4694"/>
                    <a:pt x="966" y="4761"/>
                    <a:pt x="1062" y="4761"/>
                  </a:cubicBezTo>
                  <a:lnTo>
                    <a:pt x="1100" y="4761"/>
                  </a:lnTo>
                  <a:cubicBezTo>
                    <a:pt x="1215" y="4732"/>
                    <a:pt x="1282" y="4627"/>
                    <a:pt x="1263" y="4522"/>
                  </a:cubicBezTo>
                  <a:lnTo>
                    <a:pt x="440" y="167"/>
                  </a:lnTo>
                  <a:cubicBezTo>
                    <a:pt x="415" y="52"/>
                    <a:pt x="326" y="1"/>
                    <a:pt x="237"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3582;p63"/>
            <p:cNvSpPr/>
            <p:nvPr/>
          </p:nvSpPr>
          <p:spPr>
            <a:xfrm>
              <a:off x="4164538" y="2645447"/>
              <a:ext cx="10819" cy="21875"/>
            </a:xfrm>
            <a:custGeom>
              <a:avLst/>
              <a:gdLst/>
              <a:ahLst/>
              <a:cxnLst/>
              <a:rect l="l" t="t" r="r" b="b"/>
              <a:pathLst>
                <a:path w="412" h="833" extrusionOk="0">
                  <a:moveTo>
                    <a:pt x="0" y="0"/>
                  </a:moveTo>
                  <a:lnTo>
                    <a:pt x="0" y="833"/>
                  </a:lnTo>
                  <a:lnTo>
                    <a:pt x="412" y="833"/>
                  </a:lnTo>
                  <a:lnTo>
                    <a:pt x="412" y="0"/>
                  </a:ln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3583;p63"/>
            <p:cNvSpPr/>
            <p:nvPr/>
          </p:nvSpPr>
          <p:spPr>
            <a:xfrm>
              <a:off x="4101462" y="2645604"/>
              <a:ext cx="14601" cy="21717"/>
            </a:xfrm>
            <a:custGeom>
              <a:avLst/>
              <a:gdLst/>
              <a:ahLst/>
              <a:cxnLst/>
              <a:rect l="l" t="t" r="r" b="b"/>
              <a:pathLst>
                <a:path w="556" h="827" extrusionOk="0">
                  <a:moveTo>
                    <a:pt x="325" y="1"/>
                  </a:moveTo>
                  <a:cubicBezTo>
                    <a:pt x="226" y="1"/>
                    <a:pt x="141" y="65"/>
                    <a:pt x="125" y="166"/>
                  </a:cubicBezTo>
                  <a:lnTo>
                    <a:pt x="0" y="827"/>
                  </a:lnTo>
                  <a:lnTo>
                    <a:pt x="421" y="827"/>
                  </a:lnTo>
                  <a:lnTo>
                    <a:pt x="536" y="243"/>
                  </a:lnTo>
                  <a:cubicBezTo>
                    <a:pt x="555" y="128"/>
                    <a:pt x="479" y="23"/>
                    <a:pt x="364" y="4"/>
                  </a:cubicBezTo>
                  <a:cubicBezTo>
                    <a:pt x="351" y="2"/>
                    <a:pt x="338" y="1"/>
                    <a:pt x="325" y="1"/>
                  </a:cubicBez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3584;p63"/>
            <p:cNvSpPr/>
            <p:nvPr/>
          </p:nvSpPr>
          <p:spPr>
            <a:xfrm>
              <a:off x="4223623" y="2645578"/>
              <a:ext cx="14811" cy="21743"/>
            </a:xfrm>
            <a:custGeom>
              <a:avLst/>
              <a:gdLst/>
              <a:ahLst/>
              <a:cxnLst/>
              <a:rect l="l" t="t" r="r" b="b"/>
              <a:pathLst>
                <a:path w="564" h="828" extrusionOk="0">
                  <a:moveTo>
                    <a:pt x="237" y="1"/>
                  </a:moveTo>
                  <a:cubicBezTo>
                    <a:pt x="120" y="1"/>
                    <a:pt x="1" y="91"/>
                    <a:pt x="28" y="244"/>
                  </a:cubicBezTo>
                  <a:lnTo>
                    <a:pt x="143" y="828"/>
                  </a:lnTo>
                  <a:lnTo>
                    <a:pt x="564" y="828"/>
                  </a:lnTo>
                  <a:lnTo>
                    <a:pt x="440" y="167"/>
                  </a:lnTo>
                  <a:cubicBezTo>
                    <a:pt x="415" y="52"/>
                    <a:pt x="326" y="1"/>
                    <a:pt x="237" y="1"/>
                  </a:cubicBez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3585;p63"/>
            <p:cNvSpPr/>
            <p:nvPr/>
          </p:nvSpPr>
          <p:spPr>
            <a:xfrm>
              <a:off x="4077329" y="2460471"/>
              <a:ext cx="185002" cy="196057"/>
            </a:xfrm>
            <a:custGeom>
              <a:avLst/>
              <a:gdLst/>
              <a:ahLst/>
              <a:cxnLst/>
              <a:rect l="l" t="t" r="r" b="b"/>
              <a:pathLst>
                <a:path w="7045" h="7466" extrusionOk="0">
                  <a:moveTo>
                    <a:pt x="0" y="1"/>
                  </a:moveTo>
                  <a:lnTo>
                    <a:pt x="0" y="7255"/>
                  </a:lnTo>
                  <a:cubicBezTo>
                    <a:pt x="0" y="7370"/>
                    <a:pt x="96" y="7465"/>
                    <a:pt x="211" y="7465"/>
                  </a:cubicBezTo>
                  <a:lnTo>
                    <a:pt x="6843" y="7465"/>
                  </a:lnTo>
                  <a:cubicBezTo>
                    <a:pt x="6958" y="7465"/>
                    <a:pt x="7044" y="7370"/>
                    <a:pt x="7044" y="7255"/>
                  </a:cubicBezTo>
                  <a:lnTo>
                    <a:pt x="7044" y="1"/>
                  </a:ln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3586;p63"/>
            <p:cNvSpPr/>
            <p:nvPr/>
          </p:nvSpPr>
          <p:spPr>
            <a:xfrm>
              <a:off x="4077329" y="2460471"/>
              <a:ext cx="185002" cy="16360"/>
            </a:xfrm>
            <a:custGeom>
              <a:avLst/>
              <a:gdLst/>
              <a:ahLst/>
              <a:cxnLst/>
              <a:rect l="l" t="t" r="r" b="b"/>
              <a:pathLst>
                <a:path w="7045" h="623" extrusionOk="0">
                  <a:moveTo>
                    <a:pt x="0" y="1"/>
                  </a:moveTo>
                  <a:lnTo>
                    <a:pt x="0" y="623"/>
                  </a:lnTo>
                  <a:lnTo>
                    <a:pt x="7044" y="623"/>
                  </a:lnTo>
                  <a:lnTo>
                    <a:pt x="7044" y="1"/>
                  </a:lnTo>
                  <a:close/>
                </a:path>
              </a:pathLst>
            </a:custGeom>
            <a:solidFill>
              <a:srgbClr val="C3C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3587;p63"/>
            <p:cNvSpPr/>
            <p:nvPr/>
          </p:nvSpPr>
          <p:spPr>
            <a:xfrm>
              <a:off x="4066510" y="2444137"/>
              <a:ext cx="206876" cy="21901"/>
            </a:xfrm>
            <a:custGeom>
              <a:avLst/>
              <a:gdLst/>
              <a:ahLst/>
              <a:cxnLst/>
              <a:rect l="l" t="t" r="r" b="b"/>
              <a:pathLst>
                <a:path w="7878" h="834" extrusionOk="0">
                  <a:moveTo>
                    <a:pt x="211" y="0"/>
                  </a:moveTo>
                  <a:cubicBezTo>
                    <a:pt x="97" y="0"/>
                    <a:pt x="1" y="96"/>
                    <a:pt x="1" y="211"/>
                  </a:cubicBezTo>
                  <a:lnTo>
                    <a:pt x="1" y="623"/>
                  </a:lnTo>
                  <a:cubicBezTo>
                    <a:pt x="1" y="737"/>
                    <a:pt x="97" y="833"/>
                    <a:pt x="211" y="833"/>
                  </a:cubicBezTo>
                  <a:lnTo>
                    <a:pt x="7667" y="833"/>
                  </a:lnTo>
                  <a:cubicBezTo>
                    <a:pt x="7781" y="833"/>
                    <a:pt x="7877" y="737"/>
                    <a:pt x="7877" y="623"/>
                  </a:cubicBezTo>
                  <a:lnTo>
                    <a:pt x="7877" y="211"/>
                  </a:lnTo>
                  <a:cubicBezTo>
                    <a:pt x="7877" y="96"/>
                    <a:pt x="7781" y="0"/>
                    <a:pt x="76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3588;p63"/>
            <p:cNvSpPr/>
            <p:nvPr/>
          </p:nvSpPr>
          <p:spPr>
            <a:xfrm>
              <a:off x="4094161" y="2508186"/>
              <a:ext cx="148185" cy="106563"/>
            </a:xfrm>
            <a:custGeom>
              <a:avLst/>
              <a:gdLst/>
              <a:ahLst/>
              <a:cxnLst/>
              <a:rect l="l" t="t" r="r" b="b"/>
              <a:pathLst>
                <a:path w="5643" h="4058" extrusionOk="0">
                  <a:moveTo>
                    <a:pt x="4309" y="1"/>
                  </a:moveTo>
                  <a:cubicBezTo>
                    <a:pt x="3969" y="1"/>
                    <a:pt x="3972" y="519"/>
                    <a:pt x="4318" y="519"/>
                  </a:cubicBezTo>
                  <a:cubicBezTo>
                    <a:pt x="4324" y="519"/>
                    <a:pt x="4330" y="519"/>
                    <a:pt x="4336" y="519"/>
                  </a:cubicBezTo>
                  <a:lnTo>
                    <a:pt x="4738" y="519"/>
                  </a:lnTo>
                  <a:lnTo>
                    <a:pt x="2987" y="2280"/>
                  </a:lnTo>
                  <a:lnTo>
                    <a:pt x="2594" y="1887"/>
                  </a:lnTo>
                  <a:cubicBezTo>
                    <a:pt x="2503" y="1796"/>
                    <a:pt x="2384" y="1751"/>
                    <a:pt x="2264" y="1751"/>
                  </a:cubicBezTo>
                  <a:cubicBezTo>
                    <a:pt x="2144" y="1751"/>
                    <a:pt x="2025" y="1796"/>
                    <a:pt x="1934" y="1887"/>
                  </a:cubicBezTo>
                  <a:lnTo>
                    <a:pt x="211" y="3600"/>
                  </a:lnTo>
                  <a:cubicBezTo>
                    <a:pt x="0" y="3782"/>
                    <a:pt x="182" y="4058"/>
                    <a:pt x="390" y="4058"/>
                  </a:cubicBezTo>
                  <a:cubicBezTo>
                    <a:pt x="456" y="4058"/>
                    <a:pt x="525" y="4031"/>
                    <a:pt x="584" y="3964"/>
                  </a:cubicBezTo>
                  <a:lnTo>
                    <a:pt x="2259" y="2280"/>
                  </a:lnTo>
                  <a:lnTo>
                    <a:pt x="2661" y="2672"/>
                  </a:lnTo>
                  <a:cubicBezTo>
                    <a:pt x="2752" y="2763"/>
                    <a:pt x="2872" y="2808"/>
                    <a:pt x="2991" y="2808"/>
                  </a:cubicBezTo>
                  <a:cubicBezTo>
                    <a:pt x="3111" y="2808"/>
                    <a:pt x="3231" y="2763"/>
                    <a:pt x="3321" y="2672"/>
                  </a:cubicBezTo>
                  <a:lnTo>
                    <a:pt x="5111" y="882"/>
                  </a:lnTo>
                  <a:lnTo>
                    <a:pt x="5111" y="1294"/>
                  </a:lnTo>
                  <a:cubicBezTo>
                    <a:pt x="5097" y="1476"/>
                    <a:pt x="5233" y="1567"/>
                    <a:pt x="5370" y="1567"/>
                  </a:cubicBezTo>
                  <a:cubicBezTo>
                    <a:pt x="5506" y="1567"/>
                    <a:pt x="5642" y="1476"/>
                    <a:pt x="5628" y="1294"/>
                  </a:cubicBezTo>
                  <a:lnTo>
                    <a:pt x="5628" y="260"/>
                  </a:lnTo>
                  <a:cubicBezTo>
                    <a:pt x="5628" y="117"/>
                    <a:pt x="5513" y="2"/>
                    <a:pt x="5370" y="2"/>
                  </a:cubicBezTo>
                  <a:lnTo>
                    <a:pt x="4336" y="2"/>
                  </a:lnTo>
                  <a:cubicBezTo>
                    <a:pt x="4327" y="1"/>
                    <a:pt x="4318" y="1"/>
                    <a:pt x="43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3589;p63"/>
            <p:cNvSpPr/>
            <p:nvPr/>
          </p:nvSpPr>
          <p:spPr>
            <a:xfrm>
              <a:off x="4066510" y="2454930"/>
              <a:ext cx="206876" cy="11108"/>
            </a:xfrm>
            <a:custGeom>
              <a:avLst/>
              <a:gdLst/>
              <a:ahLst/>
              <a:cxnLst/>
              <a:rect l="l" t="t" r="r" b="b"/>
              <a:pathLst>
                <a:path w="7878" h="423" extrusionOk="0">
                  <a:moveTo>
                    <a:pt x="211" y="1"/>
                  </a:moveTo>
                  <a:cubicBezTo>
                    <a:pt x="97" y="1"/>
                    <a:pt x="1" y="97"/>
                    <a:pt x="1" y="212"/>
                  </a:cubicBezTo>
                  <a:cubicBezTo>
                    <a:pt x="1" y="326"/>
                    <a:pt x="97" y="422"/>
                    <a:pt x="211" y="422"/>
                  </a:cubicBezTo>
                  <a:lnTo>
                    <a:pt x="7667" y="422"/>
                  </a:lnTo>
                  <a:cubicBezTo>
                    <a:pt x="7781" y="422"/>
                    <a:pt x="7877" y="326"/>
                    <a:pt x="7877" y="212"/>
                  </a:cubicBezTo>
                  <a:cubicBezTo>
                    <a:pt x="7877" y="97"/>
                    <a:pt x="7781" y="1"/>
                    <a:pt x="76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ttangolo 2"/>
          <p:cNvSpPr/>
          <p:nvPr/>
        </p:nvSpPr>
        <p:spPr>
          <a:xfrm>
            <a:off x="3042382" y="5481882"/>
            <a:ext cx="3450112" cy="307777"/>
          </a:xfrm>
          <a:prstGeom prst="rect">
            <a:avLst/>
          </a:prstGeom>
        </p:spPr>
        <p:txBody>
          <a:bodyPr wrap="none">
            <a:spAutoFit/>
          </a:bodyPr>
          <a:lstStyle/>
          <a:p>
            <a:r>
              <a:rPr lang="it-IT" sz="1400" dirty="0" smtClean="0"/>
              <a:t>1 </a:t>
            </a:r>
            <a:r>
              <a:rPr lang="it-IT" sz="1400" dirty="0"/>
              <a:t>MMG per 1.500 persone &gt;14 anni = 34.609</a:t>
            </a:r>
          </a:p>
        </p:txBody>
      </p:sp>
    </p:spTree>
    <p:extLst>
      <p:ext uri="{BB962C8B-B14F-4D97-AF65-F5344CB8AC3E}">
        <p14:creationId xmlns:p14="http://schemas.microsoft.com/office/powerpoint/2010/main" val="10822527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60000" y="360000"/>
            <a:ext cx="2384328" cy="46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descr="baseline per slid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19850"/>
            <a:ext cx="12192000" cy="438150"/>
          </a:xfrm>
          <a:prstGeom prst="rect">
            <a:avLst/>
          </a:prstGeom>
        </p:spPr>
      </p:pic>
      <p:sp>
        <p:nvSpPr>
          <p:cNvPr id="9" name="Google Shape;1471;p40">
            <a:extLst>
              <a:ext uri="{FF2B5EF4-FFF2-40B4-BE49-F238E27FC236}">
                <a16:creationId xmlns:a16="http://schemas.microsoft.com/office/drawing/2014/main" id="{F1EEA422-2B9D-429B-A179-DA269F926EF2}"/>
              </a:ext>
            </a:extLst>
          </p:cNvPr>
          <p:cNvSpPr txBox="1">
            <a:spLocks/>
          </p:cNvSpPr>
          <p:nvPr/>
        </p:nvSpPr>
        <p:spPr>
          <a:xfrm>
            <a:off x="447672" y="212199"/>
            <a:ext cx="8546059" cy="763600"/>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2400" dirty="0" smtClean="0">
                <a:solidFill>
                  <a:schemeClr val="accent1">
                    <a:lumMod val="75000"/>
                  </a:schemeClr>
                </a:solidFill>
                <a:latin typeface="Overpass Black"/>
              </a:rPr>
              <a:t>AMMODERNAMENTO DEL PARCO TECNOLOGICO E DIGITALE OSPEDALIERO</a:t>
            </a:r>
            <a:endParaRPr lang="it-IT" sz="2400" dirty="0">
              <a:solidFill>
                <a:schemeClr val="accent1">
                  <a:lumMod val="75000"/>
                </a:schemeClr>
              </a:solidFill>
              <a:latin typeface="Overpass Black"/>
              <a:sym typeface="Overpass SemiBold"/>
            </a:endParaRPr>
          </a:p>
        </p:txBody>
      </p:sp>
      <p:grpSp>
        <p:nvGrpSpPr>
          <p:cNvPr id="76" name="Google Shape;6152;p47"/>
          <p:cNvGrpSpPr/>
          <p:nvPr/>
        </p:nvGrpSpPr>
        <p:grpSpPr>
          <a:xfrm>
            <a:off x="2331049" y="2033464"/>
            <a:ext cx="4501432" cy="2578447"/>
            <a:chOff x="2599038" y="1957450"/>
            <a:chExt cx="4350525" cy="2646050"/>
          </a:xfrm>
        </p:grpSpPr>
        <p:sp>
          <p:nvSpPr>
            <p:cNvPr id="77" name="Google Shape;6153;p47"/>
            <p:cNvSpPr/>
            <p:nvPr/>
          </p:nvSpPr>
          <p:spPr>
            <a:xfrm>
              <a:off x="2599588" y="3178025"/>
              <a:ext cx="1592100" cy="960975"/>
            </a:xfrm>
            <a:custGeom>
              <a:avLst/>
              <a:gdLst/>
              <a:ahLst/>
              <a:cxnLst/>
              <a:rect l="l" t="t" r="r" b="b"/>
              <a:pathLst>
                <a:path w="63684" h="38439" extrusionOk="0">
                  <a:moveTo>
                    <a:pt x="1" y="1"/>
                  </a:moveTo>
                  <a:lnTo>
                    <a:pt x="1" y="4977"/>
                  </a:lnTo>
                  <a:cubicBezTo>
                    <a:pt x="24" y="9724"/>
                    <a:pt x="3196" y="14495"/>
                    <a:pt x="9473" y="18101"/>
                  </a:cubicBezTo>
                  <a:cubicBezTo>
                    <a:pt x="9884" y="18352"/>
                    <a:pt x="10295" y="18558"/>
                    <a:pt x="10706" y="18786"/>
                  </a:cubicBezTo>
                  <a:cubicBezTo>
                    <a:pt x="10843" y="18854"/>
                    <a:pt x="10980" y="18923"/>
                    <a:pt x="11117" y="18991"/>
                  </a:cubicBezTo>
                  <a:cubicBezTo>
                    <a:pt x="11414" y="19151"/>
                    <a:pt x="11710" y="19288"/>
                    <a:pt x="12007" y="19425"/>
                  </a:cubicBezTo>
                  <a:cubicBezTo>
                    <a:pt x="12167" y="19493"/>
                    <a:pt x="12327" y="19585"/>
                    <a:pt x="12509" y="19653"/>
                  </a:cubicBezTo>
                  <a:cubicBezTo>
                    <a:pt x="12783" y="19767"/>
                    <a:pt x="13080" y="19904"/>
                    <a:pt x="13377" y="20018"/>
                  </a:cubicBezTo>
                  <a:cubicBezTo>
                    <a:pt x="13536" y="20087"/>
                    <a:pt x="13696" y="20155"/>
                    <a:pt x="13879" y="20224"/>
                  </a:cubicBezTo>
                  <a:cubicBezTo>
                    <a:pt x="13970" y="20270"/>
                    <a:pt x="14038" y="20315"/>
                    <a:pt x="14130" y="20338"/>
                  </a:cubicBezTo>
                  <a:cubicBezTo>
                    <a:pt x="14244" y="20384"/>
                    <a:pt x="14381" y="20429"/>
                    <a:pt x="14495" y="20475"/>
                  </a:cubicBezTo>
                  <a:cubicBezTo>
                    <a:pt x="14906" y="20635"/>
                    <a:pt x="15294" y="20772"/>
                    <a:pt x="15705" y="20909"/>
                  </a:cubicBezTo>
                  <a:cubicBezTo>
                    <a:pt x="15910" y="20977"/>
                    <a:pt x="16116" y="21046"/>
                    <a:pt x="16321" y="21114"/>
                  </a:cubicBezTo>
                  <a:cubicBezTo>
                    <a:pt x="16755" y="21274"/>
                    <a:pt x="17188" y="21388"/>
                    <a:pt x="17622" y="21525"/>
                  </a:cubicBezTo>
                  <a:cubicBezTo>
                    <a:pt x="17759" y="21571"/>
                    <a:pt x="17873" y="21616"/>
                    <a:pt x="18010" y="21639"/>
                  </a:cubicBezTo>
                  <a:cubicBezTo>
                    <a:pt x="18056" y="21662"/>
                    <a:pt x="18101" y="21662"/>
                    <a:pt x="18147" y="21685"/>
                  </a:cubicBezTo>
                  <a:cubicBezTo>
                    <a:pt x="18444" y="21776"/>
                    <a:pt x="18763" y="21844"/>
                    <a:pt x="19060" y="21913"/>
                  </a:cubicBezTo>
                  <a:cubicBezTo>
                    <a:pt x="19288" y="21981"/>
                    <a:pt x="19539" y="22050"/>
                    <a:pt x="19790" y="22118"/>
                  </a:cubicBezTo>
                  <a:cubicBezTo>
                    <a:pt x="20110" y="22187"/>
                    <a:pt x="20430" y="22255"/>
                    <a:pt x="20749" y="22324"/>
                  </a:cubicBezTo>
                  <a:cubicBezTo>
                    <a:pt x="20955" y="22369"/>
                    <a:pt x="21160" y="22415"/>
                    <a:pt x="21365" y="22461"/>
                  </a:cubicBezTo>
                  <a:cubicBezTo>
                    <a:pt x="21411" y="22484"/>
                    <a:pt x="21480" y="22484"/>
                    <a:pt x="21525" y="22506"/>
                  </a:cubicBezTo>
                  <a:cubicBezTo>
                    <a:pt x="22050" y="22598"/>
                    <a:pt x="22575" y="22712"/>
                    <a:pt x="23100" y="22803"/>
                  </a:cubicBezTo>
                  <a:cubicBezTo>
                    <a:pt x="23283" y="22826"/>
                    <a:pt x="23465" y="22849"/>
                    <a:pt x="23625" y="22872"/>
                  </a:cubicBezTo>
                  <a:cubicBezTo>
                    <a:pt x="23922" y="22917"/>
                    <a:pt x="24219" y="22963"/>
                    <a:pt x="24515" y="23009"/>
                  </a:cubicBezTo>
                  <a:cubicBezTo>
                    <a:pt x="24561" y="23031"/>
                    <a:pt x="24629" y="23031"/>
                    <a:pt x="24698" y="23031"/>
                  </a:cubicBezTo>
                  <a:cubicBezTo>
                    <a:pt x="24926" y="23077"/>
                    <a:pt x="25154" y="23100"/>
                    <a:pt x="25360" y="23123"/>
                  </a:cubicBezTo>
                  <a:cubicBezTo>
                    <a:pt x="25679" y="23168"/>
                    <a:pt x="25999" y="23191"/>
                    <a:pt x="26318" y="23237"/>
                  </a:cubicBezTo>
                  <a:cubicBezTo>
                    <a:pt x="26570" y="23260"/>
                    <a:pt x="26798" y="23282"/>
                    <a:pt x="27026" y="23305"/>
                  </a:cubicBezTo>
                  <a:cubicBezTo>
                    <a:pt x="27231" y="23328"/>
                    <a:pt x="27414" y="23351"/>
                    <a:pt x="27620" y="23351"/>
                  </a:cubicBezTo>
                  <a:cubicBezTo>
                    <a:pt x="27734" y="23374"/>
                    <a:pt x="27848" y="23374"/>
                    <a:pt x="27985" y="23374"/>
                  </a:cubicBezTo>
                  <a:cubicBezTo>
                    <a:pt x="28213" y="23397"/>
                    <a:pt x="28464" y="23419"/>
                    <a:pt x="28692" y="23442"/>
                  </a:cubicBezTo>
                  <a:cubicBezTo>
                    <a:pt x="29012" y="23442"/>
                    <a:pt x="29331" y="23465"/>
                    <a:pt x="29651" y="23488"/>
                  </a:cubicBezTo>
                  <a:cubicBezTo>
                    <a:pt x="29879" y="23488"/>
                    <a:pt x="30130" y="23511"/>
                    <a:pt x="30381" y="23511"/>
                  </a:cubicBezTo>
                  <a:cubicBezTo>
                    <a:pt x="30518" y="23511"/>
                    <a:pt x="30655" y="23534"/>
                    <a:pt x="30792" y="23534"/>
                  </a:cubicBezTo>
                  <a:lnTo>
                    <a:pt x="33029" y="23534"/>
                  </a:lnTo>
                  <a:cubicBezTo>
                    <a:pt x="33280" y="23534"/>
                    <a:pt x="33554" y="23534"/>
                    <a:pt x="33828" y="23511"/>
                  </a:cubicBezTo>
                  <a:lnTo>
                    <a:pt x="34170" y="23511"/>
                  </a:lnTo>
                  <a:cubicBezTo>
                    <a:pt x="34536" y="23511"/>
                    <a:pt x="34901" y="23488"/>
                    <a:pt x="35266" y="23465"/>
                  </a:cubicBezTo>
                  <a:cubicBezTo>
                    <a:pt x="35654" y="23442"/>
                    <a:pt x="36019" y="23442"/>
                    <a:pt x="36407" y="23419"/>
                  </a:cubicBezTo>
                  <a:lnTo>
                    <a:pt x="37046" y="23419"/>
                  </a:lnTo>
                  <a:cubicBezTo>
                    <a:pt x="37275" y="23397"/>
                    <a:pt x="37526" y="23397"/>
                    <a:pt x="37777" y="23397"/>
                  </a:cubicBezTo>
                  <a:cubicBezTo>
                    <a:pt x="37982" y="23397"/>
                    <a:pt x="38188" y="23419"/>
                    <a:pt x="38393" y="23419"/>
                  </a:cubicBezTo>
                  <a:lnTo>
                    <a:pt x="39146" y="23419"/>
                  </a:lnTo>
                  <a:cubicBezTo>
                    <a:pt x="39352" y="23442"/>
                    <a:pt x="39534" y="23442"/>
                    <a:pt x="39717" y="23442"/>
                  </a:cubicBezTo>
                  <a:cubicBezTo>
                    <a:pt x="39991" y="23465"/>
                    <a:pt x="40242" y="23488"/>
                    <a:pt x="40493" y="23488"/>
                  </a:cubicBezTo>
                  <a:cubicBezTo>
                    <a:pt x="40676" y="23511"/>
                    <a:pt x="40881" y="23511"/>
                    <a:pt x="41064" y="23534"/>
                  </a:cubicBezTo>
                  <a:cubicBezTo>
                    <a:pt x="41315" y="23556"/>
                    <a:pt x="41566" y="23579"/>
                    <a:pt x="41840" y="23602"/>
                  </a:cubicBezTo>
                  <a:cubicBezTo>
                    <a:pt x="42022" y="23625"/>
                    <a:pt x="42205" y="23625"/>
                    <a:pt x="42387" y="23648"/>
                  </a:cubicBezTo>
                  <a:cubicBezTo>
                    <a:pt x="42661" y="23693"/>
                    <a:pt x="42912" y="23716"/>
                    <a:pt x="43186" y="23739"/>
                  </a:cubicBezTo>
                  <a:cubicBezTo>
                    <a:pt x="43346" y="23762"/>
                    <a:pt x="43529" y="23785"/>
                    <a:pt x="43711" y="23807"/>
                  </a:cubicBezTo>
                  <a:cubicBezTo>
                    <a:pt x="44008" y="23853"/>
                    <a:pt x="44282" y="23899"/>
                    <a:pt x="44579" y="23944"/>
                  </a:cubicBezTo>
                  <a:cubicBezTo>
                    <a:pt x="44716" y="23967"/>
                    <a:pt x="44853" y="23990"/>
                    <a:pt x="45012" y="24013"/>
                  </a:cubicBezTo>
                  <a:cubicBezTo>
                    <a:pt x="45423" y="24081"/>
                    <a:pt x="45857" y="24173"/>
                    <a:pt x="46291" y="24264"/>
                  </a:cubicBezTo>
                  <a:cubicBezTo>
                    <a:pt x="46473" y="24287"/>
                    <a:pt x="46679" y="24332"/>
                    <a:pt x="46884" y="24378"/>
                  </a:cubicBezTo>
                  <a:cubicBezTo>
                    <a:pt x="47135" y="24447"/>
                    <a:pt x="47409" y="24492"/>
                    <a:pt x="47683" y="24561"/>
                  </a:cubicBezTo>
                  <a:cubicBezTo>
                    <a:pt x="47866" y="24606"/>
                    <a:pt x="48048" y="24675"/>
                    <a:pt x="48231" y="24720"/>
                  </a:cubicBezTo>
                  <a:cubicBezTo>
                    <a:pt x="48482" y="24789"/>
                    <a:pt x="48756" y="24835"/>
                    <a:pt x="48984" y="24903"/>
                  </a:cubicBezTo>
                  <a:cubicBezTo>
                    <a:pt x="49121" y="24949"/>
                    <a:pt x="49235" y="24994"/>
                    <a:pt x="49372" y="25017"/>
                  </a:cubicBezTo>
                  <a:cubicBezTo>
                    <a:pt x="49737" y="25131"/>
                    <a:pt x="50102" y="25245"/>
                    <a:pt x="50468" y="25360"/>
                  </a:cubicBezTo>
                  <a:cubicBezTo>
                    <a:pt x="50627" y="25428"/>
                    <a:pt x="50787" y="25474"/>
                    <a:pt x="50947" y="25519"/>
                  </a:cubicBezTo>
                  <a:cubicBezTo>
                    <a:pt x="51267" y="25633"/>
                    <a:pt x="51609" y="25770"/>
                    <a:pt x="51928" y="25885"/>
                  </a:cubicBezTo>
                  <a:cubicBezTo>
                    <a:pt x="52065" y="25930"/>
                    <a:pt x="52202" y="25999"/>
                    <a:pt x="52339" y="26044"/>
                  </a:cubicBezTo>
                  <a:cubicBezTo>
                    <a:pt x="52910" y="26273"/>
                    <a:pt x="53481" y="26524"/>
                    <a:pt x="54028" y="26775"/>
                  </a:cubicBezTo>
                  <a:cubicBezTo>
                    <a:pt x="54143" y="26843"/>
                    <a:pt x="54257" y="26889"/>
                    <a:pt x="54348" y="26935"/>
                  </a:cubicBezTo>
                  <a:cubicBezTo>
                    <a:pt x="54919" y="27208"/>
                    <a:pt x="55489" y="27505"/>
                    <a:pt x="56014" y="27802"/>
                  </a:cubicBezTo>
                  <a:cubicBezTo>
                    <a:pt x="61104" y="30746"/>
                    <a:pt x="63661" y="34581"/>
                    <a:pt x="63684" y="38438"/>
                  </a:cubicBezTo>
                  <a:lnTo>
                    <a:pt x="63684" y="33463"/>
                  </a:lnTo>
                  <a:cubicBezTo>
                    <a:pt x="63661" y="29605"/>
                    <a:pt x="61127" y="25770"/>
                    <a:pt x="56037" y="22826"/>
                  </a:cubicBezTo>
                  <a:cubicBezTo>
                    <a:pt x="55489" y="22529"/>
                    <a:pt x="54941" y="22233"/>
                    <a:pt x="54371" y="21959"/>
                  </a:cubicBezTo>
                  <a:cubicBezTo>
                    <a:pt x="54257" y="21913"/>
                    <a:pt x="54165" y="21844"/>
                    <a:pt x="54051" y="21799"/>
                  </a:cubicBezTo>
                  <a:cubicBezTo>
                    <a:pt x="53503" y="21548"/>
                    <a:pt x="52933" y="21297"/>
                    <a:pt x="52362" y="21068"/>
                  </a:cubicBezTo>
                  <a:cubicBezTo>
                    <a:pt x="52317" y="21046"/>
                    <a:pt x="52271" y="21023"/>
                    <a:pt x="52225" y="21000"/>
                  </a:cubicBezTo>
                  <a:cubicBezTo>
                    <a:pt x="52134" y="20977"/>
                    <a:pt x="52020" y="20931"/>
                    <a:pt x="51928" y="20909"/>
                  </a:cubicBezTo>
                  <a:cubicBezTo>
                    <a:pt x="51609" y="20772"/>
                    <a:pt x="51289" y="20658"/>
                    <a:pt x="50970" y="20543"/>
                  </a:cubicBezTo>
                  <a:cubicBezTo>
                    <a:pt x="50810" y="20498"/>
                    <a:pt x="50650" y="20429"/>
                    <a:pt x="50468" y="20384"/>
                  </a:cubicBezTo>
                  <a:cubicBezTo>
                    <a:pt x="50125" y="20270"/>
                    <a:pt x="49760" y="20155"/>
                    <a:pt x="49395" y="20041"/>
                  </a:cubicBezTo>
                  <a:cubicBezTo>
                    <a:pt x="49281" y="20018"/>
                    <a:pt x="49189" y="19973"/>
                    <a:pt x="49098" y="19950"/>
                  </a:cubicBezTo>
                  <a:cubicBezTo>
                    <a:pt x="49075" y="19950"/>
                    <a:pt x="49030" y="19950"/>
                    <a:pt x="49007" y="19927"/>
                  </a:cubicBezTo>
                  <a:cubicBezTo>
                    <a:pt x="48756" y="19859"/>
                    <a:pt x="48505" y="19790"/>
                    <a:pt x="48254" y="19722"/>
                  </a:cubicBezTo>
                  <a:cubicBezTo>
                    <a:pt x="48071" y="19676"/>
                    <a:pt x="47888" y="19630"/>
                    <a:pt x="47683" y="19585"/>
                  </a:cubicBezTo>
                  <a:cubicBezTo>
                    <a:pt x="47432" y="19516"/>
                    <a:pt x="47158" y="19471"/>
                    <a:pt x="46884" y="19402"/>
                  </a:cubicBezTo>
                  <a:cubicBezTo>
                    <a:pt x="46724" y="19379"/>
                    <a:pt x="46565" y="19334"/>
                    <a:pt x="46405" y="19288"/>
                  </a:cubicBezTo>
                  <a:cubicBezTo>
                    <a:pt x="46359" y="19288"/>
                    <a:pt x="46336" y="19288"/>
                    <a:pt x="46291" y="19265"/>
                  </a:cubicBezTo>
                  <a:cubicBezTo>
                    <a:pt x="45880" y="19197"/>
                    <a:pt x="45446" y="19105"/>
                    <a:pt x="45012" y="19037"/>
                  </a:cubicBezTo>
                  <a:cubicBezTo>
                    <a:pt x="44875" y="19014"/>
                    <a:pt x="44739" y="18991"/>
                    <a:pt x="44579" y="18969"/>
                  </a:cubicBezTo>
                  <a:cubicBezTo>
                    <a:pt x="44350" y="18923"/>
                    <a:pt x="44099" y="18877"/>
                    <a:pt x="43848" y="18854"/>
                  </a:cubicBezTo>
                  <a:cubicBezTo>
                    <a:pt x="43803" y="18854"/>
                    <a:pt x="43757" y="18832"/>
                    <a:pt x="43711" y="18832"/>
                  </a:cubicBezTo>
                  <a:cubicBezTo>
                    <a:pt x="43552" y="18809"/>
                    <a:pt x="43369" y="18786"/>
                    <a:pt x="43186" y="18763"/>
                  </a:cubicBezTo>
                  <a:cubicBezTo>
                    <a:pt x="42935" y="18740"/>
                    <a:pt x="42661" y="18695"/>
                    <a:pt x="42410" y="18672"/>
                  </a:cubicBezTo>
                  <a:cubicBezTo>
                    <a:pt x="42228" y="18649"/>
                    <a:pt x="42022" y="18649"/>
                    <a:pt x="41840" y="18626"/>
                  </a:cubicBezTo>
                  <a:cubicBezTo>
                    <a:pt x="41680" y="18603"/>
                    <a:pt x="41520" y="18580"/>
                    <a:pt x="41338" y="18580"/>
                  </a:cubicBezTo>
                  <a:cubicBezTo>
                    <a:pt x="41246" y="18558"/>
                    <a:pt x="41155" y="18558"/>
                    <a:pt x="41086" y="18558"/>
                  </a:cubicBezTo>
                  <a:cubicBezTo>
                    <a:pt x="40881" y="18535"/>
                    <a:pt x="40698" y="18535"/>
                    <a:pt x="40493" y="18512"/>
                  </a:cubicBezTo>
                  <a:cubicBezTo>
                    <a:pt x="40242" y="18489"/>
                    <a:pt x="39991" y="18489"/>
                    <a:pt x="39740" y="18466"/>
                  </a:cubicBezTo>
                  <a:cubicBezTo>
                    <a:pt x="39557" y="18466"/>
                    <a:pt x="39352" y="18466"/>
                    <a:pt x="39169" y="18444"/>
                  </a:cubicBezTo>
                  <a:lnTo>
                    <a:pt x="38804" y="18444"/>
                  </a:lnTo>
                  <a:cubicBezTo>
                    <a:pt x="38735" y="18432"/>
                    <a:pt x="38673" y="18432"/>
                    <a:pt x="38610" y="18432"/>
                  </a:cubicBezTo>
                  <a:cubicBezTo>
                    <a:pt x="38547" y="18432"/>
                    <a:pt x="38484" y="18432"/>
                    <a:pt x="38416" y="18421"/>
                  </a:cubicBezTo>
                  <a:lnTo>
                    <a:pt x="37046" y="18421"/>
                  </a:lnTo>
                  <a:cubicBezTo>
                    <a:pt x="36841" y="18444"/>
                    <a:pt x="36636" y="18444"/>
                    <a:pt x="36430" y="18444"/>
                  </a:cubicBezTo>
                  <a:lnTo>
                    <a:pt x="36156" y="18444"/>
                  </a:lnTo>
                  <a:cubicBezTo>
                    <a:pt x="35859" y="18466"/>
                    <a:pt x="35563" y="18466"/>
                    <a:pt x="35289" y="18489"/>
                  </a:cubicBezTo>
                  <a:cubicBezTo>
                    <a:pt x="34809" y="18512"/>
                    <a:pt x="34330" y="18535"/>
                    <a:pt x="33851" y="18535"/>
                  </a:cubicBezTo>
                  <a:cubicBezTo>
                    <a:pt x="33577" y="18558"/>
                    <a:pt x="33303" y="18558"/>
                    <a:pt x="33029" y="18558"/>
                  </a:cubicBezTo>
                  <a:lnTo>
                    <a:pt x="31317" y="18558"/>
                  </a:lnTo>
                  <a:cubicBezTo>
                    <a:pt x="30998" y="18558"/>
                    <a:pt x="30701" y="18535"/>
                    <a:pt x="30381" y="18535"/>
                  </a:cubicBezTo>
                  <a:cubicBezTo>
                    <a:pt x="30153" y="18535"/>
                    <a:pt x="29902" y="18512"/>
                    <a:pt x="29651" y="18512"/>
                  </a:cubicBezTo>
                  <a:cubicBezTo>
                    <a:pt x="29331" y="18489"/>
                    <a:pt x="29035" y="18466"/>
                    <a:pt x="28715" y="18444"/>
                  </a:cubicBezTo>
                  <a:cubicBezTo>
                    <a:pt x="28464" y="18444"/>
                    <a:pt x="28236" y="18421"/>
                    <a:pt x="27985" y="18398"/>
                  </a:cubicBezTo>
                  <a:cubicBezTo>
                    <a:pt x="27665" y="18375"/>
                    <a:pt x="27346" y="18352"/>
                    <a:pt x="27049" y="18329"/>
                  </a:cubicBezTo>
                  <a:cubicBezTo>
                    <a:pt x="26798" y="18307"/>
                    <a:pt x="26570" y="18284"/>
                    <a:pt x="26341" y="18261"/>
                  </a:cubicBezTo>
                  <a:cubicBezTo>
                    <a:pt x="26022" y="18215"/>
                    <a:pt x="25702" y="18170"/>
                    <a:pt x="25383" y="18147"/>
                  </a:cubicBezTo>
                  <a:cubicBezTo>
                    <a:pt x="25154" y="18101"/>
                    <a:pt x="24926" y="18078"/>
                    <a:pt x="24721" y="18056"/>
                  </a:cubicBezTo>
                  <a:cubicBezTo>
                    <a:pt x="24356" y="18010"/>
                    <a:pt x="23990" y="17941"/>
                    <a:pt x="23648" y="17896"/>
                  </a:cubicBezTo>
                  <a:cubicBezTo>
                    <a:pt x="23465" y="17873"/>
                    <a:pt x="23306" y="17850"/>
                    <a:pt x="23123" y="17804"/>
                  </a:cubicBezTo>
                  <a:cubicBezTo>
                    <a:pt x="22598" y="17713"/>
                    <a:pt x="22073" y="17622"/>
                    <a:pt x="21548" y="17531"/>
                  </a:cubicBezTo>
                  <a:cubicBezTo>
                    <a:pt x="21274" y="17462"/>
                    <a:pt x="21023" y="17394"/>
                    <a:pt x="20749" y="17348"/>
                  </a:cubicBezTo>
                  <a:cubicBezTo>
                    <a:pt x="20430" y="17279"/>
                    <a:pt x="20110" y="17211"/>
                    <a:pt x="19790" y="17120"/>
                  </a:cubicBezTo>
                  <a:cubicBezTo>
                    <a:pt x="19562" y="17074"/>
                    <a:pt x="19311" y="17006"/>
                    <a:pt x="19060" y="16937"/>
                  </a:cubicBezTo>
                  <a:cubicBezTo>
                    <a:pt x="18763" y="16869"/>
                    <a:pt x="18467" y="16777"/>
                    <a:pt x="18147" y="16709"/>
                  </a:cubicBezTo>
                  <a:cubicBezTo>
                    <a:pt x="17987" y="16640"/>
                    <a:pt x="17805" y="16595"/>
                    <a:pt x="17645" y="16549"/>
                  </a:cubicBezTo>
                  <a:cubicBezTo>
                    <a:pt x="17211" y="16412"/>
                    <a:pt x="16755" y="16275"/>
                    <a:pt x="16321" y="16138"/>
                  </a:cubicBezTo>
                  <a:cubicBezTo>
                    <a:pt x="16116" y="16070"/>
                    <a:pt x="15933" y="16001"/>
                    <a:pt x="15728" y="15933"/>
                  </a:cubicBezTo>
                  <a:cubicBezTo>
                    <a:pt x="15317" y="15796"/>
                    <a:pt x="14906" y="15636"/>
                    <a:pt x="14518" y="15499"/>
                  </a:cubicBezTo>
                  <a:cubicBezTo>
                    <a:pt x="14312" y="15408"/>
                    <a:pt x="14084" y="15339"/>
                    <a:pt x="13879" y="15248"/>
                  </a:cubicBezTo>
                  <a:cubicBezTo>
                    <a:pt x="13719" y="15180"/>
                    <a:pt x="13559" y="15111"/>
                    <a:pt x="13399" y="15043"/>
                  </a:cubicBezTo>
                  <a:cubicBezTo>
                    <a:pt x="13103" y="14928"/>
                    <a:pt x="12806" y="14791"/>
                    <a:pt x="12509" y="14677"/>
                  </a:cubicBezTo>
                  <a:cubicBezTo>
                    <a:pt x="12349" y="14586"/>
                    <a:pt x="12190" y="14518"/>
                    <a:pt x="12030" y="14449"/>
                  </a:cubicBezTo>
                  <a:cubicBezTo>
                    <a:pt x="11733" y="14312"/>
                    <a:pt x="11436" y="14152"/>
                    <a:pt x="11140" y="14015"/>
                  </a:cubicBezTo>
                  <a:cubicBezTo>
                    <a:pt x="11003" y="13947"/>
                    <a:pt x="10866" y="13878"/>
                    <a:pt x="10729" y="13810"/>
                  </a:cubicBezTo>
                  <a:cubicBezTo>
                    <a:pt x="10295" y="13582"/>
                    <a:pt x="9884" y="13353"/>
                    <a:pt x="9473" y="13125"/>
                  </a:cubicBezTo>
                  <a:cubicBezTo>
                    <a:pt x="3196" y="9496"/>
                    <a:pt x="47" y="4748"/>
                    <a:pt x="1" y="1"/>
                  </a:cubicBezTo>
                  <a:close/>
                </a:path>
              </a:pathLst>
            </a:custGeom>
            <a:solidFill>
              <a:srgbClr val="B1B2F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8" name="Google Shape;6154;p47"/>
            <p:cNvSpPr/>
            <p:nvPr/>
          </p:nvSpPr>
          <p:spPr>
            <a:xfrm>
              <a:off x="6581463" y="2207375"/>
              <a:ext cx="214600" cy="421725"/>
            </a:xfrm>
            <a:custGeom>
              <a:avLst/>
              <a:gdLst/>
              <a:ahLst/>
              <a:cxnLst/>
              <a:rect l="l" t="t" r="r" b="b"/>
              <a:pathLst>
                <a:path w="8584" h="16869" extrusionOk="0">
                  <a:moveTo>
                    <a:pt x="24" y="1"/>
                  </a:moveTo>
                  <a:lnTo>
                    <a:pt x="1" y="4977"/>
                  </a:lnTo>
                  <a:cubicBezTo>
                    <a:pt x="1" y="5433"/>
                    <a:pt x="320" y="5890"/>
                    <a:pt x="914" y="6232"/>
                  </a:cubicBezTo>
                  <a:cubicBezTo>
                    <a:pt x="6004" y="9177"/>
                    <a:pt x="8560" y="13011"/>
                    <a:pt x="8583" y="16869"/>
                  </a:cubicBezTo>
                  <a:lnTo>
                    <a:pt x="8583" y="11893"/>
                  </a:lnTo>
                  <a:cubicBezTo>
                    <a:pt x="8560" y="8035"/>
                    <a:pt x="6027" y="4201"/>
                    <a:pt x="937" y="1256"/>
                  </a:cubicBezTo>
                  <a:cubicBezTo>
                    <a:pt x="320" y="891"/>
                    <a:pt x="24" y="457"/>
                    <a:pt x="24" y="1"/>
                  </a:cubicBezTo>
                  <a:close/>
                </a:path>
              </a:pathLst>
            </a:custGeom>
            <a:solidFill>
              <a:srgbClr val="878CF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9" name="Google Shape;6155;p47"/>
            <p:cNvSpPr/>
            <p:nvPr/>
          </p:nvSpPr>
          <p:spPr>
            <a:xfrm>
              <a:off x="2752538" y="2801975"/>
              <a:ext cx="1298200" cy="502750"/>
            </a:xfrm>
            <a:custGeom>
              <a:avLst/>
              <a:gdLst/>
              <a:ahLst/>
              <a:cxnLst/>
              <a:rect l="l" t="t" r="r" b="b"/>
              <a:pathLst>
                <a:path w="51928" h="20110" extrusionOk="0">
                  <a:moveTo>
                    <a:pt x="25884" y="1"/>
                  </a:moveTo>
                  <a:cubicBezTo>
                    <a:pt x="25405" y="1"/>
                    <a:pt x="24948" y="1"/>
                    <a:pt x="24469" y="24"/>
                  </a:cubicBezTo>
                  <a:lnTo>
                    <a:pt x="24355" y="24"/>
                  </a:lnTo>
                  <a:cubicBezTo>
                    <a:pt x="24241" y="24"/>
                    <a:pt x="24126" y="24"/>
                    <a:pt x="23989" y="47"/>
                  </a:cubicBezTo>
                  <a:cubicBezTo>
                    <a:pt x="23716" y="47"/>
                    <a:pt x="23419" y="69"/>
                    <a:pt x="23122" y="92"/>
                  </a:cubicBezTo>
                  <a:cubicBezTo>
                    <a:pt x="22940" y="92"/>
                    <a:pt x="22780" y="115"/>
                    <a:pt x="22597" y="115"/>
                  </a:cubicBezTo>
                  <a:cubicBezTo>
                    <a:pt x="22323" y="138"/>
                    <a:pt x="22027" y="161"/>
                    <a:pt x="21753" y="183"/>
                  </a:cubicBezTo>
                  <a:cubicBezTo>
                    <a:pt x="21661" y="206"/>
                    <a:pt x="21570" y="206"/>
                    <a:pt x="21456" y="206"/>
                  </a:cubicBezTo>
                  <a:cubicBezTo>
                    <a:pt x="21387" y="229"/>
                    <a:pt x="21342" y="229"/>
                    <a:pt x="21273" y="229"/>
                  </a:cubicBezTo>
                  <a:cubicBezTo>
                    <a:pt x="20817" y="275"/>
                    <a:pt x="20383" y="343"/>
                    <a:pt x="19972" y="389"/>
                  </a:cubicBezTo>
                  <a:cubicBezTo>
                    <a:pt x="19904" y="389"/>
                    <a:pt x="19835" y="412"/>
                    <a:pt x="19767" y="412"/>
                  </a:cubicBezTo>
                  <a:cubicBezTo>
                    <a:pt x="19265" y="480"/>
                    <a:pt x="18762" y="572"/>
                    <a:pt x="18283" y="640"/>
                  </a:cubicBezTo>
                  <a:cubicBezTo>
                    <a:pt x="18238" y="663"/>
                    <a:pt x="18192" y="663"/>
                    <a:pt x="18146" y="663"/>
                  </a:cubicBezTo>
                  <a:cubicBezTo>
                    <a:pt x="18009" y="686"/>
                    <a:pt x="17872" y="731"/>
                    <a:pt x="17758" y="754"/>
                  </a:cubicBezTo>
                  <a:cubicBezTo>
                    <a:pt x="17530" y="800"/>
                    <a:pt x="17324" y="823"/>
                    <a:pt x="17096" y="868"/>
                  </a:cubicBezTo>
                  <a:cubicBezTo>
                    <a:pt x="16914" y="914"/>
                    <a:pt x="16731" y="960"/>
                    <a:pt x="16548" y="1005"/>
                  </a:cubicBezTo>
                  <a:cubicBezTo>
                    <a:pt x="16320" y="1051"/>
                    <a:pt x="16115" y="1096"/>
                    <a:pt x="15909" y="1142"/>
                  </a:cubicBezTo>
                  <a:cubicBezTo>
                    <a:pt x="15727" y="1188"/>
                    <a:pt x="15544" y="1233"/>
                    <a:pt x="15362" y="1279"/>
                  </a:cubicBezTo>
                  <a:cubicBezTo>
                    <a:pt x="15156" y="1348"/>
                    <a:pt x="14928" y="1393"/>
                    <a:pt x="14722" y="1439"/>
                  </a:cubicBezTo>
                  <a:cubicBezTo>
                    <a:pt x="14540" y="1507"/>
                    <a:pt x="14357" y="1553"/>
                    <a:pt x="14175" y="1599"/>
                  </a:cubicBezTo>
                  <a:cubicBezTo>
                    <a:pt x="13992" y="1667"/>
                    <a:pt x="13787" y="1736"/>
                    <a:pt x="13581" y="1781"/>
                  </a:cubicBezTo>
                  <a:cubicBezTo>
                    <a:pt x="13513" y="1804"/>
                    <a:pt x="13421" y="1827"/>
                    <a:pt x="13353" y="1850"/>
                  </a:cubicBezTo>
                  <a:cubicBezTo>
                    <a:pt x="13284" y="1873"/>
                    <a:pt x="13216" y="1918"/>
                    <a:pt x="13125" y="1941"/>
                  </a:cubicBezTo>
                  <a:cubicBezTo>
                    <a:pt x="12759" y="2055"/>
                    <a:pt x="12394" y="2192"/>
                    <a:pt x="12029" y="2306"/>
                  </a:cubicBezTo>
                  <a:cubicBezTo>
                    <a:pt x="11938" y="2352"/>
                    <a:pt x="11824" y="2398"/>
                    <a:pt x="11732" y="2420"/>
                  </a:cubicBezTo>
                  <a:cubicBezTo>
                    <a:pt x="11299" y="2603"/>
                    <a:pt x="10842" y="2763"/>
                    <a:pt x="10431" y="2968"/>
                  </a:cubicBezTo>
                  <a:cubicBezTo>
                    <a:pt x="10317" y="2991"/>
                    <a:pt x="10226" y="3037"/>
                    <a:pt x="10135" y="3082"/>
                  </a:cubicBezTo>
                  <a:cubicBezTo>
                    <a:pt x="9792" y="3242"/>
                    <a:pt x="9450" y="3402"/>
                    <a:pt x="9107" y="3562"/>
                  </a:cubicBezTo>
                  <a:cubicBezTo>
                    <a:pt x="8993" y="3630"/>
                    <a:pt x="8879" y="3676"/>
                    <a:pt x="8765" y="3744"/>
                  </a:cubicBezTo>
                  <a:cubicBezTo>
                    <a:pt x="8354" y="3950"/>
                    <a:pt x="7943" y="4178"/>
                    <a:pt x="7555" y="4406"/>
                  </a:cubicBezTo>
                  <a:cubicBezTo>
                    <a:pt x="7418" y="4475"/>
                    <a:pt x="7304" y="4543"/>
                    <a:pt x="7190" y="4612"/>
                  </a:cubicBezTo>
                  <a:cubicBezTo>
                    <a:pt x="7099" y="4657"/>
                    <a:pt x="7007" y="4726"/>
                    <a:pt x="6916" y="4794"/>
                  </a:cubicBezTo>
                  <a:cubicBezTo>
                    <a:pt x="6756" y="4885"/>
                    <a:pt x="6597" y="4977"/>
                    <a:pt x="6460" y="5068"/>
                  </a:cubicBezTo>
                  <a:cubicBezTo>
                    <a:pt x="6323" y="5159"/>
                    <a:pt x="6163" y="5274"/>
                    <a:pt x="6026" y="5365"/>
                  </a:cubicBezTo>
                  <a:cubicBezTo>
                    <a:pt x="5889" y="5456"/>
                    <a:pt x="5752" y="5570"/>
                    <a:pt x="5615" y="5662"/>
                  </a:cubicBezTo>
                  <a:cubicBezTo>
                    <a:pt x="5478" y="5753"/>
                    <a:pt x="5341" y="5867"/>
                    <a:pt x="5204" y="5958"/>
                  </a:cubicBezTo>
                  <a:cubicBezTo>
                    <a:pt x="5067" y="6072"/>
                    <a:pt x="4953" y="6164"/>
                    <a:pt x="4816" y="6278"/>
                  </a:cubicBezTo>
                  <a:cubicBezTo>
                    <a:pt x="4679" y="6369"/>
                    <a:pt x="4565" y="6483"/>
                    <a:pt x="4451" y="6575"/>
                  </a:cubicBezTo>
                  <a:cubicBezTo>
                    <a:pt x="4314" y="6689"/>
                    <a:pt x="4200" y="6780"/>
                    <a:pt x="4086" y="6894"/>
                  </a:cubicBezTo>
                  <a:cubicBezTo>
                    <a:pt x="4040" y="6940"/>
                    <a:pt x="3972" y="6985"/>
                    <a:pt x="3926" y="7031"/>
                  </a:cubicBezTo>
                  <a:cubicBezTo>
                    <a:pt x="3880" y="7077"/>
                    <a:pt x="3835" y="7122"/>
                    <a:pt x="3789" y="7168"/>
                  </a:cubicBezTo>
                  <a:cubicBezTo>
                    <a:pt x="3606" y="7351"/>
                    <a:pt x="3401" y="7556"/>
                    <a:pt x="3218" y="7739"/>
                  </a:cubicBezTo>
                  <a:cubicBezTo>
                    <a:pt x="3150" y="7807"/>
                    <a:pt x="3082" y="7876"/>
                    <a:pt x="3013" y="7944"/>
                  </a:cubicBezTo>
                  <a:cubicBezTo>
                    <a:pt x="2785" y="8195"/>
                    <a:pt x="2557" y="8469"/>
                    <a:pt x="2351" y="8743"/>
                  </a:cubicBezTo>
                  <a:cubicBezTo>
                    <a:pt x="2351" y="8743"/>
                    <a:pt x="2328" y="8743"/>
                    <a:pt x="2328" y="8766"/>
                  </a:cubicBezTo>
                  <a:cubicBezTo>
                    <a:pt x="2283" y="8811"/>
                    <a:pt x="2237" y="8880"/>
                    <a:pt x="2191" y="8926"/>
                  </a:cubicBezTo>
                  <a:cubicBezTo>
                    <a:pt x="2077" y="9108"/>
                    <a:pt x="1940" y="9291"/>
                    <a:pt x="1826" y="9451"/>
                  </a:cubicBezTo>
                  <a:cubicBezTo>
                    <a:pt x="1758" y="9542"/>
                    <a:pt x="1712" y="9633"/>
                    <a:pt x="1644" y="9724"/>
                  </a:cubicBezTo>
                  <a:cubicBezTo>
                    <a:pt x="1552" y="9884"/>
                    <a:pt x="1438" y="10044"/>
                    <a:pt x="1370" y="10181"/>
                  </a:cubicBezTo>
                  <a:cubicBezTo>
                    <a:pt x="1347" y="10227"/>
                    <a:pt x="1301" y="10272"/>
                    <a:pt x="1301" y="10295"/>
                  </a:cubicBezTo>
                  <a:cubicBezTo>
                    <a:pt x="1255" y="10364"/>
                    <a:pt x="1210" y="10432"/>
                    <a:pt x="1187" y="10500"/>
                  </a:cubicBezTo>
                  <a:cubicBezTo>
                    <a:pt x="1119" y="10637"/>
                    <a:pt x="1050" y="10774"/>
                    <a:pt x="982" y="10889"/>
                  </a:cubicBezTo>
                  <a:cubicBezTo>
                    <a:pt x="936" y="11003"/>
                    <a:pt x="890" y="11117"/>
                    <a:pt x="822" y="11231"/>
                  </a:cubicBezTo>
                  <a:cubicBezTo>
                    <a:pt x="776" y="11368"/>
                    <a:pt x="708" y="11482"/>
                    <a:pt x="662" y="11619"/>
                  </a:cubicBezTo>
                  <a:cubicBezTo>
                    <a:pt x="639" y="11665"/>
                    <a:pt x="616" y="11710"/>
                    <a:pt x="594" y="11779"/>
                  </a:cubicBezTo>
                  <a:cubicBezTo>
                    <a:pt x="571" y="11824"/>
                    <a:pt x="571" y="11893"/>
                    <a:pt x="548" y="11961"/>
                  </a:cubicBezTo>
                  <a:cubicBezTo>
                    <a:pt x="502" y="12075"/>
                    <a:pt x="457" y="12212"/>
                    <a:pt x="411" y="12327"/>
                  </a:cubicBezTo>
                  <a:cubicBezTo>
                    <a:pt x="388" y="12441"/>
                    <a:pt x="342" y="12555"/>
                    <a:pt x="320" y="12692"/>
                  </a:cubicBezTo>
                  <a:cubicBezTo>
                    <a:pt x="274" y="12806"/>
                    <a:pt x="251" y="12943"/>
                    <a:pt x="228" y="13057"/>
                  </a:cubicBezTo>
                  <a:cubicBezTo>
                    <a:pt x="206" y="13125"/>
                    <a:pt x="183" y="13171"/>
                    <a:pt x="183" y="13240"/>
                  </a:cubicBezTo>
                  <a:cubicBezTo>
                    <a:pt x="160" y="13285"/>
                    <a:pt x="160" y="13354"/>
                    <a:pt x="160" y="13399"/>
                  </a:cubicBezTo>
                  <a:cubicBezTo>
                    <a:pt x="137" y="13536"/>
                    <a:pt x="114" y="13673"/>
                    <a:pt x="91" y="13787"/>
                  </a:cubicBezTo>
                  <a:cubicBezTo>
                    <a:pt x="69" y="13901"/>
                    <a:pt x="69" y="14016"/>
                    <a:pt x="46" y="14153"/>
                  </a:cubicBezTo>
                  <a:cubicBezTo>
                    <a:pt x="46" y="14267"/>
                    <a:pt x="23" y="14404"/>
                    <a:pt x="23" y="14541"/>
                  </a:cubicBezTo>
                  <a:cubicBezTo>
                    <a:pt x="23" y="14609"/>
                    <a:pt x="0" y="14655"/>
                    <a:pt x="0" y="14723"/>
                  </a:cubicBezTo>
                  <a:cubicBezTo>
                    <a:pt x="0" y="14837"/>
                    <a:pt x="0" y="14929"/>
                    <a:pt x="0" y="15043"/>
                  </a:cubicBezTo>
                  <a:lnTo>
                    <a:pt x="0" y="19516"/>
                  </a:lnTo>
                  <a:cubicBezTo>
                    <a:pt x="23" y="19380"/>
                    <a:pt x="23" y="19243"/>
                    <a:pt x="46" y="19128"/>
                  </a:cubicBezTo>
                  <a:cubicBezTo>
                    <a:pt x="46" y="19014"/>
                    <a:pt x="69" y="18900"/>
                    <a:pt x="69" y="18786"/>
                  </a:cubicBezTo>
                  <a:cubicBezTo>
                    <a:pt x="91" y="18649"/>
                    <a:pt x="114" y="18512"/>
                    <a:pt x="137" y="18398"/>
                  </a:cubicBezTo>
                  <a:cubicBezTo>
                    <a:pt x="160" y="18261"/>
                    <a:pt x="183" y="18147"/>
                    <a:pt x="206" y="18033"/>
                  </a:cubicBezTo>
                  <a:cubicBezTo>
                    <a:pt x="228" y="17919"/>
                    <a:pt x="274" y="17782"/>
                    <a:pt x="297" y="17668"/>
                  </a:cubicBezTo>
                  <a:cubicBezTo>
                    <a:pt x="342" y="17553"/>
                    <a:pt x="365" y="17439"/>
                    <a:pt x="411" y="17325"/>
                  </a:cubicBezTo>
                  <a:cubicBezTo>
                    <a:pt x="434" y="17188"/>
                    <a:pt x="479" y="17074"/>
                    <a:pt x="525" y="16937"/>
                  </a:cubicBezTo>
                  <a:cubicBezTo>
                    <a:pt x="571" y="16823"/>
                    <a:pt x="616" y="16709"/>
                    <a:pt x="662" y="16595"/>
                  </a:cubicBezTo>
                  <a:cubicBezTo>
                    <a:pt x="708" y="16481"/>
                    <a:pt x="753" y="16344"/>
                    <a:pt x="822" y="16207"/>
                  </a:cubicBezTo>
                  <a:cubicBezTo>
                    <a:pt x="867" y="16093"/>
                    <a:pt x="913" y="15979"/>
                    <a:pt x="959" y="15887"/>
                  </a:cubicBezTo>
                  <a:cubicBezTo>
                    <a:pt x="1027" y="15750"/>
                    <a:pt x="1096" y="15613"/>
                    <a:pt x="1164" y="15499"/>
                  </a:cubicBezTo>
                  <a:cubicBezTo>
                    <a:pt x="1233" y="15385"/>
                    <a:pt x="1278" y="15271"/>
                    <a:pt x="1347" y="15180"/>
                  </a:cubicBezTo>
                  <a:cubicBezTo>
                    <a:pt x="1438" y="15020"/>
                    <a:pt x="1529" y="14860"/>
                    <a:pt x="1621" y="14700"/>
                  </a:cubicBezTo>
                  <a:cubicBezTo>
                    <a:pt x="1689" y="14609"/>
                    <a:pt x="1735" y="14518"/>
                    <a:pt x="1803" y="14426"/>
                  </a:cubicBezTo>
                  <a:cubicBezTo>
                    <a:pt x="1917" y="14267"/>
                    <a:pt x="2054" y="14084"/>
                    <a:pt x="2191" y="13924"/>
                  </a:cubicBezTo>
                  <a:cubicBezTo>
                    <a:pt x="2237" y="13856"/>
                    <a:pt x="2283" y="13787"/>
                    <a:pt x="2328" y="13719"/>
                  </a:cubicBezTo>
                  <a:cubicBezTo>
                    <a:pt x="2534" y="13445"/>
                    <a:pt x="2762" y="13194"/>
                    <a:pt x="3013" y="12920"/>
                  </a:cubicBezTo>
                  <a:cubicBezTo>
                    <a:pt x="3082" y="12851"/>
                    <a:pt x="3150" y="12783"/>
                    <a:pt x="3196" y="12715"/>
                  </a:cubicBezTo>
                  <a:cubicBezTo>
                    <a:pt x="3401" y="12532"/>
                    <a:pt x="3584" y="12327"/>
                    <a:pt x="3789" y="12144"/>
                  </a:cubicBezTo>
                  <a:cubicBezTo>
                    <a:pt x="3880" y="12053"/>
                    <a:pt x="3972" y="11961"/>
                    <a:pt x="4063" y="11870"/>
                  </a:cubicBezTo>
                  <a:cubicBezTo>
                    <a:pt x="4177" y="11779"/>
                    <a:pt x="4314" y="11665"/>
                    <a:pt x="4428" y="11550"/>
                  </a:cubicBezTo>
                  <a:cubicBezTo>
                    <a:pt x="4565" y="11459"/>
                    <a:pt x="4679" y="11345"/>
                    <a:pt x="4793" y="11254"/>
                  </a:cubicBezTo>
                  <a:cubicBezTo>
                    <a:pt x="4930" y="11140"/>
                    <a:pt x="5067" y="11048"/>
                    <a:pt x="5204" y="10934"/>
                  </a:cubicBezTo>
                  <a:cubicBezTo>
                    <a:pt x="5318" y="10843"/>
                    <a:pt x="5455" y="10752"/>
                    <a:pt x="5592" y="10637"/>
                  </a:cubicBezTo>
                  <a:cubicBezTo>
                    <a:pt x="5729" y="10546"/>
                    <a:pt x="5866" y="10455"/>
                    <a:pt x="6026" y="10341"/>
                  </a:cubicBezTo>
                  <a:cubicBezTo>
                    <a:pt x="6163" y="10249"/>
                    <a:pt x="6300" y="10158"/>
                    <a:pt x="6437" y="10067"/>
                  </a:cubicBezTo>
                  <a:cubicBezTo>
                    <a:pt x="6597" y="9953"/>
                    <a:pt x="6756" y="9861"/>
                    <a:pt x="6893" y="9770"/>
                  </a:cubicBezTo>
                  <a:cubicBezTo>
                    <a:pt x="7122" y="9633"/>
                    <a:pt x="7327" y="9496"/>
                    <a:pt x="7532" y="9382"/>
                  </a:cubicBezTo>
                  <a:cubicBezTo>
                    <a:pt x="7920" y="9154"/>
                    <a:pt x="8331" y="8926"/>
                    <a:pt x="8742" y="8720"/>
                  </a:cubicBezTo>
                  <a:cubicBezTo>
                    <a:pt x="8856" y="8652"/>
                    <a:pt x="8993" y="8606"/>
                    <a:pt x="9107" y="8538"/>
                  </a:cubicBezTo>
                  <a:cubicBezTo>
                    <a:pt x="9427" y="8378"/>
                    <a:pt x="9769" y="8218"/>
                    <a:pt x="10112" y="8081"/>
                  </a:cubicBezTo>
                  <a:cubicBezTo>
                    <a:pt x="10203" y="8035"/>
                    <a:pt x="10317" y="7990"/>
                    <a:pt x="10408" y="7944"/>
                  </a:cubicBezTo>
                  <a:cubicBezTo>
                    <a:pt x="10842" y="7761"/>
                    <a:pt x="11276" y="7579"/>
                    <a:pt x="11709" y="7396"/>
                  </a:cubicBezTo>
                  <a:cubicBezTo>
                    <a:pt x="11824" y="7373"/>
                    <a:pt x="11915" y="7328"/>
                    <a:pt x="12006" y="7305"/>
                  </a:cubicBezTo>
                  <a:cubicBezTo>
                    <a:pt x="12371" y="7168"/>
                    <a:pt x="12737" y="7031"/>
                    <a:pt x="13125" y="6917"/>
                  </a:cubicBezTo>
                  <a:cubicBezTo>
                    <a:pt x="13262" y="6871"/>
                    <a:pt x="13421" y="6826"/>
                    <a:pt x="13558" y="6780"/>
                  </a:cubicBezTo>
                  <a:cubicBezTo>
                    <a:pt x="13764" y="6711"/>
                    <a:pt x="13969" y="6643"/>
                    <a:pt x="14175" y="6597"/>
                  </a:cubicBezTo>
                  <a:cubicBezTo>
                    <a:pt x="14357" y="6529"/>
                    <a:pt x="14540" y="6483"/>
                    <a:pt x="14722" y="6438"/>
                  </a:cubicBezTo>
                  <a:cubicBezTo>
                    <a:pt x="14928" y="6369"/>
                    <a:pt x="15133" y="6323"/>
                    <a:pt x="15339" y="6278"/>
                  </a:cubicBezTo>
                  <a:cubicBezTo>
                    <a:pt x="15521" y="6209"/>
                    <a:pt x="15704" y="6164"/>
                    <a:pt x="15887" y="6118"/>
                  </a:cubicBezTo>
                  <a:cubicBezTo>
                    <a:pt x="16115" y="6072"/>
                    <a:pt x="16320" y="6027"/>
                    <a:pt x="16526" y="5981"/>
                  </a:cubicBezTo>
                  <a:cubicBezTo>
                    <a:pt x="16708" y="5935"/>
                    <a:pt x="16891" y="5890"/>
                    <a:pt x="17096" y="5867"/>
                  </a:cubicBezTo>
                  <a:cubicBezTo>
                    <a:pt x="17302" y="5821"/>
                    <a:pt x="17530" y="5776"/>
                    <a:pt x="17735" y="5730"/>
                  </a:cubicBezTo>
                  <a:cubicBezTo>
                    <a:pt x="17918" y="5707"/>
                    <a:pt x="18101" y="5662"/>
                    <a:pt x="18283" y="5639"/>
                  </a:cubicBezTo>
                  <a:cubicBezTo>
                    <a:pt x="18762" y="5547"/>
                    <a:pt x="19242" y="5456"/>
                    <a:pt x="19744" y="5388"/>
                  </a:cubicBezTo>
                  <a:cubicBezTo>
                    <a:pt x="19812" y="5388"/>
                    <a:pt x="19881" y="5388"/>
                    <a:pt x="19949" y="5365"/>
                  </a:cubicBezTo>
                  <a:cubicBezTo>
                    <a:pt x="20383" y="5319"/>
                    <a:pt x="20817" y="5251"/>
                    <a:pt x="21250" y="5228"/>
                  </a:cubicBezTo>
                  <a:cubicBezTo>
                    <a:pt x="21410" y="5205"/>
                    <a:pt x="21570" y="5182"/>
                    <a:pt x="21753" y="5159"/>
                  </a:cubicBezTo>
                  <a:cubicBezTo>
                    <a:pt x="22027" y="5137"/>
                    <a:pt x="22300" y="5114"/>
                    <a:pt x="22574" y="5091"/>
                  </a:cubicBezTo>
                  <a:cubicBezTo>
                    <a:pt x="22757" y="5091"/>
                    <a:pt x="22940" y="5068"/>
                    <a:pt x="23099" y="5068"/>
                  </a:cubicBezTo>
                  <a:cubicBezTo>
                    <a:pt x="23396" y="5045"/>
                    <a:pt x="23693" y="5022"/>
                    <a:pt x="23989" y="5022"/>
                  </a:cubicBezTo>
                  <a:cubicBezTo>
                    <a:pt x="24149" y="5022"/>
                    <a:pt x="24309" y="5000"/>
                    <a:pt x="24469" y="5000"/>
                  </a:cubicBezTo>
                  <a:cubicBezTo>
                    <a:pt x="24925" y="4977"/>
                    <a:pt x="25405" y="4977"/>
                    <a:pt x="25861" y="4977"/>
                  </a:cubicBezTo>
                  <a:cubicBezTo>
                    <a:pt x="26272" y="4977"/>
                    <a:pt x="26660" y="4977"/>
                    <a:pt x="27048" y="5000"/>
                  </a:cubicBezTo>
                  <a:cubicBezTo>
                    <a:pt x="27322" y="5000"/>
                    <a:pt x="27573" y="5000"/>
                    <a:pt x="27824" y="5022"/>
                  </a:cubicBezTo>
                  <a:cubicBezTo>
                    <a:pt x="27984" y="5022"/>
                    <a:pt x="28144" y="5022"/>
                    <a:pt x="28326" y="5045"/>
                  </a:cubicBezTo>
                  <a:cubicBezTo>
                    <a:pt x="28600" y="5045"/>
                    <a:pt x="28874" y="5068"/>
                    <a:pt x="29148" y="5091"/>
                  </a:cubicBezTo>
                  <a:cubicBezTo>
                    <a:pt x="29285" y="5114"/>
                    <a:pt x="29445" y="5114"/>
                    <a:pt x="29582" y="5137"/>
                  </a:cubicBezTo>
                  <a:cubicBezTo>
                    <a:pt x="29924" y="5159"/>
                    <a:pt x="30266" y="5182"/>
                    <a:pt x="30609" y="5228"/>
                  </a:cubicBezTo>
                  <a:cubicBezTo>
                    <a:pt x="30677" y="5228"/>
                    <a:pt x="30746" y="5251"/>
                    <a:pt x="30837" y="5251"/>
                  </a:cubicBezTo>
                  <a:cubicBezTo>
                    <a:pt x="31248" y="5296"/>
                    <a:pt x="31659" y="5342"/>
                    <a:pt x="32070" y="5410"/>
                  </a:cubicBezTo>
                  <a:cubicBezTo>
                    <a:pt x="32161" y="5410"/>
                    <a:pt x="32229" y="5433"/>
                    <a:pt x="32321" y="5433"/>
                  </a:cubicBezTo>
                  <a:cubicBezTo>
                    <a:pt x="32640" y="5502"/>
                    <a:pt x="32983" y="5547"/>
                    <a:pt x="33325" y="5593"/>
                  </a:cubicBezTo>
                  <a:cubicBezTo>
                    <a:pt x="33462" y="5639"/>
                    <a:pt x="33622" y="5662"/>
                    <a:pt x="33759" y="5684"/>
                  </a:cubicBezTo>
                  <a:cubicBezTo>
                    <a:pt x="34033" y="5730"/>
                    <a:pt x="34284" y="5776"/>
                    <a:pt x="34558" y="5844"/>
                  </a:cubicBezTo>
                  <a:cubicBezTo>
                    <a:pt x="34695" y="5867"/>
                    <a:pt x="34832" y="5890"/>
                    <a:pt x="34968" y="5935"/>
                  </a:cubicBezTo>
                  <a:cubicBezTo>
                    <a:pt x="35265" y="5981"/>
                    <a:pt x="35562" y="6050"/>
                    <a:pt x="35836" y="6118"/>
                  </a:cubicBezTo>
                  <a:cubicBezTo>
                    <a:pt x="35996" y="6164"/>
                    <a:pt x="36155" y="6209"/>
                    <a:pt x="36315" y="6255"/>
                  </a:cubicBezTo>
                  <a:cubicBezTo>
                    <a:pt x="36589" y="6301"/>
                    <a:pt x="36863" y="6369"/>
                    <a:pt x="37114" y="6460"/>
                  </a:cubicBezTo>
                  <a:cubicBezTo>
                    <a:pt x="37251" y="6483"/>
                    <a:pt x="37411" y="6529"/>
                    <a:pt x="37548" y="6575"/>
                  </a:cubicBezTo>
                  <a:cubicBezTo>
                    <a:pt x="37959" y="6689"/>
                    <a:pt x="38347" y="6826"/>
                    <a:pt x="38757" y="6940"/>
                  </a:cubicBezTo>
                  <a:cubicBezTo>
                    <a:pt x="38826" y="6985"/>
                    <a:pt x="38917" y="7008"/>
                    <a:pt x="38986" y="7031"/>
                  </a:cubicBezTo>
                  <a:cubicBezTo>
                    <a:pt x="39442" y="7191"/>
                    <a:pt x="39899" y="7351"/>
                    <a:pt x="40355" y="7533"/>
                  </a:cubicBezTo>
                  <a:cubicBezTo>
                    <a:pt x="40447" y="7556"/>
                    <a:pt x="40538" y="7602"/>
                    <a:pt x="40629" y="7625"/>
                  </a:cubicBezTo>
                  <a:cubicBezTo>
                    <a:pt x="41223" y="7876"/>
                    <a:pt x="41793" y="8127"/>
                    <a:pt x="42364" y="8401"/>
                  </a:cubicBezTo>
                  <a:cubicBezTo>
                    <a:pt x="42410" y="8423"/>
                    <a:pt x="42478" y="8446"/>
                    <a:pt x="42524" y="8469"/>
                  </a:cubicBezTo>
                  <a:cubicBezTo>
                    <a:pt x="43117" y="8766"/>
                    <a:pt x="43688" y="9063"/>
                    <a:pt x="44258" y="9382"/>
                  </a:cubicBezTo>
                  <a:cubicBezTo>
                    <a:pt x="47157" y="11048"/>
                    <a:pt x="49211" y="13011"/>
                    <a:pt x="50467" y="15088"/>
                  </a:cubicBezTo>
                  <a:cubicBezTo>
                    <a:pt x="51426" y="16686"/>
                    <a:pt x="51905" y="18375"/>
                    <a:pt x="51905" y="20110"/>
                  </a:cubicBezTo>
                  <a:lnTo>
                    <a:pt x="51928" y="15134"/>
                  </a:lnTo>
                  <a:cubicBezTo>
                    <a:pt x="51928" y="13376"/>
                    <a:pt x="51448" y="11710"/>
                    <a:pt x="50490" y="10112"/>
                  </a:cubicBezTo>
                  <a:cubicBezTo>
                    <a:pt x="49234" y="8035"/>
                    <a:pt x="47157" y="6072"/>
                    <a:pt x="44258" y="4406"/>
                  </a:cubicBezTo>
                  <a:cubicBezTo>
                    <a:pt x="43711" y="4064"/>
                    <a:pt x="43140" y="3767"/>
                    <a:pt x="42546" y="3493"/>
                  </a:cubicBezTo>
                  <a:cubicBezTo>
                    <a:pt x="42478" y="3470"/>
                    <a:pt x="42432" y="3425"/>
                    <a:pt x="42387" y="3402"/>
                  </a:cubicBezTo>
                  <a:cubicBezTo>
                    <a:pt x="41816" y="3151"/>
                    <a:pt x="41223" y="2900"/>
                    <a:pt x="40629" y="2649"/>
                  </a:cubicBezTo>
                  <a:cubicBezTo>
                    <a:pt x="40583" y="2626"/>
                    <a:pt x="40538" y="2603"/>
                    <a:pt x="40492" y="2580"/>
                  </a:cubicBezTo>
                  <a:cubicBezTo>
                    <a:pt x="40447" y="2580"/>
                    <a:pt x="40401" y="2557"/>
                    <a:pt x="40355" y="2534"/>
                  </a:cubicBezTo>
                  <a:cubicBezTo>
                    <a:pt x="39922" y="2375"/>
                    <a:pt x="39465" y="2192"/>
                    <a:pt x="39009" y="2055"/>
                  </a:cubicBezTo>
                  <a:cubicBezTo>
                    <a:pt x="38917" y="2009"/>
                    <a:pt x="38849" y="1987"/>
                    <a:pt x="38757" y="1964"/>
                  </a:cubicBezTo>
                  <a:cubicBezTo>
                    <a:pt x="38369" y="1827"/>
                    <a:pt x="37981" y="1713"/>
                    <a:pt x="37571" y="1599"/>
                  </a:cubicBezTo>
                  <a:cubicBezTo>
                    <a:pt x="37502" y="1576"/>
                    <a:pt x="37434" y="1553"/>
                    <a:pt x="37365" y="1530"/>
                  </a:cubicBezTo>
                  <a:cubicBezTo>
                    <a:pt x="37297" y="1507"/>
                    <a:pt x="37205" y="1485"/>
                    <a:pt x="37137" y="1462"/>
                  </a:cubicBezTo>
                  <a:cubicBezTo>
                    <a:pt x="36863" y="1393"/>
                    <a:pt x="36612" y="1325"/>
                    <a:pt x="36338" y="1256"/>
                  </a:cubicBezTo>
                  <a:cubicBezTo>
                    <a:pt x="36178" y="1233"/>
                    <a:pt x="36018" y="1188"/>
                    <a:pt x="35859" y="1142"/>
                  </a:cubicBezTo>
                  <a:cubicBezTo>
                    <a:pt x="35562" y="1074"/>
                    <a:pt x="35265" y="1005"/>
                    <a:pt x="34968" y="937"/>
                  </a:cubicBezTo>
                  <a:cubicBezTo>
                    <a:pt x="34877" y="914"/>
                    <a:pt x="34763" y="891"/>
                    <a:pt x="34649" y="868"/>
                  </a:cubicBezTo>
                  <a:cubicBezTo>
                    <a:pt x="34626" y="868"/>
                    <a:pt x="34603" y="868"/>
                    <a:pt x="34558" y="845"/>
                  </a:cubicBezTo>
                  <a:cubicBezTo>
                    <a:pt x="34307" y="800"/>
                    <a:pt x="34055" y="754"/>
                    <a:pt x="33782" y="708"/>
                  </a:cubicBezTo>
                  <a:cubicBezTo>
                    <a:pt x="33622" y="686"/>
                    <a:pt x="33485" y="640"/>
                    <a:pt x="33325" y="617"/>
                  </a:cubicBezTo>
                  <a:cubicBezTo>
                    <a:pt x="33005" y="572"/>
                    <a:pt x="32663" y="503"/>
                    <a:pt x="32321" y="457"/>
                  </a:cubicBezTo>
                  <a:cubicBezTo>
                    <a:pt x="32252" y="457"/>
                    <a:pt x="32184" y="435"/>
                    <a:pt x="32092" y="435"/>
                  </a:cubicBezTo>
                  <a:cubicBezTo>
                    <a:pt x="31682" y="366"/>
                    <a:pt x="31271" y="320"/>
                    <a:pt x="30837" y="275"/>
                  </a:cubicBezTo>
                  <a:cubicBezTo>
                    <a:pt x="30769" y="252"/>
                    <a:pt x="30700" y="252"/>
                    <a:pt x="30632" y="252"/>
                  </a:cubicBezTo>
                  <a:cubicBezTo>
                    <a:pt x="30289" y="206"/>
                    <a:pt x="29947" y="183"/>
                    <a:pt x="29605" y="138"/>
                  </a:cubicBezTo>
                  <a:lnTo>
                    <a:pt x="29582" y="138"/>
                  </a:lnTo>
                  <a:cubicBezTo>
                    <a:pt x="29445" y="138"/>
                    <a:pt x="29308" y="138"/>
                    <a:pt x="29171" y="115"/>
                  </a:cubicBezTo>
                  <a:cubicBezTo>
                    <a:pt x="28897" y="92"/>
                    <a:pt x="28623" y="69"/>
                    <a:pt x="28326" y="69"/>
                  </a:cubicBezTo>
                  <a:cubicBezTo>
                    <a:pt x="28167" y="47"/>
                    <a:pt x="28007" y="47"/>
                    <a:pt x="27824" y="47"/>
                  </a:cubicBezTo>
                  <a:cubicBezTo>
                    <a:pt x="27573" y="24"/>
                    <a:pt x="27322" y="24"/>
                    <a:pt x="27071" y="1"/>
                  </a:cubicBezTo>
                  <a:close/>
                </a:path>
              </a:pathLst>
            </a:custGeom>
            <a:solidFill>
              <a:srgbClr val="878CF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0" name="Google Shape;6156;p47"/>
            <p:cNvSpPr/>
            <p:nvPr/>
          </p:nvSpPr>
          <p:spPr>
            <a:xfrm>
              <a:off x="2599038" y="1957450"/>
              <a:ext cx="4350525" cy="2521650"/>
            </a:xfrm>
            <a:custGeom>
              <a:avLst/>
              <a:gdLst/>
              <a:ahLst/>
              <a:cxnLst/>
              <a:rect l="l" t="t" r="r" b="b"/>
              <a:pathLst>
                <a:path w="174021" h="100866" extrusionOk="0">
                  <a:moveTo>
                    <a:pt x="84043" y="0"/>
                  </a:moveTo>
                  <a:cubicBezTo>
                    <a:pt x="75849" y="0"/>
                    <a:pt x="67631" y="1804"/>
                    <a:pt x="61400" y="5433"/>
                  </a:cubicBezTo>
                  <a:cubicBezTo>
                    <a:pt x="55169" y="9062"/>
                    <a:pt x="52042" y="13833"/>
                    <a:pt x="52065" y="18580"/>
                  </a:cubicBezTo>
                  <a:cubicBezTo>
                    <a:pt x="52110" y="23328"/>
                    <a:pt x="55260" y="28076"/>
                    <a:pt x="61537" y="31705"/>
                  </a:cubicBezTo>
                  <a:cubicBezTo>
                    <a:pt x="65052" y="33736"/>
                    <a:pt x="69206" y="35197"/>
                    <a:pt x="73612" y="36110"/>
                  </a:cubicBezTo>
                  <a:cubicBezTo>
                    <a:pt x="77038" y="36792"/>
                    <a:pt x="80618" y="37149"/>
                    <a:pt x="84310" y="37149"/>
                  </a:cubicBezTo>
                  <a:cubicBezTo>
                    <a:pt x="85316" y="37149"/>
                    <a:pt x="86331" y="37122"/>
                    <a:pt x="87353" y="37069"/>
                  </a:cubicBezTo>
                  <a:cubicBezTo>
                    <a:pt x="88153" y="37024"/>
                    <a:pt x="88957" y="37002"/>
                    <a:pt x="89761" y="37002"/>
                  </a:cubicBezTo>
                  <a:cubicBezTo>
                    <a:pt x="92670" y="37002"/>
                    <a:pt x="95582" y="37290"/>
                    <a:pt x="98354" y="37845"/>
                  </a:cubicBezTo>
                  <a:cubicBezTo>
                    <a:pt x="101824" y="38552"/>
                    <a:pt x="105065" y="39694"/>
                    <a:pt x="108192" y="41497"/>
                  </a:cubicBezTo>
                  <a:cubicBezTo>
                    <a:pt x="113282" y="44441"/>
                    <a:pt x="115816" y="48276"/>
                    <a:pt x="115839" y="52133"/>
                  </a:cubicBezTo>
                  <a:cubicBezTo>
                    <a:pt x="115861" y="55968"/>
                    <a:pt x="113373" y="59825"/>
                    <a:pt x="108306" y="62747"/>
                  </a:cubicBezTo>
                  <a:cubicBezTo>
                    <a:pt x="103239" y="65692"/>
                    <a:pt x="96620" y="67152"/>
                    <a:pt x="89977" y="67152"/>
                  </a:cubicBezTo>
                  <a:cubicBezTo>
                    <a:pt x="83312" y="67152"/>
                    <a:pt x="76670" y="65692"/>
                    <a:pt x="71580" y="62747"/>
                  </a:cubicBezTo>
                  <a:cubicBezTo>
                    <a:pt x="68727" y="61104"/>
                    <a:pt x="66673" y="59186"/>
                    <a:pt x="65417" y="57132"/>
                  </a:cubicBezTo>
                  <a:cubicBezTo>
                    <a:pt x="64162" y="55078"/>
                    <a:pt x="63683" y="52887"/>
                    <a:pt x="64048" y="50581"/>
                  </a:cubicBezTo>
                  <a:cubicBezTo>
                    <a:pt x="64459" y="47956"/>
                    <a:pt x="63911" y="45286"/>
                    <a:pt x="62404" y="42752"/>
                  </a:cubicBezTo>
                  <a:cubicBezTo>
                    <a:pt x="60852" y="40173"/>
                    <a:pt x="58273" y="37731"/>
                    <a:pt x="54712" y="35676"/>
                  </a:cubicBezTo>
                  <a:cubicBezTo>
                    <a:pt x="48474" y="32070"/>
                    <a:pt x="40297" y="30244"/>
                    <a:pt x="32153" y="30244"/>
                  </a:cubicBezTo>
                  <a:cubicBezTo>
                    <a:pt x="32102" y="30244"/>
                    <a:pt x="32052" y="30244"/>
                    <a:pt x="32001" y="30244"/>
                  </a:cubicBezTo>
                  <a:cubicBezTo>
                    <a:pt x="23807" y="30244"/>
                    <a:pt x="15590" y="32047"/>
                    <a:pt x="9358" y="35676"/>
                  </a:cubicBezTo>
                  <a:cubicBezTo>
                    <a:pt x="3127" y="39306"/>
                    <a:pt x="0" y="44053"/>
                    <a:pt x="23" y="48824"/>
                  </a:cubicBezTo>
                  <a:cubicBezTo>
                    <a:pt x="69" y="53571"/>
                    <a:pt x="3218" y="58319"/>
                    <a:pt x="9495" y="61948"/>
                  </a:cubicBezTo>
                  <a:cubicBezTo>
                    <a:pt x="13011" y="63980"/>
                    <a:pt x="17165" y="65441"/>
                    <a:pt x="21570" y="66354"/>
                  </a:cubicBezTo>
                  <a:cubicBezTo>
                    <a:pt x="24988" y="67048"/>
                    <a:pt x="28573" y="67395"/>
                    <a:pt x="32217" y="67395"/>
                  </a:cubicBezTo>
                  <a:cubicBezTo>
                    <a:pt x="33244" y="67395"/>
                    <a:pt x="34276" y="67367"/>
                    <a:pt x="35311" y="67312"/>
                  </a:cubicBezTo>
                  <a:cubicBezTo>
                    <a:pt x="36111" y="67268"/>
                    <a:pt x="36915" y="67246"/>
                    <a:pt x="37719" y="67246"/>
                  </a:cubicBezTo>
                  <a:cubicBezTo>
                    <a:pt x="40629" y="67246"/>
                    <a:pt x="43541" y="67534"/>
                    <a:pt x="46313" y="68088"/>
                  </a:cubicBezTo>
                  <a:cubicBezTo>
                    <a:pt x="49873" y="68819"/>
                    <a:pt x="53183" y="70006"/>
                    <a:pt x="56059" y="71649"/>
                  </a:cubicBezTo>
                  <a:cubicBezTo>
                    <a:pt x="61149" y="74593"/>
                    <a:pt x="63683" y="78428"/>
                    <a:pt x="63706" y="82286"/>
                  </a:cubicBezTo>
                  <a:cubicBezTo>
                    <a:pt x="63728" y="86143"/>
                    <a:pt x="61240" y="89978"/>
                    <a:pt x="56173" y="92922"/>
                  </a:cubicBezTo>
                  <a:cubicBezTo>
                    <a:pt x="51106" y="95867"/>
                    <a:pt x="44487" y="97327"/>
                    <a:pt x="37844" y="97327"/>
                  </a:cubicBezTo>
                  <a:cubicBezTo>
                    <a:pt x="31179" y="97327"/>
                    <a:pt x="24537" y="95867"/>
                    <a:pt x="19447" y="92922"/>
                  </a:cubicBezTo>
                  <a:cubicBezTo>
                    <a:pt x="18854" y="92580"/>
                    <a:pt x="18072" y="92409"/>
                    <a:pt x="17290" y="92409"/>
                  </a:cubicBezTo>
                  <a:cubicBezTo>
                    <a:pt x="16508" y="92409"/>
                    <a:pt x="15727" y="92580"/>
                    <a:pt x="15133" y="92922"/>
                  </a:cubicBezTo>
                  <a:cubicBezTo>
                    <a:pt x="13946" y="93607"/>
                    <a:pt x="13946" y="94725"/>
                    <a:pt x="15156" y="95433"/>
                  </a:cubicBezTo>
                  <a:cubicBezTo>
                    <a:pt x="21433" y="99039"/>
                    <a:pt x="29650" y="100865"/>
                    <a:pt x="37867" y="100865"/>
                  </a:cubicBezTo>
                  <a:cubicBezTo>
                    <a:pt x="46062" y="100865"/>
                    <a:pt x="54279" y="99039"/>
                    <a:pt x="60510" y="95433"/>
                  </a:cubicBezTo>
                  <a:cubicBezTo>
                    <a:pt x="66741" y="91804"/>
                    <a:pt x="69846" y="87033"/>
                    <a:pt x="69823" y="82286"/>
                  </a:cubicBezTo>
                  <a:cubicBezTo>
                    <a:pt x="69800" y="77538"/>
                    <a:pt x="66627" y="72767"/>
                    <a:pt x="60350" y="69161"/>
                  </a:cubicBezTo>
                  <a:cubicBezTo>
                    <a:pt x="56858" y="67130"/>
                    <a:pt x="52727" y="65646"/>
                    <a:pt x="48344" y="64756"/>
                  </a:cubicBezTo>
                  <a:cubicBezTo>
                    <a:pt x="44889" y="64050"/>
                    <a:pt x="41290" y="63703"/>
                    <a:pt x="37571" y="63703"/>
                  </a:cubicBezTo>
                  <a:cubicBezTo>
                    <a:pt x="36597" y="63703"/>
                    <a:pt x="35616" y="63727"/>
                    <a:pt x="34626" y="63774"/>
                  </a:cubicBezTo>
                  <a:cubicBezTo>
                    <a:pt x="33794" y="63820"/>
                    <a:pt x="32959" y="63843"/>
                    <a:pt x="32125" y="63843"/>
                  </a:cubicBezTo>
                  <a:cubicBezTo>
                    <a:pt x="29230" y="63843"/>
                    <a:pt x="26343" y="63565"/>
                    <a:pt x="23579" y="62998"/>
                  </a:cubicBezTo>
                  <a:cubicBezTo>
                    <a:pt x="20018" y="62291"/>
                    <a:pt x="16663" y="61104"/>
                    <a:pt x="13809" y="59437"/>
                  </a:cubicBezTo>
                  <a:cubicBezTo>
                    <a:pt x="8719" y="56516"/>
                    <a:pt x="6163" y="52658"/>
                    <a:pt x="6140" y="48824"/>
                  </a:cubicBezTo>
                  <a:cubicBezTo>
                    <a:pt x="6117" y="44966"/>
                    <a:pt x="8628" y="41109"/>
                    <a:pt x="13695" y="38187"/>
                  </a:cubicBezTo>
                  <a:cubicBezTo>
                    <a:pt x="18740" y="35243"/>
                    <a:pt x="25359" y="33782"/>
                    <a:pt x="32024" y="33782"/>
                  </a:cubicBezTo>
                  <a:cubicBezTo>
                    <a:pt x="38689" y="33782"/>
                    <a:pt x="45308" y="35243"/>
                    <a:pt x="50398" y="38187"/>
                  </a:cubicBezTo>
                  <a:cubicBezTo>
                    <a:pt x="53297" y="39853"/>
                    <a:pt x="55374" y="41816"/>
                    <a:pt x="56630" y="43893"/>
                  </a:cubicBezTo>
                  <a:cubicBezTo>
                    <a:pt x="57885" y="45993"/>
                    <a:pt x="58319" y="48207"/>
                    <a:pt x="57908" y="50558"/>
                  </a:cubicBezTo>
                  <a:cubicBezTo>
                    <a:pt x="57543" y="53161"/>
                    <a:pt x="58136" y="55808"/>
                    <a:pt x="59665" y="58296"/>
                  </a:cubicBezTo>
                  <a:cubicBezTo>
                    <a:pt x="61218" y="60830"/>
                    <a:pt x="63774" y="63226"/>
                    <a:pt x="67266" y="65258"/>
                  </a:cubicBezTo>
                  <a:cubicBezTo>
                    <a:pt x="73566" y="68887"/>
                    <a:pt x="81783" y="70713"/>
                    <a:pt x="89977" y="70713"/>
                  </a:cubicBezTo>
                  <a:cubicBezTo>
                    <a:pt x="98195" y="70713"/>
                    <a:pt x="106412" y="68887"/>
                    <a:pt x="112643" y="65258"/>
                  </a:cubicBezTo>
                  <a:cubicBezTo>
                    <a:pt x="118874" y="61629"/>
                    <a:pt x="121979" y="56881"/>
                    <a:pt x="121956" y="52133"/>
                  </a:cubicBezTo>
                  <a:cubicBezTo>
                    <a:pt x="121933" y="47431"/>
                    <a:pt x="118851" y="42729"/>
                    <a:pt x="112392" y="38918"/>
                  </a:cubicBezTo>
                  <a:cubicBezTo>
                    <a:pt x="108877" y="36886"/>
                    <a:pt x="104768" y="35402"/>
                    <a:pt x="100386" y="34512"/>
                  </a:cubicBezTo>
                  <a:cubicBezTo>
                    <a:pt x="96930" y="33807"/>
                    <a:pt x="93332" y="33460"/>
                    <a:pt x="89613" y="33460"/>
                  </a:cubicBezTo>
                  <a:cubicBezTo>
                    <a:pt x="88639" y="33460"/>
                    <a:pt x="87657" y="33483"/>
                    <a:pt x="86668" y="33531"/>
                  </a:cubicBezTo>
                  <a:cubicBezTo>
                    <a:pt x="85835" y="33577"/>
                    <a:pt x="85001" y="33600"/>
                    <a:pt x="84166" y="33600"/>
                  </a:cubicBezTo>
                  <a:cubicBezTo>
                    <a:pt x="81272" y="33600"/>
                    <a:pt x="78384" y="33322"/>
                    <a:pt x="75620" y="32755"/>
                  </a:cubicBezTo>
                  <a:cubicBezTo>
                    <a:pt x="72060" y="32047"/>
                    <a:pt x="68704" y="30860"/>
                    <a:pt x="65851" y="29194"/>
                  </a:cubicBezTo>
                  <a:cubicBezTo>
                    <a:pt x="60761" y="26272"/>
                    <a:pt x="58205" y="22415"/>
                    <a:pt x="58182" y="18580"/>
                  </a:cubicBezTo>
                  <a:cubicBezTo>
                    <a:pt x="58159" y="14723"/>
                    <a:pt x="60670" y="10865"/>
                    <a:pt x="65737" y="7944"/>
                  </a:cubicBezTo>
                  <a:cubicBezTo>
                    <a:pt x="70781" y="4999"/>
                    <a:pt x="77401" y="3538"/>
                    <a:pt x="84066" y="3538"/>
                  </a:cubicBezTo>
                  <a:cubicBezTo>
                    <a:pt x="90708" y="3538"/>
                    <a:pt x="97350" y="4999"/>
                    <a:pt x="102440" y="7944"/>
                  </a:cubicBezTo>
                  <a:cubicBezTo>
                    <a:pt x="105339" y="9610"/>
                    <a:pt x="107416" y="11573"/>
                    <a:pt x="108671" y="13650"/>
                  </a:cubicBezTo>
                  <a:cubicBezTo>
                    <a:pt x="109927" y="15750"/>
                    <a:pt x="110360" y="17964"/>
                    <a:pt x="109950" y="20315"/>
                  </a:cubicBezTo>
                  <a:cubicBezTo>
                    <a:pt x="109584" y="22917"/>
                    <a:pt x="110178" y="25565"/>
                    <a:pt x="111707" y="28053"/>
                  </a:cubicBezTo>
                  <a:cubicBezTo>
                    <a:pt x="113259" y="30609"/>
                    <a:pt x="115816" y="32983"/>
                    <a:pt x="119308" y="35014"/>
                  </a:cubicBezTo>
                  <a:cubicBezTo>
                    <a:pt x="125585" y="38644"/>
                    <a:pt x="133825" y="40470"/>
                    <a:pt x="142019" y="40470"/>
                  </a:cubicBezTo>
                  <a:cubicBezTo>
                    <a:pt x="150236" y="40470"/>
                    <a:pt x="158453" y="38644"/>
                    <a:pt x="164685" y="35014"/>
                  </a:cubicBezTo>
                  <a:cubicBezTo>
                    <a:pt x="170916" y="31385"/>
                    <a:pt x="174020" y="26638"/>
                    <a:pt x="173997" y="21890"/>
                  </a:cubicBezTo>
                  <a:cubicBezTo>
                    <a:pt x="173975" y="17142"/>
                    <a:pt x="170802" y="12372"/>
                    <a:pt x="164525" y="8743"/>
                  </a:cubicBezTo>
                  <a:cubicBezTo>
                    <a:pt x="163931" y="8400"/>
                    <a:pt x="163150" y="8229"/>
                    <a:pt x="162368" y="8229"/>
                  </a:cubicBezTo>
                  <a:cubicBezTo>
                    <a:pt x="161586" y="8229"/>
                    <a:pt x="160804" y="8400"/>
                    <a:pt x="160211" y="8743"/>
                  </a:cubicBezTo>
                  <a:cubicBezTo>
                    <a:pt x="159024" y="9427"/>
                    <a:pt x="159024" y="10546"/>
                    <a:pt x="160234" y="11253"/>
                  </a:cubicBezTo>
                  <a:cubicBezTo>
                    <a:pt x="165324" y="14198"/>
                    <a:pt x="167857" y="18032"/>
                    <a:pt x="167880" y="21890"/>
                  </a:cubicBezTo>
                  <a:cubicBezTo>
                    <a:pt x="167903" y="25747"/>
                    <a:pt x="165415" y="29582"/>
                    <a:pt x="160348" y="32504"/>
                  </a:cubicBezTo>
                  <a:cubicBezTo>
                    <a:pt x="155281" y="35448"/>
                    <a:pt x="148661" y="36909"/>
                    <a:pt x="142019" y="36932"/>
                  </a:cubicBezTo>
                  <a:cubicBezTo>
                    <a:pt x="135354" y="36909"/>
                    <a:pt x="128712" y="35448"/>
                    <a:pt x="123622" y="32504"/>
                  </a:cubicBezTo>
                  <a:cubicBezTo>
                    <a:pt x="120769" y="30860"/>
                    <a:pt x="118715" y="28943"/>
                    <a:pt x="117459" y="26889"/>
                  </a:cubicBezTo>
                  <a:cubicBezTo>
                    <a:pt x="116204" y="24834"/>
                    <a:pt x="115724" y="22643"/>
                    <a:pt x="116090" y="20338"/>
                  </a:cubicBezTo>
                  <a:cubicBezTo>
                    <a:pt x="116500" y="17713"/>
                    <a:pt x="115953" y="15042"/>
                    <a:pt x="114446" y="12509"/>
                  </a:cubicBezTo>
                  <a:cubicBezTo>
                    <a:pt x="112894" y="9929"/>
                    <a:pt x="110315" y="7487"/>
                    <a:pt x="106754" y="5433"/>
                  </a:cubicBezTo>
                  <a:cubicBezTo>
                    <a:pt x="100477" y="1804"/>
                    <a:pt x="92237" y="0"/>
                    <a:pt x="84043" y="0"/>
                  </a:cubicBezTo>
                  <a:close/>
                </a:path>
              </a:pathLst>
            </a:custGeom>
            <a:solidFill>
              <a:srgbClr val="67659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4" name="Google Shape;6160;p47"/>
            <p:cNvSpPr/>
            <p:nvPr/>
          </p:nvSpPr>
          <p:spPr>
            <a:xfrm>
              <a:off x="3188488" y="3990050"/>
              <a:ext cx="808050" cy="359500"/>
            </a:xfrm>
            <a:custGeom>
              <a:avLst/>
              <a:gdLst/>
              <a:ahLst/>
              <a:cxnLst/>
              <a:rect l="l" t="t" r="r" b="b"/>
              <a:pathLst>
                <a:path w="32322" h="14380" extrusionOk="0">
                  <a:moveTo>
                    <a:pt x="23" y="0"/>
                  </a:moveTo>
                  <a:lnTo>
                    <a:pt x="23" y="0"/>
                  </a:lnTo>
                  <a:cubicBezTo>
                    <a:pt x="23" y="18"/>
                    <a:pt x="23" y="35"/>
                    <a:pt x="23" y="53"/>
                  </a:cubicBezTo>
                  <a:lnTo>
                    <a:pt x="23" y="53"/>
                  </a:lnTo>
                  <a:lnTo>
                    <a:pt x="23" y="0"/>
                  </a:lnTo>
                  <a:close/>
                  <a:moveTo>
                    <a:pt x="23" y="53"/>
                  </a:moveTo>
                  <a:lnTo>
                    <a:pt x="1" y="4976"/>
                  </a:lnTo>
                  <a:cubicBezTo>
                    <a:pt x="1" y="7395"/>
                    <a:pt x="1576" y="9815"/>
                    <a:pt x="4771" y="11641"/>
                  </a:cubicBezTo>
                  <a:cubicBezTo>
                    <a:pt x="5159" y="11869"/>
                    <a:pt x="5547" y="12075"/>
                    <a:pt x="5958" y="12257"/>
                  </a:cubicBezTo>
                  <a:cubicBezTo>
                    <a:pt x="6095" y="12326"/>
                    <a:pt x="6232" y="12371"/>
                    <a:pt x="6369" y="12440"/>
                  </a:cubicBezTo>
                  <a:cubicBezTo>
                    <a:pt x="6620" y="12554"/>
                    <a:pt x="6848" y="12668"/>
                    <a:pt x="7099" y="12759"/>
                  </a:cubicBezTo>
                  <a:cubicBezTo>
                    <a:pt x="7145" y="12782"/>
                    <a:pt x="7191" y="12782"/>
                    <a:pt x="7236" y="12805"/>
                  </a:cubicBezTo>
                  <a:cubicBezTo>
                    <a:pt x="7328" y="12851"/>
                    <a:pt x="7419" y="12874"/>
                    <a:pt x="7510" y="12919"/>
                  </a:cubicBezTo>
                  <a:cubicBezTo>
                    <a:pt x="7830" y="13033"/>
                    <a:pt x="8172" y="13147"/>
                    <a:pt x="8492" y="13239"/>
                  </a:cubicBezTo>
                  <a:cubicBezTo>
                    <a:pt x="8606" y="13284"/>
                    <a:pt x="8720" y="13330"/>
                    <a:pt x="8834" y="13353"/>
                  </a:cubicBezTo>
                  <a:cubicBezTo>
                    <a:pt x="8902" y="13376"/>
                    <a:pt x="8994" y="13398"/>
                    <a:pt x="9062" y="13421"/>
                  </a:cubicBezTo>
                  <a:cubicBezTo>
                    <a:pt x="9199" y="13467"/>
                    <a:pt x="9336" y="13490"/>
                    <a:pt x="9473" y="13535"/>
                  </a:cubicBezTo>
                  <a:cubicBezTo>
                    <a:pt x="9816" y="13604"/>
                    <a:pt x="10135" y="13695"/>
                    <a:pt x="10477" y="13764"/>
                  </a:cubicBezTo>
                  <a:cubicBezTo>
                    <a:pt x="10569" y="13787"/>
                    <a:pt x="10660" y="13809"/>
                    <a:pt x="10751" y="13832"/>
                  </a:cubicBezTo>
                  <a:cubicBezTo>
                    <a:pt x="10888" y="13855"/>
                    <a:pt x="11025" y="13878"/>
                    <a:pt x="11162" y="13901"/>
                  </a:cubicBezTo>
                  <a:cubicBezTo>
                    <a:pt x="11436" y="13969"/>
                    <a:pt x="11710" y="14015"/>
                    <a:pt x="12007" y="14060"/>
                  </a:cubicBezTo>
                  <a:cubicBezTo>
                    <a:pt x="12121" y="14083"/>
                    <a:pt x="12235" y="14106"/>
                    <a:pt x="12349" y="14106"/>
                  </a:cubicBezTo>
                  <a:cubicBezTo>
                    <a:pt x="12486" y="14129"/>
                    <a:pt x="12600" y="14152"/>
                    <a:pt x="12737" y="14152"/>
                  </a:cubicBezTo>
                  <a:cubicBezTo>
                    <a:pt x="12988" y="14197"/>
                    <a:pt x="13262" y="14220"/>
                    <a:pt x="13536" y="14243"/>
                  </a:cubicBezTo>
                  <a:cubicBezTo>
                    <a:pt x="13673" y="14266"/>
                    <a:pt x="13787" y="14289"/>
                    <a:pt x="13924" y="14289"/>
                  </a:cubicBezTo>
                  <a:cubicBezTo>
                    <a:pt x="14038" y="14312"/>
                    <a:pt x="14152" y="14312"/>
                    <a:pt x="14289" y="14312"/>
                  </a:cubicBezTo>
                  <a:cubicBezTo>
                    <a:pt x="14563" y="14334"/>
                    <a:pt x="14837" y="14334"/>
                    <a:pt x="15111" y="14357"/>
                  </a:cubicBezTo>
                  <a:cubicBezTo>
                    <a:pt x="15248" y="14357"/>
                    <a:pt x="15385" y="14380"/>
                    <a:pt x="15522" y="14380"/>
                  </a:cubicBezTo>
                  <a:lnTo>
                    <a:pt x="16732" y="14380"/>
                  </a:lnTo>
                  <a:cubicBezTo>
                    <a:pt x="16800" y="14369"/>
                    <a:pt x="16874" y="14369"/>
                    <a:pt x="16948" y="14369"/>
                  </a:cubicBezTo>
                  <a:cubicBezTo>
                    <a:pt x="17023" y="14369"/>
                    <a:pt x="17097" y="14369"/>
                    <a:pt x="17165" y="14357"/>
                  </a:cubicBezTo>
                  <a:lnTo>
                    <a:pt x="17439" y="14357"/>
                  </a:lnTo>
                  <a:cubicBezTo>
                    <a:pt x="17804" y="14334"/>
                    <a:pt x="18147" y="14312"/>
                    <a:pt x="18512" y="14289"/>
                  </a:cubicBezTo>
                  <a:cubicBezTo>
                    <a:pt x="18672" y="14266"/>
                    <a:pt x="18809" y="14266"/>
                    <a:pt x="18968" y="14243"/>
                  </a:cubicBezTo>
                  <a:cubicBezTo>
                    <a:pt x="19037" y="14243"/>
                    <a:pt x="19105" y="14220"/>
                    <a:pt x="19174" y="14220"/>
                  </a:cubicBezTo>
                  <a:cubicBezTo>
                    <a:pt x="19288" y="14220"/>
                    <a:pt x="19379" y="14197"/>
                    <a:pt x="19493" y="14175"/>
                  </a:cubicBezTo>
                  <a:cubicBezTo>
                    <a:pt x="19881" y="14129"/>
                    <a:pt x="20247" y="14083"/>
                    <a:pt x="20612" y="14038"/>
                  </a:cubicBezTo>
                  <a:cubicBezTo>
                    <a:pt x="20703" y="14015"/>
                    <a:pt x="20794" y="13992"/>
                    <a:pt x="20886" y="13992"/>
                  </a:cubicBezTo>
                  <a:cubicBezTo>
                    <a:pt x="20931" y="13969"/>
                    <a:pt x="20977" y="13969"/>
                    <a:pt x="21023" y="13969"/>
                  </a:cubicBezTo>
                  <a:cubicBezTo>
                    <a:pt x="21205" y="13923"/>
                    <a:pt x="21365" y="13878"/>
                    <a:pt x="21548" y="13855"/>
                  </a:cubicBezTo>
                  <a:cubicBezTo>
                    <a:pt x="21844" y="13787"/>
                    <a:pt x="22141" y="13741"/>
                    <a:pt x="22438" y="13650"/>
                  </a:cubicBezTo>
                  <a:cubicBezTo>
                    <a:pt x="22643" y="13604"/>
                    <a:pt x="22849" y="13535"/>
                    <a:pt x="23077" y="13490"/>
                  </a:cubicBezTo>
                  <a:cubicBezTo>
                    <a:pt x="23351" y="13421"/>
                    <a:pt x="23625" y="13330"/>
                    <a:pt x="23899" y="13262"/>
                  </a:cubicBezTo>
                  <a:cubicBezTo>
                    <a:pt x="23967" y="13239"/>
                    <a:pt x="24013" y="13216"/>
                    <a:pt x="24081" y="13193"/>
                  </a:cubicBezTo>
                  <a:cubicBezTo>
                    <a:pt x="24424" y="13102"/>
                    <a:pt x="24743" y="12965"/>
                    <a:pt x="25063" y="12851"/>
                  </a:cubicBezTo>
                  <a:cubicBezTo>
                    <a:pt x="25108" y="12828"/>
                    <a:pt x="25154" y="12805"/>
                    <a:pt x="25200" y="12805"/>
                  </a:cubicBezTo>
                  <a:cubicBezTo>
                    <a:pt x="25542" y="12668"/>
                    <a:pt x="25907" y="12508"/>
                    <a:pt x="26227" y="12349"/>
                  </a:cubicBezTo>
                  <a:cubicBezTo>
                    <a:pt x="26341" y="12303"/>
                    <a:pt x="26432" y="12257"/>
                    <a:pt x="26524" y="12212"/>
                  </a:cubicBezTo>
                  <a:cubicBezTo>
                    <a:pt x="26912" y="12029"/>
                    <a:pt x="27277" y="11846"/>
                    <a:pt x="27619" y="11641"/>
                  </a:cubicBezTo>
                  <a:cubicBezTo>
                    <a:pt x="27688" y="11595"/>
                    <a:pt x="27756" y="11572"/>
                    <a:pt x="27825" y="11527"/>
                  </a:cubicBezTo>
                  <a:cubicBezTo>
                    <a:pt x="27870" y="11481"/>
                    <a:pt x="27939" y="11458"/>
                    <a:pt x="28007" y="11413"/>
                  </a:cubicBezTo>
                  <a:cubicBezTo>
                    <a:pt x="28099" y="11344"/>
                    <a:pt x="28190" y="11299"/>
                    <a:pt x="28281" y="11230"/>
                  </a:cubicBezTo>
                  <a:cubicBezTo>
                    <a:pt x="28372" y="11162"/>
                    <a:pt x="28464" y="11116"/>
                    <a:pt x="28555" y="11047"/>
                  </a:cubicBezTo>
                  <a:cubicBezTo>
                    <a:pt x="28646" y="10979"/>
                    <a:pt x="28738" y="10933"/>
                    <a:pt x="28829" y="10865"/>
                  </a:cubicBezTo>
                  <a:cubicBezTo>
                    <a:pt x="28897" y="10796"/>
                    <a:pt x="28989" y="10751"/>
                    <a:pt x="29057" y="10682"/>
                  </a:cubicBezTo>
                  <a:cubicBezTo>
                    <a:pt x="29149" y="10614"/>
                    <a:pt x="29240" y="10545"/>
                    <a:pt x="29308" y="10477"/>
                  </a:cubicBezTo>
                  <a:cubicBezTo>
                    <a:pt x="29400" y="10431"/>
                    <a:pt x="29468" y="10363"/>
                    <a:pt x="29537" y="10294"/>
                  </a:cubicBezTo>
                  <a:cubicBezTo>
                    <a:pt x="29605" y="10226"/>
                    <a:pt x="29696" y="10157"/>
                    <a:pt x="29765" y="10089"/>
                  </a:cubicBezTo>
                  <a:cubicBezTo>
                    <a:pt x="29810" y="10066"/>
                    <a:pt x="29833" y="10043"/>
                    <a:pt x="29856" y="10020"/>
                  </a:cubicBezTo>
                  <a:cubicBezTo>
                    <a:pt x="29902" y="9975"/>
                    <a:pt x="29925" y="9952"/>
                    <a:pt x="29947" y="9929"/>
                  </a:cubicBezTo>
                  <a:cubicBezTo>
                    <a:pt x="30084" y="9815"/>
                    <a:pt x="30199" y="9678"/>
                    <a:pt x="30313" y="9564"/>
                  </a:cubicBezTo>
                  <a:cubicBezTo>
                    <a:pt x="30358" y="9518"/>
                    <a:pt x="30404" y="9495"/>
                    <a:pt x="30427" y="9450"/>
                  </a:cubicBezTo>
                  <a:cubicBezTo>
                    <a:pt x="30587" y="9290"/>
                    <a:pt x="30723" y="9130"/>
                    <a:pt x="30860" y="8948"/>
                  </a:cubicBezTo>
                  <a:cubicBezTo>
                    <a:pt x="30860" y="8948"/>
                    <a:pt x="30860" y="8948"/>
                    <a:pt x="30860" y="8925"/>
                  </a:cubicBezTo>
                  <a:cubicBezTo>
                    <a:pt x="30906" y="8902"/>
                    <a:pt x="30929" y="8856"/>
                    <a:pt x="30952" y="8811"/>
                  </a:cubicBezTo>
                  <a:cubicBezTo>
                    <a:pt x="31020" y="8719"/>
                    <a:pt x="31112" y="8605"/>
                    <a:pt x="31180" y="8514"/>
                  </a:cubicBezTo>
                  <a:cubicBezTo>
                    <a:pt x="31226" y="8445"/>
                    <a:pt x="31248" y="8400"/>
                    <a:pt x="31294" y="8331"/>
                  </a:cubicBezTo>
                  <a:cubicBezTo>
                    <a:pt x="31363" y="8240"/>
                    <a:pt x="31408" y="8149"/>
                    <a:pt x="31477" y="8057"/>
                  </a:cubicBezTo>
                  <a:cubicBezTo>
                    <a:pt x="31477" y="8012"/>
                    <a:pt x="31500" y="7989"/>
                    <a:pt x="31522" y="7966"/>
                  </a:cubicBezTo>
                  <a:cubicBezTo>
                    <a:pt x="31545" y="7920"/>
                    <a:pt x="31568" y="7898"/>
                    <a:pt x="31568" y="7852"/>
                  </a:cubicBezTo>
                  <a:cubicBezTo>
                    <a:pt x="31614" y="7761"/>
                    <a:pt x="31659" y="7692"/>
                    <a:pt x="31705" y="7601"/>
                  </a:cubicBezTo>
                  <a:cubicBezTo>
                    <a:pt x="31728" y="7532"/>
                    <a:pt x="31773" y="7464"/>
                    <a:pt x="31796" y="7395"/>
                  </a:cubicBezTo>
                  <a:cubicBezTo>
                    <a:pt x="31842" y="7327"/>
                    <a:pt x="31865" y="7236"/>
                    <a:pt x="31910" y="7167"/>
                  </a:cubicBezTo>
                  <a:cubicBezTo>
                    <a:pt x="31910" y="7122"/>
                    <a:pt x="31933" y="7076"/>
                    <a:pt x="31956" y="7053"/>
                  </a:cubicBezTo>
                  <a:cubicBezTo>
                    <a:pt x="31956" y="7007"/>
                    <a:pt x="31979" y="6985"/>
                    <a:pt x="31979" y="6962"/>
                  </a:cubicBezTo>
                  <a:cubicBezTo>
                    <a:pt x="32002" y="6870"/>
                    <a:pt x="32025" y="6802"/>
                    <a:pt x="32047" y="6711"/>
                  </a:cubicBezTo>
                  <a:cubicBezTo>
                    <a:pt x="32070" y="6642"/>
                    <a:pt x="32093" y="6574"/>
                    <a:pt x="32116" y="6505"/>
                  </a:cubicBezTo>
                  <a:cubicBezTo>
                    <a:pt x="32139" y="6414"/>
                    <a:pt x="32161" y="6345"/>
                    <a:pt x="32184" y="6277"/>
                  </a:cubicBezTo>
                  <a:cubicBezTo>
                    <a:pt x="32184" y="6231"/>
                    <a:pt x="32207" y="6186"/>
                    <a:pt x="32207" y="6140"/>
                  </a:cubicBezTo>
                  <a:cubicBezTo>
                    <a:pt x="32207" y="6117"/>
                    <a:pt x="32207" y="6094"/>
                    <a:pt x="32230" y="6049"/>
                  </a:cubicBezTo>
                  <a:cubicBezTo>
                    <a:pt x="32230" y="5980"/>
                    <a:pt x="32253" y="5889"/>
                    <a:pt x="32253" y="5821"/>
                  </a:cubicBezTo>
                  <a:cubicBezTo>
                    <a:pt x="32276" y="5752"/>
                    <a:pt x="32276" y="5661"/>
                    <a:pt x="32298" y="5592"/>
                  </a:cubicBezTo>
                  <a:cubicBezTo>
                    <a:pt x="32298" y="5524"/>
                    <a:pt x="32298" y="5432"/>
                    <a:pt x="32298" y="5364"/>
                  </a:cubicBezTo>
                  <a:cubicBezTo>
                    <a:pt x="32298" y="5318"/>
                    <a:pt x="32321" y="5273"/>
                    <a:pt x="32321" y="5204"/>
                  </a:cubicBezTo>
                  <a:cubicBezTo>
                    <a:pt x="32321" y="5159"/>
                    <a:pt x="32321" y="5113"/>
                    <a:pt x="32321" y="5067"/>
                  </a:cubicBezTo>
                  <a:lnTo>
                    <a:pt x="32321" y="365"/>
                  </a:lnTo>
                  <a:cubicBezTo>
                    <a:pt x="32321" y="457"/>
                    <a:pt x="32321" y="548"/>
                    <a:pt x="32298" y="616"/>
                  </a:cubicBezTo>
                  <a:cubicBezTo>
                    <a:pt x="32298" y="685"/>
                    <a:pt x="32276" y="753"/>
                    <a:pt x="32276" y="822"/>
                  </a:cubicBezTo>
                  <a:cubicBezTo>
                    <a:pt x="32253" y="913"/>
                    <a:pt x="32253" y="982"/>
                    <a:pt x="32230" y="1073"/>
                  </a:cubicBezTo>
                  <a:cubicBezTo>
                    <a:pt x="32230" y="1141"/>
                    <a:pt x="32207" y="1210"/>
                    <a:pt x="32184" y="1278"/>
                  </a:cubicBezTo>
                  <a:cubicBezTo>
                    <a:pt x="32184" y="1370"/>
                    <a:pt x="32161" y="1438"/>
                    <a:pt x="32139" y="1529"/>
                  </a:cubicBezTo>
                  <a:cubicBezTo>
                    <a:pt x="32116" y="1598"/>
                    <a:pt x="32093" y="1666"/>
                    <a:pt x="32070" y="1735"/>
                  </a:cubicBezTo>
                  <a:cubicBezTo>
                    <a:pt x="32047" y="1803"/>
                    <a:pt x="32025" y="1895"/>
                    <a:pt x="32002" y="1963"/>
                  </a:cubicBezTo>
                  <a:cubicBezTo>
                    <a:pt x="31979" y="2032"/>
                    <a:pt x="31933" y="2100"/>
                    <a:pt x="31910" y="2168"/>
                  </a:cubicBezTo>
                  <a:cubicBezTo>
                    <a:pt x="31888" y="2260"/>
                    <a:pt x="31842" y="2351"/>
                    <a:pt x="31819" y="2420"/>
                  </a:cubicBezTo>
                  <a:cubicBezTo>
                    <a:pt x="31773" y="2488"/>
                    <a:pt x="31751" y="2556"/>
                    <a:pt x="31728" y="2625"/>
                  </a:cubicBezTo>
                  <a:cubicBezTo>
                    <a:pt x="31682" y="2716"/>
                    <a:pt x="31636" y="2785"/>
                    <a:pt x="31591" y="2876"/>
                  </a:cubicBezTo>
                  <a:cubicBezTo>
                    <a:pt x="31568" y="2945"/>
                    <a:pt x="31522" y="2990"/>
                    <a:pt x="31477" y="3059"/>
                  </a:cubicBezTo>
                  <a:cubicBezTo>
                    <a:pt x="31431" y="3150"/>
                    <a:pt x="31363" y="3264"/>
                    <a:pt x="31317" y="3355"/>
                  </a:cubicBezTo>
                  <a:cubicBezTo>
                    <a:pt x="31271" y="3401"/>
                    <a:pt x="31226" y="3470"/>
                    <a:pt x="31203" y="3515"/>
                  </a:cubicBezTo>
                  <a:cubicBezTo>
                    <a:pt x="31112" y="3629"/>
                    <a:pt x="31043" y="3743"/>
                    <a:pt x="30975" y="3835"/>
                  </a:cubicBezTo>
                  <a:cubicBezTo>
                    <a:pt x="30929" y="3880"/>
                    <a:pt x="30906" y="3926"/>
                    <a:pt x="30860" y="3972"/>
                  </a:cubicBezTo>
                  <a:cubicBezTo>
                    <a:pt x="30723" y="4131"/>
                    <a:pt x="30587" y="4291"/>
                    <a:pt x="30450" y="4451"/>
                  </a:cubicBezTo>
                  <a:cubicBezTo>
                    <a:pt x="30404" y="4497"/>
                    <a:pt x="30358" y="4542"/>
                    <a:pt x="30335" y="4588"/>
                  </a:cubicBezTo>
                  <a:cubicBezTo>
                    <a:pt x="30199" y="4702"/>
                    <a:pt x="30084" y="4839"/>
                    <a:pt x="29970" y="4953"/>
                  </a:cubicBezTo>
                  <a:cubicBezTo>
                    <a:pt x="29902" y="4999"/>
                    <a:pt x="29833" y="5067"/>
                    <a:pt x="29788" y="5113"/>
                  </a:cubicBezTo>
                  <a:cubicBezTo>
                    <a:pt x="29719" y="5181"/>
                    <a:pt x="29628" y="5250"/>
                    <a:pt x="29559" y="5318"/>
                  </a:cubicBezTo>
                  <a:cubicBezTo>
                    <a:pt x="29468" y="5387"/>
                    <a:pt x="29400" y="5432"/>
                    <a:pt x="29331" y="5501"/>
                  </a:cubicBezTo>
                  <a:cubicBezTo>
                    <a:pt x="29240" y="5569"/>
                    <a:pt x="29171" y="5638"/>
                    <a:pt x="29080" y="5706"/>
                  </a:cubicBezTo>
                  <a:cubicBezTo>
                    <a:pt x="28989" y="5752"/>
                    <a:pt x="28920" y="5821"/>
                    <a:pt x="28829" y="5889"/>
                  </a:cubicBezTo>
                  <a:cubicBezTo>
                    <a:pt x="28738" y="5935"/>
                    <a:pt x="28646" y="6003"/>
                    <a:pt x="28555" y="6072"/>
                  </a:cubicBezTo>
                  <a:cubicBezTo>
                    <a:pt x="28487" y="6140"/>
                    <a:pt x="28395" y="6186"/>
                    <a:pt x="28304" y="6254"/>
                  </a:cubicBezTo>
                  <a:cubicBezTo>
                    <a:pt x="28213" y="6300"/>
                    <a:pt x="28099" y="6368"/>
                    <a:pt x="28007" y="6437"/>
                  </a:cubicBezTo>
                  <a:cubicBezTo>
                    <a:pt x="27893" y="6505"/>
                    <a:pt x="27756" y="6597"/>
                    <a:pt x="27642" y="6665"/>
                  </a:cubicBezTo>
                  <a:cubicBezTo>
                    <a:pt x="27277" y="6870"/>
                    <a:pt x="26912" y="7053"/>
                    <a:pt x="26546" y="7236"/>
                  </a:cubicBezTo>
                  <a:cubicBezTo>
                    <a:pt x="26455" y="7281"/>
                    <a:pt x="26341" y="7327"/>
                    <a:pt x="26250" y="7373"/>
                  </a:cubicBezTo>
                  <a:cubicBezTo>
                    <a:pt x="25907" y="7532"/>
                    <a:pt x="25565" y="7669"/>
                    <a:pt x="25223" y="7806"/>
                  </a:cubicBezTo>
                  <a:cubicBezTo>
                    <a:pt x="25177" y="7829"/>
                    <a:pt x="25131" y="7852"/>
                    <a:pt x="25086" y="7875"/>
                  </a:cubicBezTo>
                  <a:cubicBezTo>
                    <a:pt x="24698" y="8012"/>
                    <a:pt x="24310" y="8149"/>
                    <a:pt x="23922" y="8263"/>
                  </a:cubicBezTo>
                  <a:cubicBezTo>
                    <a:pt x="23648" y="8354"/>
                    <a:pt x="23374" y="8423"/>
                    <a:pt x="23077" y="8514"/>
                  </a:cubicBezTo>
                  <a:cubicBezTo>
                    <a:pt x="22872" y="8560"/>
                    <a:pt x="22666" y="8628"/>
                    <a:pt x="22461" y="8674"/>
                  </a:cubicBezTo>
                  <a:cubicBezTo>
                    <a:pt x="22164" y="8742"/>
                    <a:pt x="21844" y="8811"/>
                    <a:pt x="21548" y="8879"/>
                  </a:cubicBezTo>
                  <a:cubicBezTo>
                    <a:pt x="21342" y="8902"/>
                    <a:pt x="21114" y="8970"/>
                    <a:pt x="20909" y="8993"/>
                  </a:cubicBezTo>
                  <a:cubicBezTo>
                    <a:pt x="20817" y="9016"/>
                    <a:pt x="20726" y="9039"/>
                    <a:pt x="20635" y="9039"/>
                  </a:cubicBezTo>
                  <a:cubicBezTo>
                    <a:pt x="20269" y="9107"/>
                    <a:pt x="19881" y="9153"/>
                    <a:pt x="19516" y="9199"/>
                  </a:cubicBezTo>
                  <a:cubicBezTo>
                    <a:pt x="19402" y="9221"/>
                    <a:pt x="19288" y="9221"/>
                    <a:pt x="19174" y="9244"/>
                  </a:cubicBezTo>
                  <a:cubicBezTo>
                    <a:pt x="18968" y="9267"/>
                    <a:pt x="18763" y="9290"/>
                    <a:pt x="18535" y="9290"/>
                  </a:cubicBezTo>
                  <a:cubicBezTo>
                    <a:pt x="18170" y="9336"/>
                    <a:pt x="17804" y="9358"/>
                    <a:pt x="17439" y="9358"/>
                  </a:cubicBezTo>
                  <a:cubicBezTo>
                    <a:pt x="17211" y="9381"/>
                    <a:pt x="16983" y="9381"/>
                    <a:pt x="16732" y="9381"/>
                  </a:cubicBezTo>
                  <a:cubicBezTo>
                    <a:pt x="16458" y="9404"/>
                    <a:pt x="16161" y="9404"/>
                    <a:pt x="15864" y="9404"/>
                  </a:cubicBezTo>
                  <a:cubicBezTo>
                    <a:pt x="15613" y="9381"/>
                    <a:pt x="15362" y="9381"/>
                    <a:pt x="15111" y="9381"/>
                  </a:cubicBezTo>
                  <a:cubicBezTo>
                    <a:pt x="14837" y="9358"/>
                    <a:pt x="14563" y="9358"/>
                    <a:pt x="14289" y="9336"/>
                  </a:cubicBezTo>
                  <a:cubicBezTo>
                    <a:pt x="14038" y="9313"/>
                    <a:pt x="13810" y="9290"/>
                    <a:pt x="13559" y="9267"/>
                  </a:cubicBezTo>
                  <a:cubicBezTo>
                    <a:pt x="13285" y="9244"/>
                    <a:pt x="13011" y="9221"/>
                    <a:pt x="12737" y="9176"/>
                  </a:cubicBezTo>
                  <a:cubicBezTo>
                    <a:pt x="12509" y="9153"/>
                    <a:pt x="12258" y="9107"/>
                    <a:pt x="12030" y="9085"/>
                  </a:cubicBezTo>
                  <a:cubicBezTo>
                    <a:pt x="11733" y="9039"/>
                    <a:pt x="11459" y="8970"/>
                    <a:pt x="11162" y="8925"/>
                  </a:cubicBezTo>
                  <a:cubicBezTo>
                    <a:pt x="10934" y="8879"/>
                    <a:pt x="10729" y="8833"/>
                    <a:pt x="10500" y="8788"/>
                  </a:cubicBezTo>
                  <a:cubicBezTo>
                    <a:pt x="10158" y="8719"/>
                    <a:pt x="9816" y="8628"/>
                    <a:pt x="9496" y="8537"/>
                  </a:cubicBezTo>
                  <a:cubicBezTo>
                    <a:pt x="9268" y="8491"/>
                    <a:pt x="9062" y="8445"/>
                    <a:pt x="8857" y="8377"/>
                  </a:cubicBezTo>
                  <a:cubicBezTo>
                    <a:pt x="8743" y="8331"/>
                    <a:pt x="8629" y="8308"/>
                    <a:pt x="8514" y="8263"/>
                  </a:cubicBezTo>
                  <a:cubicBezTo>
                    <a:pt x="8172" y="8172"/>
                    <a:pt x="7853" y="8057"/>
                    <a:pt x="7533" y="7920"/>
                  </a:cubicBezTo>
                  <a:cubicBezTo>
                    <a:pt x="7442" y="7898"/>
                    <a:pt x="7328" y="7875"/>
                    <a:pt x="7236" y="7829"/>
                  </a:cubicBezTo>
                  <a:cubicBezTo>
                    <a:pt x="6962" y="7715"/>
                    <a:pt x="6666" y="7578"/>
                    <a:pt x="6392" y="7464"/>
                  </a:cubicBezTo>
                  <a:cubicBezTo>
                    <a:pt x="6255" y="7395"/>
                    <a:pt x="6095" y="7350"/>
                    <a:pt x="5981" y="7281"/>
                  </a:cubicBezTo>
                  <a:cubicBezTo>
                    <a:pt x="5570" y="7099"/>
                    <a:pt x="5159" y="6893"/>
                    <a:pt x="4794" y="6665"/>
                  </a:cubicBezTo>
                  <a:cubicBezTo>
                    <a:pt x="1622" y="4830"/>
                    <a:pt x="24" y="2454"/>
                    <a:pt x="23" y="53"/>
                  </a:cubicBezTo>
                  <a:close/>
                </a:path>
              </a:pathLst>
            </a:custGeom>
            <a:solidFill>
              <a:srgbClr val="F9AE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5" name="Google Shape;6161;p47"/>
            <p:cNvSpPr/>
            <p:nvPr/>
          </p:nvSpPr>
          <p:spPr>
            <a:xfrm>
              <a:off x="3149113" y="3757225"/>
              <a:ext cx="887375" cy="467950"/>
            </a:xfrm>
            <a:custGeom>
              <a:avLst/>
              <a:gdLst/>
              <a:ahLst/>
              <a:cxnLst/>
              <a:rect l="l" t="t" r="r" b="b"/>
              <a:pathLst>
                <a:path w="35495" h="18718" extrusionOk="0">
                  <a:moveTo>
                    <a:pt x="17693" y="0"/>
                  </a:moveTo>
                  <a:cubicBezTo>
                    <a:pt x="13559" y="0"/>
                    <a:pt x="9428" y="913"/>
                    <a:pt x="6278" y="2739"/>
                  </a:cubicBezTo>
                  <a:cubicBezTo>
                    <a:pt x="1" y="6391"/>
                    <a:pt x="24" y="12326"/>
                    <a:pt x="6369" y="15978"/>
                  </a:cubicBezTo>
                  <a:cubicBezTo>
                    <a:pt x="9530" y="17804"/>
                    <a:pt x="13667" y="18717"/>
                    <a:pt x="17802" y="18717"/>
                  </a:cubicBezTo>
                  <a:cubicBezTo>
                    <a:pt x="21936" y="18717"/>
                    <a:pt x="26067" y="17804"/>
                    <a:pt x="29217" y="15978"/>
                  </a:cubicBezTo>
                  <a:cubicBezTo>
                    <a:pt x="35494" y="12326"/>
                    <a:pt x="35471" y="6391"/>
                    <a:pt x="29126" y="2739"/>
                  </a:cubicBezTo>
                  <a:cubicBezTo>
                    <a:pt x="25964" y="913"/>
                    <a:pt x="21827" y="0"/>
                    <a:pt x="17693" y="0"/>
                  </a:cubicBezTo>
                  <a:close/>
                </a:path>
              </a:pathLst>
            </a:custGeom>
            <a:solidFill>
              <a:srgbClr val="FBD1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6" name="Google Shape;6162;p47"/>
            <p:cNvSpPr/>
            <p:nvPr/>
          </p:nvSpPr>
          <p:spPr>
            <a:xfrm>
              <a:off x="4203088" y="3180875"/>
              <a:ext cx="575" cy="130700"/>
            </a:xfrm>
            <a:custGeom>
              <a:avLst/>
              <a:gdLst/>
              <a:ahLst/>
              <a:cxnLst/>
              <a:rect l="l" t="t" r="r" b="b"/>
              <a:pathLst>
                <a:path w="23" h="5228" extrusionOk="0">
                  <a:moveTo>
                    <a:pt x="23" y="1"/>
                  </a:moveTo>
                  <a:lnTo>
                    <a:pt x="0" y="4931"/>
                  </a:lnTo>
                  <a:cubicBezTo>
                    <a:pt x="0" y="5045"/>
                    <a:pt x="0" y="5137"/>
                    <a:pt x="0" y="5228"/>
                  </a:cubicBezTo>
                  <a:lnTo>
                    <a:pt x="23" y="252"/>
                  </a:lnTo>
                  <a:cubicBezTo>
                    <a:pt x="23" y="161"/>
                    <a:pt x="23" y="92"/>
                    <a:pt x="23" y="1"/>
                  </a:cubicBezTo>
                  <a:close/>
                </a:path>
              </a:pathLst>
            </a:custGeom>
            <a:solidFill>
              <a:srgbClr val="7EB4F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7" name="Google Shape;6163;p47"/>
            <p:cNvSpPr/>
            <p:nvPr/>
          </p:nvSpPr>
          <p:spPr>
            <a:xfrm>
              <a:off x="4196788" y="3252225"/>
              <a:ext cx="600" cy="130675"/>
            </a:xfrm>
            <a:custGeom>
              <a:avLst/>
              <a:gdLst/>
              <a:ahLst/>
              <a:cxnLst/>
              <a:rect l="l" t="t" r="r" b="b"/>
              <a:pathLst>
                <a:path w="24" h="5227" extrusionOk="0">
                  <a:moveTo>
                    <a:pt x="24" y="0"/>
                  </a:moveTo>
                  <a:lnTo>
                    <a:pt x="1" y="4976"/>
                  </a:lnTo>
                  <a:cubicBezTo>
                    <a:pt x="1" y="5067"/>
                    <a:pt x="1" y="5136"/>
                    <a:pt x="1" y="5227"/>
                  </a:cubicBezTo>
                  <a:lnTo>
                    <a:pt x="24" y="251"/>
                  </a:lnTo>
                  <a:cubicBezTo>
                    <a:pt x="24" y="160"/>
                    <a:pt x="24" y="68"/>
                    <a:pt x="24" y="0"/>
                  </a:cubicBezTo>
                  <a:close/>
                </a:path>
              </a:pathLst>
            </a:custGeom>
            <a:solidFill>
              <a:srgbClr val="7EB4F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8" name="Google Shape;6164;p47"/>
            <p:cNvSpPr/>
            <p:nvPr/>
          </p:nvSpPr>
          <p:spPr>
            <a:xfrm>
              <a:off x="4053563" y="2045900"/>
              <a:ext cx="1298225" cy="502750"/>
            </a:xfrm>
            <a:custGeom>
              <a:avLst/>
              <a:gdLst/>
              <a:ahLst/>
              <a:cxnLst/>
              <a:rect l="l" t="t" r="r" b="b"/>
              <a:pathLst>
                <a:path w="51929" h="20110" extrusionOk="0">
                  <a:moveTo>
                    <a:pt x="25885" y="0"/>
                  </a:moveTo>
                  <a:cubicBezTo>
                    <a:pt x="25405" y="0"/>
                    <a:pt x="24949" y="0"/>
                    <a:pt x="24470" y="23"/>
                  </a:cubicBezTo>
                  <a:lnTo>
                    <a:pt x="24355" y="23"/>
                  </a:lnTo>
                  <a:cubicBezTo>
                    <a:pt x="24241" y="23"/>
                    <a:pt x="24127" y="23"/>
                    <a:pt x="24013" y="46"/>
                  </a:cubicBezTo>
                  <a:cubicBezTo>
                    <a:pt x="23716" y="46"/>
                    <a:pt x="23420" y="69"/>
                    <a:pt x="23123" y="92"/>
                  </a:cubicBezTo>
                  <a:cubicBezTo>
                    <a:pt x="22940" y="92"/>
                    <a:pt x="22780" y="115"/>
                    <a:pt x="22598" y="115"/>
                  </a:cubicBezTo>
                  <a:cubicBezTo>
                    <a:pt x="22324" y="137"/>
                    <a:pt x="22027" y="160"/>
                    <a:pt x="21753" y="183"/>
                  </a:cubicBezTo>
                  <a:cubicBezTo>
                    <a:pt x="21662" y="206"/>
                    <a:pt x="21571" y="206"/>
                    <a:pt x="21479" y="206"/>
                  </a:cubicBezTo>
                  <a:cubicBezTo>
                    <a:pt x="21411" y="229"/>
                    <a:pt x="21342" y="229"/>
                    <a:pt x="21274" y="229"/>
                  </a:cubicBezTo>
                  <a:cubicBezTo>
                    <a:pt x="20840" y="274"/>
                    <a:pt x="20407" y="343"/>
                    <a:pt x="19973" y="388"/>
                  </a:cubicBezTo>
                  <a:cubicBezTo>
                    <a:pt x="19904" y="388"/>
                    <a:pt x="19836" y="411"/>
                    <a:pt x="19768" y="411"/>
                  </a:cubicBezTo>
                  <a:cubicBezTo>
                    <a:pt x="19265" y="480"/>
                    <a:pt x="18763" y="571"/>
                    <a:pt x="18284" y="662"/>
                  </a:cubicBezTo>
                  <a:lnTo>
                    <a:pt x="18147" y="662"/>
                  </a:lnTo>
                  <a:cubicBezTo>
                    <a:pt x="18010" y="708"/>
                    <a:pt x="17873" y="731"/>
                    <a:pt x="17759" y="754"/>
                  </a:cubicBezTo>
                  <a:cubicBezTo>
                    <a:pt x="17531" y="799"/>
                    <a:pt x="17325" y="845"/>
                    <a:pt x="17097" y="868"/>
                  </a:cubicBezTo>
                  <a:cubicBezTo>
                    <a:pt x="16914" y="913"/>
                    <a:pt x="16732" y="959"/>
                    <a:pt x="16549" y="1005"/>
                  </a:cubicBezTo>
                  <a:cubicBezTo>
                    <a:pt x="16321" y="1050"/>
                    <a:pt x="16115" y="1096"/>
                    <a:pt x="15910" y="1142"/>
                  </a:cubicBezTo>
                  <a:cubicBezTo>
                    <a:pt x="15727" y="1187"/>
                    <a:pt x="15545" y="1233"/>
                    <a:pt x="15339" y="1279"/>
                  </a:cubicBezTo>
                  <a:cubicBezTo>
                    <a:pt x="15134" y="1347"/>
                    <a:pt x="14929" y="1393"/>
                    <a:pt x="14723" y="1461"/>
                  </a:cubicBezTo>
                  <a:cubicBezTo>
                    <a:pt x="14541" y="1507"/>
                    <a:pt x="14358" y="1553"/>
                    <a:pt x="14175" y="1598"/>
                  </a:cubicBezTo>
                  <a:cubicBezTo>
                    <a:pt x="13970" y="1667"/>
                    <a:pt x="13787" y="1735"/>
                    <a:pt x="13582" y="1781"/>
                  </a:cubicBezTo>
                  <a:cubicBezTo>
                    <a:pt x="13491" y="1804"/>
                    <a:pt x="13422" y="1826"/>
                    <a:pt x="13354" y="1849"/>
                  </a:cubicBezTo>
                  <a:cubicBezTo>
                    <a:pt x="13262" y="1895"/>
                    <a:pt x="13194" y="1918"/>
                    <a:pt x="13125" y="1941"/>
                  </a:cubicBezTo>
                  <a:cubicBezTo>
                    <a:pt x="12760" y="2055"/>
                    <a:pt x="12395" y="2192"/>
                    <a:pt x="12030" y="2329"/>
                  </a:cubicBezTo>
                  <a:cubicBezTo>
                    <a:pt x="11938" y="2351"/>
                    <a:pt x="11824" y="2397"/>
                    <a:pt x="11733" y="2420"/>
                  </a:cubicBezTo>
                  <a:cubicBezTo>
                    <a:pt x="11276" y="2602"/>
                    <a:pt x="10843" y="2762"/>
                    <a:pt x="10409" y="2968"/>
                  </a:cubicBezTo>
                  <a:cubicBezTo>
                    <a:pt x="10318" y="2991"/>
                    <a:pt x="10227" y="3036"/>
                    <a:pt x="10112" y="3082"/>
                  </a:cubicBezTo>
                  <a:cubicBezTo>
                    <a:pt x="9793" y="3242"/>
                    <a:pt x="9450" y="3401"/>
                    <a:pt x="9108" y="3561"/>
                  </a:cubicBezTo>
                  <a:cubicBezTo>
                    <a:pt x="8994" y="3630"/>
                    <a:pt x="8880" y="3675"/>
                    <a:pt x="8766" y="3744"/>
                  </a:cubicBezTo>
                  <a:cubicBezTo>
                    <a:pt x="8355" y="3949"/>
                    <a:pt x="7944" y="4177"/>
                    <a:pt x="7556" y="4406"/>
                  </a:cubicBezTo>
                  <a:cubicBezTo>
                    <a:pt x="7419" y="4474"/>
                    <a:pt x="7305" y="4543"/>
                    <a:pt x="7191" y="4611"/>
                  </a:cubicBezTo>
                  <a:cubicBezTo>
                    <a:pt x="7099" y="4657"/>
                    <a:pt x="7008" y="4725"/>
                    <a:pt x="6917" y="4794"/>
                  </a:cubicBezTo>
                  <a:cubicBezTo>
                    <a:pt x="6757" y="4885"/>
                    <a:pt x="6597" y="4976"/>
                    <a:pt x="6460" y="5068"/>
                  </a:cubicBezTo>
                  <a:cubicBezTo>
                    <a:pt x="6323" y="5182"/>
                    <a:pt x="6164" y="5273"/>
                    <a:pt x="6027" y="5364"/>
                  </a:cubicBezTo>
                  <a:cubicBezTo>
                    <a:pt x="5890" y="5456"/>
                    <a:pt x="5753" y="5570"/>
                    <a:pt x="5616" y="5661"/>
                  </a:cubicBezTo>
                  <a:cubicBezTo>
                    <a:pt x="5479" y="5752"/>
                    <a:pt x="5342" y="5866"/>
                    <a:pt x="5205" y="5958"/>
                  </a:cubicBezTo>
                  <a:cubicBezTo>
                    <a:pt x="5068" y="6072"/>
                    <a:pt x="4954" y="6163"/>
                    <a:pt x="4817" y="6277"/>
                  </a:cubicBezTo>
                  <a:cubicBezTo>
                    <a:pt x="4680" y="6369"/>
                    <a:pt x="4566" y="6483"/>
                    <a:pt x="4452" y="6574"/>
                  </a:cubicBezTo>
                  <a:cubicBezTo>
                    <a:pt x="4315" y="6688"/>
                    <a:pt x="4201" y="6780"/>
                    <a:pt x="4087" y="6894"/>
                  </a:cubicBezTo>
                  <a:cubicBezTo>
                    <a:pt x="4041" y="6939"/>
                    <a:pt x="3972" y="6985"/>
                    <a:pt x="3927" y="7031"/>
                  </a:cubicBezTo>
                  <a:cubicBezTo>
                    <a:pt x="3881" y="7076"/>
                    <a:pt x="3835" y="7122"/>
                    <a:pt x="3790" y="7168"/>
                  </a:cubicBezTo>
                  <a:cubicBezTo>
                    <a:pt x="3607" y="7350"/>
                    <a:pt x="3402" y="7556"/>
                    <a:pt x="3219" y="7738"/>
                  </a:cubicBezTo>
                  <a:cubicBezTo>
                    <a:pt x="3151" y="7807"/>
                    <a:pt x="3082" y="7875"/>
                    <a:pt x="3014" y="7944"/>
                  </a:cubicBezTo>
                  <a:cubicBezTo>
                    <a:pt x="2785" y="8217"/>
                    <a:pt x="2557" y="8469"/>
                    <a:pt x="2352" y="8742"/>
                  </a:cubicBezTo>
                  <a:cubicBezTo>
                    <a:pt x="2352" y="8742"/>
                    <a:pt x="2329" y="8742"/>
                    <a:pt x="2329" y="8765"/>
                  </a:cubicBezTo>
                  <a:cubicBezTo>
                    <a:pt x="2283" y="8811"/>
                    <a:pt x="2238" y="8879"/>
                    <a:pt x="2192" y="8948"/>
                  </a:cubicBezTo>
                  <a:cubicBezTo>
                    <a:pt x="2078" y="9108"/>
                    <a:pt x="1941" y="9290"/>
                    <a:pt x="1827" y="9450"/>
                  </a:cubicBezTo>
                  <a:cubicBezTo>
                    <a:pt x="1758" y="9541"/>
                    <a:pt x="1713" y="9633"/>
                    <a:pt x="1644" y="9724"/>
                  </a:cubicBezTo>
                  <a:cubicBezTo>
                    <a:pt x="1553" y="9884"/>
                    <a:pt x="1439" y="10044"/>
                    <a:pt x="1347" y="10180"/>
                  </a:cubicBezTo>
                  <a:cubicBezTo>
                    <a:pt x="1347" y="10226"/>
                    <a:pt x="1302" y="10272"/>
                    <a:pt x="1302" y="10295"/>
                  </a:cubicBezTo>
                  <a:cubicBezTo>
                    <a:pt x="1256" y="10363"/>
                    <a:pt x="1211" y="10432"/>
                    <a:pt x="1188" y="10500"/>
                  </a:cubicBezTo>
                  <a:cubicBezTo>
                    <a:pt x="1119" y="10637"/>
                    <a:pt x="1051" y="10774"/>
                    <a:pt x="982" y="10888"/>
                  </a:cubicBezTo>
                  <a:cubicBezTo>
                    <a:pt x="937" y="11002"/>
                    <a:pt x="868" y="11116"/>
                    <a:pt x="823" y="11230"/>
                  </a:cubicBezTo>
                  <a:cubicBezTo>
                    <a:pt x="777" y="11367"/>
                    <a:pt x="708" y="11482"/>
                    <a:pt x="663" y="11618"/>
                  </a:cubicBezTo>
                  <a:cubicBezTo>
                    <a:pt x="640" y="11664"/>
                    <a:pt x="617" y="11733"/>
                    <a:pt x="594" y="11778"/>
                  </a:cubicBezTo>
                  <a:cubicBezTo>
                    <a:pt x="571" y="11824"/>
                    <a:pt x="571" y="11892"/>
                    <a:pt x="549" y="11961"/>
                  </a:cubicBezTo>
                  <a:cubicBezTo>
                    <a:pt x="503" y="12075"/>
                    <a:pt x="457" y="12212"/>
                    <a:pt x="412" y="12326"/>
                  </a:cubicBezTo>
                  <a:cubicBezTo>
                    <a:pt x="389" y="12440"/>
                    <a:pt x="343" y="12577"/>
                    <a:pt x="320" y="12691"/>
                  </a:cubicBezTo>
                  <a:cubicBezTo>
                    <a:pt x="275" y="12805"/>
                    <a:pt x="252" y="12942"/>
                    <a:pt x="229" y="13056"/>
                  </a:cubicBezTo>
                  <a:cubicBezTo>
                    <a:pt x="206" y="13125"/>
                    <a:pt x="183" y="13171"/>
                    <a:pt x="183" y="13239"/>
                  </a:cubicBezTo>
                  <a:cubicBezTo>
                    <a:pt x="161" y="13285"/>
                    <a:pt x="161" y="13353"/>
                    <a:pt x="161" y="13399"/>
                  </a:cubicBezTo>
                  <a:cubicBezTo>
                    <a:pt x="138" y="13536"/>
                    <a:pt x="115" y="13673"/>
                    <a:pt x="92" y="13787"/>
                  </a:cubicBezTo>
                  <a:cubicBezTo>
                    <a:pt x="69" y="13901"/>
                    <a:pt x="69" y="14015"/>
                    <a:pt x="46" y="14152"/>
                  </a:cubicBezTo>
                  <a:cubicBezTo>
                    <a:pt x="46" y="14266"/>
                    <a:pt x="24" y="14403"/>
                    <a:pt x="24" y="14540"/>
                  </a:cubicBezTo>
                  <a:cubicBezTo>
                    <a:pt x="24" y="14609"/>
                    <a:pt x="1" y="14677"/>
                    <a:pt x="1" y="14723"/>
                  </a:cubicBezTo>
                  <a:cubicBezTo>
                    <a:pt x="1" y="14837"/>
                    <a:pt x="1" y="14928"/>
                    <a:pt x="1" y="15042"/>
                  </a:cubicBezTo>
                  <a:lnTo>
                    <a:pt x="1" y="19516"/>
                  </a:lnTo>
                  <a:cubicBezTo>
                    <a:pt x="24" y="19379"/>
                    <a:pt x="24" y="19242"/>
                    <a:pt x="46" y="19128"/>
                  </a:cubicBezTo>
                  <a:cubicBezTo>
                    <a:pt x="46" y="19014"/>
                    <a:pt x="69" y="18900"/>
                    <a:pt x="69" y="18786"/>
                  </a:cubicBezTo>
                  <a:cubicBezTo>
                    <a:pt x="92" y="18649"/>
                    <a:pt x="115" y="18512"/>
                    <a:pt x="138" y="18398"/>
                  </a:cubicBezTo>
                  <a:cubicBezTo>
                    <a:pt x="161" y="18261"/>
                    <a:pt x="183" y="18146"/>
                    <a:pt x="206" y="18032"/>
                  </a:cubicBezTo>
                  <a:cubicBezTo>
                    <a:pt x="229" y="17918"/>
                    <a:pt x="275" y="17781"/>
                    <a:pt x="298" y="17667"/>
                  </a:cubicBezTo>
                  <a:cubicBezTo>
                    <a:pt x="343" y="17553"/>
                    <a:pt x="366" y="17439"/>
                    <a:pt x="412" y="17325"/>
                  </a:cubicBezTo>
                  <a:cubicBezTo>
                    <a:pt x="434" y="17188"/>
                    <a:pt x="480" y="17074"/>
                    <a:pt x="526" y="16937"/>
                  </a:cubicBezTo>
                  <a:cubicBezTo>
                    <a:pt x="571" y="16823"/>
                    <a:pt x="617" y="16708"/>
                    <a:pt x="663" y="16594"/>
                  </a:cubicBezTo>
                  <a:cubicBezTo>
                    <a:pt x="708" y="16480"/>
                    <a:pt x="754" y="16343"/>
                    <a:pt x="823" y="16206"/>
                  </a:cubicBezTo>
                  <a:cubicBezTo>
                    <a:pt x="868" y="16092"/>
                    <a:pt x="914" y="15978"/>
                    <a:pt x="959" y="15887"/>
                  </a:cubicBezTo>
                  <a:cubicBezTo>
                    <a:pt x="1028" y="15750"/>
                    <a:pt x="1096" y="15613"/>
                    <a:pt x="1165" y="15499"/>
                  </a:cubicBezTo>
                  <a:cubicBezTo>
                    <a:pt x="1233" y="15385"/>
                    <a:pt x="1279" y="15271"/>
                    <a:pt x="1347" y="15179"/>
                  </a:cubicBezTo>
                  <a:cubicBezTo>
                    <a:pt x="1439" y="15019"/>
                    <a:pt x="1530" y="14860"/>
                    <a:pt x="1621" y="14700"/>
                  </a:cubicBezTo>
                  <a:cubicBezTo>
                    <a:pt x="1690" y="14609"/>
                    <a:pt x="1736" y="14517"/>
                    <a:pt x="1804" y="14426"/>
                  </a:cubicBezTo>
                  <a:cubicBezTo>
                    <a:pt x="1918" y="14266"/>
                    <a:pt x="2055" y="14084"/>
                    <a:pt x="2192" y="13924"/>
                  </a:cubicBezTo>
                  <a:cubicBezTo>
                    <a:pt x="2238" y="13855"/>
                    <a:pt x="2283" y="13787"/>
                    <a:pt x="2329" y="13718"/>
                  </a:cubicBezTo>
                  <a:cubicBezTo>
                    <a:pt x="2534" y="13444"/>
                    <a:pt x="2763" y="13193"/>
                    <a:pt x="3014" y="12920"/>
                  </a:cubicBezTo>
                  <a:cubicBezTo>
                    <a:pt x="3059" y="12851"/>
                    <a:pt x="3151" y="12783"/>
                    <a:pt x="3196" y="12714"/>
                  </a:cubicBezTo>
                  <a:cubicBezTo>
                    <a:pt x="3402" y="12531"/>
                    <a:pt x="3584" y="12326"/>
                    <a:pt x="3790" y="12143"/>
                  </a:cubicBezTo>
                  <a:cubicBezTo>
                    <a:pt x="3881" y="12052"/>
                    <a:pt x="3972" y="11961"/>
                    <a:pt x="4064" y="11870"/>
                  </a:cubicBezTo>
                  <a:cubicBezTo>
                    <a:pt x="4178" y="11778"/>
                    <a:pt x="4315" y="11664"/>
                    <a:pt x="4429" y="11550"/>
                  </a:cubicBezTo>
                  <a:cubicBezTo>
                    <a:pt x="4566" y="11459"/>
                    <a:pt x="4680" y="11345"/>
                    <a:pt x="4794" y="11253"/>
                  </a:cubicBezTo>
                  <a:cubicBezTo>
                    <a:pt x="4931" y="11139"/>
                    <a:pt x="5068" y="11048"/>
                    <a:pt x="5205" y="10934"/>
                  </a:cubicBezTo>
                  <a:cubicBezTo>
                    <a:pt x="5319" y="10842"/>
                    <a:pt x="5456" y="10751"/>
                    <a:pt x="5593" y="10637"/>
                  </a:cubicBezTo>
                  <a:cubicBezTo>
                    <a:pt x="5730" y="10546"/>
                    <a:pt x="5867" y="10454"/>
                    <a:pt x="6027" y="10340"/>
                  </a:cubicBezTo>
                  <a:cubicBezTo>
                    <a:pt x="6164" y="10249"/>
                    <a:pt x="6301" y="10158"/>
                    <a:pt x="6438" y="10066"/>
                  </a:cubicBezTo>
                  <a:cubicBezTo>
                    <a:pt x="6597" y="9952"/>
                    <a:pt x="6757" y="9861"/>
                    <a:pt x="6894" y="9770"/>
                  </a:cubicBezTo>
                  <a:cubicBezTo>
                    <a:pt x="7122" y="9633"/>
                    <a:pt x="7328" y="9496"/>
                    <a:pt x="7533" y="9382"/>
                  </a:cubicBezTo>
                  <a:cubicBezTo>
                    <a:pt x="7921" y="9153"/>
                    <a:pt x="8332" y="8925"/>
                    <a:pt x="8743" y="8720"/>
                  </a:cubicBezTo>
                  <a:cubicBezTo>
                    <a:pt x="8857" y="8651"/>
                    <a:pt x="8971" y="8606"/>
                    <a:pt x="9108" y="8537"/>
                  </a:cubicBezTo>
                  <a:cubicBezTo>
                    <a:pt x="9428" y="8377"/>
                    <a:pt x="9770" y="8217"/>
                    <a:pt x="10112" y="8081"/>
                  </a:cubicBezTo>
                  <a:cubicBezTo>
                    <a:pt x="10204" y="8035"/>
                    <a:pt x="10295" y="7989"/>
                    <a:pt x="10409" y="7944"/>
                  </a:cubicBezTo>
                  <a:cubicBezTo>
                    <a:pt x="10843" y="7761"/>
                    <a:pt x="11276" y="7578"/>
                    <a:pt x="11710" y="7396"/>
                  </a:cubicBezTo>
                  <a:cubicBezTo>
                    <a:pt x="11824" y="7373"/>
                    <a:pt x="11916" y="7327"/>
                    <a:pt x="12007" y="7304"/>
                  </a:cubicBezTo>
                  <a:cubicBezTo>
                    <a:pt x="12372" y="7168"/>
                    <a:pt x="12737" y="7031"/>
                    <a:pt x="13125" y="6916"/>
                  </a:cubicBezTo>
                  <a:cubicBezTo>
                    <a:pt x="13262" y="6871"/>
                    <a:pt x="13422" y="6825"/>
                    <a:pt x="13559" y="6780"/>
                  </a:cubicBezTo>
                  <a:cubicBezTo>
                    <a:pt x="13764" y="6711"/>
                    <a:pt x="13970" y="6643"/>
                    <a:pt x="14175" y="6597"/>
                  </a:cubicBezTo>
                  <a:cubicBezTo>
                    <a:pt x="14358" y="6528"/>
                    <a:pt x="14541" y="6483"/>
                    <a:pt x="14723" y="6437"/>
                  </a:cubicBezTo>
                  <a:cubicBezTo>
                    <a:pt x="14929" y="6369"/>
                    <a:pt x="15134" y="6323"/>
                    <a:pt x="15339" y="6277"/>
                  </a:cubicBezTo>
                  <a:cubicBezTo>
                    <a:pt x="15522" y="6232"/>
                    <a:pt x="15705" y="6163"/>
                    <a:pt x="15887" y="6118"/>
                  </a:cubicBezTo>
                  <a:cubicBezTo>
                    <a:pt x="16093" y="6072"/>
                    <a:pt x="16321" y="6026"/>
                    <a:pt x="16526" y="5981"/>
                  </a:cubicBezTo>
                  <a:cubicBezTo>
                    <a:pt x="16709" y="5935"/>
                    <a:pt x="16892" y="5889"/>
                    <a:pt x="17097" y="5866"/>
                  </a:cubicBezTo>
                  <a:cubicBezTo>
                    <a:pt x="17302" y="5821"/>
                    <a:pt x="17508" y="5775"/>
                    <a:pt x="17736" y="5730"/>
                  </a:cubicBezTo>
                  <a:cubicBezTo>
                    <a:pt x="17919" y="5707"/>
                    <a:pt x="18101" y="5661"/>
                    <a:pt x="18284" y="5638"/>
                  </a:cubicBezTo>
                  <a:cubicBezTo>
                    <a:pt x="18763" y="5547"/>
                    <a:pt x="19243" y="5478"/>
                    <a:pt x="19745" y="5387"/>
                  </a:cubicBezTo>
                  <a:cubicBezTo>
                    <a:pt x="19813" y="5387"/>
                    <a:pt x="19882" y="5387"/>
                    <a:pt x="19950" y="5364"/>
                  </a:cubicBezTo>
                  <a:cubicBezTo>
                    <a:pt x="20384" y="5319"/>
                    <a:pt x="20817" y="5273"/>
                    <a:pt x="21251" y="5227"/>
                  </a:cubicBezTo>
                  <a:cubicBezTo>
                    <a:pt x="21411" y="5205"/>
                    <a:pt x="21571" y="5182"/>
                    <a:pt x="21753" y="5159"/>
                  </a:cubicBezTo>
                  <a:cubicBezTo>
                    <a:pt x="22027" y="5136"/>
                    <a:pt x="22301" y="5113"/>
                    <a:pt x="22575" y="5090"/>
                  </a:cubicBezTo>
                  <a:cubicBezTo>
                    <a:pt x="22758" y="5090"/>
                    <a:pt x="22940" y="5068"/>
                    <a:pt x="23100" y="5068"/>
                  </a:cubicBezTo>
                  <a:cubicBezTo>
                    <a:pt x="23397" y="5045"/>
                    <a:pt x="23693" y="5022"/>
                    <a:pt x="23990" y="5022"/>
                  </a:cubicBezTo>
                  <a:cubicBezTo>
                    <a:pt x="24150" y="5022"/>
                    <a:pt x="24310" y="4999"/>
                    <a:pt x="24470" y="4999"/>
                  </a:cubicBezTo>
                  <a:cubicBezTo>
                    <a:pt x="24926" y="4976"/>
                    <a:pt x="25405" y="4976"/>
                    <a:pt x="25862" y="4976"/>
                  </a:cubicBezTo>
                  <a:cubicBezTo>
                    <a:pt x="26273" y="4976"/>
                    <a:pt x="26661" y="4976"/>
                    <a:pt x="27049" y="4999"/>
                  </a:cubicBezTo>
                  <a:cubicBezTo>
                    <a:pt x="27300" y="4999"/>
                    <a:pt x="27551" y="4999"/>
                    <a:pt x="27802" y="5022"/>
                  </a:cubicBezTo>
                  <a:cubicBezTo>
                    <a:pt x="27985" y="5022"/>
                    <a:pt x="28144" y="5022"/>
                    <a:pt x="28327" y="5045"/>
                  </a:cubicBezTo>
                  <a:cubicBezTo>
                    <a:pt x="28601" y="5068"/>
                    <a:pt x="28875" y="5068"/>
                    <a:pt x="29149" y="5090"/>
                  </a:cubicBezTo>
                  <a:cubicBezTo>
                    <a:pt x="29286" y="5113"/>
                    <a:pt x="29423" y="5113"/>
                    <a:pt x="29582" y="5136"/>
                  </a:cubicBezTo>
                  <a:cubicBezTo>
                    <a:pt x="29925" y="5159"/>
                    <a:pt x="30244" y="5182"/>
                    <a:pt x="30587" y="5227"/>
                  </a:cubicBezTo>
                  <a:cubicBezTo>
                    <a:pt x="30678" y="5227"/>
                    <a:pt x="30746" y="5250"/>
                    <a:pt x="30838" y="5250"/>
                  </a:cubicBezTo>
                  <a:cubicBezTo>
                    <a:pt x="31249" y="5296"/>
                    <a:pt x="31659" y="5342"/>
                    <a:pt x="32070" y="5410"/>
                  </a:cubicBezTo>
                  <a:cubicBezTo>
                    <a:pt x="32139" y="5410"/>
                    <a:pt x="32230" y="5433"/>
                    <a:pt x="32299" y="5456"/>
                  </a:cubicBezTo>
                  <a:cubicBezTo>
                    <a:pt x="32641" y="5501"/>
                    <a:pt x="32983" y="5547"/>
                    <a:pt x="33326" y="5593"/>
                  </a:cubicBezTo>
                  <a:cubicBezTo>
                    <a:pt x="33463" y="5638"/>
                    <a:pt x="33622" y="5661"/>
                    <a:pt x="33759" y="5684"/>
                  </a:cubicBezTo>
                  <a:cubicBezTo>
                    <a:pt x="34033" y="5730"/>
                    <a:pt x="34284" y="5775"/>
                    <a:pt x="34558" y="5844"/>
                  </a:cubicBezTo>
                  <a:cubicBezTo>
                    <a:pt x="34695" y="5866"/>
                    <a:pt x="34832" y="5889"/>
                    <a:pt x="34969" y="5935"/>
                  </a:cubicBezTo>
                  <a:cubicBezTo>
                    <a:pt x="35266" y="5981"/>
                    <a:pt x="35563" y="6049"/>
                    <a:pt x="35837" y="6118"/>
                  </a:cubicBezTo>
                  <a:cubicBezTo>
                    <a:pt x="35996" y="6163"/>
                    <a:pt x="36156" y="6209"/>
                    <a:pt x="36316" y="6255"/>
                  </a:cubicBezTo>
                  <a:cubicBezTo>
                    <a:pt x="36590" y="6323"/>
                    <a:pt x="36864" y="6391"/>
                    <a:pt x="37115" y="6460"/>
                  </a:cubicBezTo>
                  <a:cubicBezTo>
                    <a:pt x="37275" y="6506"/>
                    <a:pt x="37411" y="6528"/>
                    <a:pt x="37571" y="6574"/>
                  </a:cubicBezTo>
                  <a:cubicBezTo>
                    <a:pt x="37959" y="6688"/>
                    <a:pt x="38370" y="6825"/>
                    <a:pt x="38758" y="6962"/>
                  </a:cubicBezTo>
                  <a:cubicBezTo>
                    <a:pt x="38827" y="6985"/>
                    <a:pt x="38918" y="7008"/>
                    <a:pt x="38986" y="7031"/>
                  </a:cubicBezTo>
                  <a:cubicBezTo>
                    <a:pt x="39443" y="7190"/>
                    <a:pt x="39899" y="7350"/>
                    <a:pt x="40356" y="7533"/>
                  </a:cubicBezTo>
                  <a:cubicBezTo>
                    <a:pt x="40447" y="7556"/>
                    <a:pt x="40539" y="7601"/>
                    <a:pt x="40630" y="7647"/>
                  </a:cubicBezTo>
                  <a:cubicBezTo>
                    <a:pt x="41223" y="7875"/>
                    <a:pt x="41794" y="8126"/>
                    <a:pt x="42365" y="8400"/>
                  </a:cubicBezTo>
                  <a:cubicBezTo>
                    <a:pt x="42433" y="8423"/>
                    <a:pt x="42479" y="8446"/>
                    <a:pt x="42524" y="8469"/>
                  </a:cubicBezTo>
                  <a:cubicBezTo>
                    <a:pt x="43118" y="8765"/>
                    <a:pt x="43688" y="9062"/>
                    <a:pt x="44259" y="9382"/>
                  </a:cubicBezTo>
                  <a:cubicBezTo>
                    <a:pt x="47158" y="11048"/>
                    <a:pt x="49212" y="13011"/>
                    <a:pt x="50468" y="15088"/>
                  </a:cubicBezTo>
                  <a:cubicBezTo>
                    <a:pt x="51426" y="16686"/>
                    <a:pt x="51906" y="18375"/>
                    <a:pt x="51906" y="20109"/>
                  </a:cubicBezTo>
                  <a:lnTo>
                    <a:pt x="51928" y="15134"/>
                  </a:lnTo>
                  <a:cubicBezTo>
                    <a:pt x="51928" y="13376"/>
                    <a:pt x="51449" y="11710"/>
                    <a:pt x="50490" y="10112"/>
                  </a:cubicBezTo>
                  <a:cubicBezTo>
                    <a:pt x="49235" y="8035"/>
                    <a:pt x="47158" y="6072"/>
                    <a:pt x="44259" y="4406"/>
                  </a:cubicBezTo>
                  <a:cubicBezTo>
                    <a:pt x="43711" y="4086"/>
                    <a:pt x="43141" y="3767"/>
                    <a:pt x="42547" y="3493"/>
                  </a:cubicBezTo>
                  <a:cubicBezTo>
                    <a:pt x="42479" y="3470"/>
                    <a:pt x="42433" y="3447"/>
                    <a:pt x="42387" y="3401"/>
                  </a:cubicBezTo>
                  <a:cubicBezTo>
                    <a:pt x="41817" y="3150"/>
                    <a:pt x="41223" y="2899"/>
                    <a:pt x="40630" y="2648"/>
                  </a:cubicBezTo>
                  <a:cubicBezTo>
                    <a:pt x="40584" y="2625"/>
                    <a:pt x="40539" y="2602"/>
                    <a:pt x="40493" y="2580"/>
                  </a:cubicBezTo>
                  <a:cubicBezTo>
                    <a:pt x="40447" y="2580"/>
                    <a:pt x="40402" y="2557"/>
                    <a:pt x="40379" y="2534"/>
                  </a:cubicBezTo>
                  <a:cubicBezTo>
                    <a:pt x="39922" y="2374"/>
                    <a:pt x="39466" y="2214"/>
                    <a:pt x="39009" y="2055"/>
                  </a:cubicBezTo>
                  <a:cubicBezTo>
                    <a:pt x="38918" y="2032"/>
                    <a:pt x="38849" y="2009"/>
                    <a:pt x="38781" y="1963"/>
                  </a:cubicBezTo>
                  <a:cubicBezTo>
                    <a:pt x="38370" y="1849"/>
                    <a:pt x="37982" y="1712"/>
                    <a:pt x="37571" y="1598"/>
                  </a:cubicBezTo>
                  <a:cubicBezTo>
                    <a:pt x="37503" y="1575"/>
                    <a:pt x="37434" y="1553"/>
                    <a:pt x="37366" y="1530"/>
                  </a:cubicBezTo>
                  <a:cubicBezTo>
                    <a:pt x="37297" y="1507"/>
                    <a:pt x="37206" y="1484"/>
                    <a:pt x="37138" y="1484"/>
                  </a:cubicBezTo>
                  <a:cubicBezTo>
                    <a:pt x="36864" y="1393"/>
                    <a:pt x="36613" y="1324"/>
                    <a:pt x="36339" y="1256"/>
                  </a:cubicBezTo>
                  <a:cubicBezTo>
                    <a:pt x="36179" y="1233"/>
                    <a:pt x="36019" y="1187"/>
                    <a:pt x="35859" y="1142"/>
                  </a:cubicBezTo>
                  <a:cubicBezTo>
                    <a:pt x="35563" y="1073"/>
                    <a:pt x="35266" y="1005"/>
                    <a:pt x="34969" y="936"/>
                  </a:cubicBezTo>
                  <a:cubicBezTo>
                    <a:pt x="34878" y="913"/>
                    <a:pt x="34764" y="891"/>
                    <a:pt x="34650" y="868"/>
                  </a:cubicBezTo>
                  <a:cubicBezTo>
                    <a:pt x="34627" y="868"/>
                    <a:pt x="34604" y="868"/>
                    <a:pt x="34558" y="845"/>
                  </a:cubicBezTo>
                  <a:cubicBezTo>
                    <a:pt x="34307" y="799"/>
                    <a:pt x="34033" y="754"/>
                    <a:pt x="33782" y="708"/>
                  </a:cubicBezTo>
                  <a:cubicBezTo>
                    <a:pt x="33622" y="685"/>
                    <a:pt x="33486" y="640"/>
                    <a:pt x="33326" y="617"/>
                  </a:cubicBezTo>
                  <a:cubicBezTo>
                    <a:pt x="33006" y="571"/>
                    <a:pt x="32664" y="503"/>
                    <a:pt x="32321" y="457"/>
                  </a:cubicBezTo>
                  <a:cubicBezTo>
                    <a:pt x="32253" y="457"/>
                    <a:pt x="32162" y="434"/>
                    <a:pt x="32093" y="434"/>
                  </a:cubicBezTo>
                  <a:cubicBezTo>
                    <a:pt x="31659" y="366"/>
                    <a:pt x="31249" y="320"/>
                    <a:pt x="30838" y="274"/>
                  </a:cubicBezTo>
                  <a:cubicBezTo>
                    <a:pt x="30769" y="251"/>
                    <a:pt x="30678" y="251"/>
                    <a:pt x="30610" y="251"/>
                  </a:cubicBezTo>
                  <a:cubicBezTo>
                    <a:pt x="30267" y="206"/>
                    <a:pt x="29925" y="183"/>
                    <a:pt x="29582" y="137"/>
                  </a:cubicBezTo>
                  <a:lnTo>
                    <a:pt x="29560" y="137"/>
                  </a:lnTo>
                  <a:cubicBezTo>
                    <a:pt x="29423" y="137"/>
                    <a:pt x="29286" y="137"/>
                    <a:pt x="29149" y="115"/>
                  </a:cubicBezTo>
                  <a:cubicBezTo>
                    <a:pt x="28875" y="92"/>
                    <a:pt x="28601" y="69"/>
                    <a:pt x="28327" y="69"/>
                  </a:cubicBezTo>
                  <a:cubicBezTo>
                    <a:pt x="28167" y="46"/>
                    <a:pt x="27985" y="46"/>
                    <a:pt x="27825" y="46"/>
                  </a:cubicBezTo>
                  <a:cubicBezTo>
                    <a:pt x="27574" y="23"/>
                    <a:pt x="27323" y="23"/>
                    <a:pt x="27072" y="0"/>
                  </a:cubicBezTo>
                  <a:close/>
                </a:path>
              </a:pathLst>
            </a:custGeom>
            <a:solidFill>
              <a:srgbClr val="878CF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9" name="Google Shape;6165;p47"/>
            <p:cNvSpPr/>
            <p:nvPr/>
          </p:nvSpPr>
          <p:spPr>
            <a:xfrm>
              <a:off x="5344913" y="2502400"/>
              <a:ext cx="1604075" cy="591200"/>
            </a:xfrm>
            <a:custGeom>
              <a:avLst/>
              <a:gdLst/>
              <a:ahLst/>
              <a:cxnLst/>
              <a:rect l="l" t="t" r="r" b="b"/>
              <a:pathLst>
                <a:path w="64163" h="23648" extrusionOk="0">
                  <a:moveTo>
                    <a:pt x="64162" y="92"/>
                  </a:moveTo>
                  <a:lnTo>
                    <a:pt x="64161" y="309"/>
                  </a:lnTo>
                  <a:lnTo>
                    <a:pt x="64161" y="309"/>
                  </a:lnTo>
                  <a:cubicBezTo>
                    <a:pt x="64162" y="237"/>
                    <a:pt x="64162" y="164"/>
                    <a:pt x="64162" y="92"/>
                  </a:cubicBezTo>
                  <a:close/>
                  <a:moveTo>
                    <a:pt x="23" y="1"/>
                  </a:moveTo>
                  <a:lnTo>
                    <a:pt x="0" y="4977"/>
                  </a:lnTo>
                  <a:cubicBezTo>
                    <a:pt x="0" y="7099"/>
                    <a:pt x="617" y="9222"/>
                    <a:pt x="1849" y="11231"/>
                  </a:cubicBezTo>
                  <a:cubicBezTo>
                    <a:pt x="3401" y="13787"/>
                    <a:pt x="5958" y="16184"/>
                    <a:pt x="9473" y="18192"/>
                  </a:cubicBezTo>
                  <a:cubicBezTo>
                    <a:pt x="9838" y="18421"/>
                    <a:pt x="10226" y="18626"/>
                    <a:pt x="10637" y="18831"/>
                  </a:cubicBezTo>
                  <a:cubicBezTo>
                    <a:pt x="10751" y="18900"/>
                    <a:pt x="10888" y="18968"/>
                    <a:pt x="11025" y="19037"/>
                  </a:cubicBezTo>
                  <a:cubicBezTo>
                    <a:pt x="11299" y="19174"/>
                    <a:pt x="11550" y="19311"/>
                    <a:pt x="11824" y="19425"/>
                  </a:cubicBezTo>
                  <a:cubicBezTo>
                    <a:pt x="11984" y="19516"/>
                    <a:pt x="12144" y="19585"/>
                    <a:pt x="12303" y="19653"/>
                  </a:cubicBezTo>
                  <a:cubicBezTo>
                    <a:pt x="12554" y="19767"/>
                    <a:pt x="12805" y="19881"/>
                    <a:pt x="13057" y="19996"/>
                  </a:cubicBezTo>
                  <a:cubicBezTo>
                    <a:pt x="13239" y="20064"/>
                    <a:pt x="13422" y="20132"/>
                    <a:pt x="13604" y="20201"/>
                  </a:cubicBezTo>
                  <a:cubicBezTo>
                    <a:pt x="13764" y="20292"/>
                    <a:pt x="13947" y="20361"/>
                    <a:pt x="14129" y="20429"/>
                  </a:cubicBezTo>
                  <a:cubicBezTo>
                    <a:pt x="14175" y="20452"/>
                    <a:pt x="14221" y="20475"/>
                    <a:pt x="14289" y="20475"/>
                  </a:cubicBezTo>
                  <a:cubicBezTo>
                    <a:pt x="14837" y="20703"/>
                    <a:pt x="15385" y="20909"/>
                    <a:pt x="15955" y="21091"/>
                  </a:cubicBezTo>
                  <a:cubicBezTo>
                    <a:pt x="16069" y="21137"/>
                    <a:pt x="16161" y="21160"/>
                    <a:pt x="16252" y="21182"/>
                  </a:cubicBezTo>
                  <a:cubicBezTo>
                    <a:pt x="16754" y="21365"/>
                    <a:pt x="17234" y="21502"/>
                    <a:pt x="17736" y="21662"/>
                  </a:cubicBezTo>
                  <a:cubicBezTo>
                    <a:pt x="17827" y="21685"/>
                    <a:pt x="17918" y="21707"/>
                    <a:pt x="17987" y="21730"/>
                  </a:cubicBezTo>
                  <a:cubicBezTo>
                    <a:pt x="18101" y="21753"/>
                    <a:pt x="18192" y="21776"/>
                    <a:pt x="18284" y="21822"/>
                  </a:cubicBezTo>
                  <a:cubicBezTo>
                    <a:pt x="18626" y="21913"/>
                    <a:pt x="18945" y="21981"/>
                    <a:pt x="19265" y="22073"/>
                  </a:cubicBezTo>
                  <a:cubicBezTo>
                    <a:pt x="19470" y="22118"/>
                    <a:pt x="19676" y="22164"/>
                    <a:pt x="19858" y="22210"/>
                  </a:cubicBezTo>
                  <a:cubicBezTo>
                    <a:pt x="20224" y="22301"/>
                    <a:pt x="20612" y="22392"/>
                    <a:pt x="20977" y="22461"/>
                  </a:cubicBezTo>
                  <a:cubicBezTo>
                    <a:pt x="21091" y="22506"/>
                    <a:pt x="21228" y="22529"/>
                    <a:pt x="21365" y="22552"/>
                  </a:cubicBezTo>
                  <a:cubicBezTo>
                    <a:pt x="21388" y="22575"/>
                    <a:pt x="21433" y="22575"/>
                    <a:pt x="21456" y="22575"/>
                  </a:cubicBezTo>
                  <a:cubicBezTo>
                    <a:pt x="21799" y="22643"/>
                    <a:pt x="22141" y="22712"/>
                    <a:pt x="22461" y="22757"/>
                  </a:cubicBezTo>
                  <a:cubicBezTo>
                    <a:pt x="22643" y="22803"/>
                    <a:pt x="22826" y="22826"/>
                    <a:pt x="22986" y="22872"/>
                  </a:cubicBezTo>
                  <a:cubicBezTo>
                    <a:pt x="23442" y="22940"/>
                    <a:pt x="23921" y="23008"/>
                    <a:pt x="24378" y="23077"/>
                  </a:cubicBezTo>
                  <a:cubicBezTo>
                    <a:pt x="24424" y="23100"/>
                    <a:pt x="24469" y="23100"/>
                    <a:pt x="24538" y="23100"/>
                  </a:cubicBezTo>
                  <a:cubicBezTo>
                    <a:pt x="25040" y="23191"/>
                    <a:pt x="25565" y="23237"/>
                    <a:pt x="26067" y="23305"/>
                  </a:cubicBezTo>
                  <a:cubicBezTo>
                    <a:pt x="26204" y="23328"/>
                    <a:pt x="26341" y="23328"/>
                    <a:pt x="26478" y="23351"/>
                  </a:cubicBezTo>
                  <a:cubicBezTo>
                    <a:pt x="26866" y="23374"/>
                    <a:pt x="27231" y="23419"/>
                    <a:pt x="27619" y="23465"/>
                  </a:cubicBezTo>
                  <a:lnTo>
                    <a:pt x="27642" y="23465"/>
                  </a:lnTo>
                  <a:cubicBezTo>
                    <a:pt x="27825" y="23465"/>
                    <a:pt x="28007" y="23488"/>
                    <a:pt x="28213" y="23488"/>
                  </a:cubicBezTo>
                  <a:cubicBezTo>
                    <a:pt x="28532" y="23511"/>
                    <a:pt x="28852" y="23533"/>
                    <a:pt x="29171" y="23556"/>
                  </a:cubicBezTo>
                  <a:cubicBezTo>
                    <a:pt x="29377" y="23579"/>
                    <a:pt x="29582" y="23579"/>
                    <a:pt x="29810" y="23579"/>
                  </a:cubicBezTo>
                  <a:cubicBezTo>
                    <a:pt x="30107" y="23602"/>
                    <a:pt x="30404" y="23625"/>
                    <a:pt x="30723" y="23625"/>
                  </a:cubicBezTo>
                  <a:lnTo>
                    <a:pt x="30792" y="23625"/>
                  </a:lnTo>
                  <a:cubicBezTo>
                    <a:pt x="31248" y="23648"/>
                    <a:pt x="31705" y="23648"/>
                    <a:pt x="32184" y="23648"/>
                  </a:cubicBezTo>
                  <a:cubicBezTo>
                    <a:pt x="32755" y="23648"/>
                    <a:pt x="33348" y="23625"/>
                    <a:pt x="33919" y="23602"/>
                  </a:cubicBezTo>
                  <a:lnTo>
                    <a:pt x="34079" y="23602"/>
                  </a:lnTo>
                  <a:cubicBezTo>
                    <a:pt x="34216" y="23602"/>
                    <a:pt x="34375" y="23602"/>
                    <a:pt x="34512" y="23579"/>
                  </a:cubicBezTo>
                  <a:cubicBezTo>
                    <a:pt x="34878" y="23579"/>
                    <a:pt x="35220" y="23556"/>
                    <a:pt x="35585" y="23533"/>
                  </a:cubicBezTo>
                  <a:cubicBezTo>
                    <a:pt x="35813" y="23511"/>
                    <a:pt x="36019" y="23511"/>
                    <a:pt x="36247" y="23488"/>
                  </a:cubicBezTo>
                  <a:cubicBezTo>
                    <a:pt x="36589" y="23465"/>
                    <a:pt x="36932" y="23442"/>
                    <a:pt x="37251" y="23397"/>
                  </a:cubicBezTo>
                  <a:cubicBezTo>
                    <a:pt x="37388" y="23397"/>
                    <a:pt x="37502" y="23397"/>
                    <a:pt x="37617" y="23374"/>
                  </a:cubicBezTo>
                  <a:cubicBezTo>
                    <a:pt x="37708" y="23374"/>
                    <a:pt x="37799" y="23351"/>
                    <a:pt x="37868" y="23351"/>
                  </a:cubicBezTo>
                  <a:cubicBezTo>
                    <a:pt x="38415" y="23282"/>
                    <a:pt x="38940" y="23237"/>
                    <a:pt x="39465" y="23145"/>
                  </a:cubicBezTo>
                  <a:cubicBezTo>
                    <a:pt x="39557" y="23145"/>
                    <a:pt x="39648" y="23123"/>
                    <a:pt x="39739" y="23123"/>
                  </a:cubicBezTo>
                  <a:cubicBezTo>
                    <a:pt x="40356" y="23031"/>
                    <a:pt x="40949" y="22940"/>
                    <a:pt x="41543" y="22826"/>
                  </a:cubicBezTo>
                  <a:cubicBezTo>
                    <a:pt x="41611" y="22826"/>
                    <a:pt x="41657" y="22826"/>
                    <a:pt x="41725" y="22803"/>
                  </a:cubicBezTo>
                  <a:cubicBezTo>
                    <a:pt x="41885" y="22780"/>
                    <a:pt x="42045" y="22735"/>
                    <a:pt x="42227" y="22712"/>
                  </a:cubicBezTo>
                  <a:cubicBezTo>
                    <a:pt x="42478" y="22666"/>
                    <a:pt x="42752" y="22598"/>
                    <a:pt x="43026" y="22552"/>
                  </a:cubicBezTo>
                  <a:cubicBezTo>
                    <a:pt x="43254" y="22506"/>
                    <a:pt x="43483" y="22461"/>
                    <a:pt x="43711" y="22392"/>
                  </a:cubicBezTo>
                  <a:cubicBezTo>
                    <a:pt x="43985" y="22347"/>
                    <a:pt x="44236" y="22278"/>
                    <a:pt x="44487" y="22210"/>
                  </a:cubicBezTo>
                  <a:cubicBezTo>
                    <a:pt x="44738" y="22164"/>
                    <a:pt x="44966" y="22095"/>
                    <a:pt x="45195" y="22050"/>
                  </a:cubicBezTo>
                  <a:cubicBezTo>
                    <a:pt x="45446" y="21981"/>
                    <a:pt x="45697" y="21913"/>
                    <a:pt x="45948" y="21844"/>
                  </a:cubicBezTo>
                  <a:cubicBezTo>
                    <a:pt x="46176" y="21776"/>
                    <a:pt x="46404" y="21707"/>
                    <a:pt x="46633" y="21639"/>
                  </a:cubicBezTo>
                  <a:cubicBezTo>
                    <a:pt x="46884" y="21570"/>
                    <a:pt x="47135" y="21502"/>
                    <a:pt x="47386" y="21411"/>
                  </a:cubicBezTo>
                  <a:cubicBezTo>
                    <a:pt x="47477" y="21388"/>
                    <a:pt x="47568" y="21365"/>
                    <a:pt x="47660" y="21342"/>
                  </a:cubicBezTo>
                  <a:cubicBezTo>
                    <a:pt x="47751" y="21297"/>
                    <a:pt x="47842" y="21274"/>
                    <a:pt x="47934" y="21251"/>
                  </a:cubicBezTo>
                  <a:cubicBezTo>
                    <a:pt x="48390" y="21091"/>
                    <a:pt x="48847" y="20931"/>
                    <a:pt x="49303" y="20772"/>
                  </a:cubicBezTo>
                  <a:cubicBezTo>
                    <a:pt x="49417" y="20726"/>
                    <a:pt x="49531" y="20680"/>
                    <a:pt x="49668" y="20635"/>
                  </a:cubicBezTo>
                  <a:cubicBezTo>
                    <a:pt x="50216" y="20429"/>
                    <a:pt x="50764" y="20201"/>
                    <a:pt x="51289" y="19973"/>
                  </a:cubicBezTo>
                  <a:cubicBezTo>
                    <a:pt x="51403" y="19927"/>
                    <a:pt x="51540" y="19859"/>
                    <a:pt x="51654" y="19813"/>
                  </a:cubicBezTo>
                  <a:cubicBezTo>
                    <a:pt x="52065" y="19630"/>
                    <a:pt x="52499" y="19425"/>
                    <a:pt x="52887" y="19219"/>
                  </a:cubicBezTo>
                  <a:cubicBezTo>
                    <a:pt x="53046" y="19151"/>
                    <a:pt x="53183" y="19083"/>
                    <a:pt x="53320" y="19014"/>
                  </a:cubicBezTo>
                  <a:cubicBezTo>
                    <a:pt x="53845" y="18740"/>
                    <a:pt x="54348" y="18489"/>
                    <a:pt x="54827" y="18192"/>
                  </a:cubicBezTo>
                  <a:cubicBezTo>
                    <a:pt x="54987" y="18124"/>
                    <a:pt x="55124" y="18033"/>
                    <a:pt x="55261" y="17941"/>
                  </a:cubicBezTo>
                  <a:cubicBezTo>
                    <a:pt x="55375" y="17873"/>
                    <a:pt x="55489" y="17804"/>
                    <a:pt x="55603" y="17736"/>
                  </a:cubicBezTo>
                  <a:cubicBezTo>
                    <a:pt x="55808" y="17599"/>
                    <a:pt x="55991" y="17485"/>
                    <a:pt x="56174" y="17371"/>
                  </a:cubicBezTo>
                  <a:cubicBezTo>
                    <a:pt x="56356" y="17257"/>
                    <a:pt x="56516" y="17120"/>
                    <a:pt x="56699" y="17005"/>
                  </a:cubicBezTo>
                  <a:cubicBezTo>
                    <a:pt x="56881" y="16891"/>
                    <a:pt x="57064" y="16754"/>
                    <a:pt x="57223" y="16640"/>
                  </a:cubicBezTo>
                  <a:cubicBezTo>
                    <a:pt x="57383" y="16526"/>
                    <a:pt x="57543" y="16389"/>
                    <a:pt x="57703" y="16275"/>
                  </a:cubicBezTo>
                  <a:cubicBezTo>
                    <a:pt x="57885" y="16138"/>
                    <a:pt x="58045" y="16024"/>
                    <a:pt x="58205" y="15887"/>
                  </a:cubicBezTo>
                  <a:cubicBezTo>
                    <a:pt x="58365" y="15750"/>
                    <a:pt x="58502" y="15636"/>
                    <a:pt x="58661" y="15499"/>
                  </a:cubicBezTo>
                  <a:cubicBezTo>
                    <a:pt x="58798" y="15385"/>
                    <a:pt x="58958" y="15248"/>
                    <a:pt x="59118" y="15111"/>
                  </a:cubicBezTo>
                  <a:cubicBezTo>
                    <a:pt x="59164" y="15065"/>
                    <a:pt x="59232" y="14997"/>
                    <a:pt x="59301" y="14951"/>
                  </a:cubicBezTo>
                  <a:cubicBezTo>
                    <a:pt x="59346" y="14883"/>
                    <a:pt x="59415" y="14837"/>
                    <a:pt x="59460" y="14791"/>
                  </a:cubicBezTo>
                  <a:cubicBezTo>
                    <a:pt x="59711" y="14540"/>
                    <a:pt x="59940" y="14312"/>
                    <a:pt x="60168" y="14061"/>
                  </a:cubicBezTo>
                  <a:cubicBezTo>
                    <a:pt x="60259" y="13992"/>
                    <a:pt x="60351" y="13901"/>
                    <a:pt x="60419" y="13810"/>
                  </a:cubicBezTo>
                  <a:cubicBezTo>
                    <a:pt x="60716" y="13490"/>
                    <a:pt x="60990" y="13171"/>
                    <a:pt x="61264" y="12851"/>
                  </a:cubicBezTo>
                  <a:cubicBezTo>
                    <a:pt x="61264" y="12828"/>
                    <a:pt x="61264" y="12828"/>
                    <a:pt x="61286" y="12806"/>
                  </a:cubicBezTo>
                  <a:cubicBezTo>
                    <a:pt x="61332" y="12737"/>
                    <a:pt x="61378" y="12669"/>
                    <a:pt x="61446" y="12577"/>
                  </a:cubicBezTo>
                  <a:cubicBezTo>
                    <a:pt x="61606" y="12372"/>
                    <a:pt x="61766" y="12166"/>
                    <a:pt x="61903" y="11961"/>
                  </a:cubicBezTo>
                  <a:cubicBezTo>
                    <a:pt x="61994" y="11847"/>
                    <a:pt x="62062" y="11733"/>
                    <a:pt x="62131" y="11619"/>
                  </a:cubicBezTo>
                  <a:cubicBezTo>
                    <a:pt x="62245" y="11413"/>
                    <a:pt x="62359" y="11231"/>
                    <a:pt x="62473" y="11048"/>
                  </a:cubicBezTo>
                  <a:cubicBezTo>
                    <a:pt x="62496" y="11002"/>
                    <a:pt x="62542" y="10957"/>
                    <a:pt x="62565" y="10911"/>
                  </a:cubicBezTo>
                  <a:cubicBezTo>
                    <a:pt x="62610" y="10820"/>
                    <a:pt x="62656" y="10728"/>
                    <a:pt x="62702" y="10637"/>
                  </a:cubicBezTo>
                  <a:cubicBezTo>
                    <a:pt x="62793" y="10477"/>
                    <a:pt x="62861" y="10318"/>
                    <a:pt x="62953" y="10158"/>
                  </a:cubicBezTo>
                  <a:cubicBezTo>
                    <a:pt x="63021" y="10021"/>
                    <a:pt x="63067" y="9884"/>
                    <a:pt x="63135" y="9747"/>
                  </a:cubicBezTo>
                  <a:cubicBezTo>
                    <a:pt x="63204" y="9587"/>
                    <a:pt x="63272" y="9427"/>
                    <a:pt x="63341" y="9268"/>
                  </a:cubicBezTo>
                  <a:cubicBezTo>
                    <a:pt x="63364" y="9199"/>
                    <a:pt x="63386" y="9154"/>
                    <a:pt x="63409" y="9085"/>
                  </a:cubicBezTo>
                  <a:cubicBezTo>
                    <a:pt x="63455" y="8994"/>
                    <a:pt x="63478" y="8925"/>
                    <a:pt x="63500" y="8857"/>
                  </a:cubicBezTo>
                  <a:cubicBezTo>
                    <a:pt x="63546" y="8697"/>
                    <a:pt x="63592" y="8537"/>
                    <a:pt x="63637" y="8400"/>
                  </a:cubicBezTo>
                  <a:cubicBezTo>
                    <a:pt x="63683" y="8241"/>
                    <a:pt x="63729" y="8104"/>
                    <a:pt x="63774" y="7967"/>
                  </a:cubicBezTo>
                  <a:cubicBezTo>
                    <a:pt x="63820" y="7807"/>
                    <a:pt x="63843" y="7647"/>
                    <a:pt x="63888" y="7510"/>
                  </a:cubicBezTo>
                  <a:cubicBezTo>
                    <a:pt x="63888" y="7419"/>
                    <a:pt x="63911" y="7350"/>
                    <a:pt x="63934" y="7282"/>
                  </a:cubicBezTo>
                  <a:cubicBezTo>
                    <a:pt x="63957" y="7213"/>
                    <a:pt x="63957" y="7145"/>
                    <a:pt x="63980" y="7076"/>
                  </a:cubicBezTo>
                  <a:cubicBezTo>
                    <a:pt x="64003" y="6917"/>
                    <a:pt x="64025" y="6757"/>
                    <a:pt x="64048" y="6597"/>
                  </a:cubicBezTo>
                  <a:cubicBezTo>
                    <a:pt x="64071" y="6460"/>
                    <a:pt x="64071" y="6300"/>
                    <a:pt x="64094" y="6163"/>
                  </a:cubicBezTo>
                  <a:cubicBezTo>
                    <a:pt x="64117" y="6004"/>
                    <a:pt x="64117" y="5844"/>
                    <a:pt x="64117" y="5684"/>
                  </a:cubicBezTo>
                  <a:cubicBezTo>
                    <a:pt x="64140" y="5616"/>
                    <a:pt x="64140" y="5524"/>
                    <a:pt x="64140" y="5456"/>
                  </a:cubicBezTo>
                  <a:cubicBezTo>
                    <a:pt x="64140" y="5319"/>
                    <a:pt x="64140" y="5182"/>
                    <a:pt x="64140" y="5068"/>
                  </a:cubicBezTo>
                  <a:lnTo>
                    <a:pt x="64161" y="309"/>
                  </a:lnTo>
                  <a:lnTo>
                    <a:pt x="64161" y="309"/>
                  </a:lnTo>
                  <a:cubicBezTo>
                    <a:pt x="64160" y="442"/>
                    <a:pt x="64154" y="575"/>
                    <a:pt x="64140" y="708"/>
                  </a:cubicBezTo>
                  <a:cubicBezTo>
                    <a:pt x="64140" y="868"/>
                    <a:pt x="64117" y="1028"/>
                    <a:pt x="64117" y="1188"/>
                  </a:cubicBezTo>
                  <a:cubicBezTo>
                    <a:pt x="64094" y="1324"/>
                    <a:pt x="64071" y="1461"/>
                    <a:pt x="64048" y="1621"/>
                  </a:cubicBezTo>
                  <a:cubicBezTo>
                    <a:pt x="64025" y="1781"/>
                    <a:pt x="64003" y="1918"/>
                    <a:pt x="63980" y="2078"/>
                  </a:cubicBezTo>
                  <a:cubicBezTo>
                    <a:pt x="63957" y="2237"/>
                    <a:pt x="63934" y="2374"/>
                    <a:pt x="63888" y="2511"/>
                  </a:cubicBezTo>
                  <a:cubicBezTo>
                    <a:pt x="63866" y="2671"/>
                    <a:pt x="63820" y="2831"/>
                    <a:pt x="63774" y="2991"/>
                  </a:cubicBezTo>
                  <a:cubicBezTo>
                    <a:pt x="63752" y="3128"/>
                    <a:pt x="63706" y="3265"/>
                    <a:pt x="63660" y="3402"/>
                  </a:cubicBezTo>
                  <a:cubicBezTo>
                    <a:pt x="63615" y="3561"/>
                    <a:pt x="63569" y="3721"/>
                    <a:pt x="63500" y="3858"/>
                  </a:cubicBezTo>
                  <a:cubicBezTo>
                    <a:pt x="63455" y="4018"/>
                    <a:pt x="63409" y="4155"/>
                    <a:pt x="63341" y="4292"/>
                  </a:cubicBezTo>
                  <a:cubicBezTo>
                    <a:pt x="63295" y="4452"/>
                    <a:pt x="63227" y="4611"/>
                    <a:pt x="63158" y="4771"/>
                  </a:cubicBezTo>
                  <a:cubicBezTo>
                    <a:pt x="63090" y="4908"/>
                    <a:pt x="63021" y="5045"/>
                    <a:pt x="62953" y="5182"/>
                  </a:cubicBezTo>
                  <a:cubicBezTo>
                    <a:pt x="62884" y="5342"/>
                    <a:pt x="62793" y="5501"/>
                    <a:pt x="62702" y="5661"/>
                  </a:cubicBezTo>
                  <a:cubicBezTo>
                    <a:pt x="62633" y="5798"/>
                    <a:pt x="62565" y="5935"/>
                    <a:pt x="62496" y="6049"/>
                  </a:cubicBezTo>
                  <a:cubicBezTo>
                    <a:pt x="62382" y="6255"/>
                    <a:pt x="62268" y="6437"/>
                    <a:pt x="62154" y="6620"/>
                  </a:cubicBezTo>
                  <a:cubicBezTo>
                    <a:pt x="62062" y="6734"/>
                    <a:pt x="61994" y="6848"/>
                    <a:pt x="61926" y="6962"/>
                  </a:cubicBezTo>
                  <a:cubicBezTo>
                    <a:pt x="61766" y="7191"/>
                    <a:pt x="61629" y="7396"/>
                    <a:pt x="61469" y="7601"/>
                  </a:cubicBezTo>
                  <a:cubicBezTo>
                    <a:pt x="61401" y="7693"/>
                    <a:pt x="61332" y="7784"/>
                    <a:pt x="61264" y="7853"/>
                  </a:cubicBezTo>
                  <a:cubicBezTo>
                    <a:pt x="61012" y="8195"/>
                    <a:pt x="60739" y="8514"/>
                    <a:pt x="60442" y="8834"/>
                  </a:cubicBezTo>
                  <a:cubicBezTo>
                    <a:pt x="60351" y="8925"/>
                    <a:pt x="60282" y="8994"/>
                    <a:pt x="60191" y="9085"/>
                  </a:cubicBezTo>
                  <a:cubicBezTo>
                    <a:pt x="59963" y="9336"/>
                    <a:pt x="59734" y="9564"/>
                    <a:pt x="59483" y="9793"/>
                  </a:cubicBezTo>
                  <a:cubicBezTo>
                    <a:pt x="59369" y="9907"/>
                    <a:pt x="59232" y="10021"/>
                    <a:pt x="59118" y="10135"/>
                  </a:cubicBezTo>
                  <a:cubicBezTo>
                    <a:pt x="58981" y="10272"/>
                    <a:pt x="58821" y="10386"/>
                    <a:pt x="58661" y="10523"/>
                  </a:cubicBezTo>
                  <a:cubicBezTo>
                    <a:pt x="58525" y="10660"/>
                    <a:pt x="58365" y="10774"/>
                    <a:pt x="58228" y="10911"/>
                  </a:cubicBezTo>
                  <a:cubicBezTo>
                    <a:pt x="58068" y="11025"/>
                    <a:pt x="57885" y="11162"/>
                    <a:pt x="57726" y="11299"/>
                  </a:cubicBezTo>
                  <a:cubicBezTo>
                    <a:pt x="57566" y="11413"/>
                    <a:pt x="57406" y="11527"/>
                    <a:pt x="57246" y="11664"/>
                  </a:cubicBezTo>
                  <a:cubicBezTo>
                    <a:pt x="57064" y="11778"/>
                    <a:pt x="56881" y="11915"/>
                    <a:pt x="56721" y="12030"/>
                  </a:cubicBezTo>
                  <a:cubicBezTo>
                    <a:pt x="56539" y="12144"/>
                    <a:pt x="56356" y="12258"/>
                    <a:pt x="56196" y="12372"/>
                  </a:cubicBezTo>
                  <a:cubicBezTo>
                    <a:pt x="56014" y="12509"/>
                    <a:pt x="55808" y="12623"/>
                    <a:pt x="55626" y="12737"/>
                  </a:cubicBezTo>
                  <a:cubicBezTo>
                    <a:pt x="55375" y="12897"/>
                    <a:pt x="55101" y="13057"/>
                    <a:pt x="54850" y="13216"/>
                  </a:cubicBezTo>
                  <a:cubicBezTo>
                    <a:pt x="54348" y="13513"/>
                    <a:pt x="53845" y="13764"/>
                    <a:pt x="53343" y="14038"/>
                  </a:cubicBezTo>
                  <a:cubicBezTo>
                    <a:pt x="53206" y="14107"/>
                    <a:pt x="53046" y="14175"/>
                    <a:pt x="52910" y="14244"/>
                  </a:cubicBezTo>
                  <a:cubicBezTo>
                    <a:pt x="52499" y="14449"/>
                    <a:pt x="52088" y="14654"/>
                    <a:pt x="51654" y="14837"/>
                  </a:cubicBezTo>
                  <a:cubicBezTo>
                    <a:pt x="51540" y="14883"/>
                    <a:pt x="51426" y="14951"/>
                    <a:pt x="51289" y="14997"/>
                  </a:cubicBezTo>
                  <a:cubicBezTo>
                    <a:pt x="50764" y="15225"/>
                    <a:pt x="50216" y="15453"/>
                    <a:pt x="49668" y="15659"/>
                  </a:cubicBezTo>
                  <a:cubicBezTo>
                    <a:pt x="49554" y="15704"/>
                    <a:pt x="49440" y="15750"/>
                    <a:pt x="49303" y="15796"/>
                  </a:cubicBezTo>
                  <a:cubicBezTo>
                    <a:pt x="48869" y="15955"/>
                    <a:pt x="48413" y="16115"/>
                    <a:pt x="47956" y="16252"/>
                  </a:cubicBezTo>
                  <a:cubicBezTo>
                    <a:pt x="47774" y="16321"/>
                    <a:pt x="47591" y="16389"/>
                    <a:pt x="47386" y="16435"/>
                  </a:cubicBezTo>
                  <a:cubicBezTo>
                    <a:pt x="47158" y="16526"/>
                    <a:pt x="46906" y="16595"/>
                    <a:pt x="46655" y="16663"/>
                  </a:cubicBezTo>
                  <a:cubicBezTo>
                    <a:pt x="46427" y="16732"/>
                    <a:pt x="46199" y="16800"/>
                    <a:pt x="45971" y="16868"/>
                  </a:cubicBezTo>
                  <a:cubicBezTo>
                    <a:pt x="45720" y="16937"/>
                    <a:pt x="45446" y="17005"/>
                    <a:pt x="45195" y="17074"/>
                  </a:cubicBezTo>
                  <a:cubicBezTo>
                    <a:pt x="44966" y="17120"/>
                    <a:pt x="44738" y="17188"/>
                    <a:pt x="44510" y="17234"/>
                  </a:cubicBezTo>
                  <a:cubicBezTo>
                    <a:pt x="44259" y="17302"/>
                    <a:pt x="43985" y="17348"/>
                    <a:pt x="43734" y="17416"/>
                  </a:cubicBezTo>
                  <a:cubicBezTo>
                    <a:pt x="43505" y="17462"/>
                    <a:pt x="43254" y="17530"/>
                    <a:pt x="43026" y="17576"/>
                  </a:cubicBezTo>
                  <a:cubicBezTo>
                    <a:pt x="42775" y="17622"/>
                    <a:pt x="42501" y="17667"/>
                    <a:pt x="42227" y="17736"/>
                  </a:cubicBezTo>
                  <a:cubicBezTo>
                    <a:pt x="42022" y="17759"/>
                    <a:pt x="41794" y="17804"/>
                    <a:pt x="41565" y="17850"/>
                  </a:cubicBezTo>
                  <a:cubicBezTo>
                    <a:pt x="40972" y="17964"/>
                    <a:pt x="40356" y="18055"/>
                    <a:pt x="39739" y="18147"/>
                  </a:cubicBezTo>
                  <a:cubicBezTo>
                    <a:pt x="39671" y="18147"/>
                    <a:pt x="39557" y="18170"/>
                    <a:pt x="39488" y="18170"/>
                  </a:cubicBezTo>
                  <a:cubicBezTo>
                    <a:pt x="38940" y="18238"/>
                    <a:pt x="38415" y="18306"/>
                    <a:pt x="37890" y="18352"/>
                  </a:cubicBezTo>
                  <a:cubicBezTo>
                    <a:pt x="37685" y="18375"/>
                    <a:pt x="37480" y="18398"/>
                    <a:pt x="37274" y="18421"/>
                  </a:cubicBezTo>
                  <a:cubicBezTo>
                    <a:pt x="36932" y="18466"/>
                    <a:pt x="36589" y="18489"/>
                    <a:pt x="36247" y="18512"/>
                  </a:cubicBezTo>
                  <a:cubicBezTo>
                    <a:pt x="36042" y="18535"/>
                    <a:pt x="35813" y="18535"/>
                    <a:pt x="35608" y="18558"/>
                  </a:cubicBezTo>
                  <a:cubicBezTo>
                    <a:pt x="35243" y="18580"/>
                    <a:pt x="34900" y="18603"/>
                    <a:pt x="34535" y="18603"/>
                  </a:cubicBezTo>
                  <a:cubicBezTo>
                    <a:pt x="34330" y="18626"/>
                    <a:pt x="34124" y="18626"/>
                    <a:pt x="33942" y="18626"/>
                  </a:cubicBezTo>
                  <a:cubicBezTo>
                    <a:pt x="33348" y="18649"/>
                    <a:pt x="32778" y="18672"/>
                    <a:pt x="32184" y="18672"/>
                  </a:cubicBezTo>
                  <a:cubicBezTo>
                    <a:pt x="31705" y="18672"/>
                    <a:pt x="31225" y="18649"/>
                    <a:pt x="30723" y="18649"/>
                  </a:cubicBezTo>
                  <a:cubicBezTo>
                    <a:pt x="30427" y="18626"/>
                    <a:pt x="30130" y="18626"/>
                    <a:pt x="29833" y="18603"/>
                  </a:cubicBezTo>
                  <a:cubicBezTo>
                    <a:pt x="29628" y="18603"/>
                    <a:pt x="29399" y="18580"/>
                    <a:pt x="29171" y="18580"/>
                  </a:cubicBezTo>
                  <a:cubicBezTo>
                    <a:pt x="28852" y="18558"/>
                    <a:pt x="28532" y="18535"/>
                    <a:pt x="28235" y="18512"/>
                  </a:cubicBezTo>
                  <a:cubicBezTo>
                    <a:pt x="28030" y="18489"/>
                    <a:pt x="27825" y="18489"/>
                    <a:pt x="27619" y="18466"/>
                  </a:cubicBezTo>
                  <a:cubicBezTo>
                    <a:pt x="27254" y="18443"/>
                    <a:pt x="26866" y="18398"/>
                    <a:pt x="26501" y="18375"/>
                  </a:cubicBezTo>
                  <a:cubicBezTo>
                    <a:pt x="26364" y="18352"/>
                    <a:pt x="26227" y="18329"/>
                    <a:pt x="26090" y="18329"/>
                  </a:cubicBezTo>
                  <a:cubicBezTo>
                    <a:pt x="25565" y="18261"/>
                    <a:pt x="25063" y="18192"/>
                    <a:pt x="24560" y="18124"/>
                  </a:cubicBezTo>
                  <a:cubicBezTo>
                    <a:pt x="24492" y="18124"/>
                    <a:pt x="24446" y="18101"/>
                    <a:pt x="24378" y="18101"/>
                  </a:cubicBezTo>
                  <a:cubicBezTo>
                    <a:pt x="23921" y="18033"/>
                    <a:pt x="23465" y="17964"/>
                    <a:pt x="23008" y="17896"/>
                  </a:cubicBezTo>
                  <a:cubicBezTo>
                    <a:pt x="22826" y="17850"/>
                    <a:pt x="22643" y="17827"/>
                    <a:pt x="22483" y="17781"/>
                  </a:cubicBezTo>
                  <a:cubicBezTo>
                    <a:pt x="22141" y="17736"/>
                    <a:pt x="21799" y="17667"/>
                    <a:pt x="21479" y="17599"/>
                  </a:cubicBezTo>
                  <a:cubicBezTo>
                    <a:pt x="21319" y="17553"/>
                    <a:pt x="21160" y="17530"/>
                    <a:pt x="20977" y="17485"/>
                  </a:cubicBezTo>
                  <a:cubicBezTo>
                    <a:pt x="20612" y="17416"/>
                    <a:pt x="20247" y="17325"/>
                    <a:pt x="19881" y="17234"/>
                  </a:cubicBezTo>
                  <a:cubicBezTo>
                    <a:pt x="19676" y="17188"/>
                    <a:pt x="19493" y="17142"/>
                    <a:pt x="19288" y="17097"/>
                  </a:cubicBezTo>
                  <a:cubicBezTo>
                    <a:pt x="18968" y="17005"/>
                    <a:pt x="18626" y="16914"/>
                    <a:pt x="18306" y="16823"/>
                  </a:cubicBezTo>
                  <a:cubicBezTo>
                    <a:pt x="18124" y="16777"/>
                    <a:pt x="17941" y="16732"/>
                    <a:pt x="17759" y="16663"/>
                  </a:cubicBezTo>
                  <a:cubicBezTo>
                    <a:pt x="17256" y="16526"/>
                    <a:pt x="16754" y="16366"/>
                    <a:pt x="16275" y="16207"/>
                  </a:cubicBezTo>
                  <a:cubicBezTo>
                    <a:pt x="16184" y="16184"/>
                    <a:pt x="16069" y="16161"/>
                    <a:pt x="15978" y="16115"/>
                  </a:cubicBezTo>
                  <a:cubicBezTo>
                    <a:pt x="15408" y="15933"/>
                    <a:pt x="14837" y="15727"/>
                    <a:pt x="14289" y="15499"/>
                  </a:cubicBezTo>
                  <a:cubicBezTo>
                    <a:pt x="14061" y="15408"/>
                    <a:pt x="13833" y="15316"/>
                    <a:pt x="13604" y="15225"/>
                  </a:cubicBezTo>
                  <a:cubicBezTo>
                    <a:pt x="13422" y="15157"/>
                    <a:pt x="13262" y="15088"/>
                    <a:pt x="13079" y="14997"/>
                  </a:cubicBezTo>
                  <a:cubicBezTo>
                    <a:pt x="12828" y="14906"/>
                    <a:pt x="12577" y="14791"/>
                    <a:pt x="12326" y="14677"/>
                  </a:cubicBezTo>
                  <a:cubicBezTo>
                    <a:pt x="12166" y="14609"/>
                    <a:pt x="12007" y="14517"/>
                    <a:pt x="11847" y="14449"/>
                  </a:cubicBezTo>
                  <a:cubicBezTo>
                    <a:pt x="11573" y="14312"/>
                    <a:pt x="11299" y="14198"/>
                    <a:pt x="11048" y="14061"/>
                  </a:cubicBezTo>
                  <a:cubicBezTo>
                    <a:pt x="10911" y="13992"/>
                    <a:pt x="10774" y="13924"/>
                    <a:pt x="10637" y="13856"/>
                  </a:cubicBezTo>
                  <a:cubicBezTo>
                    <a:pt x="10249" y="13650"/>
                    <a:pt x="9861" y="13445"/>
                    <a:pt x="9473" y="13216"/>
                  </a:cubicBezTo>
                  <a:cubicBezTo>
                    <a:pt x="5981" y="11185"/>
                    <a:pt x="3424" y="8788"/>
                    <a:pt x="1872" y="6255"/>
                  </a:cubicBezTo>
                  <a:cubicBezTo>
                    <a:pt x="1096" y="4999"/>
                    <a:pt x="571" y="3698"/>
                    <a:pt x="274" y="2374"/>
                  </a:cubicBezTo>
                  <a:cubicBezTo>
                    <a:pt x="92" y="1576"/>
                    <a:pt x="23" y="799"/>
                    <a:pt x="23" y="1"/>
                  </a:cubicBezTo>
                  <a:close/>
                </a:path>
              </a:pathLst>
            </a:custGeom>
            <a:solidFill>
              <a:srgbClr val="B1B2F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0" name="Google Shape;6166;p47"/>
            <p:cNvSpPr/>
            <p:nvPr/>
          </p:nvSpPr>
          <p:spPr>
            <a:xfrm>
              <a:off x="3900638" y="2421950"/>
              <a:ext cx="1594375" cy="963250"/>
            </a:xfrm>
            <a:custGeom>
              <a:avLst/>
              <a:gdLst/>
              <a:ahLst/>
              <a:cxnLst/>
              <a:rect l="l" t="t" r="r" b="b"/>
              <a:pathLst>
                <a:path w="63775" h="38530" extrusionOk="0">
                  <a:moveTo>
                    <a:pt x="1" y="0"/>
                  </a:moveTo>
                  <a:lnTo>
                    <a:pt x="1" y="4976"/>
                  </a:lnTo>
                  <a:cubicBezTo>
                    <a:pt x="23" y="9724"/>
                    <a:pt x="3196" y="14494"/>
                    <a:pt x="9473" y="18101"/>
                  </a:cubicBezTo>
                  <a:cubicBezTo>
                    <a:pt x="9861" y="18352"/>
                    <a:pt x="10295" y="18557"/>
                    <a:pt x="10706" y="18785"/>
                  </a:cubicBezTo>
                  <a:cubicBezTo>
                    <a:pt x="10843" y="18854"/>
                    <a:pt x="10980" y="18922"/>
                    <a:pt x="11117" y="18991"/>
                  </a:cubicBezTo>
                  <a:cubicBezTo>
                    <a:pt x="11413" y="19151"/>
                    <a:pt x="11710" y="19288"/>
                    <a:pt x="12007" y="19425"/>
                  </a:cubicBezTo>
                  <a:cubicBezTo>
                    <a:pt x="12166" y="19493"/>
                    <a:pt x="12326" y="19584"/>
                    <a:pt x="12509" y="19653"/>
                  </a:cubicBezTo>
                  <a:cubicBezTo>
                    <a:pt x="12783" y="19790"/>
                    <a:pt x="13080" y="19904"/>
                    <a:pt x="13376" y="20018"/>
                  </a:cubicBezTo>
                  <a:cubicBezTo>
                    <a:pt x="13536" y="20086"/>
                    <a:pt x="13696" y="20155"/>
                    <a:pt x="13878" y="20223"/>
                  </a:cubicBezTo>
                  <a:cubicBezTo>
                    <a:pt x="13947" y="20269"/>
                    <a:pt x="14038" y="20315"/>
                    <a:pt x="14129" y="20338"/>
                  </a:cubicBezTo>
                  <a:cubicBezTo>
                    <a:pt x="14244" y="20383"/>
                    <a:pt x="14381" y="20429"/>
                    <a:pt x="14495" y="20475"/>
                  </a:cubicBezTo>
                  <a:cubicBezTo>
                    <a:pt x="14906" y="20634"/>
                    <a:pt x="15294" y="20771"/>
                    <a:pt x="15704" y="20908"/>
                  </a:cubicBezTo>
                  <a:cubicBezTo>
                    <a:pt x="15910" y="20977"/>
                    <a:pt x="16115" y="21045"/>
                    <a:pt x="16321" y="21114"/>
                  </a:cubicBezTo>
                  <a:cubicBezTo>
                    <a:pt x="16754" y="21273"/>
                    <a:pt x="17188" y="21388"/>
                    <a:pt x="17622" y="21524"/>
                  </a:cubicBezTo>
                  <a:cubicBezTo>
                    <a:pt x="17759" y="21570"/>
                    <a:pt x="17873" y="21616"/>
                    <a:pt x="18010" y="21639"/>
                  </a:cubicBezTo>
                  <a:cubicBezTo>
                    <a:pt x="18055" y="21661"/>
                    <a:pt x="18101" y="21661"/>
                    <a:pt x="18147" y="21684"/>
                  </a:cubicBezTo>
                  <a:cubicBezTo>
                    <a:pt x="18443" y="21776"/>
                    <a:pt x="18740" y="21844"/>
                    <a:pt x="19037" y="21912"/>
                  </a:cubicBezTo>
                  <a:cubicBezTo>
                    <a:pt x="19288" y="21981"/>
                    <a:pt x="19539" y="22049"/>
                    <a:pt x="19767" y="22118"/>
                  </a:cubicBezTo>
                  <a:cubicBezTo>
                    <a:pt x="20087" y="22186"/>
                    <a:pt x="20406" y="22255"/>
                    <a:pt x="20726" y="22323"/>
                  </a:cubicBezTo>
                  <a:cubicBezTo>
                    <a:pt x="20931" y="22369"/>
                    <a:pt x="21137" y="22415"/>
                    <a:pt x="21342" y="22460"/>
                  </a:cubicBezTo>
                  <a:cubicBezTo>
                    <a:pt x="21411" y="22483"/>
                    <a:pt x="21479" y="22483"/>
                    <a:pt x="21525" y="22506"/>
                  </a:cubicBezTo>
                  <a:cubicBezTo>
                    <a:pt x="22050" y="22597"/>
                    <a:pt x="22575" y="22711"/>
                    <a:pt x="23100" y="22803"/>
                  </a:cubicBezTo>
                  <a:cubicBezTo>
                    <a:pt x="23282" y="22826"/>
                    <a:pt x="23442" y="22848"/>
                    <a:pt x="23625" y="22871"/>
                  </a:cubicBezTo>
                  <a:cubicBezTo>
                    <a:pt x="23922" y="22917"/>
                    <a:pt x="24195" y="22962"/>
                    <a:pt x="24492" y="23008"/>
                  </a:cubicBezTo>
                  <a:cubicBezTo>
                    <a:pt x="24561" y="23031"/>
                    <a:pt x="24629" y="23031"/>
                    <a:pt x="24675" y="23031"/>
                  </a:cubicBezTo>
                  <a:cubicBezTo>
                    <a:pt x="24903" y="23054"/>
                    <a:pt x="25131" y="23099"/>
                    <a:pt x="25337" y="23122"/>
                  </a:cubicBezTo>
                  <a:cubicBezTo>
                    <a:pt x="25656" y="23168"/>
                    <a:pt x="25976" y="23191"/>
                    <a:pt x="26295" y="23236"/>
                  </a:cubicBezTo>
                  <a:cubicBezTo>
                    <a:pt x="26546" y="23259"/>
                    <a:pt x="26775" y="23282"/>
                    <a:pt x="27003" y="23305"/>
                  </a:cubicBezTo>
                  <a:cubicBezTo>
                    <a:pt x="27186" y="23328"/>
                    <a:pt x="27391" y="23350"/>
                    <a:pt x="27596" y="23350"/>
                  </a:cubicBezTo>
                  <a:cubicBezTo>
                    <a:pt x="27711" y="23373"/>
                    <a:pt x="27825" y="23373"/>
                    <a:pt x="27939" y="23373"/>
                  </a:cubicBezTo>
                  <a:cubicBezTo>
                    <a:pt x="28190" y="23396"/>
                    <a:pt x="28418" y="23419"/>
                    <a:pt x="28669" y="23419"/>
                  </a:cubicBezTo>
                  <a:cubicBezTo>
                    <a:pt x="28989" y="23442"/>
                    <a:pt x="29285" y="23465"/>
                    <a:pt x="29605" y="23487"/>
                  </a:cubicBezTo>
                  <a:cubicBezTo>
                    <a:pt x="29856" y="23487"/>
                    <a:pt x="30107" y="23510"/>
                    <a:pt x="30358" y="23510"/>
                  </a:cubicBezTo>
                  <a:cubicBezTo>
                    <a:pt x="30495" y="23510"/>
                    <a:pt x="30632" y="23533"/>
                    <a:pt x="30769" y="23533"/>
                  </a:cubicBezTo>
                  <a:lnTo>
                    <a:pt x="33006" y="23533"/>
                  </a:lnTo>
                  <a:cubicBezTo>
                    <a:pt x="33280" y="23533"/>
                    <a:pt x="33577" y="23533"/>
                    <a:pt x="33851" y="23510"/>
                  </a:cubicBezTo>
                  <a:lnTo>
                    <a:pt x="34239" y="23510"/>
                  </a:lnTo>
                  <a:cubicBezTo>
                    <a:pt x="34581" y="23510"/>
                    <a:pt x="34923" y="23487"/>
                    <a:pt x="35266" y="23465"/>
                  </a:cubicBezTo>
                  <a:cubicBezTo>
                    <a:pt x="35654" y="23442"/>
                    <a:pt x="36019" y="23442"/>
                    <a:pt x="36407" y="23419"/>
                  </a:cubicBezTo>
                  <a:lnTo>
                    <a:pt x="37023" y="23419"/>
                  </a:lnTo>
                  <a:cubicBezTo>
                    <a:pt x="37274" y="23419"/>
                    <a:pt x="37525" y="23396"/>
                    <a:pt x="37776" y="23396"/>
                  </a:cubicBezTo>
                  <a:cubicBezTo>
                    <a:pt x="37982" y="23396"/>
                    <a:pt x="38187" y="23419"/>
                    <a:pt x="38393" y="23419"/>
                  </a:cubicBezTo>
                  <a:cubicBezTo>
                    <a:pt x="38644" y="23419"/>
                    <a:pt x="38895" y="23419"/>
                    <a:pt x="39146" y="23442"/>
                  </a:cubicBezTo>
                  <a:cubicBezTo>
                    <a:pt x="39329" y="23442"/>
                    <a:pt x="39534" y="23442"/>
                    <a:pt x="39717" y="23465"/>
                  </a:cubicBezTo>
                  <a:cubicBezTo>
                    <a:pt x="39991" y="23465"/>
                    <a:pt x="40242" y="23487"/>
                    <a:pt x="40493" y="23487"/>
                  </a:cubicBezTo>
                  <a:cubicBezTo>
                    <a:pt x="40675" y="23510"/>
                    <a:pt x="40881" y="23510"/>
                    <a:pt x="41063" y="23533"/>
                  </a:cubicBezTo>
                  <a:cubicBezTo>
                    <a:pt x="41314" y="23556"/>
                    <a:pt x="41565" y="23579"/>
                    <a:pt x="41839" y="23602"/>
                  </a:cubicBezTo>
                  <a:cubicBezTo>
                    <a:pt x="42022" y="23624"/>
                    <a:pt x="42205" y="23647"/>
                    <a:pt x="42387" y="23647"/>
                  </a:cubicBezTo>
                  <a:cubicBezTo>
                    <a:pt x="42661" y="23693"/>
                    <a:pt x="42912" y="23716"/>
                    <a:pt x="43186" y="23739"/>
                  </a:cubicBezTo>
                  <a:cubicBezTo>
                    <a:pt x="43346" y="23761"/>
                    <a:pt x="43528" y="23784"/>
                    <a:pt x="43711" y="23807"/>
                  </a:cubicBezTo>
                  <a:cubicBezTo>
                    <a:pt x="43985" y="23853"/>
                    <a:pt x="44282" y="23898"/>
                    <a:pt x="44578" y="23944"/>
                  </a:cubicBezTo>
                  <a:cubicBezTo>
                    <a:pt x="44715" y="23967"/>
                    <a:pt x="44852" y="23990"/>
                    <a:pt x="45012" y="24012"/>
                  </a:cubicBezTo>
                  <a:cubicBezTo>
                    <a:pt x="45423" y="24081"/>
                    <a:pt x="45857" y="24172"/>
                    <a:pt x="46290" y="24264"/>
                  </a:cubicBezTo>
                  <a:cubicBezTo>
                    <a:pt x="46473" y="24286"/>
                    <a:pt x="46678" y="24355"/>
                    <a:pt x="46884" y="24378"/>
                  </a:cubicBezTo>
                  <a:cubicBezTo>
                    <a:pt x="47135" y="24446"/>
                    <a:pt x="47386" y="24492"/>
                    <a:pt x="47637" y="24560"/>
                  </a:cubicBezTo>
                  <a:cubicBezTo>
                    <a:pt x="47820" y="24606"/>
                    <a:pt x="48002" y="24652"/>
                    <a:pt x="48208" y="24697"/>
                  </a:cubicBezTo>
                  <a:cubicBezTo>
                    <a:pt x="48436" y="24766"/>
                    <a:pt x="48687" y="24834"/>
                    <a:pt x="48915" y="24903"/>
                  </a:cubicBezTo>
                  <a:cubicBezTo>
                    <a:pt x="49052" y="24925"/>
                    <a:pt x="49166" y="24971"/>
                    <a:pt x="49303" y="25017"/>
                  </a:cubicBezTo>
                  <a:cubicBezTo>
                    <a:pt x="49646" y="25108"/>
                    <a:pt x="50011" y="25222"/>
                    <a:pt x="50353" y="25336"/>
                  </a:cubicBezTo>
                  <a:cubicBezTo>
                    <a:pt x="50513" y="25382"/>
                    <a:pt x="50673" y="25450"/>
                    <a:pt x="50833" y="25496"/>
                  </a:cubicBezTo>
                  <a:cubicBezTo>
                    <a:pt x="51152" y="25610"/>
                    <a:pt x="51449" y="25724"/>
                    <a:pt x="51768" y="25838"/>
                  </a:cubicBezTo>
                  <a:cubicBezTo>
                    <a:pt x="51951" y="25907"/>
                    <a:pt x="52134" y="25975"/>
                    <a:pt x="52339" y="26067"/>
                  </a:cubicBezTo>
                  <a:cubicBezTo>
                    <a:pt x="52476" y="26112"/>
                    <a:pt x="52613" y="26181"/>
                    <a:pt x="52773" y="26249"/>
                  </a:cubicBezTo>
                  <a:cubicBezTo>
                    <a:pt x="53001" y="26341"/>
                    <a:pt x="53229" y="26455"/>
                    <a:pt x="53480" y="26546"/>
                  </a:cubicBezTo>
                  <a:cubicBezTo>
                    <a:pt x="53617" y="26615"/>
                    <a:pt x="53754" y="26683"/>
                    <a:pt x="53891" y="26751"/>
                  </a:cubicBezTo>
                  <a:cubicBezTo>
                    <a:pt x="54142" y="26866"/>
                    <a:pt x="54393" y="26980"/>
                    <a:pt x="54644" y="27117"/>
                  </a:cubicBezTo>
                  <a:cubicBezTo>
                    <a:pt x="54781" y="27162"/>
                    <a:pt x="54895" y="27231"/>
                    <a:pt x="55010" y="27299"/>
                  </a:cubicBezTo>
                  <a:cubicBezTo>
                    <a:pt x="55375" y="27482"/>
                    <a:pt x="55740" y="27687"/>
                    <a:pt x="56105" y="27893"/>
                  </a:cubicBezTo>
                  <a:cubicBezTo>
                    <a:pt x="59917" y="30107"/>
                    <a:pt x="62314" y="32800"/>
                    <a:pt x="63272" y="35653"/>
                  </a:cubicBezTo>
                  <a:cubicBezTo>
                    <a:pt x="63592" y="36589"/>
                    <a:pt x="63775" y="37571"/>
                    <a:pt x="63775" y="38529"/>
                  </a:cubicBezTo>
                  <a:lnTo>
                    <a:pt x="63775" y="33553"/>
                  </a:lnTo>
                  <a:cubicBezTo>
                    <a:pt x="63752" y="29696"/>
                    <a:pt x="61218" y="25861"/>
                    <a:pt x="56128" y="22917"/>
                  </a:cubicBezTo>
                  <a:cubicBezTo>
                    <a:pt x="55763" y="22711"/>
                    <a:pt x="55398" y="22506"/>
                    <a:pt x="55032" y="22301"/>
                  </a:cubicBezTo>
                  <a:cubicBezTo>
                    <a:pt x="54895" y="22255"/>
                    <a:pt x="54781" y="22186"/>
                    <a:pt x="54667" y="22141"/>
                  </a:cubicBezTo>
                  <a:cubicBezTo>
                    <a:pt x="54416" y="22004"/>
                    <a:pt x="54165" y="21890"/>
                    <a:pt x="53914" y="21753"/>
                  </a:cubicBezTo>
                  <a:cubicBezTo>
                    <a:pt x="53777" y="21707"/>
                    <a:pt x="53640" y="21639"/>
                    <a:pt x="53480" y="21570"/>
                  </a:cubicBezTo>
                  <a:cubicBezTo>
                    <a:pt x="53252" y="21456"/>
                    <a:pt x="53024" y="21365"/>
                    <a:pt x="52773" y="21251"/>
                  </a:cubicBezTo>
                  <a:cubicBezTo>
                    <a:pt x="52636" y="21205"/>
                    <a:pt x="52499" y="21136"/>
                    <a:pt x="52339" y="21068"/>
                  </a:cubicBezTo>
                  <a:cubicBezTo>
                    <a:pt x="52248" y="21045"/>
                    <a:pt x="52156" y="20999"/>
                    <a:pt x="52065" y="20954"/>
                  </a:cubicBezTo>
                  <a:cubicBezTo>
                    <a:pt x="51974" y="20931"/>
                    <a:pt x="51883" y="20885"/>
                    <a:pt x="51768" y="20863"/>
                  </a:cubicBezTo>
                  <a:cubicBezTo>
                    <a:pt x="51472" y="20748"/>
                    <a:pt x="51152" y="20634"/>
                    <a:pt x="50855" y="20520"/>
                  </a:cubicBezTo>
                  <a:cubicBezTo>
                    <a:pt x="50696" y="20475"/>
                    <a:pt x="50536" y="20406"/>
                    <a:pt x="50353" y="20360"/>
                  </a:cubicBezTo>
                  <a:cubicBezTo>
                    <a:pt x="50011" y="20246"/>
                    <a:pt x="49668" y="20132"/>
                    <a:pt x="49326" y="20018"/>
                  </a:cubicBezTo>
                  <a:cubicBezTo>
                    <a:pt x="49212" y="19995"/>
                    <a:pt x="49121" y="19972"/>
                    <a:pt x="49029" y="19927"/>
                  </a:cubicBezTo>
                  <a:cubicBezTo>
                    <a:pt x="49007" y="19927"/>
                    <a:pt x="48961" y="19927"/>
                    <a:pt x="48938" y="19904"/>
                  </a:cubicBezTo>
                  <a:cubicBezTo>
                    <a:pt x="48710" y="19858"/>
                    <a:pt x="48459" y="19790"/>
                    <a:pt x="48208" y="19721"/>
                  </a:cubicBezTo>
                  <a:cubicBezTo>
                    <a:pt x="48025" y="19676"/>
                    <a:pt x="47842" y="19630"/>
                    <a:pt x="47660" y="19584"/>
                  </a:cubicBezTo>
                  <a:cubicBezTo>
                    <a:pt x="47409" y="19516"/>
                    <a:pt x="47158" y="19470"/>
                    <a:pt x="46907" y="19402"/>
                  </a:cubicBezTo>
                  <a:cubicBezTo>
                    <a:pt x="46724" y="19379"/>
                    <a:pt x="46564" y="19333"/>
                    <a:pt x="46404" y="19288"/>
                  </a:cubicBezTo>
                  <a:cubicBezTo>
                    <a:pt x="46359" y="19288"/>
                    <a:pt x="46336" y="19288"/>
                    <a:pt x="46290" y="19265"/>
                  </a:cubicBezTo>
                  <a:cubicBezTo>
                    <a:pt x="45879" y="19196"/>
                    <a:pt x="45446" y="19105"/>
                    <a:pt x="45012" y="19037"/>
                  </a:cubicBezTo>
                  <a:cubicBezTo>
                    <a:pt x="44875" y="19014"/>
                    <a:pt x="44738" y="18991"/>
                    <a:pt x="44578" y="18968"/>
                  </a:cubicBezTo>
                  <a:cubicBezTo>
                    <a:pt x="44350" y="18922"/>
                    <a:pt x="44099" y="18877"/>
                    <a:pt x="43848" y="18854"/>
                  </a:cubicBezTo>
                  <a:cubicBezTo>
                    <a:pt x="43802" y="18854"/>
                    <a:pt x="43757" y="18831"/>
                    <a:pt x="43711" y="18831"/>
                  </a:cubicBezTo>
                  <a:cubicBezTo>
                    <a:pt x="43551" y="18808"/>
                    <a:pt x="43369" y="18785"/>
                    <a:pt x="43186" y="18763"/>
                  </a:cubicBezTo>
                  <a:cubicBezTo>
                    <a:pt x="42935" y="18740"/>
                    <a:pt x="42661" y="18694"/>
                    <a:pt x="42410" y="18671"/>
                  </a:cubicBezTo>
                  <a:cubicBezTo>
                    <a:pt x="42227" y="18648"/>
                    <a:pt x="42022" y="18648"/>
                    <a:pt x="41839" y="18626"/>
                  </a:cubicBezTo>
                  <a:cubicBezTo>
                    <a:pt x="41680" y="18603"/>
                    <a:pt x="41520" y="18580"/>
                    <a:pt x="41337" y="18580"/>
                  </a:cubicBezTo>
                  <a:cubicBezTo>
                    <a:pt x="41246" y="18557"/>
                    <a:pt x="41155" y="18557"/>
                    <a:pt x="41086" y="18557"/>
                  </a:cubicBezTo>
                  <a:cubicBezTo>
                    <a:pt x="40881" y="18534"/>
                    <a:pt x="40698" y="18534"/>
                    <a:pt x="40493" y="18512"/>
                  </a:cubicBezTo>
                  <a:cubicBezTo>
                    <a:pt x="40242" y="18489"/>
                    <a:pt x="39991" y="18489"/>
                    <a:pt x="39739" y="18466"/>
                  </a:cubicBezTo>
                  <a:cubicBezTo>
                    <a:pt x="39557" y="18466"/>
                    <a:pt x="39351" y="18466"/>
                    <a:pt x="39169" y="18443"/>
                  </a:cubicBezTo>
                  <a:lnTo>
                    <a:pt x="38804" y="18443"/>
                  </a:lnTo>
                  <a:cubicBezTo>
                    <a:pt x="38667" y="18443"/>
                    <a:pt x="38553" y="18443"/>
                    <a:pt x="38416" y="18420"/>
                  </a:cubicBezTo>
                  <a:lnTo>
                    <a:pt x="37046" y="18420"/>
                  </a:lnTo>
                  <a:cubicBezTo>
                    <a:pt x="36841" y="18443"/>
                    <a:pt x="36635" y="18443"/>
                    <a:pt x="36430" y="18443"/>
                  </a:cubicBezTo>
                  <a:lnTo>
                    <a:pt x="36156" y="18443"/>
                  </a:lnTo>
                  <a:cubicBezTo>
                    <a:pt x="35859" y="18466"/>
                    <a:pt x="35562" y="18466"/>
                    <a:pt x="35289" y="18489"/>
                  </a:cubicBezTo>
                  <a:cubicBezTo>
                    <a:pt x="34809" y="18512"/>
                    <a:pt x="34330" y="18534"/>
                    <a:pt x="33873" y="18534"/>
                  </a:cubicBezTo>
                  <a:cubicBezTo>
                    <a:pt x="33577" y="18534"/>
                    <a:pt x="33303" y="18557"/>
                    <a:pt x="33029" y="18557"/>
                  </a:cubicBezTo>
                  <a:lnTo>
                    <a:pt x="31271" y="18557"/>
                  </a:lnTo>
                  <a:cubicBezTo>
                    <a:pt x="30975" y="18534"/>
                    <a:pt x="30678" y="18534"/>
                    <a:pt x="30358" y="18534"/>
                  </a:cubicBezTo>
                  <a:cubicBezTo>
                    <a:pt x="30107" y="18512"/>
                    <a:pt x="29879" y="18512"/>
                    <a:pt x="29628" y="18489"/>
                  </a:cubicBezTo>
                  <a:cubicBezTo>
                    <a:pt x="29308" y="18489"/>
                    <a:pt x="28989" y="18466"/>
                    <a:pt x="28692" y="18443"/>
                  </a:cubicBezTo>
                  <a:cubicBezTo>
                    <a:pt x="28441" y="18443"/>
                    <a:pt x="28190" y="18420"/>
                    <a:pt x="27962" y="18397"/>
                  </a:cubicBezTo>
                  <a:cubicBezTo>
                    <a:pt x="27642" y="18375"/>
                    <a:pt x="27322" y="18352"/>
                    <a:pt x="27003" y="18329"/>
                  </a:cubicBezTo>
                  <a:cubicBezTo>
                    <a:pt x="26775" y="18306"/>
                    <a:pt x="26546" y="18283"/>
                    <a:pt x="26318" y="18260"/>
                  </a:cubicBezTo>
                  <a:cubicBezTo>
                    <a:pt x="25999" y="18215"/>
                    <a:pt x="25679" y="18169"/>
                    <a:pt x="25360" y="18146"/>
                  </a:cubicBezTo>
                  <a:cubicBezTo>
                    <a:pt x="25131" y="18101"/>
                    <a:pt x="24926" y="18078"/>
                    <a:pt x="24698" y="18055"/>
                  </a:cubicBezTo>
                  <a:cubicBezTo>
                    <a:pt x="24332" y="18009"/>
                    <a:pt x="23990" y="17941"/>
                    <a:pt x="23625" y="17895"/>
                  </a:cubicBezTo>
                  <a:cubicBezTo>
                    <a:pt x="23465" y="17872"/>
                    <a:pt x="23282" y="17850"/>
                    <a:pt x="23123" y="17804"/>
                  </a:cubicBezTo>
                  <a:cubicBezTo>
                    <a:pt x="22598" y="17713"/>
                    <a:pt x="22073" y="17621"/>
                    <a:pt x="21548" y="17530"/>
                  </a:cubicBezTo>
                  <a:cubicBezTo>
                    <a:pt x="21274" y="17462"/>
                    <a:pt x="21000" y="17393"/>
                    <a:pt x="20726" y="17347"/>
                  </a:cubicBezTo>
                  <a:cubicBezTo>
                    <a:pt x="20406" y="17279"/>
                    <a:pt x="20110" y="17210"/>
                    <a:pt x="19790" y="17119"/>
                  </a:cubicBezTo>
                  <a:cubicBezTo>
                    <a:pt x="19539" y="17074"/>
                    <a:pt x="19311" y="17005"/>
                    <a:pt x="19060" y="16937"/>
                  </a:cubicBezTo>
                  <a:cubicBezTo>
                    <a:pt x="18763" y="16868"/>
                    <a:pt x="18443" y="16777"/>
                    <a:pt x="18147" y="16708"/>
                  </a:cubicBezTo>
                  <a:cubicBezTo>
                    <a:pt x="17987" y="16663"/>
                    <a:pt x="17804" y="16594"/>
                    <a:pt x="17645" y="16549"/>
                  </a:cubicBezTo>
                  <a:cubicBezTo>
                    <a:pt x="17188" y="16412"/>
                    <a:pt x="16754" y="16275"/>
                    <a:pt x="16321" y="16138"/>
                  </a:cubicBezTo>
                  <a:cubicBezTo>
                    <a:pt x="16115" y="16069"/>
                    <a:pt x="15910" y="16001"/>
                    <a:pt x="15727" y="15932"/>
                  </a:cubicBezTo>
                  <a:cubicBezTo>
                    <a:pt x="15316" y="15795"/>
                    <a:pt x="14906" y="15636"/>
                    <a:pt x="14518" y="15499"/>
                  </a:cubicBezTo>
                  <a:cubicBezTo>
                    <a:pt x="14312" y="15407"/>
                    <a:pt x="14084" y="15339"/>
                    <a:pt x="13878" y="15248"/>
                  </a:cubicBezTo>
                  <a:cubicBezTo>
                    <a:pt x="13719" y="15179"/>
                    <a:pt x="13559" y="15111"/>
                    <a:pt x="13399" y="15042"/>
                  </a:cubicBezTo>
                  <a:cubicBezTo>
                    <a:pt x="13102" y="14928"/>
                    <a:pt x="12806" y="14791"/>
                    <a:pt x="12509" y="14677"/>
                  </a:cubicBezTo>
                  <a:cubicBezTo>
                    <a:pt x="12349" y="14586"/>
                    <a:pt x="12189" y="14517"/>
                    <a:pt x="12030" y="14449"/>
                  </a:cubicBezTo>
                  <a:cubicBezTo>
                    <a:pt x="11733" y="14312"/>
                    <a:pt x="11436" y="14152"/>
                    <a:pt x="11139" y="14015"/>
                  </a:cubicBezTo>
                  <a:cubicBezTo>
                    <a:pt x="11002" y="13946"/>
                    <a:pt x="10865" y="13878"/>
                    <a:pt x="10729" y="13810"/>
                  </a:cubicBezTo>
                  <a:cubicBezTo>
                    <a:pt x="10295" y="13581"/>
                    <a:pt x="9884" y="13353"/>
                    <a:pt x="9473" y="13125"/>
                  </a:cubicBezTo>
                  <a:cubicBezTo>
                    <a:pt x="3196" y="9496"/>
                    <a:pt x="46" y="4748"/>
                    <a:pt x="1" y="0"/>
                  </a:cubicBezTo>
                  <a:close/>
                </a:path>
              </a:pathLst>
            </a:custGeom>
            <a:solidFill>
              <a:srgbClr val="BBC0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1" name="Google Shape;6167;p47"/>
            <p:cNvSpPr/>
            <p:nvPr/>
          </p:nvSpPr>
          <p:spPr>
            <a:xfrm>
              <a:off x="4043863" y="3258500"/>
              <a:ext cx="1604075" cy="591200"/>
            </a:xfrm>
            <a:custGeom>
              <a:avLst/>
              <a:gdLst/>
              <a:ahLst/>
              <a:cxnLst/>
              <a:rect l="l" t="t" r="r" b="b"/>
              <a:pathLst>
                <a:path w="64163" h="23648" extrusionOk="0">
                  <a:moveTo>
                    <a:pt x="64163" y="91"/>
                  </a:moveTo>
                  <a:lnTo>
                    <a:pt x="64162" y="308"/>
                  </a:lnTo>
                  <a:lnTo>
                    <a:pt x="64162" y="308"/>
                  </a:lnTo>
                  <a:cubicBezTo>
                    <a:pt x="64163" y="236"/>
                    <a:pt x="64163" y="164"/>
                    <a:pt x="64163" y="91"/>
                  </a:cubicBezTo>
                  <a:close/>
                  <a:moveTo>
                    <a:pt x="24" y="0"/>
                  </a:moveTo>
                  <a:lnTo>
                    <a:pt x="1" y="4976"/>
                  </a:lnTo>
                  <a:cubicBezTo>
                    <a:pt x="1" y="7099"/>
                    <a:pt x="617" y="9221"/>
                    <a:pt x="1850" y="11230"/>
                  </a:cubicBezTo>
                  <a:cubicBezTo>
                    <a:pt x="3402" y="13787"/>
                    <a:pt x="5958" y="16183"/>
                    <a:pt x="9473" y="18192"/>
                  </a:cubicBezTo>
                  <a:cubicBezTo>
                    <a:pt x="9838" y="18420"/>
                    <a:pt x="10226" y="18625"/>
                    <a:pt x="10637" y="18831"/>
                  </a:cubicBezTo>
                  <a:cubicBezTo>
                    <a:pt x="10751" y="18899"/>
                    <a:pt x="10888" y="18968"/>
                    <a:pt x="11025" y="19036"/>
                  </a:cubicBezTo>
                  <a:cubicBezTo>
                    <a:pt x="11276" y="19173"/>
                    <a:pt x="11550" y="19310"/>
                    <a:pt x="11824" y="19424"/>
                  </a:cubicBezTo>
                  <a:cubicBezTo>
                    <a:pt x="11984" y="19516"/>
                    <a:pt x="12144" y="19584"/>
                    <a:pt x="12304" y="19653"/>
                  </a:cubicBezTo>
                  <a:cubicBezTo>
                    <a:pt x="12555" y="19767"/>
                    <a:pt x="12806" y="19881"/>
                    <a:pt x="13057" y="19995"/>
                  </a:cubicBezTo>
                  <a:cubicBezTo>
                    <a:pt x="13239" y="20063"/>
                    <a:pt x="13422" y="20132"/>
                    <a:pt x="13605" y="20200"/>
                  </a:cubicBezTo>
                  <a:cubicBezTo>
                    <a:pt x="13764" y="20292"/>
                    <a:pt x="13947" y="20360"/>
                    <a:pt x="14130" y="20429"/>
                  </a:cubicBezTo>
                  <a:cubicBezTo>
                    <a:pt x="14175" y="20452"/>
                    <a:pt x="14221" y="20474"/>
                    <a:pt x="14289" y="20474"/>
                  </a:cubicBezTo>
                  <a:cubicBezTo>
                    <a:pt x="14837" y="20703"/>
                    <a:pt x="15385" y="20908"/>
                    <a:pt x="15956" y="21091"/>
                  </a:cubicBezTo>
                  <a:cubicBezTo>
                    <a:pt x="16070" y="21136"/>
                    <a:pt x="16161" y="21159"/>
                    <a:pt x="16252" y="21205"/>
                  </a:cubicBezTo>
                  <a:cubicBezTo>
                    <a:pt x="16755" y="21365"/>
                    <a:pt x="17234" y="21501"/>
                    <a:pt x="17736" y="21661"/>
                  </a:cubicBezTo>
                  <a:cubicBezTo>
                    <a:pt x="17827" y="21684"/>
                    <a:pt x="17919" y="21707"/>
                    <a:pt x="17987" y="21730"/>
                  </a:cubicBezTo>
                  <a:cubicBezTo>
                    <a:pt x="18101" y="21753"/>
                    <a:pt x="18193" y="21775"/>
                    <a:pt x="18284" y="21821"/>
                  </a:cubicBezTo>
                  <a:cubicBezTo>
                    <a:pt x="18626" y="21912"/>
                    <a:pt x="18946" y="21981"/>
                    <a:pt x="19265" y="22072"/>
                  </a:cubicBezTo>
                  <a:cubicBezTo>
                    <a:pt x="19471" y="22118"/>
                    <a:pt x="19676" y="22163"/>
                    <a:pt x="19859" y="22209"/>
                  </a:cubicBezTo>
                  <a:cubicBezTo>
                    <a:pt x="20224" y="22300"/>
                    <a:pt x="20612" y="22392"/>
                    <a:pt x="20977" y="22460"/>
                  </a:cubicBezTo>
                  <a:cubicBezTo>
                    <a:pt x="21114" y="22506"/>
                    <a:pt x="21228" y="22529"/>
                    <a:pt x="21365" y="22551"/>
                  </a:cubicBezTo>
                  <a:cubicBezTo>
                    <a:pt x="21388" y="22574"/>
                    <a:pt x="21434" y="22574"/>
                    <a:pt x="21457" y="22574"/>
                  </a:cubicBezTo>
                  <a:cubicBezTo>
                    <a:pt x="21799" y="22643"/>
                    <a:pt x="22141" y="22711"/>
                    <a:pt x="22461" y="22757"/>
                  </a:cubicBezTo>
                  <a:cubicBezTo>
                    <a:pt x="22643" y="22803"/>
                    <a:pt x="22826" y="22825"/>
                    <a:pt x="22986" y="22871"/>
                  </a:cubicBezTo>
                  <a:cubicBezTo>
                    <a:pt x="23442" y="22939"/>
                    <a:pt x="23922" y="23008"/>
                    <a:pt x="24378" y="23076"/>
                  </a:cubicBezTo>
                  <a:cubicBezTo>
                    <a:pt x="24424" y="23099"/>
                    <a:pt x="24469" y="23099"/>
                    <a:pt x="24538" y="23099"/>
                  </a:cubicBezTo>
                  <a:cubicBezTo>
                    <a:pt x="25040" y="23191"/>
                    <a:pt x="25565" y="23236"/>
                    <a:pt x="26067" y="23305"/>
                  </a:cubicBezTo>
                  <a:cubicBezTo>
                    <a:pt x="26227" y="23328"/>
                    <a:pt x="26387" y="23328"/>
                    <a:pt x="26524" y="23350"/>
                  </a:cubicBezTo>
                  <a:cubicBezTo>
                    <a:pt x="26889" y="23396"/>
                    <a:pt x="27254" y="23419"/>
                    <a:pt x="27619" y="23442"/>
                  </a:cubicBezTo>
                  <a:cubicBezTo>
                    <a:pt x="27619" y="23464"/>
                    <a:pt x="27642" y="23464"/>
                    <a:pt x="27642" y="23464"/>
                  </a:cubicBezTo>
                  <a:cubicBezTo>
                    <a:pt x="27848" y="23464"/>
                    <a:pt x="28030" y="23487"/>
                    <a:pt x="28236" y="23487"/>
                  </a:cubicBezTo>
                  <a:cubicBezTo>
                    <a:pt x="28532" y="23510"/>
                    <a:pt x="28852" y="23533"/>
                    <a:pt x="29172" y="23556"/>
                  </a:cubicBezTo>
                  <a:cubicBezTo>
                    <a:pt x="29377" y="23579"/>
                    <a:pt x="29605" y="23579"/>
                    <a:pt x="29833" y="23579"/>
                  </a:cubicBezTo>
                  <a:cubicBezTo>
                    <a:pt x="30130" y="23601"/>
                    <a:pt x="30427" y="23624"/>
                    <a:pt x="30724" y="23624"/>
                  </a:cubicBezTo>
                  <a:lnTo>
                    <a:pt x="30792" y="23624"/>
                  </a:lnTo>
                  <a:cubicBezTo>
                    <a:pt x="31249" y="23647"/>
                    <a:pt x="31705" y="23647"/>
                    <a:pt x="32184" y="23647"/>
                  </a:cubicBezTo>
                  <a:cubicBezTo>
                    <a:pt x="32755" y="23647"/>
                    <a:pt x="33349" y="23624"/>
                    <a:pt x="33919" y="23601"/>
                  </a:cubicBezTo>
                  <a:lnTo>
                    <a:pt x="34079" y="23601"/>
                  </a:lnTo>
                  <a:cubicBezTo>
                    <a:pt x="34216" y="23601"/>
                    <a:pt x="34376" y="23601"/>
                    <a:pt x="34513" y="23579"/>
                  </a:cubicBezTo>
                  <a:cubicBezTo>
                    <a:pt x="34878" y="23579"/>
                    <a:pt x="35243" y="23556"/>
                    <a:pt x="35585" y="23533"/>
                  </a:cubicBezTo>
                  <a:cubicBezTo>
                    <a:pt x="35814" y="23510"/>
                    <a:pt x="36019" y="23510"/>
                    <a:pt x="36247" y="23487"/>
                  </a:cubicBezTo>
                  <a:cubicBezTo>
                    <a:pt x="36590" y="23464"/>
                    <a:pt x="36932" y="23442"/>
                    <a:pt x="37274" y="23396"/>
                  </a:cubicBezTo>
                  <a:cubicBezTo>
                    <a:pt x="37389" y="23396"/>
                    <a:pt x="37503" y="23396"/>
                    <a:pt x="37617" y="23373"/>
                  </a:cubicBezTo>
                  <a:cubicBezTo>
                    <a:pt x="37708" y="23373"/>
                    <a:pt x="37799" y="23350"/>
                    <a:pt x="37868" y="23350"/>
                  </a:cubicBezTo>
                  <a:cubicBezTo>
                    <a:pt x="38416" y="23282"/>
                    <a:pt x="38941" y="23236"/>
                    <a:pt x="39466" y="23145"/>
                  </a:cubicBezTo>
                  <a:cubicBezTo>
                    <a:pt x="39557" y="23145"/>
                    <a:pt x="39648" y="23122"/>
                    <a:pt x="39740" y="23122"/>
                  </a:cubicBezTo>
                  <a:cubicBezTo>
                    <a:pt x="40356" y="23031"/>
                    <a:pt x="40949" y="22939"/>
                    <a:pt x="41543" y="22825"/>
                  </a:cubicBezTo>
                  <a:cubicBezTo>
                    <a:pt x="41611" y="22825"/>
                    <a:pt x="41657" y="22803"/>
                    <a:pt x="41725" y="22803"/>
                  </a:cubicBezTo>
                  <a:cubicBezTo>
                    <a:pt x="41885" y="22780"/>
                    <a:pt x="42045" y="22734"/>
                    <a:pt x="42228" y="22711"/>
                  </a:cubicBezTo>
                  <a:cubicBezTo>
                    <a:pt x="42479" y="22666"/>
                    <a:pt x="42753" y="22597"/>
                    <a:pt x="43026" y="22551"/>
                  </a:cubicBezTo>
                  <a:cubicBezTo>
                    <a:pt x="43255" y="22506"/>
                    <a:pt x="43483" y="22437"/>
                    <a:pt x="43711" y="22392"/>
                  </a:cubicBezTo>
                  <a:cubicBezTo>
                    <a:pt x="43985" y="22346"/>
                    <a:pt x="44236" y="22278"/>
                    <a:pt x="44487" y="22209"/>
                  </a:cubicBezTo>
                  <a:cubicBezTo>
                    <a:pt x="44738" y="22163"/>
                    <a:pt x="44967" y="22095"/>
                    <a:pt x="45195" y="22049"/>
                  </a:cubicBezTo>
                  <a:cubicBezTo>
                    <a:pt x="45446" y="21981"/>
                    <a:pt x="45697" y="21912"/>
                    <a:pt x="45948" y="21844"/>
                  </a:cubicBezTo>
                  <a:cubicBezTo>
                    <a:pt x="46176" y="21775"/>
                    <a:pt x="46405" y="21707"/>
                    <a:pt x="46633" y="21638"/>
                  </a:cubicBezTo>
                  <a:cubicBezTo>
                    <a:pt x="46884" y="21570"/>
                    <a:pt x="47135" y="21501"/>
                    <a:pt x="47386" y="21410"/>
                  </a:cubicBezTo>
                  <a:cubicBezTo>
                    <a:pt x="47477" y="21387"/>
                    <a:pt x="47569" y="21365"/>
                    <a:pt x="47660" y="21342"/>
                  </a:cubicBezTo>
                  <a:cubicBezTo>
                    <a:pt x="47751" y="21296"/>
                    <a:pt x="47843" y="21273"/>
                    <a:pt x="47934" y="21250"/>
                  </a:cubicBezTo>
                  <a:cubicBezTo>
                    <a:pt x="48390" y="21091"/>
                    <a:pt x="48847" y="20931"/>
                    <a:pt x="49303" y="20771"/>
                  </a:cubicBezTo>
                  <a:cubicBezTo>
                    <a:pt x="49418" y="20725"/>
                    <a:pt x="49532" y="20680"/>
                    <a:pt x="49669" y="20634"/>
                  </a:cubicBezTo>
                  <a:cubicBezTo>
                    <a:pt x="50216" y="20429"/>
                    <a:pt x="50764" y="20200"/>
                    <a:pt x="51289" y="19972"/>
                  </a:cubicBezTo>
                  <a:cubicBezTo>
                    <a:pt x="51403" y="19927"/>
                    <a:pt x="51540" y="19858"/>
                    <a:pt x="51654" y="19812"/>
                  </a:cubicBezTo>
                  <a:cubicBezTo>
                    <a:pt x="52065" y="19630"/>
                    <a:pt x="52499" y="19424"/>
                    <a:pt x="52910" y="19219"/>
                  </a:cubicBezTo>
                  <a:cubicBezTo>
                    <a:pt x="53047" y="19150"/>
                    <a:pt x="53184" y="19082"/>
                    <a:pt x="53321" y="19014"/>
                  </a:cubicBezTo>
                  <a:cubicBezTo>
                    <a:pt x="53846" y="18740"/>
                    <a:pt x="54348" y="18489"/>
                    <a:pt x="54827" y="18192"/>
                  </a:cubicBezTo>
                  <a:cubicBezTo>
                    <a:pt x="54987" y="18123"/>
                    <a:pt x="55124" y="18032"/>
                    <a:pt x="55261" y="17941"/>
                  </a:cubicBezTo>
                  <a:cubicBezTo>
                    <a:pt x="55375" y="17872"/>
                    <a:pt x="55489" y="17804"/>
                    <a:pt x="55603" y="17735"/>
                  </a:cubicBezTo>
                  <a:cubicBezTo>
                    <a:pt x="55809" y="17598"/>
                    <a:pt x="55991" y="17484"/>
                    <a:pt x="56174" y="17370"/>
                  </a:cubicBezTo>
                  <a:cubicBezTo>
                    <a:pt x="56356" y="17256"/>
                    <a:pt x="56516" y="17119"/>
                    <a:pt x="56699" y="17005"/>
                  </a:cubicBezTo>
                  <a:cubicBezTo>
                    <a:pt x="56881" y="16891"/>
                    <a:pt x="57064" y="16754"/>
                    <a:pt x="57224" y="16640"/>
                  </a:cubicBezTo>
                  <a:cubicBezTo>
                    <a:pt x="57384" y="16526"/>
                    <a:pt x="57566" y="16389"/>
                    <a:pt x="57703" y="16274"/>
                  </a:cubicBezTo>
                  <a:cubicBezTo>
                    <a:pt x="57886" y="16138"/>
                    <a:pt x="58046" y="16023"/>
                    <a:pt x="58205" y="15886"/>
                  </a:cubicBezTo>
                  <a:cubicBezTo>
                    <a:pt x="58365" y="15750"/>
                    <a:pt x="58502" y="15635"/>
                    <a:pt x="58662" y="15498"/>
                  </a:cubicBezTo>
                  <a:cubicBezTo>
                    <a:pt x="58822" y="15384"/>
                    <a:pt x="58959" y="15247"/>
                    <a:pt x="59118" y="15110"/>
                  </a:cubicBezTo>
                  <a:cubicBezTo>
                    <a:pt x="59164" y="15065"/>
                    <a:pt x="59232" y="14996"/>
                    <a:pt x="59301" y="14951"/>
                  </a:cubicBezTo>
                  <a:cubicBezTo>
                    <a:pt x="59347" y="14882"/>
                    <a:pt x="59415" y="14837"/>
                    <a:pt x="59461" y="14791"/>
                  </a:cubicBezTo>
                  <a:cubicBezTo>
                    <a:pt x="59712" y="14540"/>
                    <a:pt x="59940" y="14312"/>
                    <a:pt x="60168" y="14060"/>
                  </a:cubicBezTo>
                  <a:cubicBezTo>
                    <a:pt x="60260" y="13992"/>
                    <a:pt x="60351" y="13901"/>
                    <a:pt x="60419" y="13809"/>
                  </a:cubicBezTo>
                  <a:cubicBezTo>
                    <a:pt x="60716" y="13490"/>
                    <a:pt x="60990" y="13170"/>
                    <a:pt x="61264" y="12851"/>
                  </a:cubicBezTo>
                  <a:cubicBezTo>
                    <a:pt x="61264" y="12828"/>
                    <a:pt x="61264" y="12828"/>
                    <a:pt x="61287" y="12805"/>
                  </a:cubicBezTo>
                  <a:cubicBezTo>
                    <a:pt x="61332" y="12737"/>
                    <a:pt x="61401" y="12668"/>
                    <a:pt x="61446" y="12577"/>
                  </a:cubicBezTo>
                  <a:cubicBezTo>
                    <a:pt x="61606" y="12371"/>
                    <a:pt x="61766" y="12166"/>
                    <a:pt x="61903" y="11961"/>
                  </a:cubicBezTo>
                  <a:cubicBezTo>
                    <a:pt x="61994" y="11846"/>
                    <a:pt x="62063" y="11732"/>
                    <a:pt x="62131" y="11618"/>
                  </a:cubicBezTo>
                  <a:cubicBezTo>
                    <a:pt x="62245" y="11413"/>
                    <a:pt x="62359" y="11230"/>
                    <a:pt x="62474" y="11048"/>
                  </a:cubicBezTo>
                  <a:cubicBezTo>
                    <a:pt x="62519" y="11002"/>
                    <a:pt x="62542" y="10956"/>
                    <a:pt x="62565" y="10911"/>
                  </a:cubicBezTo>
                  <a:cubicBezTo>
                    <a:pt x="62611" y="10819"/>
                    <a:pt x="62656" y="10728"/>
                    <a:pt x="62702" y="10637"/>
                  </a:cubicBezTo>
                  <a:cubicBezTo>
                    <a:pt x="62793" y="10477"/>
                    <a:pt x="62862" y="10317"/>
                    <a:pt x="62953" y="10157"/>
                  </a:cubicBezTo>
                  <a:cubicBezTo>
                    <a:pt x="63021" y="10020"/>
                    <a:pt x="63067" y="9883"/>
                    <a:pt x="63136" y="9746"/>
                  </a:cubicBezTo>
                  <a:cubicBezTo>
                    <a:pt x="63204" y="9587"/>
                    <a:pt x="63273" y="9427"/>
                    <a:pt x="63341" y="9267"/>
                  </a:cubicBezTo>
                  <a:cubicBezTo>
                    <a:pt x="63364" y="9199"/>
                    <a:pt x="63387" y="9153"/>
                    <a:pt x="63409" y="9085"/>
                  </a:cubicBezTo>
                  <a:cubicBezTo>
                    <a:pt x="63455" y="8993"/>
                    <a:pt x="63478" y="8925"/>
                    <a:pt x="63501" y="8856"/>
                  </a:cubicBezTo>
                  <a:cubicBezTo>
                    <a:pt x="63546" y="8697"/>
                    <a:pt x="63592" y="8537"/>
                    <a:pt x="63638" y="8400"/>
                  </a:cubicBezTo>
                  <a:cubicBezTo>
                    <a:pt x="63683" y="8240"/>
                    <a:pt x="63729" y="8103"/>
                    <a:pt x="63775" y="7966"/>
                  </a:cubicBezTo>
                  <a:cubicBezTo>
                    <a:pt x="63820" y="7806"/>
                    <a:pt x="63843" y="7647"/>
                    <a:pt x="63889" y="7487"/>
                  </a:cubicBezTo>
                  <a:cubicBezTo>
                    <a:pt x="63889" y="7418"/>
                    <a:pt x="63912" y="7350"/>
                    <a:pt x="63934" y="7281"/>
                  </a:cubicBezTo>
                  <a:cubicBezTo>
                    <a:pt x="63957" y="7213"/>
                    <a:pt x="63957" y="7144"/>
                    <a:pt x="63980" y="7076"/>
                  </a:cubicBezTo>
                  <a:cubicBezTo>
                    <a:pt x="64003" y="6916"/>
                    <a:pt x="64026" y="6756"/>
                    <a:pt x="64049" y="6597"/>
                  </a:cubicBezTo>
                  <a:cubicBezTo>
                    <a:pt x="64071" y="6460"/>
                    <a:pt x="64071" y="6300"/>
                    <a:pt x="64094" y="6163"/>
                  </a:cubicBezTo>
                  <a:cubicBezTo>
                    <a:pt x="64117" y="6003"/>
                    <a:pt x="64117" y="5843"/>
                    <a:pt x="64140" y="5684"/>
                  </a:cubicBezTo>
                  <a:cubicBezTo>
                    <a:pt x="64140" y="5615"/>
                    <a:pt x="64140" y="5524"/>
                    <a:pt x="64140" y="5455"/>
                  </a:cubicBezTo>
                  <a:cubicBezTo>
                    <a:pt x="64140" y="5318"/>
                    <a:pt x="64163" y="5181"/>
                    <a:pt x="64140" y="5067"/>
                  </a:cubicBezTo>
                  <a:lnTo>
                    <a:pt x="64162" y="308"/>
                  </a:lnTo>
                  <a:lnTo>
                    <a:pt x="64162" y="308"/>
                  </a:lnTo>
                  <a:cubicBezTo>
                    <a:pt x="64160" y="441"/>
                    <a:pt x="64155" y="575"/>
                    <a:pt x="64140" y="708"/>
                  </a:cubicBezTo>
                  <a:cubicBezTo>
                    <a:pt x="64140" y="867"/>
                    <a:pt x="64117" y="1027"/>
                    <a:pt x="64117" y="1187"/>
                  </a:cubicBezTo>
                  <a:cubicBezTo>
                    <a:pt x="64094" y="1324"/>
                    <a:pt x="64071" y="1461"/>
                    <a:pt x="64049" y="1621"/>
                  </a:cubicBezTo>
                  <a:cubicBezTo>
                    <a:pt x="64026" y="1780"/>
                    <a:pt x="64003" y="1917"/>
                    <a:pt x="63980" y="2077"/>
                  </a:cubicBezTo>
                  <a:cubicBezTo>
                    <a:pt x="63957" y="2237"/>
                    <a:pt x="63934" y="2374"/>
                    <a:pt x="63889" y="2511"/>
                  </a:cubicBezTo>
                  <a:cubicBezTo>
                    <a:pt x="63866" y="2671"/>
                    <a:pt x="63820" y="2830"/>
                    <a:pt x="63775" y="2967"/>
                  </a:cubicBezTo>
                  <a:cubicBezTo>
                    <a:pt x="63752" y="3127"/>
                    <a:pt x="63706" y="3264"/>
                    <a:pt x="63661" y="3401"/>
                  </a:cubicBezTo>
                  <a:cubicBezTo>
                    <a:pt x="63615" y="3561"/>
                    <a:pt x="63569" y="3721"/>
                    <a:pt x="63501" y="3858"/>
                  </a:cubicBezTo>
                  <a:cubicBezTo>
                    <a:pt x="63455" y="4017"/>
                    <a:pt x="63409" y="4154"/>
                    <a:pt x="63364" y="4291"/>
                  </a:cubicBezTo>
                  <a:cubicBezTo>
                    <a:pt x="63295" y="4451"/>
                    <a:pt x="63227" y="4611"/>
                    <a:pt x="63158" y="4771"/>
                  </a:cubicBezTo>
                  <a:cubicBezTo>
                    <a:pt x="63090" y="4908"/>
                    <a:pt x="63021" y="5044"/>
                    <a:pt x="62953" y="5181"/>
                  </a:cubicBezTo>
                  <a:cubicBezTo>
                    <a:pt x="62884" y="5341"/>
                    <a:pt x="62793" y="5501"/>
                    <a:pt x="62702" y="5661"/>
                  </a:cubicBezTo>
                  <a:cubicBezTo>
                    <a:pt x="62633" y="5798"/>
                    <a:pt x="62565" y="5935"/>
                    <a:pt x="62496" y="6049"/>
                  </a:cubicBezTo>
                  <a:cubicBezTo>
                    <a:pt x="62382" y="6254"/>
                    <a:pt x="62268" y="6437"/>
                    <a:pt x="62154" y="6619"/>
                  </a:cubicBezTo>
                  <a:cubicBezTo>
                    <a:pt x="62063" y="6734"/>
                    <a:pt x="61994" y="6848"/>
                    <a:pt x="61926" y="6962"/>
                  </a:cubicBezTo>
                  <a:cubicBezTo>
                    <a:pt x="61789" y="7190"/>
                    <a:pt x="61629" y="7395"/>
                    <a:pt x="61469" y="7601"/>
                  </a:cubicBezTo>
                  <a:cubicBezTo>
                    <a:pt x="61401" y="7692"/>
                    <a:pt x="61332" y="7783"/>
                    <a:pt x="61264" y="7852"/>
                  </a:cubicBezTo>
                  <a:cubicBezTo>
                    <a:pt x="61013" y="8194"/>
                    <a:pt x="60739" y="8514"/>
                    <a:pt x="60442" y="8833"/>
                  </a:cubicBezTo>
                  <a:cubicBezTo>
                    <a:pt x="60351" y="8925"/>
                    <a:pt x="60282" y="8993"/>
                    <a:pt x="60191" y="9085"/>
                  </a:cubicBezTo>
                  <a:cubicBezTo>
                    <a:pt x="59963" y="9336"/>
                    <a:pt x="59735" y="9564"/>
                    <a:pt x="59484" y="9792"/>
                  </a:cubicBezTo>
                  <a:cubicBezTo>
                    <a:pt x="59369" y="9906"/>
                    <a:pt x="59255" y="10020"/>
                    <a:pt x="59118" y="10134"/>
                  </a:cubicBezTo>
                  <a:cubicBezTo>
                    <a:pt x="58981" y="10271"/>
                    <a:pt x="58822" y="10386"/>
                    <a:pt x="58662" y="10523"/>
                  </a:cubicBezTo>
                  <a:cubicBezTo>
                    <a:pt x="58525" y="10659"/>
                    <a:pt x="58365" y="10774"/>
                    <a:pt x="58228" y="10911"/>
                  </a:cubicBezTo>
                  <a:cubicBezTo>
                    <a:pt x="58068" y="11025"/>
                    <a:pt x="57886" y="11162"/>
                    <a:pt x="57726" y="11299"/>
                  </a:cubicBezTo>
                  <a:cubicBezTo>
                    <a:pt x="57566" y="11413"/>
                    <a:pt x="57406" y="11527"/>
                    <a:pt x="57247" y="11664"/>
                  </a:cubicBezTo>
                  <a:cubicBezTo>
                    <a:pt x="57064" y="11778"/>
                    <a:pt x="56881" y="11915"/>
                    <a:pt x="56722" y="12029"/>
                  </a:cubicBezTo>
                  <a:cubicBezTo>
                    <a:pt x="56539" y="12143"/>
                    <a:pt x="56356" y="12257"/>
                    <a:pt x="56197" y="12371"/>
                  </a:cubicBezTo>
                  <a:cubicBezTo>
                    <a:pt x="56014" y="12508"/>
                    <a:pt x="55809" y="12622"/>
                    <a:pt x="55626" y="12737"/>
                  </a:cubicBezTo>
                  <a:cubicBezTo>
                    <a:pt x="55375" y="12896"/>
                    <a:pt x="55101" y="13056"/>
                    <a:pt x="54850" y="13216"/>
                  </a:cubicBezTo>
                  <a:cubicBezTo>
                    <a:pt x="54348" y="13490"/>
                    <a:pt x="53846" y="13764"/>
                    <a:pt x="53343" y="14038"/>
                  </a:cubicBezTo>
                  <a:cubicBezTo>
                    <a:pt x="53207" y="14106"/>
                    <a:pt x="53047" y="14175"/>
                    <a:pt x="52910" y="14243"/>
                  </a:cubicBezTo>
                  <a:cubicBezTo>
                    <a:pt x="52499" y="14448"/>
                    <a:pt x="52088" y="14654"/>
                    <a:pt x="51654" y="14837"/>
                  </a:cubicBezTo>
                  <a:cubicBezTo>
                    <a:pt x="51540" y="14882"/>
                    <a:pt x="51426" y="14951"/>
                    <a:pt x="51312" y="14996"/>
                  </a:cubicBezTo>
                  <a:cubicBezTo>
                    <a:pt x="50764" y="15225"/>
                    <a:pt x="50216" y="15453"/>
                    <a:pt x="49669" y="15658"/>
                  </a:cubicBezTo>
                  <a:cubicBezTo>
                    <a:pt x="49554" y="15704"/>
                    <a:pt x="49440" y="15750"/>
                    <a:pt x="49303" y="15795"/>
                  </a:cubicBezTo>
                  <a:cubicBezTo>
                    <a:pt x="48870" y="15955"/>
                    <a:pt x="48413" y="16115"/>
                    <a:pt x="47957" y="16252"/>
                  </a:cubicBezTo>
                  <a:cubicBezTo>
                    <a:pt x="47774" y="16320"/>
                    <a:pt x="47592" y="16389"/>
                    <a:pt x="47386" y="16434"/>
                  </a:cubicBezTo>
                  <a:cubicBezTo>
                    <a:pt x="47158" y="16526"/>
                    <a:pt x="46907" y="16594"/>
                    <a:pt x="46656" y="16663"/>
                  </a:cubicBezTo>
                  <a:cubicBezTo>
                    <a:pt x="46427" y="16731"/>
                    <a:pt x="46199" y="16799"/>
                    <a:pt x="45971" y="16868"/>
                  </a:cubicBezTo>
                  <a:cubicBezTo>
                    <a:pt x="45720" y="16936"/>
                    <a:pt x="45446" y="17005"/>
                    <a:pt x="45195" y="17073"/>
                  </a:cubicBezTo>
                  <a:cubicBezTo>
                    <a:pt x="44967" y="17119"/>
                    <a:pt x="44738" y="17188"/>
                    <a:pt x="44510" y="17233"/>
                  </a:cubicBezTo>
                  <a:cubicBezTo>
                    <a:pt x="44259" y="17302"/>
                    <a:pt x="43985" y="17347"/>
                    <a:pt x="43734" y="17416"/>
                  </a:cubicBezTo>
                  <a:cubicBezTo>
                    <a:pt x="43506" y="17461"/>
                    <a:pt x="43255" y="17530"/>
                    <a:pt x="43026" y="17576"/>
                  </a:cubicBezTo>
                  <a:cubicBezTo>
                    <a:pt x="42775" y="17621"/>
                    <a:pt x="42501" y="17667"/>
                    <a:pt x="42228" y="17735"/>
                  </a:cubicBezTo>
                  <a:cubicBezTo>
                    <a:pt x="42022" y="17758"/>
                    <a:pt x="41794" y="17804"/>
                    <a:pt x="41566" y="17849"/>
                  </a:cubicBezTo>
                  <a:cubicBezTo>
                    <a:pt x="40972" y="17964"/>
                    <a:pt x="40356" y="18055"/>
                    <a:pt x="39740" y="18146"/>
                  </a:cubicBezTo>
                  <a:cubicBezTo>
                    <a:pt x="39671" y="18146"/>
                    <a:pt x="39580" y="18169"/>
                    <a:pt x="39489" y="18169"/>
                  </a:cubicBezTo>
                  <a:cubicBezTo>
                    <a:pt x="38941" y="18237"/>
                    <a:pt x="38416" y="18306"/>
                    <a:pt x="37891" y="18352"/>
                  </a:cubicBezTo>
                  <a:cubicBezTo>
                    <a:pt x="37685" y="18374"/>
                    <a:pt x="37480" y="18397"/>
                    <a:pt x="37274" y="18420"/>
                  </a:cubicBezTo>
                  <a:cubicBezTo>
                    <a:pt x="36932" y="18443"/>
                    <a:pt x="36590" y="18489"/>
                    <a:pt x="36247" y="18511"/>
                  </a:cubicBezTo>
                  <a:cubicBezTo>
                    <a:pt x="36042" y="18534"/>
                    <a:pt x="35814" y="18534"/>
                    <a:pt x="35608" y="18557"/>
                  </a:cubicBezTo>
                  <a:cubicBezTo>
                    <a:pt x="35243" y="18580"/>
                    <a:pt x="34901" y="18580"/>
                    <a:pt x="34535" y="18603"/>
                  </a:cubicBezTo>
                  <a:cubicBezTo>
                    <a:pt x="34330" y="18625"/>
                    <a:pt x="34147" y="18625"/>
                    <a:pt x="33942" y="18625"/>
                  </a:cubicBezTo>
                  <a:cubicBezTo>
                    <a:pt x="33349" y="18648"/>
                    <a:pt x="32778" y="18671"/>
                    <a:pt x="32184" y="18671"/>
                  </a:cubicBezTo>
                  <a:cubicBezTo>
                    <a:pt x="31705" y="18671"/>
                    <a:pt x="31226" y="18648"/>
                    <a:pt x="30724" y="18648"/>
                  </a:cubicBezTo>
                  <a:cubicBezTo>
                    <a:pt x="30427" y="18625"/>
                    <a:pt x="30130" y="18625"/>
                    <a:pt x="29833" y="18603"/>
                  </a:cubicBezTo>
                  <a:cubicBezTo>
                    <a:pt x="29605" y="18603"/>
                    <a:pt x="29400" y="18580"/>
                    <a:pt x="29172" y="18580"/>
                  </a:cubicBezTo>
                  <a:cubicBezTo>
                    <a:pt x="28852" y="18557"/>
                    <a:pt x="28555" y="18534"/>
                    <a:pt x="28236" y="18511"/>
                  </a:cubicBezTo>
                  <a:cubicBezTo>
                    <a:pt x="28030" y="18489"/>
                    <a:pt x="27825" y="18489"/>
                    <a:pt x="27619" y="18466"/>
                  </a:cubicBezTo>
                  <a:cubicBezTo>
                    <a:pt x="27254" y="18443"/>
                    <a:pt x="26912" y="18397"/>
                    <a:pt x="26547" y="18374"/>
                  </a:cubicBezTo>
                  <a:cubicBezTo>
                    <a:pt x="26387" y="18352"/>
                    <a:pt x="26227" y="18329"/>
                    <a:pt x="26090" y="18329"/>
                  </a:cubicBezTo>
                  <a:cubicBezTo>
                    <a:pt x="25565" y="18260"/>
                    <a:pt x="25063" y="18192"/>
                    <a:pt x="24561" y="18123"/>
                  </a:cubicBezTo>
                  <a:cubicBezTo>
                    <a:pt x="24492" y="18123"/>
                    <a:pt x="24447" y="18101"/>
                    <a:pt x="24378" y="18101"/>
                  </a:cubicBezTo>
                  <a:cubicBezTo>
                    <a:pt x="23922" y="18032"/>
                    <a:pt x="23465" y="17964"/>
                    <a:pt x="23009" y="17895"/>
                  </a:cubicBezTo>
                  <a:cubicBezTo>
                    <a:pt x="22826" y="17849"/>
                    <a:pt x="22666" y="17827"/>
                    <a:pt x="22484" y="17781"/>
                  </a:cubicBezTo>
                  <a:cubicBezTo>
                    <a:pt x="22141" y="17735"/>
                    <a:pt x="21799" y="17667"/>
                    <a:pt x="21479" y="17598"/>
                  </a:cubicBezTo>
                  <a:cubicBezTo>
                    <a:pt x="21320" y="17553"/>
                    <a:pt x="21160" y="17530"/>
                    <a:pt x="20977" y="17484"/>
                  </a:cubicBezTo>
                  <a:cubicBezTo>
                    <a:pt x="20612" y="17416"/>
                    <a:pt x="20247" y="17324"/>
                    <a:pt x="19882" y="17233"/>
                  </a:cubicBezTo>
                  <a:cubicBezTo>
                    <a:pt x="19676" y="17188"/>
                    <a:pt x="19494" y="17142"/>
                    <a:pt x="19288" y="17096"/>
                  </a:cubicBezTo>
                  <a:cubicBezTo>
                    <a:pt x="18969" y="17005"/>
                    <a:pt x="18626" y="16914"/>
                    <a:pt x="18307" y="16822"/>
                  </a:cubicBezTo>
                  <a:cubicBezTo>
                    <a:pt x="18124" y="16777"/>
                    <a:pt x="17941" y="16731"/>
                    <a:pt x="17759" y="16663"/>
                  </a:cubicBezTo>
                  <a:cubicBezTo>
                    <a:pt x="17257" y="16526"/>
                    <a:pt x="16755" y="16366"/>
                    <a:pt x="16275" y="16206"/>
                  </a:cubicBezTo>
                  <a:cubicBezTo>
                    <a:pt x="16184" y="16183"/>
                    <a:pt x="16070" y="16160"/>
                    <a:pt x="15978" y="16115"/>
                  </a:cubicBezTo>
                  <a:cubicBezTo>
                    <a:pt x="15408" y="15932"/>
                    <a:pt x="14837" y="15727"/>
                    <a:pt x="14289" y="15498"/>
                  </a:cubicBezTo>
                  <a:cubicBezTo>
                    <a:pt x="14061" y="15407"/>
                    <a:pt x="13833" y="15316"/>
                    <a:pt x="13605" y="15225"/>
                  </a:cubicBezTo>
                  <a:cubicBezTo>
                    <a:pt x="13422" y="15156"/>
                    <a:pt x="13262" y="15088"/>
                    <a:pt x="13080" y="14996"/>
                  </a:cubicBezTo>
                  <a:cubicBezTo>
                    <a:pt x="12829" y="14905"/>
                    <a:pt x="12578" y="14791"/>
                    <a:pt x="12326" y="14677"/>
                  </a:cubicBezTo>
                  <a:cubicBezTo>
                    <a:pt x="12167" y="14608"/>
                    <a:pt x="12007" y="14517"/>
                    <a:pt x="11847" y="14448"/>
                  </a:cubicBezTo>
                  <a:cubicBezTo>
                    <a:pt x="11573" y="14312"/>
                    <a:pt x="11299" y="14175"/>
                    <a:pt x="11025" y="14038"/>
                  </a:cubicBezTo>
                  <a:cubicBezTo>
                    <a:pt x="10911" y="13992"/>
                    <a:pt x="10774" y="13923"/>
                    <a:pt x="10637" y="13855"/>
                  </a:cubicBezTo>
                  <a:cubicBezTo>
                    <a:pt x="10249" y="13650"/>
                    <a:pt x="9861" y="13444"/>
                    <a:pt x="9473" y="13216"/>
                  </a:cubicBezTo>
                  <a:cubicBezTo>
                    <a:pt x="5981" y="11184"/>
                    <a:pt x="3425" y="8788"/>
                    <a:pt x="1872" y="6254"/>
                  </a:cubicBezTo>
                  <a:cubicBezTo>
                    <a:pt x="640" y="4223"/>
                    <a:pt x="24" y="2123"/>
                    <a:pt x="24" y="0"/>
                  </a:cubicBezTo>
                  <a:close/>
                </a:path>
              </a:pathLst>
            </a:custGeom>
            <a:solidFill>
              <a:srgbClr val="B1B2F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2" name="Google Shape;6168;p47"/>
            <p:cNvSpPr/>
            <p:nvPr/>
          </p:nvSpPr>
          <p:spPr>
            <a:xfrm>
              <a:off x="2954538" y="4014575"/>
              <a:ext cx="1390075" cy="588925"/>
            </a:xfrm>
            <a:custGeom>
              <a:avLst/>
              <a:gdLst/>
              <a:ahLst/>
              <a:cxnLst/>
              <a:rect l="l" t="t" r="r" b="b"/>
              <a:pathLst>
                <a:path w="55603" h="23557" extrusionOk="0">
                  <a:moveTo>
                    <a:pt x="55603" y="1"/>
                  </a:moveTo>
                  <a:cubicBezTo>
                    <a:pt x="55603" y="206"/>
                    <a:pt x="55603" y="411"/>
                    <a:pt x="55580" y="617"/>
                  </a:cubicBezTo>
                  <a:cubicBezTo>
                    <a:pt x="55580" y="777"/>
                    <a:pt x="55557" y="936"/>
                    <a:pt x="55557" y="1096"/>
                  </a:cubicBezTo>
                  <a:cubicBezTo>
                    <a:pt x="55534" y="1233"/>
                    <a:pt x="55511" y="1393"/>
                    <a:pt x="55489" y="1530"/>
                  </a:cubicBezTo>
                  <a:cubicBezTo>
                    <a:pt x="55489" y="1690"/>
                    <a:pt x="55443" y="1849"/>
                    <a:pt x="55420" y="2009"/>
                  </a:cubicBezTo>
                  <a:cubicBezTo>
                    <a:pt x="55397" y="2146"/>
                    <a:pt x="55374" y="2283"/>
                    <a:pt x="55329" y="2443"/>
                  </a:cubicBezTo>
                  <a:cubicBezTo>
                    <a:pt x="55306" y="2580"/>
                    <a:pt x="55260" y="2740"/>
                    <a:pt x="55215" y="2899"/>
                  </a:cubicBezTo>
                  <a:cubicBezTo>
                    <a:pt x="55192" y="3036"/>
                    <a:pt x="55146" y="3173"/>
                    <a:pt x="55101" y="3333"/>
                  </a:cubicBezTo>
                  <a:cubicBezTo>
                    <a:pt x="55055" y="3470"/>
                    <a:pt x="55009" y="3630"/>
                    <a:pt x="54941" y="3790"/>
                  </a:cubicBezTo>
                  <a:cubicBezTo>
                    <a:pt x="54895" y="3926"/>
                    <a:pt x="54849" y="4063"/>
                    <a:pt x="54804" y="4200"/>
                  </a:cubicBezTo>
                  <a:cubicBezTo>
                    <a:pt x="54735" y="4360"/>
                    <a:pt x="54667" y="4520"/>
                    <a:pt x="54598" y="4680"/>
                  </a:cubicBezTo>
                  <a:cubicBezTo>
                    <a:pt x="54530" y="4817"/>
                    <a:pt x="54461" y="4954"/>
                    <a:pt x="54393" y="5091"/>
                  </a:cubicBezTo>
                  <a:cubicBezTo>
                    <a:pt x="54324" y="5250"/>
                    <a:pt x="54233" y="5410"/>
                    <a:pt x="54142" y="5570"/>
                  </a:cubicBezTo>
                  <a:cubicBezTo>
                    <a:pt x="54073" y="5707"/>
                    <a:pt x="54005" y="5844"/>
                    <a:pt x="53936" y="5981"/>
                  </a:cubicBezTo>
                  <a:cubicBezTo>
                    <a:pt x="53822" y="6163"/>
                    <a:pt x="53708" y="6346"/>
                    <a:pt x="53571" y="6551"/>
                  </a:cubicBezTo>
                  <a:cubicBezTo>
                    <a:pt x="53503" y="6666"/>
                    <a:pt x="53434" y="6780"/>
                    <a:pt x="53366" y="6894"/>
                  </a:cubicBezTo>
                  <a:cubicBezTo>
                    <a:pt x="53206" y="7099"/>
                    <a:pt x="53069" y="7305"/>
                    <a:pt x="52886" y="7533"/>
                  </a:cubicBezTo>
                  <a:cubicBezTo>
                    <a:pt x="52841" y="7601"/>
                    <a:pt x="52772" y="7693"/>
                    <a:pt x="52704" y="7784"/>
                  </a:cubicBezTo>
                  <a:cubicBezTo>
                    <a:pt x="52453" y="8104"/>
                    <a:pt x="52179" y="8423"/>
                    <a:pt x="51882" y="8743"/>
                  </a:cubicBezTo>
                  <a:cubicBezTo>
                    <a:pt x="51791" y="8834"/>
                    <a:pt x="51722" y="8925"/>
                    <a:pt x="51631" y="9017"/>
                  </a:cubicBezTo>
                  <a:cubicBezTo>
                    <a:pt x="51403" y="9245"/>
                    <a:pt x="51152" y="9496"/>
                    <a:pt x="50924" y="9724"/>
                  </a:cubicBezTo>
                  <a:cubicBezTo>
                    <a:pt x="50787" y="9838"/>
                    <a:pt x="50672" y="9952"/>
                    <a:pt x="50558" y="10044"/>
                  </a:cubicBezTo>
                  <a:cubicBezTo>
                    <a:pt x="50421" y="10181"/>
                    <a:pt x="50262" y="10318"/>
                    <a:pt x="50102" y="10455"/>
                  </a:cubicBezTo>
                  <a:cubicBezTo>
                    <a:pt x="49965" y="10569"/>
                    <a:pt x="49805" y="10706"/>
                    <a:pt x="49668" y="10820"/>
                  </a:cubicBezTo>
                  <a:cubicBezTo>
                    <a:pt x="49508" y="10957"/>
                    <a:pt x="49326" y="11094"/>
                    <a:pt x="49166" y="11208"/>
                  </a:cubicBezTo>
                  <a:cubicBezTo>
                    <a:pt x="49006" y="11322"/>
                    <a:pt x="48846" y="11459"/>
                    <a:pt x="48687" y="11573"/>
                  </a:cubicBezTo>
                  <a:cubicBezTo>
                    <a:pt x="48504" y="11710"/>
                    <a:pt x="48321" y="11824"/>
                    <a:pt x="48162" y="11938"/>
                  </a:cubicBezTo>
                  <a:cubicBezTo>
                    <a:pt x="47979" y="12075"/>
                    <a:pt x="47819" y="12189"/>
                    <a:pt x="47637" y="12303"/>
                  </a:cubicBezTo>
                  <a:cubicBezTo>
                    <a:pt x="47454" y="12417"/>
                    <a:pt x="47249" y="12554"/>
                    <a:pt x="47066" y="12669"/>
                  </a:cubicBezTo>
                  <a:cubicBezTo>
                    <a:pt x="46815" y="12828"/>
                    <a:pt x="46564" y="12988"/>
                    <a:pt x="46290" y="13148"/>
                  </a:cubicBezTo>
                  <a:cubicBezTo>
                    <a:pt x="45811" y="13422"/>
                    <a:pt x="45308" y="13696"/>
                    <a:pt x="44784" y="13947"/>
                  </a:cubicBezTo>
                  <a:cubicBezTo>
                    <a:pt x="44647" y="14015"/>
                    <a:pt x="44510" y="14084"/>
                    <a:pt x="44350" y="14175"/>
                  </a:cubicBezTo>
                  <a:cubicBezTo>
                    <a:pt x="43939" y="14358"/>
                    <a:pt x="43528" y="14563"/>
                    <a:pt x="43117" y="14746"/>
                  </a:cubicBezTo>
                  <a:cubicBezTo>
                    <a:pt x="42980" y="14814"/>
                    <a:pt x="42866" y="14860"/>
                    <a:pt x="42752" y="14905"/>
                  </a:cubicBezTo>
                  <a:cubicBezTo>
                    <a:pt x="42204" y="15134"/>
                    <a:pt x="41679" y="15362"/>
                    <a:pt x="41131" y="15567"/>
                  </a:cubicBezTo>
                  <a:cubicBezTo>
                    <a:pt x="40994" y="15613"/>
                    <a:pt x="40880" y="15659"/>
                    <a:pt x="40743" y="15704"/>
                  </a:cubicBezTo>
                  <a:cubicBezTo>
                    <a:pt x="40310" y="15864"/>
                    <a:pt x="39853" y="16024"/>
                    <a:pt x="39397" y="16184"/>
                  </a:cubicBezTo>
                  <a:cubicBezTo>
                    <a:pt x="39214" y="16229"/>
                    <a:pt x="39032" y="16298"/>
                    <a:pt x="38849" y="16366"/>
                  </a:cubicBezTo>
                  <a:cubicBezTo>
                    <a:pt x="38598" y="16435"/>
                    <a:pt x="38347" y="16503"/>
                    <a:pt x="38096" y="16595"/>
                  </a:cubicBezTo>
                  <a:cubicBezTo>
                    <a:pt x="37867" y="16640"/>
                    <a:pt x="37639" y="16709"/>
                    <a:pt x="37411" y="16777"/>
                  </a:cubicBezTo>
                  <a:cubicBezTo>
                    <a:pt x="37160" y="16846"/>
                    <a:pt x="36909" y="16914"/>
                    <a:pt x="36635" y="16983"/>
                  </a:cubicBezTo>
                  <a:cubicBezTo>
                    <a:pt x="36407" y="17051"/>
                    <a:pt x="36178" y="17097"/>
                    <a:pt x="35950" y="17165"/>
                  </a:cubicBezTo>
                  <a:cubicBezTo>
                    <a:pt x="35699" y="17211"/>
                    <a:pt x="35425" y="17279"/>
                    <a:pt x="35174" y="17325"/>
                  </a:cubicBezTo>
                  <a:cubicBezTo>
                    <a:pt x="34946" y="17393"/>
                    <a:pt x="34695" y="17439"/>
                    <a:pt x="34466" y="17485"/>
                  </a:cubicBezTo>
                  <a:cubicBezTo>
                    <a:pt x="34215" y="17553"/>
                    <a:pt x="33941" y="17599"/>
                    <a:pt x="33668" y="17644"/>
                  </a:cubicBezTo>
                  <a:cubicBezTo>
                    <a:pt x="33439" y="17690"/>
                    <a:pt x="33234" y="17736"/>
                    <a:pt x="33006" y="17759"/>
                  </a:cubicBezTo>
                  <a:cubicBezTo>
                    <a:pt x="32412" y="17873"/>
                    <a:pt x="31796" y="17964"/>
                    <a:pt x="31180" y="18055"/>
                  </a:cubicBezTo>
                  <a:cubicBezTo>
                    <a:pt x="31088" y="18078"/>
                    <a:pt x="30997" y="18078"/>
                    <a:pt x="30906" y="18101"/>
                  </a:cubicBezTo>
                  <a:cubicBezTo>
                    <a:pt x="30381" y="18169"/>
                    <a:pt x="29856" y="18238"/>
                    <a:pt x="29331" y="18284"/>
                  </a:cubicBezTo>
                  <a:cubicBezTo>
                    <a:pt x="29125" y="18306"/>
                    <a:pt x="28920" y="18329"/>
                    <a:pt x="28714" y="18352"/>
                  </a:cubicBezTo>
                  <a:cubicBezTo>
                    <a:pt x="28372" y="18375"/>
                    <a:pt x="28030" y="18398"/>
                    <a:pt x="27687" y="18421"/>
                  </a:cubicBezTo>
                  <a:cubicBezTo>
                    <a:pt x="27459" y="18443"/>
                    <a:pt x="27254" y="18466"/>
                    <a:pt x="27048" y="18466"/>
                  </a:cubicBezTo>
                  <a:cubicBezTo>
                    <a:pt x="26683" y="18489"/>
                    <a:pt x="26318" y="18512"/>
                    <a:pt x="25953" y="18535"/>
                  </a:cubicBezTo>
                  <a:cubicBezTo>
                    <a:pt x="25770" y="18535"/>
                    <a:pt x="25565" y="18535"/>
                    <a:pt x="25359" y="18557"/>
                  </a:cubicBezTo>
                  <a:cubicBezTo>
                    <a:pt x="24789" y="18580"/>
                    <a:pt x="24218" y="18580"/>
                    <a:pt x="23647" y="18580"/>
                  </a:cubicBezTo>
                  <a:cubicBezTo>
                    <a:pt x="23145" y="18580"/>
                    <a:pt x="22666" y="18580"/>
                    <a:pt x="22164" y="18557"/>
                  </a:cubicBezTo>
                  <a:cubicBezTo>
                    <a:pt x="21867" y="18557"/>
                    <a:pt x="21570" y="18535"/>
                    <a:pt x="21273" y="18535"/>
                  </a:cubicBezTo>
                  <a:cubicBezTo>
                    <a:pt x="21045" y="18512"/>
                    <a:pt x="20840" y="18512"/>
                    <a:pt x="20611" y="18489"/>
                  </a:cubicBezTo>
                  <a:cubicBezTo>
                    <a:pt x="20292" y="18489"/>
                    <a:pt x="19972" y="18466"/>
                    <a:pt x="19676" y="18443"/>
                  </a:cubicBezTo>
                  <a:cubicBezTo>
                    <a:pt x="19470" y="18421"/>
                    <a:pt x="19265" y="18398"/>
                    <a:pt x="19059" y="18398"/>
                  </a:cubicBezTo>
                  <a:cubicBezTo>
                    <a:pt x="18694" y="18352"/>
                    <a:pt x="18306" y="18329"/>
                    <a:pt x="17941" y="18284"/>
                  </a:cubicBezTo>
                  <a:cubicBezTo>
                    <a:pt x="17804" y="18261"/>
                    <a:pt x="17667" y="18261"/>
                    <a:pt x="17530" y="18238"/>
                  </a:cubicBezTo>
                  <a:cubicBezTo>
                    <a:pt x="17005" y="18192"/>
                    <a:pt x="16503" y="18124"/>
                    <a:pt x="16001" y="18055"/>
                  </a:cubicBezTo>
                  <a:cubicBezTo>
                    <a:pt x="15932" y="18033"/>
                    <a:pt x="15864" y="18033"/>
                    <a:pt x="15818" y="18010"/>
                  </a:cubicBezTo>
                  <a:cubicBezTo>
                    <a:pt x="15362" y="17964"/>
                    <a:pt x="14905" y="17873"/>
                    <a:pt x="14449" y="17804"/>
                  </a:cubicBezTo>
                  <a:cubicBezTo>
                    <a:pt x="14266" y="17781"/>
                    <a:pt x="14083" y="17736"/>
                    <a:pt x="13924" y="17713"/>
                  </a:cubicBezTo>
                  <a:cubicBezTo>
                    <a:pt x="13581" y="17644"/>
                    <a:pt x="13239" y="17576"/>
                    <a:pt x="12919" y="17508"/>
                  </a:cubicBezTo>
                  <a:cubicBezTo>
                    <a:pt x="12760" y="17485"/>
                    <a:pt x="12600" y="17439"/>
                    <a:pt x="12440" y="17416"/>
                  </a:cubicBezTo>
                  <a:cubicBezTo>
                    <a:pt x="12052" y="17325"/>
                    <a:pt x="11687" y="17256"/>
                    <a:pt x="11322" y="17165"/>
                  </a:cubicBezTo>
                  <a:cubicBezTo>
                    <a:pt x="11116" y="17119"/>
                    <a:pt x="10934" y="17051"/>
                    <a:pt x="10728" y="17005"/>
                  </a:cubicBezTo>
                  <a:cubicBezTo>
                    <a:pt x="10409" y="16937"/>
                    <a:pt x="10066" y="16846"/>
                    <a:pt x="9747" y="16754"/>
                  </a:cubicBezTo>
                  <a:cubicBezTo>
                    <a:pt x="9564" y="16709"/>
                    <a:pt x="9381" y="16640"/>
                    <a:pt x="9199" y="16595"/>
                  </a:cubicBezTo>
                  <a:cubicBezTo>
                    <a:pt x="8697" y="16458"/>
                    <a:pt x="8217" y="16298"/>
                    <a:pt x="7715" y="16138"/>
                  </a:cubicBezTo>
                  <a:cubicBezTo>
                    <a:pt x="7624" y="16092"/>
                    <a:pt x="7510" y="16070"/>
                    <a:pt x="7418" y="16047"/>
                  </a:cubicBezTo>
                  <a:cubicBezTo>
                    <a:pt x="6848" y="15841"/>
                    <a:pt x="6300" y="15636"/>
                    <a:pt x="5729" y="15430"/>
                  </a:cubicBezTo>
                  <a:cubicBezTo>
                    <a:pt x="5501" y="15339"/>
                    <a:pt x="5273" y="15248"/>
                    <a:pt x="5045" y="15157"/>
                  </a:cubicBezTo>
                  <a:cubicBezTo>
                    <a:pt x="4885" y="15065"/>
                    <a:pt x="4702" y="14997"/>
                    <a:pt x="4520" y="14928"/>
                  </a:cubicBezTo>
                  <a:cubicBezTo>
                    <a:pt x="4269" y="14814"/>
                    <a:pt x="4018" y="14700"/>
                    <a:pt x="3766" y="14586"/>
                  </a:cubicBezTo>
                  <a:cubicBezTo>
                    <a:pt x="3607" y="14517"/>
                    <a:pt x="3447" y="14449"/>
                    <a:pt x="3287" y="14380"/>
                  </a:cubicBezTo>
                  <a:cubicBezTo>
                    <a:pt x="3013" y="14244"/>
                    <a:pt x="2739" y="14107"/>
                    <a:pt x="2488" y="13970"/>
                  </a:cubicBezTo>
                  <a:cubicBezTo>
                    <a:pt x="2351" y="13901"/>
                    <a:pt x="2214" y="13833"/>
                    <a:pt x="2077" y="13764"/>
                  </a:cubicBezTo>
                  <a:cubicBezTo>
                    <a:pt x="1689" y="13559"/>
                    <a:pt x="1301" y="13353"/>
                    <a:pt x="936" y="13148"/>
                  </a:cubicBezTo>
                  <a:cubicBezTo>
                    <a:pt x="320" y="12783"/>
                    <a:pt x="23" y="12326"/>
                    <a:pt x="23" y="11870"/>
                  </a:cubicBezTo>
                  <a:lnTo>
                    <a:pt x="0" y="16868"/>
                  </a:lnTo>
                  <a:cubicBezTo>
                    <a:pt x="0" y="17325"/>
                    <a:pt x="320" y="17781"/>
                    <a:pt x="913" y="18124"/>
                  </a:cubicBezTo>
                  <a:cubicBezTo>
                    <a:pt x="1301" y="18329"/>
                    <a:pt x="1689" y="18557"/>
                    <a:pt x="2077" y="18763"/>
                  </a:cubicBezTo>
                  <a:cubicBezTo>
                    <a:pt x="2191" y="18831"/>
                    <a:pt x="2328" y="18877"/>
                    <a:pt x="2465" y="18946"/>
                  </a:cubicBezTo>
                  <a:cubicBezTo>
                    <a:pt x="2739" y="19082"/>
                    <a:pt x="2990" y="19219"/>
                    <a:pt x="3264" y="19356"/>
                  </a:cubicBezTo>
                  <a:cubicBezTo>
                    <a:pt x="3424" y="19425"/>
                    <a:pt x="3584" y="19493"/>
                    <a:pt x="3766" y="19585"/>
                  </a:cubicBezTo>
                  <a:cubicBezTo>
                    <a:pt x="3995" y="19699"/>
                    <a:pt x="4246" y="19790"/>
                    <a:pt x="4497" y="19904"/>
                  </a:cubicBezTo>
                  <a:cubicBezTo>
                    <a:pt x="4679" y="19995"/>
                    <a:pt x="4862" y="20064"/>
                    <a:pt x="5045" y="20132"/>
                  </a:cubicBezTo>
                  <a:cubicBezTo>
                    <a:pt x="5227" y="20201"/>
                    <a:pt x="5387" y="20269"/>
                    <a:pt x="5570" y="20361"/>
                  </a:cubicBezTo>
                  <a:cubicBezTo>
                    <a:pt x="5615" y="20361"/>
                    <a:pt x="5684" y="20384"/>
                    <a:pt x="5729" y="20406"/>
                  </a:cubicBezTo>
                  <a:cubicBezTo>
                    <a:pt x="6277" y="20612"/>
                    <a:pt x="6848" y="20817"/>
                    <a:pt x="7418" y="21023"/>
                  </a:cubicBezTo>
                  <a:cubicBezTo>
                    <a:pt x="7510" y="21045"/>
                    <a:pt x="7601" y="21091"/>
                    <a:pt x="7715" y="21114"/>
                  </a:cubicBezTo>
                  <a:cubicBezTo>
                    <a:pt x="8195" y="21274"/>
                    <a:pt x="8697" y="21433"/>
                    <a:pt x="9176" y="21570"/>
                  </a:cubicBezTo>
                  <a:cubicBezTo>
                    <a:pt x="9267" y="21593"/>
                    <a:pt x="9359" y="21639"/>
                    <a:pt x="9450" y="21662"/>
                  </a:cubicBezTo>
                  <a:cubicBezTo>
                    <a:pt x="9541" y="21685"/>
                    <a:pt x="9633" y="21707"/>
                    <a:pt x="9724" y="21730"/>
                  </a:cubicBezTo>
                  <a:cubicBezTo>
                    <a:pt x="10066" y="21822"/>
                    <a:pt x="10386" y="21913"/>
                    <a:pt x="10705" y="22004"/>
                  </a:cubicBezTo>
                  <a:cubicBezTo>
                    <a:pt x="10911" y="22050"/>
                    <a:pt x="11116" y="22095"/>
                    <a:pt x="11299" y="22141"/>
                  </a:cubicBezTo>
                  <a:cubicBezTo>
                    <a:pt x="11664" y="22232"/>
                    <a:pt x="12029" y="22301"/>
                    <a:pt x="12417" y="22392"/>
                  </a:cubicBezTo>
                  <a:cubicBezTo>
                    <a:pt x="12531" y="22415"/>
                    <a:pt x="12668" y="22461"/>
                    <a:pt x="12805" y="22483"/>
                  </a:cubicBezTo>
                  <a:cubicBezTo>
                    <a:pt x="12828" y="22483"/>
                    <a:pt x="12874" y="22483"/>
                    <a:pt x="12897" y="22506"/>
                  </a:cubicBezTo>
                  <a:cubicBezTo>
                    <a:pt x="13239" y="22575"/>
                    <a:pt x="13558" y="22620"/>
                    <a:pt x="13901" y="22689"/>
                  </a:cubicBezTo>
                  <a:cubicBezTo>
                    <a:pt x="14083" y="22712"/>
                    <a:pt x="14243" y="22757"/>
                    <a:pt x="14426" y="22780"/>
                  </a:cubicBezTo>
                  <a:cubicBezTo>
                    <a:pt x="14882" y="22871"/>
                    <a:pt x="15316" y="22940"/>
                    <a:pt x="15773" y="23008"/>
                  </a:cubicBezTo>
                  <a:cubicBezTo>
                    <a:pt x="15841" y="23008"/>
                    <a:pt x="15909" y="23008"/>
                    <a:pt x="15978" y="23031"/>
                  </a:cubicBezTo>
                  <a:cubicBezTo>
                    <a:pt x="16480" y="23100"/>
                    <a:pt x="17005" y="23168"/>
                    <a:pt x="17507" y="23214"/>
                  </a:cubicBezTo>
                  <a:cubicBezTo>
                    <a:pt x="17644" y="23237"/>
                    <a:pt x="17781" y="23259"/>
                    <a:pt x="17918" y="23259"/>
                  </a:cubicBezTo>
                  <a:cubicBezTo>
                    <a:pt x="18306" y="23305"/>
                    <a:pt x="18671" y="23351"/>
                    <a:pt x="19059" y="23374"/>
                  </a:cubicBezTo>
                  <a:lnTo>
                    <a:pt x="19082" y="23374"/>
                  </a:lnTo>
                  <a:cubicBezTo>
                    <a:pt x="19265" y="23396"/>
                    <a:pt x="19470" y="23396"/>
                    <a:pt x="19653" y="23419"/>
                  </a:cubicBezTo>
                  <a:cubicBezTo>
                    <a:pt x="19972" y="23442"/>
                    <a:pt x="20292" y="23465"/>
                    <a:pt x="20589" y="23488"/>
                  </a:cubicBezTo>
                  <a:cubicBezTo>
                    <a:pt x="20817" y="23488"/>
                    <a:pt x="21045" y="23488"/>
                    <a:pt x="21251" y="23511"/>
                  </a:cubicBezTo>
                  <a:cubicBezTo>
                    <a:pt x="21570" y="23511"/>
                    <a:pt x="21867" y="23533"/>
                    <a:pt x="22164" y="23533"/>
                  </a:cubicBezTo>
                  <a:cubicBezTo>
                    <a:pt x="22186" y="23533"/>
                    <a:pt x="22209" y="23533"/>
                    <a:pt x="22232" y="23556"/>
                  </a:cubicBezTo>
                  <a:lnTo>
                    <a:pt x="23624" y="23556"/>
                  </a:lnTo>
                  <a:cubicBezTo>
                    <a:pt x="24195" y="23556"/>
                    <a:pt x="24789" y="23556"/>
                    <a:pt x="25359" y="23533"/>
                  </a:cubicBezTo>
                  <a:lnTo>
                    <a:pt x="25519" y="23533"/>
                  </a:lnTo>
                  <a:cubicBezTo>
                    <a:pt x="25656" y="23533"/>
                    <a:pt x="25793" y="23511"/>
                    <a:pt x="25953" y="23511"/>
                  </a:cubicBezTo>
                  <a:cubicBezTo>
                    <a:pt x="26295" y="23488"/>
                    <a:pt x="26660" y="23465"/>
                    <a:pt x="27025" y="23465"/>
                  </a:cubicBezTo>
                  <a:cubicBezTo>
                    <a:pt x="27231" y="23442"/>
                    <a:pt x="27459" y="23419"/>
                    <a:pt x="27665" y="23419"/>
                  </a:cubicBezTo>
                  <a:cubicBezTo>
                    <a:pt x="28007" y="23374"/>
                    <a:pt x="28349" y="23351"/>
                    <a:pt x="28692" y="23328"/>
                  </a:cubicBezTo>
                  <a:cubicBezTo>
                    <a:pt x="28806" y="23305"/>
                    <a:pt x="28943" y="23305"/>
                    <a:pt x="29057" y="23305"/>
                  </a:cubicBezTo>
                  <a:cubicBezTo>
                    <a:pt x="29148" y="23282"/>
                    <a:pt x="29217" y="23282"/>
                    <a:pt x="29308" y="23259"/>
                  </a:cubicBezTo>
                  <a:cubicBezTo>
                    <a:pt x="29833" y="23214"/>
                    <a:pt x="30358" y="23145"/>
                    <a:pt x="30883" y="23077"/>
                  </a:cubicBezTo>
                  <a:cubicBezTo>
                    <a:pt x="30974" y="23054"/>
                    <a:pt x="31088" y="23054"/>
                    <a:pt x="31180" y="23031"/>
                  </a:cubicBezTo>
                  <a:cubicBezTo>
                    <a:pt x="31773" y="22963"/>
                    <a:pt x="32389" y="22849"/>
                    <a:pt x="32983" y="22757"/>
                  </a:cubicBezTo>
                  <a:cubicBezTo>
                    <a:pt x="33051" y="22735"/>
                    <a:pt x="33097" y="22735"/>
                    <a:pt x="33165" y="22735"/>
                  </a:cubicBezTo>
                  <a:cubicBezTo>
                    <a:pt x="33325" y="22689"/>
                    <a:pt x="33485" y="22666"/>
                    <a:pt x="33645" y="22620"/>
                  </a:cubicBezTo>
                  <a:cubicBezTo>
                    <a:pt x="33919" y="22575"/>
                    <a:pt x="34193" y="22529"/>
                    <a:pt x="34466" y="22461"/>
                  </a:cubicBezTo>
                  <a:cubicBezTo>
                    <a:pt x="34695" y="22415"/>
                    <a:pt x="34923" y="22369"/>
                    <a:pt x="35151" y="22324"/>
                  </a:cubicBezTo>
                  <a:cubicBezTo>
                    <a:pt x="35425" y="22255"/>
                    <a:pt x="35676" y="22210"/>
                    <a:pt x="35927" y="22141"/>
                  </a:cubicBezTo>
                  <a:cubicBezTo>
                    <a:pt x="36178" y="22073"/>
                    <a:pt x="36407" y="22027"/>
                    <a:pt x="36635" y="21958"/>
                  </a:cubicBezTo>
                  <a:cubicBezTo>
                    <a:pt x="36886" y="21890"/>
                    <a:pt x="37137" y="21822"/>
                    <a:pt x="37388" y="21753"/>
                  </a:cubicBezTo>
                  <a:cubicBezTo>
                    <a:pt x="37616" y="21707"/>
                    <a:pt x="37845" y="21639"/>
                    <a:pt x="38073" y="21570"/>
                  </a:cubicBezTo>
                  <a:cubicBezTo>
                    <a:pt x="38324" y="21502"/>
                    <a:pt x="38575" y="21411"/>
                    <a:pt x="38826" y="21342"/>
                  </a:cubicBezTo>
                  <a:cubicBezTo>
                    <a:pt x="38917" y="21319"/>
                    <a:pt x="39009" y="21274"/>
                    <a:pt x="39123" y="21251"/>
                  </a:cubicBezTo>
                  <a:cubicBezTo>
                    <a:pt x="39214" y="21228"/>
                    <a:pt x="39283" y="21182"/>
                    <a:pt x="39374" y="21160"/>
                  </a:cubicBezTo>
                  <a:cubicBezTo>
                    <a:pt x="39830" y="21000"/>
                    <a:pt x="40287" y="20840"/>
                    <a:pt x="40743" y="20680"/>
                  </a:cubicBezTo>
                  <a:cubicBezTo>
                    <a:pt x="40858" y="20635"/>
                    <a:pt x="40994" y="20589"/>
                    <a:pt x="41109" y="20543"/>
                  </a:cubicBezTo>
                  <a:cubicBezTo>
                    <a:pt x="41656" y="20338"/>
                    <a:pt x="42204" y="20132"/>
                    <a:pt x="42729" y="19904"/>
                  </a:cubicBezTo>
                  <a:cubicBezTo>
                    <a:pt x="42843" y="19836"/>
                    <a:pt x="42980" y="19790"/>
                    <a:pt x="43094" y="19722"/>
                  </a:cubicBezTo>
                  <a:cubicBezTo>
                    <a:pt x="43505" y="19539"/>
                    <a:pt x="43939" y="19356"/>
                    <a:pt x="44350" y="19151"/>
                  </a:cubicBezTo>
                  <a:cubicBezTo>
                    <a:pt x="44487" y="19082"/>
                    <a:pt x="44624" y="19014"/>
                    <a:pt x="44784" y="18923"/>
                  </a:cubicBezTo>
                  <a:cubicBezTo>
                    <a:pt x="45286" y="18672"/>
                    <a:pt x="45788" y="18398"/>
                    <a:pt x="46267" y="18124"/>
                  </a:cubicBezTo>
                  <a:cubicBezTo>
                    <a:pt x="46427" y="18033"/>
                    <a:pt x="46564" y="17941"/>
                    <a:pt x="46701" y="17850"/>
                  </a:cubicBezTo>
                  <a:cubicBezTo>
                    <a:pt x="46838" y="17781"/>
                    <a:pt x="46929" y="17713"/>
                    <a:pt x="47043" y="17644"/>
                  </a:cubicBezTo>
                  <a:cubicBezTo>
                    <a:pt x="47249" y="17530"/>
                    <a:pt x="47431" y="17416"/>
                    <a:pt x="47614" y="17279"/>
                  </a:cubicBezTo>
                  <a:cubicBezTo>
                    <a:pt x="47796" y="17165"/>
                    <a:pt x="47956" y="17051"/>
                    <a:pt x="48139" y="16937"/>
                  </a:cubicBezTo>
                  <a:cubicBezTo>
                    <a:pt x="48321" y="16800"/>
                    <a:pt x="48504" y="16686"/>
                    <a:pt x="48664" y="16549"/>
                  </a:cubicBezTo>
                  <a:cubicBezTo>
                    <a:pt x="48824" y="16435"/>
                    <a:pt x="48983" y="16321"/>
                    <a:pt x="49143" y="16184"/>
                  </a:cubicBezTo>
                  <a:cubicBezTo>
                    <a:pt x="49326" y="16070"/>
                    <a:pt x="49486" y="15933"/>
                    <a:pt x="49645" y="15796"/>
                  </a:cubicBezTo>
                  <a:cubicBezTo>
                    <a:pt x="49805" y="15682"/>
                    <a:pt x="49942" y="15567"/>
                    <a:pt x="50102" y="15430"/>
                  </a:cubicBezTo>
                  <a:cubicBezTo>
                    <a:pt x="50239" y="15293"/>
                    <a:pt x="50399" y="15157"/>
                    <a:pt x="50558" y="15042"/>
                  </a:cubicBezTo>
                  <a:cubicBezTo>
                    <a:pt x="50604" y="14974"/>
                    <a:pt x="50672" y="14928"/>
                    <a:pt x="50741" y="14860"/>
                  </a:cubicBezTo>
                  <a:cubicBezTo>
                    <a:pt x="50787" y="14814"/>
                    <a:pt x="50832" y="14768"/>
                    <a:pt x="50901" y="14700"/>
                  </a:cubicBezTo>
                  <a:cubicBezTo>
                    <a:pt x="51152" y="14472"/>
                    <a:pt x="51380" y="14244"/>
                    <a:pt x="51608" y="13992"/>
                  </a:cubicBezTo>
                  <a:cubicBezTo>
                    <a:pt x="51700" y="13901"/>
                    <a:pt x="51791" y="13810"/>
                    <a:pt x="51859" y="13741"/>
                  </a:cubicBezTo>
                  <a:cubicBezTo>
                    <a:pt x="52156" y="13422"/>
                    <a:pt x="52430" y="13079"/>
                    <a:pt x="52704" y="12760"/>
                  </a:cubicBezTo>
                  <a:cubicBezTo>
                    <a:pt x="52704" y="12760"/>
                    <a:pt x="52704" y="12737"/>
                    <a:pt x="52727" y="12737"/>
                  </a:cubicBezTo>
                  <a:cubicBezTo>
                    <a:pt x="52772" y="12646"/>
                    <a:pt x="52818" y="12577"/>
                    <a:pt x="52886" y="12509"/>
                  </a:cubicBezTo>
                  <a:cubicBezTo>
                    <a:pt x="53046" y="12303"/>
                    <a:pt x="53206" y="12075"/>
                    <a:pt x="53343" y="11870"/>
                  </a:cubicBezTo>
                  <a:cubicBezTo>
                    <a:pt x="53434" y="11756"/>
                    <a:pt x="53503" y="11641"/>
                    <a:pt x="53571" y="11527"/>
                  </a:cubicBezTo>
                  <a:cubicBezTo>
                    <a:pt x="53685" y="11345"/>
                    <a:pt x="53799" y="11139"/>
                    <a:pt x="53914" y="10957"/>
                  </a:cubicBezTo>
                  <a:cubicBezTo>
                    <a:pt x="53959" y="10911"/>
                    <a:pt x="53982" y="10865"/>
                    <a:pt x="54005" y="10820"/>
                  </a:cubicBezTo>
                  <a:cubicBezTo>
                    <a:pt x="54051" y="10728"/>
                    <a:pt x="54096" y="10637"/>
                    <a:pt x="54142" y="10569"/>
                  </a:cubicBezTo>
                  <a:cubicBezTo>
                    <a:pt x="54233" y="10409"/>
                    <a:pt x="54302" y="10249"/>
                    <a:pt x="54393" y="10089"/>
                  </a:cubicBezTo>
                  <a:cubicBezTo>
                    <a:pt x="54461" y="9952"/>
                    <a:pt x="54507" y="9815"/>
                    <a:pt x="54576" y="9678"/>
                  </a:cubicBezTo>
                  <a:cubicBezTo>
                    <a:pt x="54644" y="9519"/>
                    <a:pt x="54713" y="9359"/>
                    <a:pt x="54781" y="9199"/>
                  </a:cubicBezTo>
                  <a:cubicBezTo>
                    <a:pt x="54804" y="9131"/>
                    <a:pt x="54827" y="9062"/>
                    <a:pt x="54872" y="8994"/>
                  </a:cubicBezTo>
                  <a:cubicBezTo>
                    <a:pt x="54895" y="8925"/>
                    <a:pt x="54918" y="8834"/>
                    <a:pt x="54941" y="8765"/>
                  </a:cubicBezTo>
                  <a:cubicBezTo>
                    <a:pt x="54986" y="8606"/>
                    <a:pt x="55032" y="8469"/>
                    <a:pt x="55078" y="8309"/>
                  </a:cubicBezTo>
                  <a:cubicBezTo>
                    <a:pt x="55123" y="8172"/>
                    <a:pt x="55169" y="8012"/>
                    <a:pt x="55215" y="7875"/>
                  </a:cubicBezTo>
                  <a:cubicBezTo>
                    <a:pt x="55260" y="7715"/>
                    <a:pt x="55283" y="7579"/>
                    <a:pt x="55329" y="7419"/>
                  </a:cubicBezTo>
                  <a:cubicBezTo>
                    <a:pt x="55352" y="7350"/>
                    <a:pt x="55374" y="7259"/>
                    <a:pt x="55374" y="7191"/>
                  </a:cubicBezTo>
                  <a:cubicBezTo>
                    <a:pt x="55397" y="7122"/>
                    <a:pt x="55397" y="7054"/>
                    <a:pt x="55420" y="6985"/>
                  </a:cubicBezTo>
                  <a:cubicBezTo>
                    <a:pt x="55443" y="6825"/>
                    <a:pt x="55466" y="6666"/>
                    <a:pt x="55489" y="6506"/>
                  </a:cubicBezTo>
                  <a:cubicBezTo>
                    <a:pt x="55511" y="6369"/>
                    <a:pt x="55534" y="6232"/>
                    <a:pt x="55534" y="6072"/>
                  </a:cubicBezTo>
                  <a:cubicBezTo>
                    <a:pt x="55557" y="5912"/>
                    <a:pt x="55557" y="5775"/>
                    <a:pt x="55580" y="5616"/>
                  </a:cubicBezTo>
                  <a:cubicBezTo>
                    <a:pt x="55580" y="5524"/>
                    <a:pt x="55580" y="5433"/>
                    <a:pt x="55580" y="5364"/>
                  </a:cubicBezTo>
                  <a:cubicBezTo>
                    <a:pt x="55603" y="5228"/>
                    <a:pt x="55603" y="5113"/>
                    <a:pt x="55603" y="4976"/>
                  </a:cubicBezTo>
                  <a:lnTo>
                    <a:pt x="55603" y="1"/>
                  </a:lnTo>
                  <a:close/>
                </a:path>
              </a:pathLst>
            </a:custGeom>
            <a:solidFill>
              <a:srgbClr val="B1B2F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4" name="Google Shape;6170;p47"/>
            <p:cNvSpPr/>
            <p:nvPr/>
          </p:nvSpPr>
          <p:spPr>
            <a:xfrm>
              <a:off x="3001888" y="2891000"/>
              <a:ext cx="887375" cy="467950"/>
            </a:xfrm>
            <a:custGeom>
              <a:avLst/>
              <a:gdLst/>
              <a:ahLst/>
              <a:cxnLst/>
              <a:rect l="l" t="t" r="r" b="b"/>
              <a:pathLst>
                <a:path w="35495" h="18718" extrusionOk="0">
                  <a:moveTo>
                    <a:pt x="17693" y="1"/>
                  </a:moveTo>
                  <a:cubicBezTo>
                    <a:pt x="13559" y="1"/>
                    <a:pt x="9428" y="914"/>
                    <a:pt x="6278" y="2740"/>
                  </a:cubicBezTo>
                  <a:cubicBezTo>
                    <a:pt x="1" y="6392"/>
                    <a:pt x="24" y="12326"/>
                    <a:pt x="6346" y="15978"/>
                  </a:cubicBezTo>
                  <a:cubicBezTo>
                    <a:pt x="9519" y="17804"/>
                    <a:pt x="13662" y="18717"/>
                    <a:pt x="17799" y="18717"/>
                  </a:cubicBezTo>
                  <a:cubicBezTo>
                    <a:pt x="21936" y="18717"/>
                    <a:pt x="26067" y="17804"/>
                    <a:pt x="29217" y="15978"/>
                  </a:cubicBezTo>
                  <a:cubicBezTo>
                    <a:pt x="35494" y="12326"/>
                    <a:pt x="35471" y="6392"/>
                    <a:pt x="29126" y="2740"/>
                  </a:cubicBezTo>
                  <a:cubicBezTo>
                    <a:pt x="25965" y="914"/>
                    <a:pt x="21827" y="1"/>
                    <a:pt x="17693" y="1"/>
                  </a:cubicBezTo>
                  <a:close/>
                </a:path>
              </a:pathLst>
            </a:custGeom>
            <a:solidFill>
              <a:srgbClr val="D665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3" name="Google Shape;6169;p47"/>
            <p:cNvSpPr/>
            <p:nvPr/>
          </p:nvSpPr>
          <p:spPr>
            <a:xfrm>
              <a:off x="3041263" y="3123825"/>
              <a:ext cx="808050" cy="359525"/>
            </a:xfrm>
            <a:custGeom>
              <a:avLst/>
              <a:gdLst/>
              <a:ahLst/>
              <a:cxnLst/>
              <a:rect l="l" t="t" r="r" b="b"/>
              <a:pathLst>
                <a:path w="32322" h="14381" extrusionOk="0">
                  <a:moveTo>
                    <a:pt x="24" y="0"/>
                  </a:moveTo>
                  <a:lnTo>
                    <a:pt x="24" y="0"/>
                  </a:lnTo>
                  <a:cubicBezTo>
                    <a:pt x="23" y="18"/>
                    <a:pt x="23" y="35"/>
                    <a:pt x="23" y="53"/>
                  </a:cubicBezTo>
                  <a:lnTo>
                    <a:pt x="23" y="53"/>
                  </a:lnTo>
                  <a:lnTo>
                    <a:pt x="24" y="0"/>
                  </a:lnTo>
                  <a:close/>
                  <a:moveTo>
                    <a:pt x="23" y="53"/>
                  </a:moveTo>
                  <a:lnTo>
                    <a:pt x="1" y="4976"/>
                  </a:lnTo>
                  <a:cubicBezTo>
                    <a:pt x="1" y="7396"/>
                    <a:pt x="1576" y="9792"/>
                    <a:pt x="4771" y="11641"/>
                  </a:cubicBezTo>
                  <a:cubicBezTo>
                    <a:pt x="5159" y="11869"/>
                    <a:pt x="5547" y="12075"/>
                    <a:pt x="5958" y="12257"/>
                  </a:cubicBezTo>
                  <a:cubicBezTo>
                    <a:pt x="6095" y="12326"/>
                    <a:pt x="6232" y="12372"/>
                    <a:pt x="6369" y="12440"/>
                  </a:cubicBezTo>
                  <a:cubicBezTo>
                    <a:pt x="6620" y="12554"/>
                    <a:pt x="6848" y="12668"/>
                    <a:pt x="7099" y="12760"/>
                  </a:cubicBezTo>
                  <a:cubicBezTo>
                    <a:pt x="7145" y="12782"/>
                    <a:pt x="7191" y="12782"/>
                    <a:pt x="7236" y="12805"/>
                  </a:cubicBezTo>
                  <a:cubicBezTo>
                    <a:pt x="7328" y="12851"/>
                    <a:pt x="7419" y="12874"/>
                    <a:pt x="7510" y="12919"/>
                  </a:cubicBezTo>
                  <a:cubicBezTo>
                    <a:pt x="7830" y="13034"/>
                    <a:pt x="8149" y="13148"/>
                    <a:pt x="8492" y="13239"/>
                  </a:cubicBezTo>
                  <a:cubicBezTo>
                    <a:pt x="8606" y="13285"/>
                    <a:pt x="8720" y="13307"/>
                    <a:pt x="8834" y="13353"/>
                  </a:cubicBezTo>
                  <a:cubicBezTo>
                    <a:pt x="8903" y="13376"/>
                    <a:pt x="8994" y="13399"/>
                    <a:pt x="9062" y="13422"/>
                  </a:cubicBezTo>
                  <a:cubicBezTo>
                    <a:pt x="9199" y="13467"/>
                    <a:pt x="9336" y="13490"/>
                    <a:pt x="9473" y="13513"/>
                  </a:cubicBezTo>
                  <a:cubicBezTo>
                    <a:pt x="9816" y="13604"/>
                    <a:pt x="10135" y="13695"/>
                    <a:pt x="10478" y="13764"/>
                  </a:cubicBezTo>
                  <a:cubicBezTo>
                    <a:pt x="10569" y="13787"/>
                    <a:pt x="10660" y="13810"/>
                    <a:pt x="10751" y="13832"/>
                  </a:cubicBezTo>
                  <a:cubicBezTo>
                    <a:pt x="10888" y="13855"/>
                    <a:pt x="11025" y="13878"/>
                    <a:pt x="11139" y="13901"/>
                  </a:cubicBezTo>
                  <a:cubicBezTo>
                    <a:pt x="11436" y="13969"/>
                    <a:pt x="11710" y="14015"/>
                    <a:pt x="12007" y="14061"/>
                  </a:cubicBezTo>
                  <a:cubicBezTo>
                    <a:pt x="12121" y="14061"/>
                    <a:pt x="12235" y="14106"/>
                    <a:pt x="12349" y="14106"/>
                  </a:cubicBezTo>
                  <a:cubicBezTo>
                    <a:pt x="12463" y="14129"/>
                    <a:pt x="12600" y="14129"/>
                    <a:pt x="12737" y="14152"/>
                  </a:cubicBezTo>
                  <a:cubicBezTo>
                    <a:pt x="12988" y="14198"/>
                    <a:pt x="13262" y="14220"/>
                    <a:pt x="13536" y="14243"/>
                  </a:cubicBezTo>
                  <a:cubicBezTo>
                    <a:pt x="13673" y="14266"/>
                    <a:pt x="13787" y="14289"/>
                    <a:pt x="13924" y="14289"/>
                  </a:cubicBezTo>
                  <a:cubicBezTo>
                    <a:pt x="14038" y="14289"/>
                    <a:pt x="14152" y="14289"/>
                    <a:pt x="14289" y="14312"/>
                  </a:cubicBezTo>
                  <a:cubicBezTo>
                    <a:pt x="14563" y="14335"/>
                    <a:pt x="14814" y="14335"/>
                    <a:pt x="15111" y="14357"/>
                  </a:cubicBezTo>
                  <a:cubicBezTo>
                    <a:pt x="15248" y="14357"/>
                    <a:pt x="15362" y="14380"/>
                    <a:pt x="15499" y="14380"/>
                  </a:cubicBezTo>
                  <a:lnTo>
                    <a:pt x="15841" y="14380"/>
                  </a:lnTo>
                  <a:cubicBezTo>
                    <a:pt x="16138" y="14380"/>
                    <a:pt x="16435" y="14380"/>
                    <a:pt x="16732" y="14357"/>
                  </a:cubicBezTo>
                  <a:cubicBezTo>
                    <a:pt x="16823" y="14357"/>
                    <a:pt x="16924" y="14368"/>
                    <a:pt x="17022" y="14368"/>
                  </a:cubicBezTo>
                  <a:cubicBezTo>
                    <a:pt x="17071" y="14368"/>
                    <a:pt x="17120" y="14365"/>
                    <a:pt x="17165" y="14357"/>
                  </a:cubicBezTo>
                  <a:lnTo>
                    <a:pt x="17416" y="14357"/>
                  </a:lnTo>
                  <a:cubicBezTo>
                    <a:pt x="17782" y="14335"/>
                    <a:pt x="18147" y="14312"/>
                    <a:pt x="18512" y="14266"/>
                  </a:cubicBezTo>
                  <a:cubicBezTo>
                    <a:pt x="18672" y="14266"/>
                    <a:pt x="18809" y="14266"/>
                    <a:pt x="18969" y="14243"/>
                  </a:cubicBezTo>
                  <a:cubicBezTo>
                    <a:pt x="19037" y="14243"/>
                    <a:pt x="19105" y="14220"/>
                    <a:pt x="19174" y="14220"/>
                  </a:cubicBezTo>
                  <a:cubicBezTo>
                    <a:pt x="19288" y="14220"/>
                    <a:pt x="19379" y="14198"/>
                    <a:pt x="19494" y="14175"/>
                  </a:cubicBezTo>
                  <a:cubicBezTo>
                    <a:pt x="19882" y="14129"/>
                    <a:pt x="20247" y="14084"/>
                    <a:pt x="20612" y="14015"/>
                  </a:cubicBezTo>
                  <a:cubicBezTo>
                    <a:pt x="20703" y="14015"/>
                    <a:pt x="20795" y="13992"/>
                    <a:pt x="20886" y="13969"/>
                  </a:cubicBezTo>
                  <a:lnTo>
                    <a:pt x="21023" y="13969"/>
                  </a:lnTo>
                  <a:cubicBezTo>
                    <a:pt x="21183" y="13924"/>
                    <a:pt x="21365" y="13878"/>
                    <a:pt x="21525" y="13855"/>
                  </a:cubicBezTo>
                  <a:cubicBezTo>
                    <a:pt x="21845" y="13787"/>
                    <a:pt x="22141" y="13718"/>
                    <a:pt x="22438" y="13650"/>
                  </a:cubicBezTo>
                  <a:cubicBezTo>
                    <a:pt x="22643" y="13604"/>
                    <a:pt x="22849" y="13536"/>
                    <a:pt x="23054" y="13490"/>
                  </a:cubicBezTo>
                  <a:cubicBezTo>
                    <a:pt x="23351" y="13399"/>
                    <a:pt x="23625" y="13330"/>
                    <a:pt x="23899" y="13239"/>
                  </a:cubicBezTo>
                  <a:cubicBezTo>
                    <a:pt x="23967" y="13239"/>
                    <a:pt x="24013" y="13216"/>
                    <a:pt x="24081" y="13193"/>
                  </a:cubicBezTo>
                  <a:cubicBezTo>
                    <a:pt x="24401" y="13079"/>
                    <a:pt x="24743" y="12965"/>
                    <a:pt x="25063" y="12851"/>
                  </a:cubicBezTo>
                  <a:cubicBezTo>
                    <a:pt x="25109" y="12828"/>
                    <a:pt x="25154" y="12805"/>
                    <a:pt x="25200" y="12782"/>
                  </a:cubicBezTo>
                  <a:cubicBezTo>
                    <a:pt x="25542" y="12646"/>
                    <a:pt x="25885" y="12509"/>
                    <a:pt x="26227" y="12349"/>
                  </a:cubicBezTo>
                  <a:cubicBezTo>
                    <a:pt x="26341" y="12303"/>
                    <a:pt x="26432" y="12257"/>
                    <a:pt x="26524" y="12212"/>
                  </a:cubicBezTo>
                  <a:cubicBezTo>
                    <a:pt x="26912" y="12029"/>
                    <a:pt x="27277" y="11847"/>
                    <a:pt x="27619" y="11641"/>
                  </a:cubicBezTo>
                  <a:cubicBezTo>
                    <a:pt x="27688" y="11596"/>
                    <a:pt x="27756" y="11573"/>
                    <a:pt x="27825" y="11527"/>
                  </a:cubicBezTo>
                  <a:cubicBezTo>
                    <a:pt x="27870" y="11481"/>
                    <a:pt x="27939" y="11459"/>
                    <a:pt x="27985" y="11413"/>
                  </a:cubicBezTo>
                  <a:cubicBezTo>
                    <a:pt x="28099" y="11344"/>
                    <a:pt x="28190" y="11299"/>
                    <a:pt x="28281" y="11230"/>
                  </a:cubicBezTo>
                  <a:cubicBezTo>
                    <a:pt x="28373" y="11162"/>
                    <a:pt x="28464" y="11116"/>
                    <a:pt x="28555" y="11048"/>
                  </a:cubicBezTo>
                  <a:cubicBezTo>
                    <a:pt x="28646" y="10979"/>
                    <a:pt x="28738" y="10934"/>
                    <a:pt x="28806" y="10865"/>
                  </a:cubicBezTo>
                  <a:cubicBezTo>
                    <a:pt x="28898" y="10797"/>
                    <a:pt x="28989" y="10751"/>
                    <a:pt x="29057" y="10683"/>
                  </a:cubicBezTo>
                  <a:cubicBezTo>
                    <a:pt x="29149" y="10614"/>
                    <a:pt x="29217" y="10546"/>
                    <a:pt x="29308" y="10477"/>
                  </a:cubicBezTo>
                  <a:cubicBezTo>
                    <a:pt x="29377" y="10409"/>
                    <a:pt x="29468" y="10363"/>
                    <a:pt x="29537" y="10295"/>
                  </a:cubicBezTo>
                  <a:cubicBezTo>
                    <a:pt x="29605" y="10226"/>
                    <a:pt x="29696" y="10158"/>
                    <a:pt x="29765" y="10089"/>
                  </a:cubicBezTo>
                  <a:cubicBezTo>
                    <a:pt x="29788" y="10066"/>
                    <a:pt x="29833" y="10043"/>
                    <a:pt x="29856" y="9998"/>
                  </a:cubicBezTo>
                  <a:cubicBezTo>
                    <a:pt x="29902" y="9975"/>
                    <a:pt x="29925" y="9952"/>
                    <a:pt x="29947" y="9929"/>
                  </a:cubicBezTo>
                  <a:cubicBezTo>
                    <a:pt x="30062" y="9815"/>
                    <a:pt x="30199" y="9678"/>
                    <a:pt x="30313" y="9564"/>
                  </a:cubicBezTo>
                  <a:cubicBezTo>
                    <a:pt x="30358" y="9518"/>
                    <a:pt x="30381" y="9473"/>
                    <a:pt x="30427" y="9450"/>
                  </a:cubicBezTo>
                  <a:cubicBezTo>
                    <a:pt x="30587" y="9290"/>
                    <a:pt x="30724" y="9108"/>
                    <a:pt x="30838" y="8948"/>
                  </a:cubicBezTo>
                  <a:cubicBezTo>
                    <a:pt x="30861" y="8948"/>
                    <a:pt x="30861" y="8948"/>
                    <a:pt x="30861" y="8925"/>
                  </a:cubicBezTo>
                  <a:cubicBezTo>
                    <a:pt x="30906" y="8902"/>
                    <a:pt x="30929" y="8857"/>
                    <a:pt x="30952" y="8811"/>
                  </a:cubicBezTo>
                  <a:cubicBezTo>
                    <a:pt x="31020" y="8720"/>
                    <a:pt x="31112" y="8605"/>
                    <a:pt x="31180" y="8514"/>
                  </a:cubicBezTo>
                  <a:cubicBezTo>
                    <a:pt x="31226" y="8446"/>
                    <a:pt x="31249" y="8377"/>
                    <a:pt x="31294" y="8332"/>
                  </a:cubicBezTo>
                  <a:cubicBezTo>
                    <a:pt x="31340" y="8240"/>
                    <a:pt x="31408" y="8149"/>
                    <a:pt x="31477" y="8035"/>
                  </a:cubicBezTo>
                  <a:cubicBezTo>
                    <a:pt x="31477" y="8012"/>
                    <a:pt x="31500" y="7989"/>
                    <a:pt x="31522" y="7966"/>
                  </a:cubicBezTo>
                  <a:cubicBezTo>
                    <a:pt x="31545" y="7921"/>
                    <a:pt x="31545" y="7898"/>
                    <a:pt x="31568" y="7852"/>
                  </a:cubicBezTo>
                  <a:cubicBezTo>
                    <a:pt x="31614" y="7761"/>
                    <a:pt x="31659" y="7692"/>
                    <a:pt x="31705" y="7601"/>
                  </a:cubicBezTo>
                  <a:cubicBezTo>
                    <a:pt x="31728" y="7533"/>
                    <a:pt x="31774" y="7464"/>
                    <a:pt x="31796" y="7396"/>
                  </a:cubicBezTo>
                  <a:cubicBezTo>
                    <a:pt x="31842" y="7327"/>
                    <a:pt x="31865" y="7236"/>
                    <a:pt x="31888" y="7167"/>
                  </a:cubicBezTo>
                  <a:cubicBezTo>
                    <a:pt x="31910" y="7122"/>
                    <a:pt x="31933" y="7076"/>
                    <a:pt x="31956" y="7053"/>
                  </a:cubicBezTo>
                  <a:cubicBezTo>
                    <a:pt x="31956" y="7008"/>
                    <a:pt x="31956" y="6985"/>
                    <a:pt x="31979" y="6939"/>
                  </a:cubicBezTo>
                  <a:cubicBezTo>
                    <a:pt x="32002" y="6871"/>
                    <a:pt x="32025" y="6802"/>
                    <a:pt x="32047" y="6711"/>
                  </a:cubicBezTo>
                  <a:cubicBezTo>
                    <a:pt x="32070" y="6642"/>
                    <a:pt x="32093" y="6574"/>
                    <a:pt x="32116" y="6506"/>
                  </a:cubicBezTo>
                  <a:cubicBezTo>
                    <a:pt x="32139" y="6414"/>
                    <a:pt x="32162" y="6346"/>
                    <a:pt x="32184" y="6254"/>
                  </a:cubicBezTo>
                  <a:cubicBezTo>
                    <a:pt x="32184" y="6232"/>
                    <a:pt x="32207" y="6186"/>
                    <a:pt x="32207" y="6140"/>
                  </a:cubicBezTo>
                  <a:cubicBezTo>
                    <a:pt x="32207" y="6117"/>
                    <a:pt x="32207" y="6072"/>
                    <a:pt x="32230" y="6049"/>
                  </a:cubicBezTo>
                  <a:cubicBezTo>
                    <a:pt x="32230" y="5981"/>
                    <a:pt x="32253" y="5889"/>
                    <a:pt x="32253" y="5821"/>
                  </a:cubicBezTo>
                  <a:cubicBezTo>
                    <a:pt x="32276" y="5729"/>
                    <a:pt x="32276" y="5661"/>
                    <a:pt x="32276" y="5593"/>
                  </a:cubicBezTo>
                  <a:cubicBezTo>
                    <a:pt x="32299" y="5524"/>
                    <a:pt x="32299" y="5433"/>
                    <a:pt x="32299" y="5364"/>
                  </a:cubicBezTo>
                  <a:cubicBezTo>
                    <a:pt x="32299" y="5296"/>
                    <a:pt x="32321" y="5250"/>
                    <a:pt x="32321" y="5204"/>
                  </a:cubicBezTo>
                  <a:cubicBezTo>
                    <a:pt x="32321" y="5159"/>
                    <a:pt x="32321" y="5113"/>
                    <a:pt x="32321" y="5068"/>
                  </a:cubicBezTo>
                  <a:lnTo>
                    <a:pt x="32321" y="366"/>
                  </a:lnTo>
                  <a:cubicBezTo>
                    <a:pt x="32321" y="457"/>
                    <a:pt x="32299" y="525"/>
                    <a:pt x="32299" y="617"/>
                  </a:cubicBezTo>
                  <a:cubicBezTo>
                    <a:pt x="32299" y="685"/>
                    <a:pt x="32276" y="754"/>
                    <a:pt x="32276" y="822"/>
                  </a:cubicBezTo>
                  <a:cubicBezTo>
                    <a:pt x="32253" y="913"/>
                    <a:pt x="32253" y="982"/>
                    <a:pt x="32230" y="1073"/>
                  </a:cubicBezTo>
                  <a:cubicBezTo>
                    <a:pt x="32230" y="1142"/>
                    <a:pt x="32207" y="1210"/>
                    <a:pt x="32184" y="1279"/>
                  </a:cubicBezTo>
                  <a:cubicBezTo>
                    <a:pt x="32162" y="1370"/>
                    <a:pt x="32162" y="1438"/>
                    <a:pt x="32139" y="1530"/>
                  </a:cubicBezTo>
                  <a:cubicBezTo>
                    <a:pt x="32116" y="1598"/>
                    <a:pt x="32093" y="1667"/>
                    <a:pt x="32070" y="1735"/>
                  </a:cubicBezTo>
                  <a:cubicBezTo>
                    <a:pt x="32047" y="1804"/>
                    <a:pt x="32025" y="1895"/>
                    <a:pt x="32002" y="1963"/>
                  </a:cubicBezTo>
                  <a:cubicBezTo>
                    <a:pt x="31956" y="2032"/>
                    <a:pt x="31933" y="2100"/>
                    <a:pt x="31910" y="2169"/>
                  </a:cubicBezTo>
                  <a:cubicBezTo>
                    <a:pt x="31888" y="2260"/>
                    <a:pt x="31842" y="2328"/>
                    <a:pt x="31819" y="2420"/>
                  </a:cubicBezTo>
                  <a:cubicBezTo>
                    <a:pt x="31774" y="2488"/>
                    <a:pt x="31751" y="2557"/>
                    <a:pt x="31705" y="2625"/>
                  </a:cubicBezTo>
                  <a:cubicBezTo>
                    <a:pt x="31682" y="2717"/>
                    <a:pt x="31637" y="2785"/>
                    <a:pt x="31591" y="2876"/>
                  </a:cubicBezTo>
                  <a:cubicBezTo>
                    <a:pt x="31545" y="2922"/>
                    <a:pt x="31522" y="2990"/>
                    <a:pt x="31477" y="3059"/>
                  </a:cubicBezTo>
                  <a:cubicBezTo>
                    <a:pt x="31431" y="3150"/>
                    <a:pt x="31363" y="3264"/>
                    <a:pt x="31294" y="3356"/>
                  </a:cubicBezTo>
                  <a:cubicBezTo>
                    <a:pt x="31271" y="3401"/>
                    <a:pt x="31226" y="3470"/>
                    <a:pt x="31180" y="3515"/>
                  </a:cubicBezTo>
                  <a:cubicBezTo>
                    <a:pt x="31112" y="3630"/>
                    <a:pt x="31043" y="3721"/>
                    <a:pt x="30975" y="3835"/>
                  </a:cubicBezTo>
                  <a:cubicBezTo>
                    <a:pt x="30929" y="3881"/>
                    <a:pt x="30906" y="3926"/>
                    <a:pt x="30861" y="3972"/>
                  </a:cubicBezTo>
                  <a:cubicBezTo>
                    <a:pt x="30724" y="4132"/>
                    <a:pt x="30587" y="4291"/>
                    <a:pt x="30450" y="4451"/>
                  </a:cubicBezTo>
                  <a:cubicBezTo>
                    <a:pt x="30404" y="4497"/>
                    <a:pt x="30358" y="4543"/>
                    <a:pt x="30313" y="4588"/>
                  </a:cubicBezTo>
                  <a:cubicBezTo>
                    <a:pt x="30199" y="4702"/>
                    <a:pt x="30084" y="4816"/>
                    <a:pt x="29947" y="4953"/>
                  </a:cubicBezTo>
                  <a:cubicBezTo>
                    <a:pt x="29902" y="4999"/>
                    <a:pt x="29833" y="5068"/>
                    <a:pt x="29788" y="5113"/>
                  </a:cubicBezTo>
                  <a:cubicBezTo>
                    <a:pt x="29696" y="5182"/>
                    <a:pt x="29628" y="5250"/>
                    <a:pt x="29537" y="5319"/>
                  </a:cubicBezTo>
                  <a:cubicBezTo>
                    <a:pt x="29468" y="5387"/>
                    <a:pt x="29400" y="5433"/>
                    <a:pt x="29331" y="5501"/>
                  </a:cubicBezTo>
                  <a:cubicBezTo>
                    <a:pt x="29240" y="5570"/>
                    <a:pt x="29149" y="5638"/>
                    <a:pt x="29080" y="5707"/>
                  </a:cubicBezTo>
                  <a:cubicBezTo>
                    <a:pt x="28989" y="5752"/>
                    <a:pt x="28920" y="5821"/>
                    <a:pt x="28829" y="5889"/>
                  </a:cubicBezTo>
                  <a:cubicBezTo>
                    <a:pt x="28738" y="5935"/>
                    <a:pt x="28646" y="6003"/>
                    <a:pt x="28555" y="6072"/>
                  </a:cubicBezTo>
                  <a:cubicBezTo>
                    <a:pt x="28464" y="6117"/>
                    <a:pt x="28395" y="6186"/>
                    <a:pt x="28304" y="6254"/>
                  </a:cubicBezTo>
                  <a:cubicBezTo>
                    <a:pt x="28213" y="6300"/>
                    <a:pt x="28099" y="6369"/>
                    <a:pt x="28007" y="6437"/>
                  </a:cubicBezTo>
                  <a:cubicBezTo>
                    <a:pt x="27893" y="6506"/>
                    <a:pt x="27756" y="6574"/>
                    <a:pt x="27642" y="6665"/>
                  </a:cubicBezTo>
                  <a:cubicBezTo>
                    <a:pt x="27277" y="6871"/>
                    <a:pt x="26912" y="7053"/>
                    <a:pt x="26547" y="7236"/>
                  </a:cubicBezTo>
                  <a:cubicBezTo>
                    <a:pt x="26455" y="7282"/>
                    <a:pt x="26341" y="7327"/>
                    <a:pt x="26250" y="7373"/>
                  </a:cubicBezTo>
                  <a:cubicBezTo>
                    <a:pt x="25907" y="7533"/>
                    <a:pt x="25565" y="7670"/>
                    <a:pt x="25223" y="7807"/>
                  </a:cubicBezTo>
                  <a:cubicBezTo>
                    <a:pt x="25154" y="7829"/>
                    <a:pt x="25131" y="7852"/>
                    <a:pt x="25063" y="7875"/>
                  </a:cubicBezTo>
                  <a:cubicBezTo>
                    <a:pt x="24698" y="8012"/>
                    <a:pt x="24310" y="8149"/>
                    <a:pt x="23922" y="8263"/>
                  </a:cubicBezTo>
                  <a:cubicBezTo>
                    <a:pt x="23648" y="8354"/>
                    <a:pt x="23351" y="8423"/>
                    <a:pt x="23077" y="8514"/>
                  </a:cubicBezTo>
                  <a:cubicBezTo>
                    <a:pt x="22872" y="8560"/>
                    <a:pt x="22666" y="8628"/>
                    <a:pt x="22438" y="8674"/>
                  </a:cubicBezTo>
                  <a:cubicBezTo>
                    <a:pt x="22164" y="8742"/>
                    <a:pt x="21845" y="8811"/>
                    <a:pt x="21548" y="8857"/>
                  </a:cubicBezTo>
                  <a:cubicBezTo>
                    <a:pt x="21342" y="8902"/>
                    <a:pt x="21114" y="8971"/>
                    <a:pt x="20909" y="8993"/>
                  </a:cubicBezTo>
                  <a:cubicBezTo>
                    <a:pt x="20817" y="9016"/>
                    <a:pt x="20726" y="9016"/>
                    <a:pt x="20635" y="9039"/>
                  </a:cubicBezTo>
                  <a:cubicBezTo>
                    <a:pt x="20270" y="9108"/>
                    <a:pt x="19882" y="9153"/>
                    <a:pt x="19516" y="9199"/>
                  </a:cubicBezTo>
                  <a:cubicBezTo>
                    <a:pt x="19402" y="9222"/>
                    <a:pt x="19288" y="9222"/>
                    <a:pt x="19174" y="9245"/>
                  </a:cubicBezTo>
                  <a:cubicBezTo>
                    <a:pt x="18969" y="9267"/>
                    <a:pt x="18740" y="9267"/>
                    <a:pt x="18535" y="9290"/>
                  </a:cubicBezTo>
                  <a:cubicBezTo>
                    <a:pt x="18170" y="9313"/>
                    <a:pt x="17804" y="9359"/>
                    <a:pt x="17439" y="9359"/>
                  </a:cubicBezTo>
                  <a:cubicBezTo>
                    <a:pt x="17211" y="9382"/>
                    <a:pt x="16983" y="9382"/>
                    <a:pt x="16732" y="9382"/>
                  </a:cubicBezTo>
                  <a:cubicBezTo>
                    <a:pt x="16534" y="9382"/>
                    <a:pt x="16336" y="9392"/>
                    <a:pt x="16145" y="9392"/>
                  </a:cubicBezTo>
                  <a:cubicBezTo>
                    <a:pt x="16049" y="9392"/>
                    <a:pt x="15956" y="9389"/>
                    <a:pt x="15864" y="9382"/>
                  </a:cubicBezTo>
                  <a:cubicBezTo>
                    <a:pt x="15613" y="9382"/>
                    <a:pt x="15362" y="9382"/>
                    <a:pt x="15111" y="9359"/>
                  </a:cubicBezTo>
                  <a:cubicBezTo>
                    <a:pt x="14837" y="9359"/>
                    <a:pt x="14563" y="9336"/>
                    <a:pt x="14289" y="9336"/>
                  </a:cubicBezTo>
                  <a:cubicBezTo>
                    <a:pt x="14038" y="9313"/>
                    <a:pt x="13787" y="9290"/>
                    <a:pt x="13559" y="9267"/>
                  </a:cubicBezTo>
                  <a:cubicBezTo>
                    <a:pt x="13285" y="9245"/>
                    <a:pt x="13011" y="9199"/>
                    <a:pt x="12737" y="9176"/>
                  </a:cubicBezTo>
                  <a:cubicBezTo>
                    <a:pt x="12509" y="9153"/>
                    <a:pt x="12258" y="9108"/>
                    <a:pt x="12030" y="9062"/>
                  </a:cubicBezTo>
                  <a:cubicBezTo>
                    <a:pt x="11733" y="9016"/>
                    <a:pt x="11436" y="8971"/>
                    <a:pt x="11162" y="8925"/>
                  </a:cubicBezTo>
                  <a:cubicBezTo>
                    <a:pt x="10934" y="8879"/>
                    <a:pt x="10706" y="8834"/>
                    <a:pt x="10500" y="8788"/>
                  </a:cubicBezTo>
                  <a:cubicBezTo>
                    <a:pt x="10158" y="8720"/>
                    <a:pt x="9816" y="8628"/>
                    <a:pt x="9496" y="8537"/>
                  </a:cubicBezTo>
                  <a:cubicBezTo>
                    <a:pt x="9268" y="8491"/>
                    <a:pt x="9062" y="8423"/>
                    <a:pt x="8857" y="8377"/>
                  </a:cubicBezTo>
                  <a:cubicBezTo>
                    <a:pt x="8743" y="8332"/>
                    <a:pt x="8629" y="8309"/>
                    <a:pt x="8515" y="8263"/>
                  </a:cubicBezTo>
                  <a:cubicBezTo>
                    <a:pt x="8172" y="8149"/>
                    <a:pt x="7853" y="8058"/>
                    <a:pt x="7533" y="7921"/>
                  </a:cubicBezTo>
                  <a:cubicBezTo>
                    <a:pt x="7442" y="7898"/>
                    <a:pt x="7328" y="7852"/>
                    <a:pt x="7236" y="7829"/>
                  </a:cubicBezTo>
                  <a:cubicBezTo>
                    <a:pt x="6940" y="7715"/>
                    <a:pt x="6666" y="7578"/>
                    <a:pt x="6392" y="7464"/>
                  </a:cubicBezTo>
                  <a:cubicBezTo>
                    <a:pt x="6255" y="7396"/>
                    <a:pt x="6095" y="7350"/>
                    <a:pt x="5958" y="7282"/>
                  </a:cubicBezTo>
                  <a:cubicBezTo>
                    <a:pt x="5570" y="7076"/>
                    <a:pt x="5159" y="6871"/>
                    <a:pt x="4771" y="6665"/>
                  </a:cubicBezTo>
                  <a:cubicBezTo>
                    <a:pt x="1622" y="4830"/>
                    <a:pt x="24" y="2432"/>
                    <a:pt x="23" y="53"/>
                  </a:cubicBezTo>
                  <a:close/>
                </a:path>
              </a:pathLst>
            </a:custGeom>
            <a:solidFill>
              <a:srgbClr val="C35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7" name="Google Shape;6173;p47"/>
            <p:cNvSpPr/>
            <p:nvPr/>
          </p:nvSpPr>
          <p:spPr>
            <a:xfrm>
              <a:off x="5742638" y="2461900"/>
              <a:ext cx="808625" cy="359500"/>
            </a:xfrm>
            <a:custGeom>
              <a:avLst/>
              <a:gdLst/>
              <a:ahLst/>
              <a:cxnLst/>
              <a:rect l="l" t="t" r="r" b="b"/>
              <a:pathLst>
                <a:path w="32345" h="14380" extrusionOk="0">
                  <a:moveTo>
                    <a:pt x="32344" y="91"/>
                  </a:moveTo>
                  <a:lnTo>
                    <a:pt x="32344" y="96"/>
                  </a:lnTo>
                  <a:lnTo>
                    <a:pt x="32344" y="96"/>
                  </a:lnTo>
                  <a:cubicBezTo>
                    <a:pt x="32344" y="95"/>
                    <a:pt x="32344" y="93"/>
                    <a:pt x="32344" y="91"/>
                  </a:cubicBezTo>
                  <a:close/>
                  <a:moveTo>
                    <a:pt x="24" y="0"/>
                  </a:moveTo>
                  <a:lnTo>
                    <a:pt x="1" y="4976"/>
                  </a:lnTo>
                  <a:cubicBezTo>
                    <a:pt x="1" y="7395"/>
                    <a:pt x="1598" y="9815"/>
                    <a:pt x="4771" y="11641"/>
                  </a:cubicBezTo>
                  <a:cubicBezTo>
                    <a:pt x="5159" y="11869"/>
                    <a:pt x="5547" y="12075"/>
                    <a:pt x="5958" y="12257"/>
                  </a:cubicBezTo>
                  <a:cubicBezTo>
                    <a:pt x="6095" y="12326"/>
                    <a:pt x="6232" y="12394"/>
                    <a:pt x="6392" y="12440"/>
                  </a:cubicBezTo>
                  <a:cubicBezTo>
                    <a:pt x="6620" y="12554"/>
                    <a:pt x="6871" y="12668"/>
                    <a:pt x="7099" y="12759"/>
                  </a:cubicBezTo>
                  <a:cubicBezTo>
                    <a:pt x="7145" y="12782"/>
                    <a:pt x="7191" y="12805"/>
                    <a:pt x="7236" y="12805"/>
                  </a:cubicBezTo>
                  <a:cubicBezTo>
                    <a:pt x="7328" y="12851"/>
                    <a:pt x="7419" y="12873"/>
                    <a:pt x="7510" y="12919"/>
                  </a:cubicBezTo>
                  <a:cubicBezTo>
                    <a:pt x="7853" y="13033"/>
                    <a:pt x="8172" y="13147"/>
                    <a:pt x="8492" y="13239"/>
                  </a:cubicBezTo>
                  <a:cubicBezTo>
                    <a:pt x="8606" y="13284"/>
                    <a:pt x="8720" y="13330"/>
                    <a:pt x="8834" y="13353"/>
                  </a:cubicBezTo>
                  <a:cubicBezTo>
                    <a:pt x="8925" y="13376"/>
                    <a:pt x="8994" y="13398"/>
                    <a:pt x="9062" y="13421"/>
                  </a:cubicBezTo>
                  <a:cubicBezTo>
                    <a:pt x="9199" y="13467"/>
                    <a:pt x="9359" y="13490"/>
                    <a:pt x="9496" y="13535"/>
                  </a:cubicBezTo>
                  <a:cubicBezTo>
                    <a:pt x="9816" y="13604"/>
                    <a:pt x="10158" y="13695"/>
                    <a:pt x="10500" y="13764"/>
                  </a:cubicBezTo>
                  <a:cubicBezTo>
                    <a:pt x="10569" y="13786"/>
                    <a:pt x="10660" y="13809"/>
                    <a:pt x="10751" y="13832"/>
                  </a:cubicBezTo>
                  <a:cubicBezTo>
                    <a:pt x="10888" y="13878"/>
                    <a:pt x="11025" y="13878"/>
                    <a:pt x="11162" y="13901"/>
                  </a:cubicBezTo>
                  <a:cubicBezTo>
                    <a:pt x="11436" y="13969"/>
                    <a:pt x="11733" y="14015"/>
                    <a:pt x="12007" y="14060"/>
                  </a:cubicBezTo>
                  <a:cubicBezTo>
                    <a:pt x="12121" y="14083"/>
                    <a:pt x="12235" y="14106"/>
                    <a:pt x="12349" y="14106"/>
                  </a:cubicBezTo>
                  <a:cubicBezTo>
                    <a:pt x="12486" y="14129"/>
                    <a:pt x="12623" y="14152"/>
                    <a:pt x="12737" y="14152"/>
                  </a:cubicBezTo>
                  <a:cubicBezTo>
                    <a:pt x="13011" y="14197"/>
                    <a:pt x="13285" y="14220"/>
                    <a:pt x="13536" y="14243"/>
                  </a:cubicBezTo>
                  <a:cubicBezTo>
                    <a:pt x="13673" y="14266"/>
                    <a:pt x="13810" y="14289"/>
                    <a:pt x="13924" y="14289"/>
                  </a:cubicBezTo>
                  <a:cubicBezTo>
                    <a:pt x="14038" y="14311"/>
                    <a:pt x="14175" y="14311"/>
                    <a:pt x="14289" y="14311"/>
                  </a:cubicBezTo>
                  <a:cubicBezTo>
                    <a:pt x="14563" y="14334"/>
                    <a:pt x="14837" y="14334"/>
                    <a:pt x="15111" y="14357"/>
                  </a:cubicBezTo>
                  <a:cubicBezTo>
                    <a:pt x="15248" y="14357"/>
                    <a:pt x="15385" y="14380"/>
                    <a:pt x="15522" y="14380"/>
                  </a:cubicBezTo>
                  <a:lnTo>
                    <a:pt x="17165" y="14380"/>
                  </a:lnTo>
                  <a:cubicBezTo>
                    <a:pt x="17257" y="14357"/>
                    <a:pt x="17348" y="14357"/>
                    <a:pt x="17439" y="14357"/>
                  </a:cubicBezTo>
                  <a:cubicBezTo>
                    <a:pt x="17804" y="14334"/>
                    <a:pt x="18170" y="14311"/>
                    <a:pt x="18535" y="14289"/>
                  </a:cubicBezTo>
                  <a:cubicBezTo>
                    <a:pt x="18672" y="14266"/>
                    <a:pt x="18832" y="14266"/>
                    <a:pt x="18969" y="14243"/>
                  </a:cubicBezTo>
                  <a:cubicBezTo>
                    <a:pt x="19037" y="14243"/>
                    <a:pt x="19105" y="14243"/>
                    <a:pt x="19174" y="14220"/>
                  </a:cubicBezTo>
                  <a:cubicBezTo>
                    <a:pt x="19288" y="14220"/>
                    <a:pt x="19402" y="14197"/>
                    <a:pt x="19516" y="14197"/>
                  </a:cubicBezTo>
                  <a:cubicBezTo>
                    <a:pt x="19882" y="14152"/>
                    <a:pt x="20247" y="14083"/>
                    <a:pt x="20635" y="14038"/>
                  </a:cubicBezTo>
                  <a:cubicBezTo>
                    <a:pt x="20726" y="14015"/>
                    <a:pt x="20817" y="13992"/>
                    <a:pt x="20909" y="13992"/>
                  </a:cubicBezTo>
                  <a:cubicBezTo>
                    <a:pt x="20931" y="13969"/>
                    <a:pt x="20977" y="13969"/>
                    <a:pt x="21023" y="13969"/>
                  </a:cubicBezTo>
                  <a:cubicBezTo>
                    <a:pt x="21205" y="13923"/>
                    <a:pt x="21388" y="13878"/>
                    <a:pt x="21548" y="13855"/>
                  </a:cubicBezTo>
                  <a:cubicBezTo>
                    <a:pt x="21845" y="13786"/>
                    <a:pt x="22141" y="13741"/>
                    <a:pt x="22438" y="13672"/>
                  </a:cubicBezTo>
                  <a:cubicBezTo>
                    <a:pt x="22666" y="13604"/>
                    <a:pt x="22872" y="13558"/>
                    <a:pt x="23077" y="13490"/>
                  </a:cubicBezTo>
                  <a:cubicBezTo>
                    <a:pt x="23351" y="13421"/>
                    <a:pt x="23648" y="13330"/>
                    <a:pt x="23922" y="13261"/>
                  </a:cubicBezTo>
                  <a:cubicBezTo>
                    <a:pt x="23967" y="13239"/>
                    <a:pt x="24036" y="13216"/>
                    <a:pt x="24081" y="13193"/>
                  </a:cubicBezTo>
                  <a:cubicBezTo>
                    <a:pt x="24424" y="13102"/>
                    <a:pt x="24743" y="12988"/>
                    <a:pt x="25063" y="12851"/>
                  </a:cubicBezTo>
                  <a:cubicBezTo>
                    <a:pt x="25109" y="12828"/>
                    <a:pt x="25154" y="12828"/>
                    <a:pt x="25200" y="12805"/>
                  </a:cubicBezTo>
                  <a:cubicBezTo>
                    <a:pt x="25565" y="12668"/>
                    <a:pt x="25907" y="12508"/>
                    <a:pt x="26250" y="12348"/>
                  </a:cubicBezTo>
                  <a:cubicBezTo>
                    <a:pt x="26341" y="12303"/>
                    <a:pt x="26432" y="12257"/>
                    <a:pt x="26547" y="12212"/>
                  </a:cubicBezTo>
                  <a:cubicBezTo>
                    <a:pt x="26912" y="12029"/>
                    <a:pt x="27277" y="11846"/>
                    <a:pt x="27619" y="11641"/>
                  </a:cubicBezTo>
                  <a:cubicBezTo>
                    <a:pt x="27688" y="11618"/>
                    <a:pt x="27756" y="11572"/>
                    <a:pt x="27825" y="11527"/>
                  </a:cubicBezTo>
                  <a:cubicBezTo>
                    <a:pt x="27893" y="11481"/>
                    <a:pt x="27939" y="11458"/>
                    <a:pt x="28007" y="11413"/>
                  </a:cubicBezTo>
                  <a:cubicBezTo>
                    <a:pt x="28099" y="11344"/>
                    <a:pt x="28190" y="11299"/>
                    <a:pt x="28304" y="11230"/>
                  </a:cubicBezTo>
                  <a:cubicBezTo>
                    <a:pt x="28395" y="11184"/>
                    <a:pt x="28464" y="11116"/>
                    <a:pt x="28555" y="11047"/>
                  </a:cubicBezTo>
                  <a:cubicBezTo>
                    <a:pt x="28646" y="11002"/>
                    <a:pt x="28738" y="10933"/>
                    <a:pt x="28829" y="10865"/>
                  </a:cubicBezTo>
                  <a:cubicBezTo>
                    <a:pt x="28920" y="10796"/>
                    <a:pt x="28989" y="10751"/>
                    <a:pt x="29080" y="10682"/>
                  </a:cubicBezTo>
                  <a:cubicBezTo>
                    <a:pt x="29149" y="10614"/>
                    <a:pt x="29240" y="10545"/>
                    <a:pt x="29331" y="10477"/>
                  </a:cubicBezTo>
                  <a:cubicBezTo>
                    <a:pt x="29400" y="10431"/>
                    <a:pt x="29468" y="10363"/>
                    <a:pt x="29537" y="10294"/>
                  </a:cubicBezTo>
                  <a:cubicBezTo>
                    <a:pt x="29628" y="10226"/>
                    <a:pt x="29696" y="10157"/>
                    <a:pt x="29788" y="10089"/>
                  </a:cubicBezTo>
                  <a:cubicBezTo>
                    <a:pt x="29811" y="10066"/>
                    <a:pt x="29833" y="10043"/>
                    <a:pt x="29879" y="10020"/>
                  </a:cubicBezTo>
                  <a:cubicBezTo>
                    <a:pt x="29902" y="9997"/>
                    <a:pt x="29925" y="9952"/>
                    <a:pt x="29947" y="9929"/>
                  </a:cubicBezTo>
                  <a:cubicBezTo>
                    <a:pt x="30084" y="9815"/>
                    <a:pt x="30199" y="9701"/>
                    <a:pt x="30313" y="9564"/>
                  </a:cubicBezTo>
                  <a:cubicBezTo>
                    <a:pt x="30358" y="9518"/>
                    <a:pt x="30404" y="9495"/>
                    <a:pt x="30450" y="9450"/>
                  </a:cubicBezTo>
                  <a:cubicBezTo>
                    <a:pt x="30587" y="9290"/>
                    <a:pt x="30724" y="9130"/>
                    <a:pt x="30861" y="8948"/>
                  </a:cubicBezTo>
                  <a:cubicBezTo>
                    <a:pt x="30861" y="8948"/>
                    <a:pt x="30861" y="8948"/>
                    <a:pt x="30883" y="8925"/>
                  </a:cubicBezTo>
                  <a:cubicBezTo>
                    <a:pt x="30906" y="8902"/>
                    <a:pt x="30929" y="8856"/>
                    <a:pt x="30952" y="8811"/>
                  </a:cubicBezTo>
                  <a:cubicBezTo>
                    <a:pt x="31043" y="8719"/>
                    <a:pt x="31112" y="8605"/>
                    <a:pt x="31180" y="8514"/>
                  </a:cubicBezTo>
                  <a:cubicBezTo>
                    <a:pt x="31226" y="8445"/>
                    <a:pt x="31271" y="8400"/>
                    <a:pt x="31294" y="8331"/>
                  </a:cubicBezTo>
                  <a:cubicBezTo>
                    <a:pt x="31363" y="8240"/>
                    <a:pt x="31431" y="8149"/>
                    <a:pt x="31477" y="8057"/>
                  </a:cubicBezTo>
                  <a:cubicBezTo>
                    <a:pt x="31500" y="8012"/>
                    <a:pt x="31500" y="7989"/>
                    <a:pt x="31522" y="7966"/>
                  </a:cubicBezTo>
                  <a:cubicBezTo>
                    <a:pt x="31545" y="7920"/>
                    <a:pt x="31568" y="7898"/>
                    <a:pt x="31591" y="7852"/>
                  </a:cubicBezTo>
                  <a:cubicBezTo>
                    <a:pt x="31637" y="7761"/>
                    <a:pt x="31682" y="7692"/>
                    <a:pt x="31705" y="7601"/>
                  </a:cubicBezTo>
                  <a:cubicBezTo>
                    <a:pt x="31751" y="7532"/>
                    <a:pt x="31774" y="7464"/>
                    <a:pt x="31796" y="7395"/>
                  </a:cubicBezTo>
                  <a:cubicBezTo>
                    <a:pt x="31842" y="7327"/>
                    <a:pt x="31888" y="7236"/>
                    <a:pt x="31910" y="7167"/>
                  </a:cubicBezTo>
                  <a:cubicBezTo>
                    <a:pt x="31933" y="7121"/>
                    <a:pt x="31933" y="7099"/>
                    <a:pt x="31956" y="7053"/>
                  </a:cubicBezTo>
                  <a:cubicBezTo>
                    <a:pt x="31979" y="7030"/>
                    <a:pt x="31979" y="6985"/>
                    <a:pt x="31979" y="6962"/>
                  </a:cubicBezTo>
                  <a:cubicBezTo>
                    <a:pt x="32025" y="6870"/>
                    <a:pt x="32047" y="6802"/>
                    <a:pt x="32070" y="6711"/>
                  </a:cubicBezTo>
                  <a:cubicBezTo>
                    <a:pt x="32093" y="6642"/>
                    <a:pt x="32116" y="6574"/>
                    <a:pt x="32139" y="6505"/>
                  </a:cubicBezTo>
                  <a:cubicBezTo>
                    <a:pt x="32139" y="6437"/>
                    <a:pt x="32162" y="6345"/>
                    <a:pt x="32184" y="6277"/>
                  </a:cubicBezTo>
                  <a:cubicBezTo>
                    <a:pt x="32207" y="6231"/>
                    <a:pt x="32207" y="6186"/>
                    <a:pt x="32207" y="6140"/>
                  </a:cubicBezTo>
                  <a:cubicBezTo>
                    <a:pt x="32230" y="6117"/>
                    <a:pt x="32230" y="6094"/>
                    <a:pt x="32230" y="6049"/>
                  </a:cubicBezTo>
                  <a:cubicBezTo>
                    <a:pt x="32253" y="5980"/>
                    <a:pt x="32253" y="5889"/>
                    <a:pt x="32276" y="5820"/>
                  </a:cubicBezTo>
                  <a:cubicBezTo>
                    <a:pt x="32276" y="5752"/>
                    <a:pt x="32299" y="5684"/>
                    <a:pt x="32299" y="5592"/>
                  </a:cubicBezTo>
                  <a:cubicBezTo>
                    <a:pt x="32299" y="5524"/>
                    <a:pt x="32299" y="5432"/>
                    <a:pt x="32321" y="5364"/>
                  </a:cubicBezTo>
                  <a:cubicBezTo>
                    <a:pt x="32321" y="5318"/>
                    <a:pt x="32321" y="5273"/>
                    <a:pt x="32321" y="5227"/>
                  </a:cubicBezTo>
                  <a:cubicBezTo>
                    <a:pt x="32321" y="5159"/>
                    <a:pt x="32321" y="5113"/>
                    <a:pt x="32321" y="5067"/>
                  </a:cubicBezTo>
                  <a:lnTo>
                    <a:pt x="32344" y="96"/>
                  </a:lnTo>
                  <a:lnTo>
                    <a:pt x="32344" y="96"/>
                  </a:lnTo>
                  <a:cubicBezTo>
                    <a:pt x="32343" y="186"/>
                    <a:pt x="32321" y="276"/>
                    <a:pt x="32321" y="388"/>
                  </a:cubicBezTo>
                  <a:cubicBezTo>
                    <a:pt x="32321" y="457"/>
                    <a:pt x="32321" y="548"/>
                    <a:pt x="32299" y="616"/>
                  </a:cubicBezTo>
                  <a:cubicBezTo>
                    <a:pt x="32299" y="685"/>
                    <a:pt x="32299" y="753"/>
                    <a:pt x="32276" y="845"/>
                  </a:cubicBezTo>
                  <a:cubicBezTo>
                    <a:pt x="32276" y="913"/>
                    <a:pt x="32253" y="1004"/>
                    <a:pt x="32253" y="1073"/>
                  </a:cubicBezTo>
                  <a:cubicBezTo>
                    <a:pt x="32230" y="1141"/>
                    <a:pt x="32207" y="1210"/>
                    <a:pt x="32207" y="1278"/>
                  </a:cubicBezTo>
                  <a:cubicBezTo>
                    <a:pt x="32184" y="1370"/>
                    <a:pt x="32162" y="1438"/>
                    <a:pt x="32139" y="1529"/>
                  </a:cubicBezTo>
                  <a:cubicBezTo>
                    <a:pt x="32116" y="1598"/>
                    <a:pt x="32093" y="1666"/>
                    <a:pt x="32070" y="1735"/>
                  </a:cubicBezTo>
                  <a:cubicBezTo>
                    <a:pt x="32047" y="1826"/>
                    <a:pt x="32025" y="1895"/>
                    <a:pt x="32002" y="1963"/>
                  </a:cubicBezTo>
                  <a:cubicBezTo>
                    <a:pt x="31979" y="2031"/>
                    <a:pt x="31956" y="2100"/>
                    <a:pt x="31933" y="2191"/>
                  </a:cubicBezTo>
                  <a:cubicBezTo>
                    <a:pt x="31888" y="2260"/>
                    <a:pt x="31865" y="2351"/>
                    <a:pt x="31819" y="2419"/>
                  </a:cubicBezTo>
                  <a:cubicBezTo>
                    <a:pt x="31796" y="2488"/>
                    <a:pt x="31751" y="2556"/>
                    <a:pt x="31728" y="2625"/>
                  </a:cubicBezTo>
                  <a:cubicBezTo>
                    <a:pt x="31682" y="2716"/>
                    <a:pt x="31637" y="2785"/>
                    <a:pt x="31591" y="2876"/>
                  </a:cubicBezTo>
                  <a:cubicBezTo>
                    <a:pt x="31568" y="2944"/>
                    <a:pt x="31522" y="3013"/>
                    <a:pt x="31500" y="3059"/>
                  </a:cubicBezTo>
                  <a:cubicBezTo>
                    <a:pt x="31431" y="3173"/>
                    <a:pt x="31385" y="3264"/>
                    <a:pt x="31317" y="3355"/>
                  </a:cubicBezTo>
                  <a:cubicBezTo>
                    <a:pt x="31271" y="3401"/>
                    <a:pt x="31249" y="3469"/>
                    <a:pt x="31203" y="3538"/>
                  </a:cubicBezTo>
                  <a:cubicBezTo>
                    <a:pt x="31134" y="3629"/>
                    <a:pt x="31043" y="3743"/>
                    <a:pt x="30975" y="3835"/>
                  </a:cubicBezTo>
                  <a:cubicBezTo>
                    <a:pt x="30929" y="3880"/>
                    <a:pt x="30906" y="3926"/>
                    <a:pt x="30861" y="3972"/>
                  </a:cubicBezTo>
                  <a:cubicBezTo>
                    <a:pt x="30746" y="4131"/>
                    <a:pt x="30609" y="4314"/>
                    <a:pt x="30450" y="4474"/>
                  </a:cubicBezTo>
                  <a:cubicBezTo>
                    <a:pt x="30404" y="4497"/>
                    <a:pt x="30381" y="4542"/>
                    <a:pt x="30336" y="4588"/>
                  </a:cubicBezTo>
                  <a:cubicBezTo>
                    <a:pt x="30221" y="4702"/>
                    <a:pt x="30084" y="4839"/>
                    <a:pt x="29970" y="4953"/>
                  </a:cubicBezTo>
                  <a:cubicBezTo>
                    <a:pt x="29902" y="4999"/>
                    <a:pt x="29856" y="5067"/>
                    <a:pt x="29788" y="5113"/>
                  </a:cubicBezTo>
                  <a:cubicBezTo>
                    <a:pt x="29719" y="5181"/>
                    <a:pt x="29628" y="5250"/>
                    <a:pt x="29559" y="5318"/>
                  </a:cubicBezTo>
                  <a:cubicBezTo>
                    <a:pt x="29491" y="5387"/>
                    <a:pt x="29423" y="5432"/>
                    <a:pt x="29331" y="5501"/>
                  </a:cubicBezTo>
                  <a:cubicBezTo>
                    <a:pt x="29263" y="5569"/>
                    <a:pt x="29171" y="5638"/>
                    <a:pt x="29080" y="5706"/>
                  </a:cubicBezTo>
                  <a:cubicBezTo>
                    <a:pt x="29012" y="5752"/>
                    <a:pt x="28920" y="5820"/>
                    <a:pt x="28852" y="5889"/>
                  </a:cubicBezTo>
                  <a:cubicBezTo>
                    <a:pt x="28761" y="5957"/>
                    <a:pt x="28669" y="6003"/>
                    <a:pt x="28578" y="6072"/>
                  </a:cubicBezTo>
                  <a:cubicBezTo>
                    <a:pt x="28487" y="6140"/>
                    <a:pt x="28395" y="6186"/>
                    <a:pt x="28304" y="6254"/>
                  </a:cubicBezTo>
                  <a:cubicBezTo>
                    <a:pt x="28213" y="6323"/>
                    <a:pt x="28121" y="6368"/>
                    <a:pt x="28007" y="6437"/>
                  </a:cubicBezTo>
                  <a:cubicBezTo>
                    <a:pt x="27893" y="6505"/>
                    <a:pt x="27779" y="6597"/>
                    <a:pt x="27642" y="6665"/>
                  </a:cubicBezTo>
                  <a:cubicBezTo>
                    <a:pt x="27300" y="6870"/>
                    <a:pt x="26935" y="7053"/>
                    <a:pt x="26547" y="7236"/>
                  </a:cubicBezTo>
                  <a:cubicBezTo>
                    <a:pt x="26455" y="7281"/>
                    <a:pt x="26364" y="7327"/>
                    <a:pt x="26250" y="7373"/>
                  </a:cubicBezTo>
                  <a:cubicBezTo>
                    <a:pt x="25930" y="7532"/>
                    <a:pt x="25565" y="7669"/>
                    <a:pt x="25223" y="7829"/>
                  </a:cubicBezTo>
                  <a:cubicBezTo>
                    <a:pt x="25177" y="7829"/>
                    <a:pt x="25131" y="7852"/>
                    <a:pt x="25086" y="7875"/>
                  </a:cubicBezTo>
                  <a:cubicBezTo>
                    <a:pt x="24698" y="8012"/>
                    <a:pt x="24310" y="8149"/>
                    <a:pt x="23922" y="8263"/>
                  </a:cubicBezTo>
                  <a:cubicBezTo>
                    <a:pt x="23648" y="8354"/>
                    <a:pt x="23374" y="8423"/>
                    <a:pt x="23100" y="8514"/>
                  </a:cubicBezTo>
                  <a:cubicBezTo>
                    <a:pt x="22872" y="8559"/>
                    <a:pt x="22666" y="8628"/>
                    <a:pt x="22461" y="8674"/>
                  </a:cubicBezTo>
                  <a:cubicBezTo>
                    <a:pt x="22164" y="8742"/>
                    <a:pt x="21867" y="8811"/>
                    <a:pt x="21571" y="8879"/>
                  </a:cubicBezTo>
                  <a:cubicBezTo>
                    <a:pt x="21342" y="8925"/>
                    <a:pt x="21137" y="8970"/>
                    <a:pt x="20909" y="8993"/>
                  </a:cubicBezTo>
                  <a:cubicBezTo>
                    <a:pt x="20817" y="9016"/>
                    <a:pt x="20726" y="9039"/>
                    <a:pt x="20635" y="9039"/>
                  </a:cubicBezTo>
                  <a:cubicBezTo>
                    <a:pt x="20270" y="9107"/>
                    <a:pt x="19904" y="9153"/>
                    <a:pt x="19516" y="9199"/>
                  </a:cubicBezTo>
                  <a:cubicBezTo>
                    <a:pt x="19402" y="9221"/>
                    <a:pt x="19311" y="9221"/>
                    <a:pt x="19197" y="9244"/>
                  </a:cubicBezTo>
                  <a:cubicBezTo>
                    <a:pt x="18969" y="9267"/>
                    <a:pt x="18763" y="9290"/>
                    <a:pt x="18535" y="9290"/>
                  </a:cubicBezTo>
                  <a:cubicBezTo>
                    <a:pt x="18170" y="9336"/>
                    <a:pt x="17827" y="9358"/>
                    <a:pt x="17462" y="9381"/>
                  </a:cubicBezTo>
                  <a:lnTo>
                    <a:pt x="16754" y="9381"/>
                  </a:lnTo>
                  <a:cubicBezTo>
                    <a:pt x="16458" y="9404"/>
                    <a:pt x="16161" y="9404"/>
                    <a:pt x="15864" y="9404"/>
                  </a:cubicBezTo>
                  <a:cubicBezTo>
                    <a:pt x="15613" y="9381"/>
                    <a:pt x="15362" y="9381"/>
                    <a:pt x="15134" y="9381"/>
                  </a:cubicBezTo>
                  <a:cubicBezTo>
                    <a:pt x="14860" y="9358"/>
                    <a:pt x="14586" y="9358"/>
                    <a:pt x="14312" y="9336"/>
                  </a:cubicBezTo>
                  <a:cubicBezTo>
                    <a:pt x="14061" y="9313"/>
                    <a:pt x="13810" y="9290"/>
                    <a:pt x="13559" y="9267"/>
                  </a:cubicBezTo>
                  <a:cubicBezTo>
                    <a:pt x="13285" y="9244"/>
                    <a:pt x="13011" y="9221"/>
                    <a:pt x="12760" y="9176"/>
                  </a:cubicBezTo>
                  <a:cubicBezTo>
                    <a:pt x="12509" y="9153"/>
                    <a:pt x="12281" y="9107"/>
                    <a:pt x="12030" y="9084"/>
                  </a:cubicBezTo>
                  <a:cubicBezTo>
                    <a:pt x="11733" y="9039"/>
                    <a:pt x="11459" y="8970"/>
                    <a:pt x="11185" y="8925"/>
                  </a:cubicBezTo>
                  <a:cubicBezTo>
                    <a:pt x="10957" y="8879"/>
                    <a:pt x="10729" y="8833"/>
                    <a:pt x="10500" y="8788"/>
                  </a:cubicBezTo>
                  <a:cubicBezTo>
                    <a:pt x="10158" y="8719"/>
                    <a:pt x="9838" y="8628"/>
                    <a:pt x="9496" y="8537"/>
                  </a:cubicBezTo>
                  <a:cubicBezTo>
                    <a:pt x="9291" y="8491"/>
                    <a:pt x="9062" y="8445"/>
                    <a:pt x="8857" y="8377"/>
                  </a:cubicBezTo>
                  <a:cubicBezTo>
                    <a:pt x="8743" y="8331"/>
                    <a:pt x="8629" y="8308"/>
                    <a:pt x="8515" y="8263"/>
                  </a:cubicBezTo>
                  <a:cubicBezTo>
                    <a:pt x="8195" y="8171"/>
                    <a:pt x="7853" y="8057"/>
                    <a:pt x="7533" y="7943"/>
                  </a:cubicBezTo>
                  <a:cubicBezTo>
                    <a:pt x="7442" y="7898"/>
                    <a:pt x="7350" y="7875"/>
                    <a:pt x="7259" y="7829"/>
                  </a:cubicBezTo>
                  <a:cubicBezTo>
                    <a:pt x="6962" y="7715"/>
                    <a:pt x="6689" y="7601"/>
                    <a:pt x="6392" y="7464"/>
                  </a:cubicBezTo>
                  <a:cubicBezTo>
                    <a:pt x="6255" y="7395"/>
                    <a:pt x="6118" y="7350"/>
                    <a:pt x="5981" y="7281"/>
                  </a:cubicBezTo>
                  <a:cubicBezTo>
                    <a:pt x="5570" y="7099"/>
                    <a:pt x="5182" y="6893"/>
                    <a:pt x="4794" y="6665"/>
                  </a:cubicBezTo>
                  <a:cubicBezTo>
                    <a:pt x="1598" y="4816"/>
                    <a:pt x="24" y="2419"/>
                    <a:pt x="24" y="0"/>
                  </a:cubicBezTo>
                  <a:close/>
                </a:path>
              </a:pathLst>
            </a:custGeom>
            <a:solidFill>
              <a:srgbClr val="2012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8" name="Google Shape;6174;p47"/>
            <p:cNvSpPr/>
            <p:nvPr/>
          </p:nvSpPr>
          <p:spPr>
            <a:xfrm>
              <a:off x="5703263" y="2229075"/>
              <a:ext cx="887925" cy="467950"/>
            </a:xfrm>
            <a:custGeom>
              <a:avLst/>
              <a:gdLst/>
              <a:ahLst/>
              <a:cxnLst/>
              <a:rect l="l" t="t" r="r" b="b"/>
              <a:pathLst>
                <a:path w="35517" h="18718" extrusionOk="0">
                  <a:moveTo>
                    <a:pt x="17707" y="0"/>
                  </a:moveTo>
                  <a:cubicBezTo>
                    <a:pt x="13570" y="0"/>
                    <a:pt x="9439" y="913"/>
                    <a:pt x="6301" y="2739"/>
                  </a:cubicBezTo>
                  <a:cubicBezTo>
                    <a:pt x="1" y="6391"/>
                    <a:pt x="46" y="12326"/>
                    <a:pt x="6369" y="15978"/>
                  </a:cubicBezTo>
                  <a:cubicBezTo>
                    <a:pt x="9530" y="17804"/>
                    <a:pt x="13673" y="18717"/>
                    <a:pt x="17810" y="18717"/>
                  </a:cubicBezTo>
                  <a:cubicBezTo>
                    <a:pt x="21947" y="18717"/>
                    <a:pt x="26079" y="17804"/>
                    <a:pt x="29217" y="15978"/>
                  </a:cubicBezTo>
                  <a:cubicBezTo>
                    <a:pt x="35517" y="12326"/>
                    <a:pt x="35471" y="6391"/>
                    <a:pt x="29149" y="2739"/>
                  </a:cubicBezTo>
                  <a:cubicBezTo>
                    <a:pt x="25987" y="913"/>
                    <a:pt x="21845" y="0"/>
                    <a:pt x="17707" y="0"/>
                  </a:cubicBezTo>
                  <a:close/>
                </a:path>
              </a:pathLst>
            </a:custGeom>
            <a:solidFill>
              <a:srgbClr val="4646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5" name="Google Shape;6181;p47"/>
            <p:cNvSpPr/>
            <p:nvPr/>
          </p:nvSpPr>
          <p:spPr>
            <a:xfrm>
              <a:off x="4313213" y="2358600"/>
              <a:ext cx="808600" cy="359525"/>
            </a:xfrm>
            <a:custGeom>
              <a:avLst/>
              <a:gdLst/>
              <a:ahLst/>
              <a:cxnLst/>
              <a:rect l="l" t="t" r="r" b="b"/>
              <a:pathLst>
                <a:path w="32344" h="14381" extrusionOk="0">
                  <a:moveTo>
                    <a:pt x="23" y="4977"/>
                  </a:moveTo>
                  <a:cubicBezTo>
                    <a:pt x="0" y="7373"/>
                    <a:pt x="1598" y="9793"/>
                    <a:pt x="4771" y="11642"/>
                  </a:cubicBezTo>
                  <a:lnTo>
                    <a:pt x="4771" y="11642"/>
                  </a:lnTo>
                  <a:cubicBezTo>
                    <a:pt x="5159" y="11847"/>
                    <a:pt x="5547" y="12052"/>
                    <a:pt x="5958" y="12258"/>
                  </a:cubicBezTo>
                  <a:lnTo>
                    <a:pt x="5958" y="12258"/>
                  </a:lnTo>
                  <a:cubicBezTo>
                    <a:pt x="6095" y="12326"/>
                    <a:pt x="6254" y="12372"/>
                    <a:pt x="6391" y="12440"/>
                  </a:cubicBezTo>
                  <a:lnTo>
                    <a:pt x="6391" y="12440"/>
                  </a:lnTo>
                  <a:cubicBezTo>
                    <a:pt x="6620" y="12555"/>
                    <a:pt x="6871" y="12646"/>
                    <a:pt x="7122" y="12760"/>
                  </a:cubicBezTo>
                  <a:lnTo>
                    <a:pt x="7122" y="12760"/>
                  </a:lnTo>
                  <a:cubicBezTo>
                    <a:pt x="7145" y="12760"/>
                    <a:pt x="7190" y="12783"/>
                    <a:pt x="7236" y="12806"/>
                  </a:cubicBezTo>
                  <a:lnTo>
                    <a:pt x="7236" y="12806"/>
                  </a:lnTo>
                  <a:cubicBezTo>
                    <a:pt x="7327" y="12828"/>
                    <a:pt x="7419" y="12874"/>
                    <a:pt x="7533" y="12897"/>
                  </a:cubicBezTo>
                  <a:lnTo>
                    <a:pt x="7533" y="12897"/>
                  </a:lnTo>
                  <a:cubicBezTo>
                    <a:pt x="7852" y="13034"/>
                    <a:pt x="8172" y="13125"/>
                    <a:pt x="8514" y="13239"/>
                  </a:cubicBezTo>
                  <a:lnTo>
                    <a:pt x="8514" y="13239"/>
                  </a:lnTo>
                  <a:cubicBezTo>
                    <a:pt x="8628" y="13285"/>
                    <a:pt x="8720" y="13308"/>
                    <a:pt x="8857" y="13353"/>
                  </a:cubicBezTo>
                  <a:lnTo>
                    <a:pt x="8857" y="13353"/>
                  </a:lnTo>
                  <a:cubicBezTo>
                    <a:pt x="8925" y="13376"/>
                    <a:pt x="8993" y="13399"/>
                    <a:pt x="9062" y="13422"/>
                  </a:cubicBezTo>
                  <a:lnTo>
                    <a:pt x="9062" y="13422"/>
                  </a:lnTo>
                  <a:cubicBezTo>
                    <a:pt x="9199" y="13445"/>
                    <a:pt x="9359" y="13490"/>
                    <a:pt x="9496" y="13513"/>
                  </a:cubicBezTo>
                  <a:lnTo>
                    <a:pt x="9496" y="13513"/>
                  </a:lnTo>
                  <a:cubicBezTo>
                    <a:pt x="9815" y="13605"/>
                    <a:pt x="10158" y="13696"/>
                    <a:pt x="10500" y="13764"/>
                  </a:cubicBezTo>
                  <a:lnTo>
                    <a:pt x="10500" y="13764"/>
                  </a:lnTo>
                  <a:cubicBezTo>
                    <a:pt x="10591" y="13787"/>
                    <a:pt x="10660" y="13810"/>
                    <a:pt x="10751" y="13833"/>
                  </a:cubicBezTo>
                  <a:lnTo>
                    <a:pt x="10751" y="13833"/>
                  </a:lnTo>
                  <a:cubicBezTo>
                    <a:pt x="10888" y="13856"/>
                    <a:pt x="11025" y="13878"/>
                    <a:pt x="11162" y="13901"/>
                  </a:cubicBezTo>
                  <a:lnTo>
                    <a:pt x="11162" y="13901"/>
                  </a:lnTo>
                  <a:cubicBezTo>
                    <a:pt x="11436" y="13947"/>
                    <a:pt x="11733" y="13993"/>
                    <a:pt x="12006" y="14038"/>
                  </a:cubicBezTo>
                  <a:lnTo>
                    <a:pt x="12006" y="14038"/>
                  </a:lnTo>
                  <a:cubicBezTo>
                    <a:pt x="12143" y="14061"/>
                    <a:pt x="12235" y="14084"/>
                    <a:pt x="12349" y="14107"/>
                  </a:cubicBezTo>
                  <a:lnTo>
                    <a:pt x="12349" y="14107"/>
                  </a:lnTo>
                  <a:cubicBezTo>
                    <a:pt x="12486" y="14129"/>
                    <a:pt x="12623" y="14129"/>
                    <a:pt x="12737" y="14152"/>
                  </a:cubicBezTo>
                  <a:lnTo>
                    <a:pt x="12737" y="14152"/>
                  </a:lnTo>
                  <a:cubicBezTo>
                    <a:pt x="13011" y="14175"/>
                    <a:pt x="13285" y="14221"/>
                    <a:pt x="13536" y="14244"/>
                  </a:cubicBezTo>
                  <a:lnTo>
                    <a:pt x="13536" y="14244"/>
                  </a:lnTo>
                  <a:cubicBezTo>
                    <a:pt x="13673" y="14244"/>
                    <a:pt x="13810" y="14266"/>
                    <a:pt x="13924" y="14289"/>
                  </a:cubicBezTo>
                  <a:lnTo>
                    <a:pt x="13924" y="14289"/>
                  </a:lnTo>
                  <a:cubicBezTo>
                    <a:pt x="14061" y="14289"/>
                    <a:pt x="14175" y="14289"/>
                    <a:pt x="14289" y="14312"/>
                  </a:cubicBezTo>
                  <a:lnTo>
                    <a:pt x="14289" y="14312"/>
                  </a:lnTo>
                  <a:cubicBezTo>
                    <a:pt x="14563" y="14312"/>
                    <a:pt x="14837" y="14335"/>
                    <a:pt x="15111" y="14358"/>
                  </a:cubicBezTo>
                  <a:lnTo>
                    <a:pt x="15111" y="14358"/>
                  </a:lnTo>
                  <a:cubicBezTo>
                    <a:pt x="15248" y="14358"/>
                    <a:pt x="15385" y="14358"/>
                    <a:pt x="15522" y="14358"/>
                  </a:cubicBezTo>
                  <a:lnTo>
                    <a:pt x="15522" y="14358"/>
                  </a:lnTo>
                  <a:cubicBezTo>
                    <a:pt x="15590" y="14381"/>
                    <a:pt x="15636" y="14381"/>
                    <a:pt x="15704" y="14358"/>
                  </a:cubicBezTo>
                  <a:lnTo>
                    <a:pt x="15704" y="14358"/>
                  </a:lnTo>
                  <a:cubicBezTo>
                    <a:pt x="15750" y="14358"/>
                    <a:pt x="15795" y="14358"/>
                    <a:pt x="15841" y="14358"/>
                  </a:cubicBezTo>
                  <a:lnTo>
                    <a:pt x="15841" y="14358"/>
                  </a:lnTo>
                  <a:cubicBezTo>
                    <a:pt x="16138" y="14381"/>
                    <a:pt x="16435" y="14358"/>
                    <a:pt x="16731" y="14358"/>
                  </a:cubicBezTo>
                  <a:lnTo>
                    <a:pt x="16731" y="14358"/>
                  </a:lnTo>
                  <a:cubicBezTo>
                    <a:pt x="16800" y="14358"/>
                    <a:pt x="16868" y="14358"/>
                    <a:pt x="16937" y="14358"/>
                  </a:cubicBezTo>
                  <a:lnTo>
                    <a:pt x="16937" y="14358"/>
                  </a:lnTo>
                  <a:cubicBezTo>
                    <a:pt x="17005" y="14358"/>
                    <a:pt x="17096" y="14358"/>
                    <a:pt x="17188" y="14358"/>
                  </a:cubicBezTo>
                  <a:lnTo>
                    <a:pt x="17188" y="14358"/>
                  </a:lnTo>
                  <a:cubicBezTo>
                    <a:pt x="17256" y="14358"/>
                    <a:pt x="17348" y="14358"/>
                    <a:pt x="17439" y="14335"/>
                  </a:cubicBezTo>
                  <a:lnTo>
                    <a:pt x="17439" y="14335"/>
                  </a:lnTo>
                  <a:cubicBezTo>
                    <a:pt x="17804" y="14335"/>
                    <a:pt x="18169" y="14312"/>
                    <a:pt x="18534" y="14266"/>
                  </a:cubicBezTo>
                  <a:lnTo>
                    <a:pt x="18534" y="14266"/>
                  </a:lnTo>
                  <a:cubicBezTo>
                    <a:pt x="18671" y="14266"/>
                    <a:pt x="18831" y="14266"/>
                    <a:pt x="18968" y="14244"/>
                  </a:cubicBezTo>
                  <a:lnTo>
                    <a:pt x="18968" y="14244"/>
                  </a:lnTo>
                  <a:cubicBezTo>
                    <a:pt x="19037" y="14244"/>
                    <a:pt x="19105" y="14221"/>
                    <a:pt x="19174" y="14221"/>
                  </a:cubicBezTo>
                  <a:lnTo>
                    <a:pt x="19174" y="14221"/>
                  </a:lnTo>
                  <a:cubicBezTo>
                    <a:pt x="19288" y="14198"/>
                    <a:pt x="19402" y="14198"/>
                    <a:pt x="19516" y="14175"/>
                  </a:cubicBezTo>
                  <a:lnTo>
                    <a:pt x="19516" y="14175"/>
                  </a:lnTo>
                  <a:cubicBezTo>
                    <a:pt x="19881" y="14129"/>
                    <a:pt x="20269" y="14084"/>
                    <a:pt x="20634" y="14015"/>
                  </a:cubicBezTo>
                  <a:lnTo>
                    <a:pt x="20634" y="14015"/>
                  </a:lnTo>
                  <a:cubicBezTo>
                    <a:pt x="20726" y="13993"/>
                    <a:pt x="20817" y="13993"/>
                    <a:pt x="20908" y="13970"/>
                  </a:cubicBezTo>
                  <a:lnTo>
                    <a:pt x="20908" y="13970"/>
                  </a:lnTo>
                  <a:cubicBezTo>
                    <a:pt x="20954" y="13970"/>
                    <a:pt x="20977" y="13970"/>
                    <a:pt x="21022" y="13947"/>
                  </a:cubicBezTo>
                  <a:lnTo>
                    <a:pt x="21022" y="13947"/>
                  </a:lnTo>
                  <a:cubicBezTo>
                    <a:pt x="21205" y="13924"/>
                    <a:pt x="21388" y="13878"/>
                    <a:pt x="21547" y="13833"/>
                  </a:cubicBezTo>
                  <a:lnTo>
                    <a:pt x="21547" y="13833"/>
                  </a:lnTo>
                  <a:cubicBezTo>
                    <a:pt x="21844" y="13787"/>
                    <a:pt x="22141" y="13719"/>
                    <a:pt x="22438" y="13650"/>
                  </a:cubicBezTo>
                  <a:lnTo>
                    <a:pt x="22438" y="13650"/>
                  </a:lnTo>
                  <a:cubicBezTo>
                    <a:pt x="22666" y="13605"/>
                    <a:pt x="22871" y="13536"/>
                    <a:pt x="23077" y="13490"/>
                  </a:cubicBezTo>
                  <a:lnTo>
                    <a:pt x="23077" y="13490"/>
                  </a:lnTo>
                  <a:cubicBezTo>
                    <a:pt x="23351" y="13399"/>
                    <a:pt x="23647" y="13331"/>
                    <a:pt x="23921" y="13239"/>
                  </a:cubicBezTo>
                  <a:lnTo>
                    <a:pt x="23921" y="13239"/>
                  </a:lnTo>
                  <a:cubicBezTo>
                    <a:pt x="23967" y="13216"/>
                    <a:pt x="24035" y="13216"/>
                    <a:pt x="24081" y="13194"/>
                  </a:cubicBezTo>
                  <a:lnTo>
                    <a:pt x="24081" y="13194"/>
                  </a:lnTo>
                  <a:cubicBezTo>
                    <a:pt x="24423" y="13080"/>
                    <a:pt x="24743" y="12965"/>
                    <a:pt x="25062" y="12851"/>
                  </a:cubicBezTo>
                  <a:lnTo>
                    <a:pt x="25062" y="12851"/>
                  </a:lnTo>
                  <a:cubicBezTo>
                    <a:pt x="25108" y="12828"/>
                    <a:pt x="25154" y="12806"/>
                    <a:pt x="25199" y="12783"/>
                  </a:cubicBezTo>
                  <a:lnTo>
                    <a:pt x="25199" y="12783"/>
                  </a:lnTo>
                  <a:cubicBezTo>
                    <a:pt x="25565" y="12646"/>
                    <a:pt x="25907" y="12509"/>
                    <a:pt x="26249" y="12349"/>
                  </a:cubicBezTo>
                  <a:lnTo>
                    <a:pt x="26249" y="12349"/>
                  </a:lnTo>
                  <a:cubicBezTo>
                    <a:pt x="26341" y="12303"/>
                    <a:pt x="26432" y="12258"/>
                    <a:pt x="26546" y="12212"/>
                  </a:cubicBezTo>
                  <a:lnTo>
                    <a:pt x="26546" y="12212"/>
                  </a:lnTo>
                  <a:cubicBezTo>
                    <a:pt x="26911" y="12030"/>
                    <a:pt x="27277" y="11847"/>
                    <a:pt x="27642" y="11642"/>
                  </a:cubicBezTo>
                  <a:lnTo>
                    <a:pt x="27642" y="11642"/>
                  </a:lnTo>
                  <a:cubicBezTo>
                    <a:pt x="27687" y="11596"/>
                    <a:pt x="27756" y="11550"/>
                    <a:pt x="27824" y="11527"/>
                  </a:cubicBezTo>
                  <a:lnTo>
                    <a:pt x="27824" y="11527"/>
                  </a:lnTo>
                  <a:cubicBezTo>
                    <a:pt x="27893" y="11482"/>
                    <a:pt x="27938" y="11436"/>
                    <a:pt x="28007" y="11413"/>
                  </a:cubicBezTo>
                  <a:lnTo>
                    <a:pt x="28007" y="11413"/>
                  </a:lnTo>
                  <a:cubicBezTo>
                    <a:pt x="28098" y="11345"/>
                    <a:pt x="28212" y="11276"/>
                    <a:pt x="28304" y="11231"/>
                  </a:cubicBezTo>
                  <a:lnTo>
                    <a:pt x="28304" y="11231"/>
                  </a:lnTo>
                  <a:cubicBezTo>
                    <a:pt x="28395" y="11162"/>
                    <a:pt x="28463" y="11117"/>
                    <a:pt x="28555" y="11048"/>
                  </a:cubicBezTo>
                  <a:lnTo>
                    <a:pt x="28555" y="11048"/>
                  </a:lnTo>
                  <a:cubicBezTo>
                    <a:pt x="28646" y="10980"/>
                    <a:pt x="28737" y="10911"/>
                    <a:pt x="28829" y="10865"/>
                  </a:cubicBezTo>
                  <a:lnTo>
                    <a:pt x="28829" y="10865"/>
                  </a:lnTo>
                  <a:cubicBezTo>
                    <a:pt x="28920" y="10797"/>
                    <a:pt x="28988" y="10729"/>
                    <a:pt x="29080" y="10683"/>
                  </a:cubicBezTo>
                  <a:lnTo>
                    <a:pt x="29080" y="10683"/>
                  </a:lnTo>
                  <a:cubicBezTo>
                    <a:pt x="29148" y="10614"/>
                    <a:pt x="29240" y="10546"/>
                    <a:pt x="29331" y="10477"/>
                  </a:cubicBezTo>
                  <a:lnTo>
                    <a:pt x="29331" y="10477"/>
                  </a:lnTo>
                  <a:cubicBezTo>
                    <a:pt x="29399" y="10409"/>
                    <a:pt x="29468" y="10363"/>
                    <a:pt x="29536" y="10295"/>
                  </a:cubicBezTo>
                  <a:lnTo>
                    <a:pt x="29536" y="10295"/>
                  </a:lnTo>
                  <a:cubicBezTo>
                    <a:pt x="29628" y="10226"/>
                    <a:pt x="29696" y="10158"/>
                    <a:pt x="29787" y="10089"/>
                  </a:cubicBezTo>
                  <a:lnTo>
                    <a:pt x="29787" y="10089"/>
                  </a:lnTo>
                  <a:cubicBezTo>
                    <a:pt x="29810" y="10067"/>
                    <a:pt x="29856" y="10021"/>
                    <a:pt x="29879" y="9998"/>
                  </a:cubicBezTo>
                  <a:lnTo>
                    <a:pt x="29879" y="9998"/>
                  </a:lnTo>
                  <a:cubicBezTo>
                    <a:pt x="29901" y="9975"/>
                    <a:pt x="29924" y="9952"/>
                    <a:pt x="29947" y="9930"/>
                  </a:cubicBezTo>
                  <a:lnTo>
                    <a:pt x="29947" y="9930"/>
                  </a:lnTo>
                  <a:cubicBezTo>
                    <a:pt x="30084" y="9793"/>
                    <a:pt x="30198" y="9679"/>
                    <a:pt x="30312" y="9564"/>
                  </a:cubicBezTo>
                  <a:lnTo>
                    <a:pt x="30312" y="9564"/>
                  </a:lnTo>
                  <a:cubicBezTo>
                    <a:pt x="30358" y="9519"/>
                    <a:pt x="30404" y="9473"/>
                    <a:pt x="30449" y="9427"/>
                  </a:cubicBezTo>
                  <a:lnTo>
                    <a:pt x="30449" y="9427"/>
                  </a:lnTo>
                  <a:cubicBezTo>
                    <a:pt x="30586" y="9268"/>
                    <a:pt x="30723" y="9108"/>
                    <a:pt x="30860" y="8948"/>
                  </a:cubicBezTo>
                  <a:lnTo>
                    <a:pt x="30860" y="8948"/>
                  </a:lnTo>
                  <a:cubicBezTo>
                    <a:pt x="30860" y="8948"/>
                    <a:pt x="30883" y="8925"/>
                    <a:pt x="30883" y="8925"/>
                  </a:cubicBezTo>
                  <a:lnTo>
                    <a:pt x="30883" y="8925"/>
                  </a:lnTo>
                  <a:cubicBezTo>
                    <a:pt x="30906" y="8880"/>
                    <a:pt x="30929" y="8857"/>
                    <a:pt x="30951" y="8811"/>
                  </a:cubicBezTo>
                  <a:lnTo>
                    <a:pt x="30951" y="8811"/>
                  </a:lnTo>
                  <a:cubicBezTo>
                    <a:pt x="31043" y="8697"/>
                    <a:pt x="31111" y="8606"/>
                    <a:pt x="31180" y="8492"/>
                  </a:cubicBezTo>
                  <a:lnTo>
                    <a:pt x="31180" y="8492"/>
                  </a:lnTo>
                  <a:cubicBezTo>
                    <a:pt x="31225" y="8446"/>
                    <a:pt x="31271" y="8378"/>
                    <a:pt x="31294" y="8332"/>
                  </a:cubicBezTo>
                  <a:lnTo>
                    <a:pt x="31294" y="8332"/>
                  </a:lnTo>
                  <a:cubicBezTo>
                    <a:pt x="31362" y="8241"/>
                    <a:pt x="31431" y="8126"/>
                    <a:pt x="31476" y="8035"/>
                  </a:cubicBezTo>
                  <a:lnTo>
                    <a:pt x="31476" y="8035"/>
                  </a:lnTo>
                  <a:cubicBezTo>
                    <a:pt x="31499" y="8012"/>
                    <a:pt x="31522" y="7989"/>
                    <a:pt x="31522" y="7967"/>
                  </a:cubicBezTo>
                  <a:lnTo>
                    <a:pt x="31522" y="7967"/>
                  </a:lnTo>
                  <a:cubicBezTo>
                    <a:pt x="31545" y="7921"/>
                    <a:pt x="31568" y="7875"/>
                    <a:pt x="31591" y="7853"/>
                  </a:cubicBezTo>
                  <a:lnTo>
                    <a:pt x="31591" y="7853"/>
                  </a:lnTo>
                  <a:cubicBezTo>
                    <a:pt x="31636" y="7761"/>
                    <a:pt x="31682" y="7693"/>
                    <a:pt x="31705" y="7601"/>
                  </a:cubicBezTo>
                  <a:lnTo>
                    <a:pt x="31705" y="7601"/>
                  </a:lnTo>
                  <a:cubicBezTo>
                    <a:pt x="31750" y="7533"/>
                    <a:pt x="31773" y="7465"/>
                    <a:pt x="31819" y="7396"/>
                  </a:cubicBezTo>
                  <a:lnTo>
                    <a:pt x="31819" y="7396"/>
                  </a:lnTo>
                  <a:cubicBezTo>
                    <a:pt x="31842" y="7305"/>
                    <a:pt x="31887" y="7236"/>
                    <a:pt x="31910" y="7145"/>
                  </a:cubicBezTo>
                  <a:lnTo>
                    <a:pt x="31910" y="7145"/>
                  </a:lnTo>
                  <a:cubicBezTo>
                    <a:pt x="31933" y="7122"/>
                    <a:pt x="31933" y="7076"/>
                    <a:pt x="31956" y="7054"/>
                  </a:cubicBezTo>
                  <a:lnTo>
                    <a:pt x="31956" y="7054"/>
                  </a:lnTo>
                  <a:cubicBezTo>
                    <a:pt x="31979" y="7008"/>
                    <a:pt x="31979" y="6985"/>
                    <a:pt x="32001" y="6940"/>
                  </a:cubicBezTo>
                  <a:lnTo>
                    <a:pt x="32001" y="6940"/>
                  </a:lnTo>
                  <a:cubicBezTo>
                    <a:pt x="32024" y="6871"/>
                    <a:pt x="32047" y="6780"/>
                    <a:pt x="32070" y="6711"/>
                  </a:cubicBezTo>
                  <a:lnTo>
                    <a:pt x="32070" y="6711"/>
                  </a:lnTo>
                  <a:cubicBezTo>
                    <a:pt x="32093" y="6643"/>
                    <a:pt x="32116" y="6574"/>
                    <a:pt x="32138" y="6506"/>
                  </a:cubicBezTo>
                  <a:lnTo>
                    <a:pt x="32138" y="6506"/>
                  </a:lnTo>
                  <a:cubicBezTo>
                    <a:pt x="32161" y="6415"/>
                    <a:pt x="32161" y="6346"/>
                    <a:pt x="32184" y="6255"/>
                  </a:cubicBezTo>
                  <a:lnTo>
                    <a:pt x="32184" y="6255"/>
                  </a:lnTo>
                  <a:cubicBezTo>
                    <a:pt x="32207" y="6209"/>
                    <a:pt x="32207" y="6186"/>
                    <a:pt x="32230" y="6141"/>
                  </a:cubicBezTo>
                  <a:lnTo>
                    <a:pt x="32230" y="6141"/>
                  </a:lnTo>
                  <a:cubicBezTo>
                    <a:pt x="32230" y="6095"/>
                    <a:pt x="32230" y="6072"/>
                    <a:pt x="32230" y="6049"/>
                  </a:cubicBezTo>
                  <a:lnTo>
                    <a:pt x="32230" y="6049"/>
                  </a:lnTo>
                  <a:cubicBezTo>
                    <a:pt x="32252" y="5958"/>
                    <a:pt x="32252" y="5890"/>
                    <a:pt x="32275" y="5798"/>
                  </a:cubicBezTo>
                  <a:lnTo>
                    <a:pt x="32275" y="5798"/>
                  </a:lnTo>
                  <a:cubicBezTo>
                    <a:pt x="32275" y="5730"/>
                    <a:pt x="32298" y="5661"/>
                    <a:pt x="32298" y="5593"/>
                  </a:cubicBezTo>
                  <a:lnTo>
                    <a:pt x="32298" y="5593"/>
                  </a:lnTo>
                  <a:cubicBezTo>
                    <a:pt x="32298" y="5502"/>
                    <a:pt x="32321" y="5433"/>
                    <a:pt x="32321" y="5342"/>
                  </a:cubicBezTo>
                  <a:lnTo>
                    <a:pt x="32321" y="5342"/>
                  </a:lnTo>
                  <a:cubicBezTo>
                    <a:pt x="32321" y="5296"/>
                    <a:pt x="32321" y="5250"/>
                    <a:pt x="32321" y="5205"/>
                  </a:cubicBezTo>
                  <a:lnTo>
                    <a:pt x="32321" y="5205"/>
                  </a:lnTo>
                  <a:cubicBezTo>
                    <a:pt x="32321" y="5159"/>
                    <a:pt x="32321" y="5114"/>
                    <a:pt x="32321" y="5068"/>
                  </a:cubicBezTo>
                  <a:lnTo>
                    <a:pt x="32321" y="5068"/>
                  </a:lnTo>
                  <a:lnTo>
                    <a:pt x="32344" y="92"/>
                  </a:lnTo>
                  <a:cubicBezTo>
                    <a:pt x="32344" y="183"/>
                    <a:pt x="32344" y="275"/>
                    <a:pt x="32321" y="366"/>
                  </a:cubicBezTo>
                  <a:lnTo>
                    <a:pt x="32321" y="366"/>
                  </a:lnTo>
                  <a:cubicBezTo>
                    <a:pt x="32321" y="457"/>
                    <a:pt x="32321" y="526"/>
                    <a:pt x="32321" y="617"/>
                  </a:cubicBezTo>
                  <a:lnTo>
                    <a:pt x="32321" y="617"/>
                  </a:lnTo>
                  <a:cubicBezTo>
                    <a:pt x="32298" y="685"/>
                    <a:pt x="32298" y="754"/>
                    <a:pt x="32275" y="822"/>
                  </a:cubicBezTo>
                  <a:lnTo>
                    <a:pt x="32275" y="822"/>
                  </a:lnTo>
                  <a:cubicBezTo>
                    <a:pt x="32275" y="914"/>
                    <a:pt x="32252" y="982"/>
                    <a:pt x="32252" y="1073"/>
                  </a:cubicBezTo>
                  <a:lnTo>
                    <a:pt x="32252" y="1073"/>
                  </a:lnTo>
                  <a:cubicBezTo>
                    <a:pt x="32230" y="1142"/>
                    <a:pt x="32207" y="1210"/>
                    <a:pt x="32207" y="1279"/>
                  </a:cubicBezTo>
                  <a:lnTo>
                    <a:pt x="32207" y="1279"/>
                  </a:lnTo>
                  <a:cubicBezTo>
                    <a:pt x="32184" y="1347"/>
                    <a:pt x="32161" y="1439"/>
                    <a:pt x="32138" y="1507"/>
                  </a:cubicBezTo>
                  <a:lnTo>
                    <a:pt x="32138" y="1507"/>
                  </a:lnTo>
                  <a:cubicBezTo>
                    <a:pt x="32116" y="1576"/>
                    <a:pt x="32116" y="1667"/>
                    <a:pt x="32093" y="1735"/>
                  </a:cubicBezTo>
                  <a:lnTo>
                    <a:pt x="32093" y="1735"/>
                  </a:lnTo>
                  <a:cubicBezTo>
                    <a:pt x="32047" y="1804"/>
                    <a:pt x="32024" y="1895"/>
                    <a:pt x="32001" y="1964"/>
                  </a:cubicBezTo>
                  <a:lnTo>
                    <a:pt x="32001" y="1964"/>
                  </a:lnTo>
                  <a:cubicBezTo>
                    <a:pt x="31979" y="2032"/>
                    <a:pt x="31956" y="2101"/>
                    <a:pt x="31933" y="2169"/>
                  </a:cubicBezTo>
                  <a:lnTo>
                    <a:pt x="31933" y="2169"/>
                  </a:lnTo>
                  <a:cubicBezTo>
                    <a:pt x="31887" y="2260"/>
                    <a:pt x="31864" y="2329"/>
                    <a:pt x="31819" y="2420"/>
                  </a:cubicBezTo>
                  <a:lnTo>
                    <a:pt x="31819" y="2420"/>
                  </a:lnTo>
                  <a:cubicBezTo>
                    <a:pt x="31796" y="2489"/>
                    <a:pt x="31750" y="2557"/>
                    <a:pt x="31727" y="2626"/>
                  </a:cubicBezTo>
                  <a:lnTo>
                    <a:pt x="31727" y="2626"/>
                  </a:lnTo>
                  <a:cubicBezTo>
                    <a:pt x="31682" y="2694"/>
                    <a:pt x="31636" y="2785"/>
                    <a:pt x="31613" y="2854"/>
                  </a:cubicBezTo>
                  <a:lnTo>
                    <a:pt x="31613" y="2854"/>
                  </a:lnTo>
                  <a:cubicBezTo>
                    <a:pt x="31568" y="2922"/>
                    <a:pt x="31522" y="2991"/>
                    <a:pt x="31499" y="3059"/>
                  </a:cubicBezTo>
                  <a:lnTo>
                    <a:pt x="31499" y="3059"/>
                  </a:lnTo>
                  <a:cubicBezTo>
                    <a:pt x="31431" y="3151"/>
                    <a:pt x="31385" y="3242"/>
                    <a:pt x="31317" y="3333"/>
                  </a:cubicBezTo>
                  <a:lnTo>
                    <a:pt x="31317" y="3333"/>
                  </a:lnTo>
                  <a:cubicBezTo>
                    <a:pt x="31271" y="3402"/>
                    <a:pt x="31248" y="3470"/>
                    <a:pt x="31202" y="3516"/>
                  </a:cubicBezTo>
                  <a:lnTo>
                    <a:pt x="31202" y="3516"/>
                  </a:lnTo>
                  <a:cubicBezTo>
                    <a:pt x="31134" y="3630"/>
                    <a:pt x="31066" y="3721"/>
                    <a:pt x="30974" y="3835"/>
                  </a:cubicBezTo>
                  <a:lnTo>
                    <a:pt x="30974" y="3835"/>
                  </a:lnTo>
                  <a:cubicBezTo>
                    <a:pt x="30951" y="3881"/>
                    <a:pt x="30906" y="3927"/>
                    <a:pt x="30883" y="3972"/>
                  </a:cubicBezTo>
                  <a:lnTo>
                    <a:pt x="30883" y="3972"/>
                  </a:lnTo>
                  <a:cubicBezTo>
                    <a:pt x="30746" y="4132"/>
                    <a:pt x="30609" y="4292"/>
                    <a:pt x="30449" y="4452"/>
                  </a:cubicBezTo>
                  <a:lnTo>
                    <a:pt x="30449" y="4452"/>
                  </a:lnTo>
                  <a:cubicBezTo>
                    <a:pt x="30426" y="4497"/>
                    <a:pt x="30381" y="4543"/>
                    <a:pt x="30335" y="4589"/>
                  </a:cubicBezTo>
                  <a:lnTo>
                    <a:pt x="30335" y="4589"/>
                  </a:lnTo>
                  <a:cubicBezTo>
                    <a:pt x="30221" y="4703"/>
                    <a:pt x="30107" y="4817"/>
                    <a:pt x="29970" y="4931"/>
                  </a:cubicBezTo>
                  <a:lnTo>
                    <a:pt x="29970" y="4931"/>
                  </a:lnTo>
                  <a:cubicBezTo>
                    <a:pt x="29901" y="4999"/>
                    <a:pt x="29856" y="5045"/>
                    <a:pt x="29787" y="5114"/>
                  </a:cubicBezTo>
                  <a:lnTo>
                    <a:pt x="29787" y="5114"/>
                  </a:lnTo>
                  <a:cubicBezTo>
                    <a:pt x="29719" y="5182"/>
                    <a:pt x="29650" y="5250"/>
                    <a:pt x="29559" y="5319"/>
                  </a:cubicBezTo>
                  <a:lnTo>
                    <a:pt x="29559" y="5319"/>
                  </a:lnTo>
                  <a:cubicBezTo>
                    <a:pt x="29491" y="5365"/>
                    <a:pt x="29422" y="5433"/>
                    <a:pt x="29331" y="5502"/>
                  </a:cubicBezTo>
                  <a:lnTo>
                    <a:pt x="29331" y="5502"/>
                  </a:lnTo>
                  <a:cubicBezTo>
                    <a:pt x="29262" y="5570"/>
                    <a:pt x="29171" y="5638"/>
                    <a:pt x="29080" y="5684"/>
                  </a:cubicBezTo>
                  <a:lnTo>
                    <a:pt x="29080" y="5684"/>
                  </a:lnTo>
                  <a:cubicBezTo>
                    <a:pt x="29011" y="5753"/>
                    <a:pt x="28920" y="5821"/>
                    <a:pt x="28851" y="5867"/>
                  </a:cubicBezTo>
                  <a:lnTo>
                    <a:pt x="28851" y="5867"/>
                  </a:lnTo>
                  <a:cubicBezTo>
                    <a:pt x="28760" y="5935"/>
                    <a:pt x="28669" y="6004"/>
                    <a:pt x="28578" y="6072"/>
                  </a:cubicBezTo>
                  <a:lnTo>
                    <a:pt x="28578" y="6072"/>
                  </a:lnTo>
                  <a:cubicBezTo>
                    <a:pt x="28486" y="6118"/>
                    <a:pt x="28395" y="6186"/>
                    <a:pt x="28304" y="6232"/>
                  </a:cubicBezTo>
                  <a:lnTo>
                    <a:pt x="28304" y="6232"/>
                  </a:lnTo>
                  <a:cubicBezTo>
                    <a:pt x="28212" y="6300"/>
                    <a:pt x="28121" y="6369"/>
                    <a:pt x="28030" y="6437"/>
                  </a:cubicBezTo>
                  <a:lnTo>
                    <a:pt x="28030" y="6437"/>
                  </a:lnTo>
                  <a:cubicBezTo>
                    <a:pt x="27893" y="6506"/>
                    <a:pt x="27779" y="6574"/>
                    <a:pt x="27642" y="6666"/>
                  </a:cubicBezTo>
                  <a:lnTo>
                    <a:pt x="27642" y="6666"/>
                  </a:lnTo>
                  <a:cubicBezTo>
                    <a:pt x="27299" y="6848"/>
                    <a:pt x="26934" y="7054"/>
                    <a:pt x="26546" y="7236"/>
                  </a:cubicBezTo>
                  <a:lnTo>
                    <a:pt x="26546" y="7236"/>
                  </a:lnTo>
                  <a:cubicBezTo>
                    <a:pt x="26455" y="7282"/>
                    <a:pt x="26364" y="7328"/>
                    <a:pt x="26249" y="7373"/>
                  </a:cubicBezTo>
                  <a:lnTo>
                    <a:pt x="26249" y="7373"/>
                  </a:lnTo>
                  <a:cubicBezTo>
                    <a:pt x="25930" y="7533"/>
                    <a:pt x="25587" y="7670"/>
                    <a:pt x="25222" y="7807"/>
                  </a:cubicBezTo>
                  <a:lnTo>
                    <a:pt x="25222" y="7807"/>
                  </a:lnTo>
                  <a:cubicBezTo>
                    <a:pt x="25177" y="7830"/>
                    <a:pt x="25131" y="7853"/>
                    <a:pt x="25085" y="7875"/>
                  </a:cubicBezTo>
                  <a:lnTo>
                    <a:pt x="25085" y="7875"/>
                  </a:lnTo>
                  <a:cubicBezTo>
                    <a:pt x="24697" y="8012"/>
                    <a:pt x="24309" y="8149"/>
                    <a:pt x="23921" y="8263"/>
                  </a:cubicBezTo>
                  <a:lnTo>
                    <a:pt x="23921" y="8263"/>
                  </a:lnTo>
                  <a:cubicBezTo>
                    <a:pt x="23647" y="8355"/>
                    <a:pt x="23373" y="8423"/>
                    <a:pt x="23100" y="8492"/>
                  </a:cubicBezTo>
                  <a:lnTo>
                    <a:pt x="23100" y="8492"/>
                  </a:lnTo>
                  <a:cubicBezTo>
                    <a:pt x="22894" y="8560"/>
                    <a:pt x="22666" y="8629"/>
                    <a:pt x="22460" y="8674"/>
                  </a:cubicBezTo>
                  <a:lnTo>
                    <a:pt x="22460" y="8674"/>
                  </a:lnTo>
                  <a:cubicBezTo>
                    <a:pt x="22164" y="8743"/>
                    <a:pt x="21867" y="8811"/>
                    <a:pt x="21570" y="8857"/>
                  </a:cubicBezTo>
                  <a:lnTo>
                    <a:pt x="21570" y="8857"/>
                  </a:lnTo>
                  <a:cubicBezTo>
                    <a:pt x="21342" y="8902"/>
                    <a:pt x="21137" y="8948"/>
                    <a:pt x="20908" y="8994"/>
                  </a:cubicBezTo>
                  <a:lnTo>
                    <a:pt x="20908" y="8994"/>
                  </a:lnTo>
                  <a:cubicBezTo>
                    <a:pt x="20817" y="9017"/>
                    <a:pt x="20726" y="9017"/>
                    <a:pt x="20634" y="9039"/>
                  </a:cubicBezTo>
                  <a:lnTo>
                    <a:pt x="20634" y="9039"/>
                  </a:lnTo>
                  <a:cubicBezTo>
                    <a:pt x="20269" y="9108"/>
                    <a:pt x="19904" y="9154"/>
                    <a:pt x="19516" y="9199"/>
                  </a:cubicBezTo>
                  <a:lnTo>
                    <a:pt x="19516" y="9199"/>
                  </a:lnTo>
                  <a:cubicBezTo>
                    <a:pt x="19425" y="9199"/>
                    <a:pt x="19311" y="9222"/>
                    <a:pt x="19196" y="9245"/>
                  </a:cubicBezTo>
                  <a:lnTo>
                    <a:pt x="19196" y="9245"/>
                  </a:lnTo>
                  <a:cubicBezTo>
                    <a:pt x="18968" y="9268"/>
                    <a:pt x="18763" y="9268"/>
                    <a:pt x="18534" y="9291"/>
                  </a:cubicBezTo>
                  <a:lnTo>
                    <a:pt x="18534" y="9291"/>
                  </a:lnTo>
                  <a:cubicBezTo>
                    <a:pt x="18169" y="9313"/>
                    <a:pt x="17827" y="9336"/>
                    <a:pt x="17462" y="9359"/>
                  </a:cubicBezTo>
                  <a:lnTo>
                    <a:pt x="17462" y="9359"/>
                  </a:lnTo>
                  <a:cubicBezTo>
                    <a:pt x="17211" y="9382"/>
                    <a:pt x="16982" y="9382"/>
                    <a:pt x="16754" y="9382"/>
                  </a:cubicBezTo>
                  <a:lnTo>
                    <a:pt x="16754" y="9382"/>
                  </a:lnTo>
                  <a:cubicBezTo>
                    <a:pt x="16457" y="9382"/>
                    <a:pt x="16161" y="9382"/>
                    <a:pt x="15864" y="9382"/>
                  </a:cubicBezTo>
                  <a:lnTo>
                    <a:pt x="15864" y="9382"/>
                  </a:lnTo>
                  <a:cubicBezTo>
                    <a:pt x="15613" y="9382"/>
                    <a:pt x="15362" y="9382"/>
                    <a:pt x="15133" y="9359"/>
                  </a:cubicBezTo>
                  <a:lnTo>
                    <a:pt x="15133" y="9359"/>
                  </a:lnTo>
                  <a:cubicBezTo>
                    <a:pt x="14860" y="9359"/>
                    <a:pt x="14586" y="9336"/>
                    <a:pt x="14312" y="9313"/>
                  </a:cubicBezTo>
                  <a:lnTo>
                    <a:pt x="14312" y="9313"/>
                  </a:lnTo>
                  <a:cubicBezTo>
                    <a:pt x="14061" y="9313"/>
                    <a:pt x="13810" y="9291"/>
                    <a:pt x="13559" y="9268"/>
                  </a:cubicBezTo>
                  <a:lnTo>
                    <a:pt x="13559" y="9268"/>
                  </a:lnTo>
                  <a:cubicBezTo>
                    <a:pt x="13285" y="9222"/>
                    <a:pt x="13011" y="9199"/>
                    <a:pt x="12760" y="9176"/>
                  </a:cubicBezTo>
                  <a:lnTo>
                    <a:pt x="12760" y="9176"/>
                  </a:lnTo>
                  <a:cubicBezTo>
                    <a:pt x="12509" y="9131"/>
                    <a:pt x="12280" y="9108"/>
                    <a:pt x="12029" y="9062"/>
                  </a:cubicBezTo>
                  <a:lnTo>
                    <a:pt x="12029" y="9062"/>
                  </a:lnTo>
                  <a:cubicBezTo>
                    <a:pt x="11733" y="9017"/>
                    <a:pt x="11459" y="8971"/>
                    <a:pt x="11185" y="8925"/>
                  </a:cubicBezTo>
                  <a:lnTo>
                    <a:pt x="11185" y="8925"/>
                  </a:lnTo>
                  <a:cubicBezTo>
                    <a:pt x="10956" y="8880"/>
                    <a:pt x="10728" y="8834"/>
                    <a:pt x="10500" y="8788"/>
                  </a:cubicBezTo>
                  <a:lnTo>
                    <a:pt x="10500" y="8788"/>
                  </a:lnTo>
                  <a:cubicBezTo>
                    <a:pt x="10158" y="8697"/>
                    <a:pt x="9838" y="8629"/>
                    <a:pt x="9496" y="8537"/>
                  </a:cubicBezTo>
                  <a:lnTo>
                    <a:pt x="9496" y="8537"/>
                  </a:lnTo>
                  <a:cubicBezTo>
                    <a:pt x="9290" y="8469"/>
                    <a:pt x="9062" y="8423"/>
                    <a:pt x="8857" y="8355"/>
                  </a:cubicBezTo>
                  <a:lnTo>
                    <a:pt x="8857" y="8355"/>
                  </a:lnTo>
                  <a:cubicBezTo>
                    <a:pt x="8742" y="8332"/>
                    <a:pt x="8628" y="8286"/>
                    <a:pt x="8514" y="8263"/>
                  </a:cubicBezTo>
                  <a:lnTo>
                    <a:pt x="8514" y="8263"/>
                  </a:lnTo>
                  <a:cubicBezTo>
                    <a:pt x="8195" y="8149"/>
                    <a:pt x="7852" y="8035"/>
                    <a:pt x="7533" y="7921"/>
                  </a:cubicBezTo>
                  <a:lnTo>
                    <a:pt x="7533" y="7921"/>
                  </a:lnTo>
                  <a:cubicBezTo>
                    <a:pt x="7441" y="7898"/>
                    <a:pt x="7350" y="7853"/>
                    <a:pt x="7259" y="7830"/>
                  </a:cubicBezTo>
                  <a:lnTo>
                    <a:pt x="7259" y="7830"/>
                  </a:lnTo>
                  <a:cubicBezTo>
                    <a:pt x="6962" y="7716"/>
                    <a:pt x="6688" y="7579"/>
                    <a:pt x="6391" y="7465"/>
                  </a:cubicBezTo>
                  <a:lnTo>
                    <a:pt x="6391" y="7465"/>
                  </a:lnTo>
                  <a:cubicBezTo>
                    <a:pt x="6254" y="7396"/>
                    <a:pt x="6117" y="7328"/>
                    <a:pt x="5981" y="7282"/>
                  </a:cubicBezTo>
                  <a:lnTo>
                    <a:pt x="5981" y="7282"/>
                  </a:lnTo>
                  <a:cubicBezTo>
                    <a:pt x="5570" y="7076"/>
                    <a:pt x="5182" y="6871"/>
                    <a:pt x="4794" y="6666"/>
                  </a:cubicBezTo>
                  <a:lnTo>
                    <a:pt x="4794" y="6666"/>
                  </a:lnTo>
                  <a:cubicBezTo>
                    <a:pt x="1621" y="4817"/>
                    <a:pt x="23" y="2397"/>
                    <a:pt x="23" y="1"/>
                  </a:cubicBezTo>
                  <a:lnTo>
                    <a:pt x="23" y="1"/>
                  </a:lnTo>
                  <a:close/>
                </a:path>
              </a:pathLst>
            </a:custGeom>
            <a:solidFill>
              <a:srgbClr val="EC82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6" name="Google Shape;6182;p47"/>
            <p:cNvSpPr/>
            <p:nvPr/>
          </p:nvSpPr>
          <p:spPr>
            <a:xfrm>
              <a:off x="4273838" y="2125775"/>
              <a:ext cx="887925" cy="467950"/>
            </a:xfrm>
            <a:custGeom>
              <a:avLst/>
              <a:gdLst/>
              <a:ahLst/>
              <a:cxnLst/>
              <a:rect l="l" t="t" r="r" b="b"/>
              <a:pathLst>
                <a:path w="35517" h="18718" extrusionOk="0">
                  <a:moveTo>
                    <a:pt x="17713" y="1"/>
                  </a:moveTo>
                  <a:cubicBezTo>
                    <a:pt x="13559" y="1"/>
                    <a:pt x="9450" y="914"/>
                    <a:pt x="6300" y="2740"/>
                  </a:cubicBezTo>
                  <a:cubicBezTo>
                    <a:pt x="0" y="6392"/>
                    <a:pt x="46" y="12304"/>
                    <a:pt x="6369" y="15979"/>
                  </a:cubicBezTo>
                  <a:cubicBezTo>
                    <a:pt x="9530" y="17805"/>
                    <a:pt x="13673" y="18718"/>
                    <a:pt x="17810" y="18718"/>
                  </a:cubicBezTo>
                  <a:cubicBezTo>
                    <a:pt x="21947" y="18718"/>
                    <a:pt x="26078" y="17805"/>
                    <a:pt x="29217" y="15979"/>
                  </a:cubicBezTo>
                  <a:cubicBezTo>
                    <a:pt x="35517" y="12304"/>
                    <a:pt x="35471" y="6392"/>
                    <a:pt x="29148" y="2740"/>
                  </a:cubicBezTo>
                  <a:cubicBezTo>
                    <a:pt x="25976" y="914"/>
                    <a:pt x="21844" y="1"/>
                    <a:pt x="17713" y="1"/>
                  </a:cubicBezTo>
                  <a:close/>
                </a:path>
              </a:pathLst>
            </a:custGeom>
            <a:solidFill>
              <a:srgbClr val="F9BA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9" name="Google Shape;6185;p47"/>
            <p:cNvSpPr/>
            <p:nvPr/>
          </p:nvSpPr>
          <p:spPr>
            <a:xfrm>
              <a:off x="4472988" y="3241375"/>
              <a:ext cx="808600" cy="359525"/>
            </a:xfrm>
            <a:custGeom>
              <a:avLst/>
              <a:gdLst/>
              <a:ahLst/>
              <a:cxnLst/>
              <a:rect l="l" t="t" r="r" b="b"/>
              <a:pathLst>
                <a:path w="32344" h="14381" extrusionOk="0">
                  <a:moveTo>
                    <a:pt x="32344" y="92"/>
                  </a:moveTo>
                  <a:lnTo>
                    <a:pt x="32344" y="97"/>
                  </a:lnTo>
                  <a:lnTo>
                    <a:pt x="32344" y="97"/>
                  </a:lnTo>
                  <a:cubicBezTo>
                    <a:pt x="32344" y="95"/>
                    <a:pt x="32344" y="93"/>
                    <a:pt x="32344" y="92"/>
                  </a:cubicBezTo>
                  <a:close/>
                  <a:moveTo>
                    <a:pt x="23" y="0"/>
                  </a:moveTo>
                  <a:lnTo>
                    <a:pt x="0" y="4976"/>
                  </a:lnTo>
                  <a:cubicBezTo>
                    <a:pt x="0" y="7396"/>
                    <a:pt x="1598" y="9815"/>
                    <a:pt x="4771" y="11641"/>
                  </a:cubicBezTo>
                  <a:cubicBezTo>
                    <a:pt x="5159" y="11869"/>
                    <a:pt x="5547" y="12075"/>
                    <a:pt x="5958" y="12257"/>
                  </a:cubicBezTo>
                  <a:cubicBezTo>
                    <a:pt x="6095" y="12326"/>
                    <a:pt x="6232" y="12394"/>
                    <a:pt x="6391" y="12463"/>
                  </a:cubicBezTo>
                  <a:cubicBezTo>
                    <a:pt x="6620" y="12554"/>
                    <a:pt x="6848" y="12668"/>
                    <a:pt x="7099" y="12760"/>
                  </a:cubicBezTo>
                  <a:cubicBezTo>
                    <a:pt x="7145" y="12782"/>
                    <a:pt x="7190" y="12805"/>
                    <a:pt x="7236" y="12805"/>
                  </a:cubicBezTo>
                  <a:cubicBezTo>
                    <a:pt x="7327" y="12851"/>
                    <a:pt x="7419" y="12874"/>
                    <a:pt x="7510" y="12919"/>
                  </a:cubicBezTo>
                  <a:cubicBezTo>
                    <a:pt x="7852" y="13034"/>
                    <a:pt x="8172" y="13148"/>
                    <a:pt x="8491" y="13262"/>
                  </a:cubicBezTo>
                  <a:cubicBezTo>
                    <a:pt x="8606" y="13285"/>
                    <a:pt x="8720" y="13330"/>
                    <a:pt x="8834" y="13353"/>
                  </a:cubicBezTo>
                  <a:cubicBezTo>
                    <a:pt x="8925" y="13376"/>
                    <a:pt x="8994" y="13399"/>
                    <a:pt x="9062" y="13422"/>
                  </a:cubicBezTo>
                  <a:cubicBezTo>
                    <a:pt x="9199" y="13467"/>
                    <a:pt x="9336" y="13490"/>
                    <a:pt x="9473" y="13536"/>
                  </a:cubicBezTo>
                  <a:cubicBezTo>
                    <a:pt x="9815" y="13627"/>
                    <a:pt x="10158" y="13695"/>
                    <a:pt x="10477" y="13787"/>
                  </a:cubicBezTo>
                  <a:cubicBezTo>
                    <a:pt x="10569" y="13787"/>
                    <a:pt x="10660" y="13832"/>
                    <a:pt x="10751" y="13832"/>
                  </a:cubicBezTo>
                  <a:cubicBezTo>
                    <a:pt x="10888" y="13878"/>
                    <a:pt x="11025" y="13878"/>
                    <a:pt x="11162" y="13924"/>
                  </a:cubicBezTo>
                  <a:cubicBezTo>
                    <a:pt x="11436" y="13969"/>
                    <a:pt x="11733" y="14015"/>
                    <a:pt x="12007" y="14061"/>
                  </a:cubicBezTo>
                  <a:cubicBezTo>
                    <a:pt x="12121" y="14084"/>
                    <a:pt x="12235" y="14106"/>
                    <a:pt x="12349" y="14129"/>
                  </a:cubicBezTo>
                  <a:cubicBezTo>
                    <a:pt x="12486" y="14129"/>
                    <a:pt x="12600" y="14152"/>
                    <a:pt x="12737" y="14175"/>
                  </a:cubicBezTo>
                  <a:cubicBezTo>
                    <a:pt x="13011" y="14198"/>
                    <a:pt x="13262" y="14220"/>
                    <a:pt x="13536" y="14243"/>
                  </a:cubicBezTo>
                  <a:cubicBezTo>
                    <a:pt x="13673" y="14266"/>
                    <a:pt x="13787" y="14289"/>
                    <a:pt x="13924" y="14289"/>
                  </a:cubicBezTo>
                  <a:cubicBezTo>
                    <a:pt x="14038" y="14312"/>
                    <a:pt x="14175" y="14312"/>
                    <a:pt x="14289" y="14312"/>
                  </a:cubicBezTo>
                  <a:cubicBezTo>
                    <a:pt x="14563" y="14335"/>
                    <a:pt x="14837" y="14357"/>
                    <a:pt x="15111" y="14357"/>
                  </a:cubicBezTo>
                  <a:cubicBezTo>
                    <a:pt x="15248" y="14357"/>
                    <a:pt x="15385" y="14380"/>
                    <a:pt x="15522" y="14380"/>
                  </a:cubicBezTo>
                  <a:lnTo>
                    <a:pt x="17165" y="14380"/>
                  </a:lnTo>
                  <a:cubicBezTo>
                    <a:pt x="17256" y="14380"/>
                    <a:pt x="17348" y="14357"/>
                    <a:pt x="17439" y="14357"/>
                  </a:cubicBezTo>
                  <a:cubicBezTo>
                    <a:pt x="17804" y="14335"/>
                    <a:pt x="18169" y="14312"/>
                    <a:pt x="18535" y="14289"/>
                  </a:cubicBezTo>
                  <a:cubicBezTo>
                    <a:pt x="18671" y="14266"/>
                    <a:pt x="18808" y="14266"/>
                    <a:pt x="18968" y="14266"/>
                  </a:cubicBezTo>
                  <a:cubicBezTo>
                    <a:pt x="19037" y="14243"/>
                    <a:pt x="19105" y="14243"/>
                    <a:pt x="19174" y="14220"/>
                  </a:cubicBezTo>
                  <a:cubicBezTo>
                    <a:pt x="19288" y="14220"/>
                    <a:pt x="19402" y="14198"/>
                    <a:pt x="19493" y="14198"/>
                  </a:cubicBezTo>
                  <a:cubicBezTo>
                    <a:pt x="19881" y="14152"/>
                    <a:pt x="20246" y="14084"/>
                    <a:pt x="20634" y="14038"/>
                  </a:cubicBezTo>
                  <a:cubicBezTo>
                    <a:pt x="20726" y="14015"/>
                    <a:pt x="20817" y="14015"/>
                    <a:pt x="20886" y="13992"/>
                  </a:cubicBezTo>
                  <a:cubicBezTo>
                    <a:pt x="20931" y="13992"/>
                    <a:pt x="20977" y="13969"/>
                    <a:pt x="21022" y="13969"/>
                  </a:cubicBezTo>
                  <a:cubicBezTo>
                    <a:pt x="21205" y="13947"/>
                    <a:pt x="21388" y="13901"/>
                    <a:pt x="21547" y="13855"/>
                  </a:cubicBezTo>
                  <a:cubicBezTo>
                    <a:pt x="21844" y="13787"/>
                    <a:pt x="22141" y="13741"/>
                    <a:pt x="22438" y="13673"/>
                  </a:cubicBezTo>
                  <a:cubicBezTo>
                    <a:pt x="22666" y="13604"/>
                    <a:pt x="22871" y="13559"/>
                    <a:pt x="23077" y="13490"/>
                  </a:cubicBezTo>
                  <a:cubicBezTo>
                    <a:pt x="23351" y="13422"/>
                    <a:pt x="23625" y="13353"/>
                    <a:pt x="23898" y="13262"/>
                  </a:cubicBezTo>
                  <a:cubicBezTo>
                    <a:pt x="23967" y="13239"/>
                    <a:pt x="24035" y="13216"/>
                    <a:pt x="24081" y="13216"/>
                  </a:cubicBezTo>
                  <a:cubicBezTo>
                    <a:pt x="24423" y="13102"/>
                    <a:pt x="24743" y="12988"/>
                    <a:pt x="25063" y="12851"/>
                  </a:cubicBezTo>
                  <a:cubicBezTo>
                    <a:pt x="25108" y="12851"/>
                    <a:pt x="25154" y="12828"/>
                    <a:pt x="25200" y="12805"/>
                  </a:cubicBezTo>
                  <a:cubicBezTo>
                    <a:pt x="25565" y="12668"/>
                    <a:pt x="25907" y="12509"/>
                    <a:pt x="26249" y="12372"/>
                  </a:cubicBezTo>
                  <a:cubicBezTo>
                    <a:pt x="26341" y="12326"/>
                    <a:pt x="26432" y="12280"/>
                    <a:pt x="26546" y="12212"/>
                  </a:cubicBezTo>
                  <a:cubicBezTo>
                    <a:pt x="26911" y="12052"/>
                    <a:pt x="27277" y="11847"/>
                    <a:pt x="27619" y="11641"/>
                  </a:cubicBezTo>
                  <a:cubicBezTo>
                    <a:pt x="27687" y="11618"/>
                    <a:pt x="27756" y="11573"/>
                    <a:pt x="27824" y="11527"/>
                  </a:cubicBezTo>
                  <a:cubicBezTo>
                    <a:pt x="27893" y="11504"/>
                    <a:pt x="27939" y="11459"/>
                    <a:pt x="28007" y="11413"/>
                  </a:cubicBezTo>
                  <a:cubicBezTo>
                    <a:pt x="28098" y="11367"/>
                    <a:pt x="28190" y="11299"/>
                    <a:pt x="28304" y="11230"/>
                  </a:cubicBezTo>
                  <a:cubicBezTo>
                    <a:pt x="28372" y="11185"/>
                    <a:pt x="28464" y="11116"/>
                    <a:pt x="28555" y="11071"/>
                  </a:cubicBezTo>
                  <a:cubicBezTo>
                    <a:pt x="28646" y="11002"/>
                    <a:pt x="28737" y="10934"/>
                    <a:pt x="28829" y="10865"/>
                  </a:cubicBezTo>
                  <a:cubicBezTo>
                    <a:pt x="28897" y="10819"/>
                    <a:pt x="28989" y="10751"/>
                    <a:pt x="29057" y="10683"/>
                  </a:cubicBezTo>
                  <a:cubicBezTo>
                    <a:pt x="29148" y="10614"/>
                    <a:pt x="29240" y="10568"/>
                    <a:pt x="29308" y="10500"/>
                  </a:cubicBezTo>
                  <a:cubicBezTo>
                    <a:pt x="29399" y="10431"/>
                    <a:pt x="29468" y="10363"/>
                    <a:pt x="29536" y="10295"/>
                  </a:cubicBezTo>
                  <a:cubicBezTo>
                    <a:pt x="29628" y="10226"/>
                    <a:pt x="29696" y="10180"/>
                    <a:pt x="29765" y="10112"/>
                  </a:cubicBezTo>
                  <a:cubicBezTo>
                    <a:pt x="29810" y="10066"/>
                    <a:pt x="29833" y="10043"/>
                    <a:pt x="29879" y="10021"/>
                  </a:cubicBezTo>
                  <a:cubicBezTo>
                    <a:pt x="29902" y="9998"/>
                    <a:pt x="29924" y="9975"/>
                    <a:pt x="29947" y="9929"/>
                  </a:cubicBezTo>
                  <a:cubicBezTo>
                    <a:pt x="30084" y="9815"/>
                    <a:pt x="30198" y="9701"/>
                    <a:pt x="30312" y="9564"/>
                  </a:cubicBezTo>
                  <a:cubicBezTo>
                    <a:pt x="30358" y="9541"/>
                    <a:pt x="30404" y="9496"/>
                    <a:pt x="30427" y="9450"/>
                  </a:cubicBezTo>
                  <a:cubicBezTo>
                    <a:pt x="30586" y="9290"/>
                    <a:pt x="30723" y="9130"/>
                    <a:pt x="30860" y="8971"/>
                  </a:cubicBezTo>
                  <a:cubicBezTo>
                    <a:pt x="30860" y="8948"/>
                    <a:pt x="30860" y="8948"/>
                    <a:pt x="30883" y="8948"/>
                  </a:cubicBezTo>
                  <a:cubicBezTo>
                    <a:pt x="30906" y="8902"/>
                    <a:pt x="30929" y="8857"/>
                    <a:pt x="30952" y="8834"/>
                  </a:cubicBezTo>
                  <a:cubicBezTo>
                    <a:pt x="31043" y="8720"/>
                    <a:pt x="31111" y="8628"/>
                    <a:pt x="31180" y="8514"/>
                  </a:cubicBezTo>
                  <a:cubicBezTo>
                    <a:pt x="31225" y="8446"/>
                    <a:pt x="31271" y="8400"/>
                    <a:pt x="31294" y="8332"/>
                  </a:cubicBezTo>
                  <a:cubicBezTo>
                    <a:pt x="31362" y="8240"/>
                    <a:pt x="31408" y="8149"/>
                    <a:pt x="31476" y="8058"/>
                  </a:cubicBezTo>
                  <a:cubicBezTo>
                    <a:pt x="31499" y="8035"/>
                    <a:pt x="31499" y="8012"/>
                    <a:pt x="31522" y="7966"/>
                  </a:cubicBezTo>
                  <a:cubicBezTo>
                    <a:pt x="31545" y="7944"/>
                    <a:pt x="31568" y="7898"/>
                    <a:pt x="31591" y="7852"/>
                  </a:cubicBezTo>
                  <a:cubicBezTo>
                    <a:pt x="31636" y="7784"/>
                    <a:pt x="31659" y="7692"/>
                    <a:pt x="31705" y="7624"/>
                  </a:cubicBezTo>
                  <a:cubicBezTo>
                    <a:pt x="31750" y="7555"/>
                    <a:pt x="31773" y="7487"/>
                    <a:pt x="31796" y="7419"/>
                  </a:cubicBezTo>
                  <a:cubicBezTo>
                    <a:pt x="31842" y="7327"/>
                    <a:pt x="31865" y="7259"/>
                    <a:pt x="31910" y="7167"/>
                  </a:cubicBezTo>
                  <a:cubicBezTo>
                    <a:pt x="31933" y="7122"/>
                    <a:pt x="31933" y="7099"/>
                    <a:pt x="31956" y="7053"/>
                  </a:cubicBezTo>
                  <a:cubicBezTo>
                    <a:pt x="31956" y="7031"/>
                    <a:pt x="31979" y="6985"/>
                    <a:pt x="31979" y="6962"/>
                  </a:cubicBezTo>
                  <a:cubicBezTo>
                    <a:pt x="32024" y="6871"/>
                    <a:pt x="32047" y="6802"/>
                    <a:pt x="32070" y="6734"/>
                  </a:cubicBezTo>
                  <a:cubicBezTo>
                    <a:pt x="32093" y="6642"/>
                    <a:pt x="32116" y="6574"/>
                    <a:pt x="32116" y="6506"/>
                  </a:cubicBezTo>
                  <a:cubicBezTo>
                    <a:pt x="32138" y="6437"/>
                    <a:pt x="32161" y="6346"/>
                    <a:pt x="32184" y="6277"/>
                  </a:cubicBezTo>
                  <a:cubicBezTo>
                    <a:pt x="32184" y="6232"/>
                    <a:pt x="32207" y="6186"/>
                    <a:pt x="32207" y="6140"/>
                  </a:cubicBezTo>
                  <a:cubicBezTo>
                    <a:pt x="32230" y="6117"/>
                    <a:pt x="32230" y="6095"/>
                    <a:pt x="32230" y="6072"/>
                  </a:cubicBezTo>
                  <a:cubicBezTo>
                    <a:pt x="32253" y="5981"/>
                    <a:pt x="32253" y="5889"/>
                    <a:pt x="32275" y="5821"/>
                  </a:cubicBezTo>
                  <a:cubicBezTo>
                    <a:pt x="32275" y="5752"/>
                    <a:pt x="32275" y="5684"/>
                    <a:pt x="32298" y="5615"/>
                  </a:cubicBezTo>
                  <a:cubicBezTo>
                    <a:pt x="32298" y="5524"/>
                    <a:pt x="32298" y="5456"/>
                    <a:pt x="32321" y="5364"/>
                  </a:cubicBezTo>
                  <a:cubicBezTo>
                    <a:pt x="32321" y="5319"/>
                    <a:pt x="32321" y="5273"/>
                    <a:pt x="32321" y="5227"/>
                  </a:cubicBezTo>
                  <a:cubicBezTo>
                    <a:pt x="32321" y="5182"/>
                    <a:pt x="32321" y="5136"/>
                    <a:pt x="32321" y="5068"/>
                  </a:cubicBezTo>
                  <a:lnTo>
                    <a:pt x="32344" y="97"/>
                  </a:lnTo>
                  <a:lnTo>
                    <a:pt x="32344" y="97"/>
                  </a:lnTo>
                  <a:cubicBezTo>
                    <a:pt x="32343" y="187"/>
                    <a:pt x="32321" y="299"/>
                    <a:pt x="32321" y="388"/>
                  </a:cubicBezTo>
                  <a:cubicBezTo>
                    <a:pt x="32321" y="457"/>
                    <a:pt x="32321" y="548"/>
                    <a:pt x="32298" y="617"/>
                  </a:cubicBezTo>
                  <a:cubicBezTo>
                    <a:pt x="32298" y="685"/>
                    <a:pt x="32298" y="776"/>
                    <a:pt x="32275" y="845"/>
                  </a:cubicBezTo>
                  <a:cubicBezTo>
                    <a:pt x="32275" y="913"/>
                    <a:pt x="32253" y="1005"/>
                    <a:pt x="32253" y="1073"/>
                  </a:cubicBezTo>
                  <a:cubicBezTo>
                    <a:pt x="32230" y="1142"/>
                    <a:pt x="32207" y="1233"/>
                    <a:pt x="32207" y="1301"/>
                  </a:cubicBezTo>
                  <a:cubicBezTo>
                    <a:pt x="32184" y="1370"/>
                    <a:pt x="32161" y="1461"/>
                    <a:pt x="32138" y="1530"/>
                  </a:cubicBezTo>
                  <a:cubicBezTo>
                    <a:pt x="32116" y="1598"/>
                    <a:pt x="32093" y="1667"/>
                    <a:pt x="32070" y="1735"/>
                  </a:cubicBezTo>
                  <a:cubicBezTo>
                    <a:pt x="32047" y="1826"/>
                    <a:pt x="32024" y="1895"/>
                    <a:pt x="32001" y="1986"/>
                  </a:cubicBezTo>
                  <a:cubicBezTo>
                    <a:pt x="31979" y="2055"/>
                    <a:pt x="31956" y="2123"/>
                    <a:pt x="31910" y="2192"/>
                  </a:cubicBezTo>
                  <a:cubicBezTo>
                    <a:pt x="31887" y="2260"/>
                    <a:pt x="31865" y="2351"/>
                    <a:pt x="31819" y="2420"/>
                  </a:cubicBezTo>
                  <a:cubicBezTo>
                    <a:pt x="31796" y="2488"/>
                    <a:pt x="31750" y="2557"/>
                    <a:pt x="31728" y="2625"/>
                  </a:cubicBezTo>
                  <a:cubicBezTo>
                    <a:pt x="31682" y="2717"/>
                    <a:pt x="31636" y="2785"/>
                    <a:pt x="31591" y="2876"/>
                  </a:cubicBezTo>
                  <a:cubicBezTo>
                    <a:pt x="31568" y="2945"/>
                    <a:pt x="31522" y="3013"/>
                    <a:pt x="31499" y="3082"/>
                  </a:cubicBezTo>
                  <a:cubicBezTo>
                    <a:pt x="31431" y="3173"/>
                    <a:pt x="31385" y="3264"/>
                    <a:pt x="31317" y="3356"/>
                  </a:cubicBezTo>
                  <a:cubicBezTo>
                    <a:pt x="31271" y="3424"/>
                    <a:pt x="31248" y="3470"/>
                    <a:pt x="31203" y="3538"/>
                  </a:cubicBezTo>
                  <a:cubicBezTo>
                    <a:pt x="31134" y="3630"/>
                    <a:pt x="31043" y="3744"/>
                    <a:pt x="30974" y="3835"/>
                  </a:cubicBezTo>
                  <a:cubicBezTo>
                    <a:pt x="30929" y="3881"/>
                    <a:pt x="30906" y="3926"/>
                    <a:pt x="30860" y="3972"/>
                  </a:cubicBezTo>
                  <a:cubicBezTo>
                    <a:pt x="30746" y="4155"/>
                    <a:pt x="30609" y="4314"/>
                    <a:pt x="30449" y="4474"/>
                  </a:cubicBezTo>
                  <a:cubicBezTo>
                    <a:pt x="30404" y="4520"/>
                    <a:pt x="30381" y="4543"/>
                    <a:pt x="30335" y="4588"/>
                  </a:cubicBezTo>
                  <a:cubicBezTo>
                    <a:pt x="30221" y="4725"/>
                    <a:pt x="30084" y="4839"/>
                    <a:pt x="29970" y="4953"/>
                  </a:cubicBezTo>
                  <a:cubicBezTo>
                    <a:pt x="29902" y="5022"/>
                    <a:pt x="29856" y="5068"/>
                    <a:pt x="29787" y="5113"/>
                  </a:cubicBezTo>
                  <a:cubicBezTo>
                    <a:pt x="29719" y="5182"/>
                    <a:pt x="29628" y="5250"/>
                    <a:pt x="29559" y="5319"/>
                  </a:cubicBezTo>
                  <a:cubicBezTo>
                    <a:pt x="29491" y="5387"/>
                    <a:pt x="29399" y="5456"/>
                    <a:pt x="29331" y="5501"/>
                  </a:cubicBezTo>
                  <a:cubicBezTo>
                    <a:pt x="29240" y="5570"/>
                    <a:pt x="29171" y="5638"/>
                    <a:pt x="29080" y="5707"/>
                  </a:cubicBezTo>
                  <a:cubicBezTo>
                    <a:pt x="29011" y="5775"/>
                    <a:pt x="28920" y="5821"/>
                    <a:pt x="28829" y="5889"/>
                  </a:cubicBezTo>
                  <a:cubicBezTo>
                    <a:pt x="28760" y="5958"/>
                    <a:pt x="28669" y="6026"/>
                    <a:pt x="28578" y="6072"/>
                  </a:cubicBezTo>
                  <a:cubicBezTo>
                    <a:pt x="28486" y="6140"/>
                    <a:pt x="28395" y="6186"/>
                    <a:pt x="28304" y="6254"/>
                  </a:cubicBezTo>
                  <a:cubicBezTo>
                    <a:pt x="28212" y="6323"/>
                    <a:pt x="28121" y="6369"/>
                    <a:pt x="28007" y="6437"/>
                  </a:cubicBezTo>
                  <a:cubicBezTo>
                    <a:pt x="27893" y="6506"/>
                    <a:pt x="27779" y="6597"/>
                    <a:pt x="27642" y="6665"/>
                  </a:cubicBezTo>
                  <a:cubicBezTo>
                    <a:pt x="27299" y="6871"/>
                    <a:pt x="26934" y="7053"/>
                    <a:pt x="26546" y="7236"/>
                  </a:cubicBezTo>
                  <a:cubicBezTo>
                    <a:pt x="26455" y="7282"/>
                    <a:pt x="26364" y="7327"/>
                    <a:pt x="26249" y="7373"/>
                  </a:cubicBezTo>
                  <a:cubicBezTo>
                    <a:pt x="25907" y="7533"/>
                    <a:pt x="25565" y="7692"/>
                    <a:pt x="25222" y="7829"/>
                  </a:cubicBezTo>
                  <a:cubicBezTo>
                    <a:pt x="25177" y="7829"/>
                    <a:pt x="25131" y="7852"/>
                    <a:pt x="25085" y="7875"/>
                  </a:cubicBezTo>
                  <a:cubicBezTo>
                    <a:pt x="24697" y="8012"/>
                    <a:pt x="24309" y="8149"/>
                    <a:pt x="23921" y="8286"/>
                  </a:cubicBezTo>
                  <a:cubicBezTo>
                    <a:pt x="23647" y="8354"/>
                    <a:pt x="23374" y="8446"/>
                    <a:pt x="23100" y="8514"/>
                  </a:cubicBezTo>
                  <a:cubicBezTo>
                    <a:pt x="22871" y="8583"/>
                    <a:pt x="22666" y="8628"/>
                    <a:pt x="22460" y="8674"/>
                  </a:cubicBezTo>
                  <a:cubicBezTo>
                    <a:pt x="22164" y="8765"/>
                    <a:pt x="21867" y="8811"/>
                    <a:pt x="21570" y="8879"/>
                  </a:cubicBezTo>
                  <a:cubicBezTo>
                    <a:pt x="21342" y="8925"/>
                    <a:pt x="21137" y="8971"/>
                    <a:pt x="20908" y="9016"/>
                  </a:cubicBezTo>
                  <a:cubicBezTo>
                    <a:pt x="20817" y="9016"/>
                    <a:pt x="20726" y="9039"/>
                    <a:pt x="20634" y="9062"/>
                  </a:cubicBezTo>
                  <a:cubicBezTo>
                    <a:pt x="20269" y="9108"/>
                    <a:pt x="19904" y="9176"/>
                    <a:pt x="19516" y="9199"/>
                  </a:cubicBezTo>
                  <a:cubicBezTo>
                    <a:pt x="19402" y="9222"/>
                    <a:pt x="19311" y="9245"/>
                    <a:pt x="19196" y="9245"/>
                  </a:cubicBezTo>
                  <a:cubicBezTo>
                    <a:pt x="18968" y="9267"/>
                    <a:pt x="18763" y="9290"/>
                    <a:pt x="18535" y="9313"/>
                  </a:cubicBezTo>
                  <a:cubicBezTo>
                    <a:pt x="18169" y="9336"/>
                    <a:pt x="17804" y="9359"/>
                    <a:pt x="17439" y="9382"/>
                  </a:cubicBezTo>
                  <a:cubicBezTo>
                    <a:pt x="17211" y="9382"/>
                    <a:pt x="16982" y="9382"/>
                    <a:pt x="16754" y="9404"/>
                  </a:cubicBezTo>
                  <a:lnTo>
                    <a:pt x="15864" y="9404"/>
                  </a:lnTo>
                  <a:cubicBezTo>
                    <a:pt x="15613" y="9404"/>
                    <a:pt x="15362" y="9382"/>
                    <a:pt x="15134" y="9382"/>
                  </a:cubicBezTo>
                  <a:cubicBezTo>
                    <a:pt x="14860" y="9359"/>
                    <a:pt x="14586" y="9359"/>
                    <a:pt x="14312" y="9336"/>
                  </a:cubicBezTo>
                  <a:cubicBezTo>
                    <a:pt x="14061" y="9313"/>
                    <a:pt x="13810" y="9290"/>
                    <a:pt x="13559" y="9267"/>
                  </a:cubicBezTo>
                  <a:cubicBezTo>
                    <a:pt x="13285" y="9245"/>
                    <a:pt x="13011" y="9222"/>
                    <a:pt x="12760" y="9176"/>
                  </a:cubicBezTo>
                  <a:cubicBezTo>
                    <a:pt x="12509" y="9153"/>
                    <a:pt x="12258" y="9108"/>
                    <a:pt x="12029" y="9085"/>
                  </a:cubicBezTo>
                  <a:cubicBezTo>
                    <a:pt x="11733" y="9039"/>
                    <a:pt x="11459" y="8993"/>
                    <a:pt x="11162" y="8925"/>
                  </a:cubicBezTo>
                  <a:cubicBezTo>
                    <a:pt x="10957" y="8879"/>
                    <a:pt x="10728" y="8834"/>
                    <a:pt x="10500" y="8788"/>
                  </a:cubicBezTo>
                  <a:cubicBezTo>
                    <a:pt x="10158" y="8720"/>
                    <a:pt x="9838" y="8628"/>
                    <a:pt x="9496" y="8560"/>
                  </a:cubicBezTo>
                  <a:cubicBezTo>
                    <a:pt x="9290" y="8491"/>
                    <a:pt x="9062" y="8446"/>
                    <a:pt x="8857" y="8377"/>
                  </a:cubicBezTo>
                  <a:cubicBezTo>
                    <a:pt x="8742" y="8354"/>
                    <a:pt x="8628" y="8309"/>
                    <a:pt x="8514" y="8263"/>
                  </a:cubicBezTo>
                  <a:cubicBezTo>
                    <a:pt x="8172" y="8172"/>
                    <a:pt x="7852" y="8058"/>
                    <a:pt x="7533" y="7944"/>
                  </a:cubicBezTo>
                  <a:cubicBezTo>
                    <a:pt x="7441" y="7898"/>
                    <a:pt x="7350" y="7875"/>
                    <a:pt x="7259" y="7829"/>
                  </a:cubicBezTo>
                  <a:cubicBezTo>
                    <a:pt x="6962" y="7715"/>
                    <a:pt x="6665" y="7601"/>
                    <a:pt x="6391" y="7464"/>
                  </a:cubicBezTo>
                  <a:cubicBezTo>
                    <a:pt x="6255" y="7419"/>
                    <a:pt x="6118" y="7350"/>
                    <a:pt x="5981" y="7282"/>
                  </a:cubicBezTo>
                  <a:cubicBezTo>
                    <a:pt x="5570" y="7099"/>
                    <a:pt x="5182" y="6894"/>
                    <a:pt x="4794" y="6665"/>
                  </a:cubicBezTo>
                  <a:cubicBezTo>
                    <a:pt x="1598" y="4839"/>
                    <a:pt x="23" y="2420"/>
                    <a:pt x="23" y="0"/>
                  </a:cubicBezTo>
                  <a:close/>
                </a:path>
              </a:pathLst>
            </a:custGeom>
            <a:solidFill>
              <a:srgbClr val="878CF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0" name="Google Shape;6186;p47"/>
            <p:cNvSpPr/>
            <p:nvPr/>
          </p:nvSpPr>
          <p:spPr>
            <a:xfrm>
              <a:off x="4433613" y="3008550"/>
              <a:ext cx="887925" cy="467950"/>
            </a:xfrm>
            <a:custGeom>
              <a:avLst/>
              <a:gdLst/>
              <a:ahLst/>
              <a:cxnLst/>
              <a:rect l="l" t="t" r="r" b="b"/>
              <a:pathLst>
                <a:path w="35517" h="18718" extrusionOk="0">
                  <a:moveTo>
                    <a:pt x="17699" y="1"/>
                  </a:moveTo>
                  <a:cubicBezTo>
                    <a:pt x="13564" y="1"/>
                    <a:pt x="9439" y="914"/>
                    <a:pt x="6300" y="2740"/>
                  </a:cubicBezTo>
                  <a:cubicBezTo>
                    <a:pt x="0" y="6392"/>
                    <a:pt x="46" y="12326"/>
                    <a:pt x="6369" y="15978"/>
                  </a:cubicBezTo>
                  <a:cubicBezTo>
                    <a:pt x="9530" y="17804"/>
                    <a:pt x="13673" y="18717"/>
                    <a:pt x="17810" y="18717"/>
                  </a:cubicBezTo>
                  <a:cubicBezTo>
                    <a:pt x="21947" y="18717"/>
                    <a:pt x="26078" y="17804"/>
                    <a:pt x="29217" y="15978"/>
                  </a:cubicBezTo>
                  <a:cubicBezTo>
                    <a:pt x="35517" y="12326"/>
                    <a:pt x="35471" y="6392"/>
                    <a:pt x="29148" y="2740"/>
                  </a:cubicBezTo>
                  <a:cubicBezTo>
                    <a:pt x="25976" y="914"/>
                    <a:pt x="21833" y="1"/>
                    <a:pt x="17699" y="1"/>
                  </a:cubicBezTo>
                  <a:close/>
                </a:path>
              </a:pathLst>
            </a:custGeom>
            <a:solidFill>
              <a:srgbClr val="B1B2F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8" name="Google Shape;6194;p47"/>
            <p:cNvSpPr/>
            <p:nvPr/>
          </p:nvSpPr>
          <p:spPr>
            <a:xfrm>
              <a:off x="3368095" y="3910144"/>
              <a:ext cx="467010" cy="208861"/>
            </a:xfrm>
            <a:custGeom>
              <a:avLst/>
              <a:gdLst/>
              <a:ahLst/>
              <a:cxnLst/>
              <a:rect l="l" t="t" r="r" b="b"/>
              <a:pathLst>
                <a:path w="9200" h="5342" extrusionOk="0">
                  <a:moveTo>
                    <a:pt x="7008" y="1233"/>
                  </a:moveTo>
                  <a:lnTo>
                    <a:pt x="5912" y="2785"/>
                  </a:lnTo>
                  <a:lnTo>
                    <a:pt x="4338" y="1895"/>
                  </a:lnTo>
                  <a:lnTo>
                    <a:pt x="7008" y="1233"/>
                  </a:lnTo>
                  <a:close/>
                  <a:moveTo>
                    <a:pt x="7670" y="1"/>
                  </a:moveTo>
                  <a:lnTo>
                    <a:pt x="1" y="1735"/>
                  </a:lnTo>
                  <a:lnTo>
                    <a:pt x="1530" y="2603"/>
                  </a:lnTo>
                  <a:lnTo>
                    <a:pt x="2854" y="2260"/>
                  </a:lnTo>
                  <a:lnTo>
                    <a:pt x="5296" y="3653"/>
                  </a:lnTo>
                  <a:lnTo>
                    <a:pt x="4771" y="4429"/>
                  </a:lnTo>
                  <a:lnTo>
                    <a:pt x="6346" y="5342"/>
                  </a:lnTo>
                  <a:lnTo>
                    <a:pt x="9199" y="868"/>
                  </a:lnTo>
                  <a:lnTo>
                    <a:pt x="7670" y="1"/>
                  </a:lnTo>
                  <a:close/>
                </a:path>
              </a:pathLst>
            </a:custGeom>
            <a:solidFill>
              <a:srgbClr val="F6F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1" name="Google Shape;6197;p47"/>
            <p:cNvSpPr/>
            <p:nvPr/>
          </p:nvSpPr>
          <p:spPr>
            <a:xfrm>
              <a:off x="4717800" y="3173345"/>
              <a:ext cx="347512" cy="217928"/>
            </a:xfrm>
            <a:custGeom>
              <a:avLst/>
              <a:gdLst/>
              <a:ahLst/>
              <a:cxnLst/>
              <a:rect l="l" t="t" r="r" b="b"/>
              <a:pathLst>
                <a:path w="8287" h="4721" extrusionOk="0">
                  <a:moveTo>
                    <a:pt x="3850" y="0"/>
                  </a:moveTo>
                  <a:cubicBezTo>
                    <a:pt x="3545" y="0"/>
                    <a:pt x="3243" y="23"/>
                    <a:pt x="2945" y="64"/>
                  </a:cubicBezTo>
                  <a:cubicBezTo>
                    <a:pt x="2261" y="155"/>
                    <a:pt x="1667" y="338"/>
                    <a:pt x="1165" y="657"/>
                  </a:cubicBezTo>
                  <a:cubicBezTo>
                    <a:pt x="640" y="954"/>
                    <a:pt x="320" y="1296"/>
                    <a:pt x="161" y="1684"/>
                  </a:cubicBezTo>
                  <a:cubicBezTo>
                    <a:pt x="1" y="2095"/>
                    <a:pt x="46" y="2483"/>
                    <a:pt x="252" y="2894"/>
                  </a:cubicBezTo>
                  <a:cubicBezTo>
                    <a:pt x="480" y="3282"/>
                    <a:pt x="868" y="3647"/>
                    <a:pt x="1416" y="3967"/>
                  </a:cubicBezTo>
                  <a:cubicBezTo>
                    <a:pt x="1827" y="4195"/>
                    <a:pt x="2352" y="4378"/>
                    <a:pt x="2945" y="4515"/>
                  </a:cubicBezTo>
                  <a:cubicBezTo>
                    <a:pt x="3539" y="4652"/>
                    <a:pt x="4155" y="4720"/>
                    <a:pt x="4748" y="4720"/>
                  </a:cubicBezTo>
                  <a:lnTo>
                    <a:pt x="4748" y="3716"/>
                  </a:lnTo>
                  <a:cubicBezTo>
                    <a:pt x="4360" y="3716"/>
                    <a:pt x="3972" y="3670"/>
                    <a:pt x="3630" y="3602"/>
                  </a:cubicBezTo>
                  <a:cubicBezTo>
                    <a:pt x="3265" y="3510"/>
                    <a:pt x="2968" y="3419"/>
                    <a:pt x="2717" y="3282"/>
                  </a:cubicBezTo>
                  <a:cubicBezTo>
                    <a:pt x="2443" y="3122"/>
                    <a:pt x="2238" y="2940"/>
                    <a:pt x="2124" y="2712"/>
                  </a:cubicBezTo>
                  <a:cubicBezTo>
                    <a:pt x="2032" y="2506"/>
                    <a:pt x="2032" y="2301"/>
                    <a:pt x="2124" y="2072"/>
                  </a:cubicBezTo>
                  <a:cubicBezTo>
                    <a:pt x="2238" y="1867"/>
                    <a:pt x="2420" y="1684"/>
                    <a:pt x="2694" y="1502"/>
                  </a:cubicBezTo>
                  <a:cubicBezTo>
                    <a:pt x="2991" y="1342"/>
                    <a:pt x="3310" y="1228"/>
                    <a:pt x="3676" y="1159"/>
                  </a:cubicBezTo>
                  <a:cubicBezTo>
                    <a:pt x="3858" y="1125"/>
                    <a:pt x="4041" y="1108"/>
                    <a:pt x="4224" y="1108"/>
                  </a:cubicBezTo>
                  <a:cubicBezTo>
                    <a:pt x="4406" y="1108"/>
                    <a:pt x="4589" y="1125"/>
                    <a:pt x="4771" y="1159"/>
                  </a:cubicBezTo>
                  <a:cubicBezTo>
                    <a:pt x="5137" y="1205"/>
                    <a:pt x="5479" y="1319"/>
                    <a:pt x="5753" y="1479"/>
                  </a:cubicBezTo>
                  <a:cubicBezTo>
                    <a:pt x="6004" y="1616"/>
                    <a:pt x="6186" y="1799"/>
                    <a:pt x="6323" y="2027"/>
                  </a:cubicBezTo>
                  <a:cubicBezTo>
                    <a:pt x="6438" y="2232"/>
                    <a:pt x="6506" y="2461"/>
                    <a:pt x="6460" y="2689"/>
                  </a:cubicBezTo>
                  <a:lnTo>
                    <a:pt x="8286" y="2620"/>
                  </a:lnTo>
                  <a:cubicBezTo>
                    <a:pt x="8264" y="2278"/>
                    <a:pt x="8149" y="1958"/>
                    <a:pt x="7898" y="1639"/>
                  </a:cubicBezTo>
                  <a:cubicBezTo>
                    <a:pt x="7647" y="1296"/>
                    <a:pt x="7305" y="1023"/>
                    <a:pt x="6894" y="771"/>
                  </a:cubicBezTo>
                  <a:cubicBezTo>
                    <a:pt x="6323" y="452"/>
                    <a:pt x="5684" y="224"/>
                    <a:pt x="4977" y="110"/>
                  </a:cubicBezTo>
                  <a:cubicBezTo>
                    <a:pt x="4600" y="34"/>
                    <a:pt x="4223" y="0"/>
                    <a:pt x="3850" y="0"/>
                  </a:cubicBezTo>
                  <a:close/>
                </a:path>
              </a:pathLst>
            </a:custGeom>
            <a:solidFill>
              <a:srgbClr val="F6F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4" name="Google Shape;6200;p47"/>
            <p:cNvSpPr/>
            <p:nvPr/>
          </p:nvSpPr>
          <p:spPr>
            <a:xfrm>
              <a:off x="4535788" y="2257384"/>
              <a:ext cx="321449" cy="256622"/>
            </a:xfrm>
            <a:custGeom>
              <a:avLst/>
              <a:gdLst/>
              <a:ahLst/>
              <a:cxnLst/>
              <a:rect l="l" t="t" r="r" b="b"/>
              <a:pathLst>
                <a:path w="9199" h="5328" extrusionOk="0">
                  <a:moveTo>
                    <a:pt x="5593" y="1507"/>
                  </a:moveTo>
                  <a:lnTo>
                    <a:pt x="6528" y="2055"/>
                  </a:lnTo>
                  <a:cubicBezTo>
                    <a:pt x="6825" y="2214"/>
                    <a:pt x="7031" y="2397"/>
                    <a:pt x="7122" y="2602"/>
                  </a:cubicBezTo>
                  <a:cubicBezTo>
                    <a:pt x="7236" y="2808"/>
                    <a:pt x="7236" y="3036"/>
                    <a:pt x="7145" y="3241"/>
                  </a:cubicBezTo>
                  <a:cubicBezTo>
                    <a:pt x="7053" y="3447"/>
                    <a:pt x="6848" y="3652"/>
                    <a:pt x="6551" y="3812"/>
                  </a:cubicBezTo>
                  <a:cubicBezTo>
                    <a:pt x="6254" y="3995"/>
                    <a:pt x="5935" y="4109"/>
                    <a:pt x="5593" y="4177"/>
                  </a:cubicBezTo>
                  <a:cubicBezTo>
                    <a:pt x="5391" y="4215"/>
                    <a:pt x="5197" y="4232"/>
                    <a:pt x="5006" y="4232"/>
                  </a:cubicBezTo>
                  <a:cubicBezTo>
                    <a:pt x="4850" y="4232"/>
                    <a:pt x="4696" y="4221"/>
                    <a:pt x="4543" y="4200"/>
                  </a:cubicBezTo>
                  <a:cubicBezTo>
                    <a:pt x="4200" y="4154"/>
                    <a:pt x="3881" y="4040"/>
                    <a:pt x="3584" y="3881"/>
                  </a:cubicBezTo>
                  <a:lnTo>
                    <a:pt x="2580" y="3310"/>
                  </a:lnTo>
                  <a:lnTo>
                    <a:pt x="5593" y="1507"/>
                  </a:lnTo>
                  <a:close/>
                  <a:moveTo>
                    <a:pt x="5227" y="0"/>
                  </a:moveTo>
                  <a:lnTo>
                    <a:pt x="0" y="3127"/>
                  </a:lnTo>
                  <a:lnTo>
                    <a:pt x="2397" y="4474"/>
                  </a:lnTo>
                  <a:cubicBezTo>
                    <a:pt x="2990" y="4816"/>
                    <a:pt x="3630" y="5068"/>
                    <a:pt x="4314" y="5204"/>
                  </a:cubicBezTo>
                  <a:cubicBezTo>
                    <a:pt x="4725" y="5287"/>
                    <a:pt x="5136" y="5328"/>
                    <a:pt x="5537" y="5328"/>
                  </a:cubicBezTo>
                  <a:cubicBezTo>
                    <a:pt x="5804" y="5328"/>
                    <a:pt x="6067" y="5309"/>
                    <a:pt x="6323" y="5273"/>
                  </a:cubicBezTo>
                  <a:cubicBezTo>
                    <a:pt x="6985" y="5182"/>
                    <a:pt x="7578" y="4976"/>
                    <a:pt x="8080" y="4679"/>
                  </a:cubicBezTo>
                  <a:cubicBezTo>
                    <a:pt x="8605" y="4360"/>
                    <a:pt x="8925" y="4018"/>
                    <a:pt x="9062" y="3652"/>
                  </a:cubicBezTo>
                  <a:cubicBezTo>
                    <a:pt x="9199" y="3264"/>
                    <a:pt x="9153" y="2876"/>
                    <a:pt x="8925" y="2488"/>
                  </a:cubicBezTo>
                  <a:cubicBezTo>
                    <a:pt x="8697" y="2100"/>
                    <a:pt x="8263" y="1735"/>
                    <a:pt x="7670" y="1393"/>
                  </a:cubicBezTo>
                  <a:lnTo>
                    <a:pt x="5227" y="0"/>
                  </a:lnTo>
                  <a:close/>
                </a:path>
              </a:pathLst>
            </a:custGeom>
            <a:solidFill>
              <a:srgbClr val="F6F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7" name="Google Shape;6203;p47"/>
            <p:cNvSpPr/>
            <p:nvPr/>
          </p:nvSpPr>
          <p:spPr>
            <a:xfrm>
              <a:off x="5965207" y="2346055"/>
              <a:ext cx="363486" cy="295594"/>
            </a:xfrm>
            <a:custGeom>
              <a:avLst/>
              <a:gdLst/>
              <a:ahLst/>
              <a:cxnLst/>
              <a:rect l="l" t="t" r="r" b="b"/>
              <a:pathLst>
                <a:path w="9702" h="5708" extrusionOk="0">
                  <a:moveTo>
                    <a:pt x="5228" y="1"/>
                  </a:moveTo>
                  <a:lnTo>
                    <a:pt x="1" y="3128"/>
                  </a:lnTo>
                  <a:lnTo>
                    <a:pt x="4566" y="5707"/>
                  </a:lnTo>
                  <a:lnTo>
                    <a:pt x="5639" y="5068"/>
                  </a:lnTo>
                  <a:lnTo>
                    <a:pt x="2557" y="3310"/>
                  </a:lnTo>
                  <a:lnTo>
                    <a:pt x="3561" y="2717"/>
                  </a:lnTo>
                  <a:lnTo>
                    <a:pt x="6255" y="4269"/>
                  </a:lnTo>
                  <a:lnTo>
                    <a:pt x="7350" y="3607"/>
                  </a:lnTo>
                  <a:lnTo>
                    <a:pt x="4634" y="2078"/>
                  </a:lnTo>
                  <a:lnTo>
                    <a:pt x="5616" y="1507"/>
                  </a:lnTo>
                  <a:lnTo>
                    <a:pt x="8629" y="3196"/>
                  </a:lnTo>
                  <a:lnTo>
                    <a:pt x="9702" y="2557"/>
                  </a:lnTo>
                  <a:lnTo>
                    <a:pt x="5228" y="1"/>
                  </a:lnTo>
                  <a:close/>
                </a:path>
              </a:pathLst>
            </a:custGeom>
            <a:solidFill>
              <a:srgbClr val="F6F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3" name="Google Shape;6159;p47"/>
            <p:cNvSpPr/>
            <p:nvPr/>
          </p:nvSpPr>
          <p:spPr>
            <a:xfrm>
              <a:off x="3256862" y="2982531"/>
              <a:ext cx="386325" cy="293325"/>
            </a:xfrm>
            <a:custGeom>
              <a:avLst/>
              <a:gdLst/>
              <a:ahLst/>
              <a:cxnLst/>
              <a:rect l="l" t="t" r="r" b="b"/>
              <a:pathLst>
                <a:path w="9177" h="5394" extrusionOk="0">
                  <a:moveTo>
                    <a:pt x="5639" y="1484"/>
                  </a:moveTo>
                  <a:lnTo>
                    <a:pt x="6780" y="2123"/>
                  </a:lnTo>
                  <a:cubicBezTo>
                    <a:pt x="6985" y="2238"/>
                    <a:pt x="7100" y="2352"/>
                    <a:pt x="7145" y="2466"/>
                  </a:cubicBezTo>
                  <a:cubicBezTo>
                    <a:pt x="7168" y="2580"/>
                    <a:pt x="7122" y="2694"/>
                    <a:pt x="6963" y="2785"/>
                  </a:cubicBezTo>
                  <a:cubicBezTo>
                    <a:pt x="6780" y="2877"/>
                    <a:pt x="6597" y="2922"/>
                    <a:pt x="6392" y="2922"/>
                  </a:cubicBezTo>
                  <a:cubicBezTo>
                    <a:pt x="6187" y="2899"/>
                    <a:pt x="5981" y="2831"/>
                    <a:pt x="5776" y="2717"/>
                  </a:cubicBezTo>
                  <a:lnTo>
                    <a:pt x="4634" y="2078"/>
                  </a:lnTo>
                  <a:lnTo>
                    <a:pt x="5639" y="1484"/>
                  </a:lnTo>
                  <a:close/>
                  <a:moveTo>
                    <a:pt x="3630" y="2671"/>
                  </a:moveTo>
                  <a:lnTo>
                    <a:pt x="4771" y="3310"/>
                  </a:lnTo>
                  <a:cubicBezTo>
                    <a:pt x="5045" y="3447"/>
                    <a:pt x="5205" y="3607"/>
                    <a:pt x="5251" y="3744"/>
                  </a:cubicBezTo>
                  <a:cubicBezTo>
                    <a:pt x="5296" y="3881"/>
                    <a:pt x="5251" y="4018"/>
                    <a:pt x="5091" y="4109"/>
                  </a:cubicBezTo>
                  <a:cubicBezTo>
                    <a:pt x="4949" y="4198"/>
                    <a:pt x="4780" y="4231"/>
                    <a:pt x="4595" y="4231"/>
                  </a:cubicBezTo>
                  <a:cubicBezTo>
                    <a:pt x="4541" y="4231"/>
                    <a:pt x="4485" y="4228"/>
                    <a:pt x="4429" y="4223"/>
                  </a:cubicBezTo>
                  <a:cubicBezTo>
                    <a:pt x="4178" y="4201"/>
                    <a:pt x="3927" y="4109"/>
                    <a:pt x="3676" y="3972"/>
                  </a:cubicBezTo>
                  <a:lnTo>
                    <a:pt x="2534" y="3310"/>
                  </a:lnTo>
                  <a:lnTo>
                    <a:pt x="3630" y="2671"/>
                  </a:lnTo>
                  <a:close/>
                  <a:moveTo>
                    <a:pt x="5228" y="1"/>
                  </a:moveTo>
                  <a:lnTo>
                    <a:pt x="1" y="3105"/>
                  </a:lnTo>
                  <a:lnTo>
                    <a:pt x="2808" y="4703"/>
                  </a:lnTo>
                  <a:cubicBezTo>
                    <a:pt x="3242" y="4954"/>
                    <a:pt x="3699" y="5136"/>
                    <a:pt x="4132" y="5250"/>
                  </a:cubicBezTo>
                  <a:cubicBezTo>
                    <a:pt x="4513" y="5346"/>
                    <a:pt x="4861" y="5393"/>
                    <a:pt x="5205" y="5393"/>
                  </a:cubicBezTo>
                  <a:cubicBezTo>
                    <a:pt x="5274" y="5393"/>
                    <a:pt x="5342" y="5391"/>
                    <a:pt x="5410" y="5387"/>
                  </a:cubicBezTo>
                  <a:cubicBezTo>
                    <a:pt x="5799" y="5365"/>
                    <a:pt x="6141" y="5250"/>
                    <a:pt x="6438" y="5068"/>
                  </a:cubicBezTo>
                  <a:cubicBezTo>
                    <a:pt x="6780" y="4885"/>
                    <a:pt x="6963" y="4657"/>
                    <a:pt x="6985" y="4383"/>
                  </a:cubicBezTo>
                  <a:cubicBezTo>
                    <a:pt x="7031" y="4132"/>
                    <a:pt x="6894" y="3881"/>
                    <a:pt x="6597" y="3630"/>
                  </a:cubicBezTo>
                  <a:lnTo>
                    <a:pt x="6597" y="3630"/>
                  </a:lnTo>
                  <a:cubicBezTo>
                    <a:pt x="6922" y="3745"/>
                    <a:pt x="7232" y="3795"/>
                    <a:pt x="7551" y="3795"/>
                  </a:cubicBezTo>
                  <a:cubicBezTo>
                    <a:pt x="7613" y="3795"/>
                    <a:pt x="7676" y="3793"/>
                    <a:pt x="7739" y="3790"/>
                  </a:cubicBezTo>
                  <a:cubicBezTo>
                    <a:pt x="8104" y="3767"/>
                    <a:pt x="8446" y="3676"/>
                    <a:pt x="8720" y="3516"/>
                  </a:cubicBezTo>
                  <a:cubicBezTo>
                    <a:pt x="8971" y="3356"/>
                    <a:pt x="9131" y="3173"/>
                    <a:pt x="9154" y="2945"/>
                  </a:cubicBezTo>
                  <a:cubicBezTo>
                    <a:pt x="9177" y="2740"/>
                    <a:pt x="9085" y="2511"/>
                    <a:pt x="8880" y="2260"/>
                  </a:cubicBezTo>
                  <a:cubicBezTo>
                    <a:pt x="8675" y="2009"/>
                    <a:pt x="8355" y="1781"/>
                    <a:pt x="7921" y="1530"/>
                  </a:cubicBezTo>
                  <a:lnTo>
                    <a:pt x="5228" y="1"/>
                  </a:lnTo>
                  <a:close/>
                </a:path>
              </a:pathLst>
            </a:custGeom>
            <a:solidFill>
              <a:schemeClr val="bg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grpSp>
      <p:cxnSp>
        <p:nvCxnSpPr>
          <p:cNvPr id="128" name="Google Shape;6204;p47"/>
          <p:cNvCxnSpPr/>
          <p:nvPr/>
        </p:nvCxnSpPr>
        <p:spPr>
          <a:xfrm rot="16200000" flipH="1">
            <a:off x="3102038" y="4406033"/>
            <a:ext cx="1104337" cy="514042"/>
          </a:xfrm>
          <a:prstGeom prst="bentConnector3">
            <a:avLst>
              <a:gd name="adj1" fmla="val 50000"/>
            </a:avLst>
          </a:prstGeom>
          <a:noFill/>
          <a:ln w="9525" cap="flat" cmpd="sng">
            <a:solidFill>
              <a:srgbClr val="20124D"/>
            </a:solidFill>
            <a:prstDash val="solid"/>
            <a:round/>
            <a:headEnd type="none" w="med" len="med"/>
            <a:tailEnd type="oval" w="med" len="med"/>
          </a:ln>
        </p:spPr>
      </p:cxnSp>
      <p:cxnSp>
        <p:nvCxnSpPr>
          <p:cNvPr id="129" name="Google Shape;6206;p47"/>
          <p:cNvCxnSpPr/>
          <p:nvPr/>
        </p:nvCxnSpPr>
        <p:spPr>
          <a:xfrm rot="16200000" flipV="1">
            <a:off x="2193530" y="2212891"/>
            <a:ext cx="1110047" cy="475751"/>
          </a:xfrm>
          <a:prstGeom prst="bentConnector3">
            <a:avLst>
              <a:gd name="adj1" fmla="val 50000"/>
            </a:avLst>
          </a:prstGeom>
          <a:noFill/>
          <a:ln w="9525" cap="flat" cmpd="sng">
            <a:solidFill>
              <a:srgbClr val="20124D"/>
            </a:solidFill>
            <a:prstDash val="solid"/>
            <a:round/>
            <a:headEnd type="none" w="med" len="med"/>
            <a:tailEnd type="oval" w="med" len="med"/>
          </a:ln>
        </p:spPr>
      </p:cxnSp>
      <p:cxnSp>
        <p:nvCxnSpPr>
          <p:cNvPr id="130" name="Google Shape;6208;p47"/>
          <p:cNvCxnSpPr/>
          <p:nvPr/>
        </p:nvCxnSpPr>
        <p:spPr>
          <a:xfrm flipV="1">
            <a:off x="4441187" y="1894251"/>
            <a:ext cx="1529839" cy="281102"/>
          </a:xfrm>
          <a:prstGeom prst="bentConnector3">
            <a:avLst>
              <a:gd name="adj1" fmla="val 50000"/>
            </a:avLst>
          </a:prstGeom>
          <a:noFill/>
          <a:ln w="9525" cap="flat" cmpd="sng">
            <a:solidFill>
              <a:srgbClr val="20124D"/>
            </a:solidFill>
            <a:prstDash val="solid"/>
            <a:round/>
            <a:headEnd type="none" w="med" len="med"/>
            <a:tailEnd type="oval" w="med" len="med"/>
          </a:ln>
        </p:spPr>
      </p:cxnSp>
      <p:cxnSp>
        <p:nvCxnSpPr>
          <p:cNvPr id="132" name="Google Shape;6212;p47"/>
          <p:cNvCxnSpPr/>
          <p:nvPr/>
        </p:nvCxnSpPr>
        <p:spPr>
          <a:xfrm>
            <a:off x="6063647" y="2647868"/>
            <a:ext cx="1388470" cy="581686"/>
          </a:xfrm>
          <a:prstGeom prst="bentConnector3">
            <a:avLst>
              <a:gd name="adj1" fmla="val 50000"/>
            </a:avLst>
          </a:prstGeom>
          <a:noFill/>
          <a:ln w="9525" cap="flat" cmpd="sng">
            <a:solidFill>
              <a:srgbClr val="20124D"/>
            </a:solidFill>
            <a:prstDash val="solid"/>
            <a:round/>
            <a:headEnd type="none" w="med" len="med"/>
            <a:tailEnd type="oval" w="med" len="med"/>
          </a:ln>
        </p:spPr>
      </p:cxnSp>
      <p:sp>
        <p:nvSpPr>
          <p:cNvPr id="155" name="Rettangolo 154">
            <a:extLst>
              <a:ext uri="{FF2B5EF4-FFF2-40B4-BE49-F238E27FC236}">
                <a16:creationId xmlns:a16="http://schemas.microsoft.com/office/drawing/2014/main" id="{B5B6097A-767C-4DE7-B1D7-09B8E0A09A7F}"/>
              </a:ext>
            </a:extLst>
          </p:cNvPr>
          <p:cNvSpPr/>
          <p:nvPr/>
        </p:nvSpPr>
        <p:spPr>
          <a:xfrm>
            <a:off x="7231938" y="4821733"/>
            <a:ext cx="1830950" cy="307777"/>
          </a:xfrm>
          <a:prstGeom prst="rect">
            <a:avLst/>
          </a:prstGeom>
        </p:spPr>
        <p:txBody>
          <a:bodyPr wrap="none">
            <a:spAutoFit/>
          </a:bodyPr>
          <a:lstStyle/>
          <a:p>
            <a:r>
              <a:rPr lang="it-IT" sz="1400" b="1" dirty="0" smtClean="0"/>
              <a:t>Situazione di Partenza</a:t>
            </a:r>
            <a:endParaRPr lang="it-IT" sz="1400" dirty="0"/>
          </a:p>
        </p:txBody>
      </p:sp>
      <p:sp>
        <p:nvSpPr>
          <p:cNvPr id="156" name="Rettangolo 155">
            <a:extLst>
              <a:ext uri="{FF2B5EF4-FFF2-40B4-BE49-F238E27FC236}">
                <a16:creationId xmlns:a16="http://schemas.microsoft.com/office/drawing/2014/main" id="{B5B6097A-767C-4DE7-B1D7-09B8E0A09A7F}"/>
              </a:ext>
            </a:extLst>
          </p:cNvPr>
          <p:cNvSpPr/>
          <p:nvPr/>
        </p:nvSpPr>
        <p:spPr>
          <a:xfrm>
            <a:off x="10032029" y="4839922"/>
            <a:ext cx="1369799" cy="307777"/>
          </a:xfrm>
          <a:prstGeom prst="rect">
            <a:avLst/>
          </a:prstGeom>
        </p:spPr>
        <p:txBody>
          <a:bodyPr wrap="none">
            <a:spAutoFit/>
          </a:bodyPr>
          <a:lstStyle/>
          <a:p>
            <a:r>
              <a:rPr lang="it-IT" sz="1400" b="1" dirty="0" smtClean="0"/>
              <a:t>Nodi Applicativi</a:t>
            </a:r>
            <a:endParaRPr lang="it-IT" sz="1400" dirty="0"/>
          </a:p>
        </p:txBody>
      </p:sp>
      <p:grpSp>
        <p:nvGrpSpPr>
          <p:cNvPr id="157" name="Google Shape;15110;p63"/>
          <p:cNvGrpSpPr/>
          <p:nvPr/>
        </p:nvGrpSpPr>
        <p:grpSpPr>
          <a:xfrm>
            <a:off x="7848509" y="4312201"/>
            <a:ext cx="597807" cy="525912"/>
            <a:chOff x="5344216" y="4291056"/>
            <a:chExt cx="304616" cy="343560"/>
          </a:xfrm>
        </p:grpSpPr>
        <p:sp>
          <p:nvSpPr>
            <p:cNvPr id="158" name="Google Shape;15111;p63"/>
            <p:cNvSpPr/>
            <p:nvPr/>
          </p:nvSpPr>
          <p:spPr>
            <a:xfrm>
              <a:off x="5344216" y="4297148"/>
              <a:ext cx="251334" cy="247264"/>
            </a:xfrm>
            <a:custGeom>
              <a:avLst/>
              <a:gdLst/>
              <a:ahLst/>
              <a:cxnLst/>
              <a:rect l="l" t="t" r="r" b="b"/>
              <a:pathLst>
                <a:path w="9571" h="9416" extrusionOk="0">
                  <a:moveTo>
                    <a:pt x="9280" y="0"/>
                  </a:moveTo>
                  <a:cubicBezTo>
                    <a:pt x="9234" y="0"/>
                    <a:pt x="9185" y="17"/>
                    <a:pt x="9140" y="55"/>
                  </a:cubicBezTo>
                  <a:lnTo>
                    <a:pt x="144" y="9051"/>
                  </a:lnTo>
                  <a:cubicBezTo>
                    <a:pt x="0" y="9185"/>
                    <a:pt x="96" y="9415"/>
                    <a:pt x="287" y="9415"/>
                  </a:cubicBezTo>
                  <a:cubicBezTo>
                    <a:pt x="345" y="9415"/>
                    <a:pt x="393" y="9386"/>
                    <a:pt x="431" y="9348"/>
                  </a:cubicBezTo>
                  <a:lnTo>
                    <a:pt x="9437" y="352"/>
                  </a:lnTo>
                  <a:cubicBezTo>
                    <a:pt x="9570" y="196"/>
                    <a:pt x="9439" y="0"/>
                    <a:pt x="9280"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112;p63"/>
            <p:cNvSpPr/>
            <p:nvPr/>
          </p:nvSpPr>
          <p:spPr>
            <a:xfrm>
              <a:off x="5544501" y="4291056"/>
              <a:ext cx="55330" cy="53807"/>
            </a:xfrm>
            <a:custGeom>
              <a:avLst/>
              <a:gdLst/>
              <a:ahLst/>
              <a:cxnLst/>
              <a:rect l="l" t="t" r="r" b="b"/>
              <a:pathLst>
                <a:path w="2107" h="2049" extrusionOk="0">
                  <a:moveTo>
                    <a:pt x="259" y="0"/>
                  </a:moveTo>
                  <a:cubicBezTo>
                    <a:pt x="1" y="19"/>
                    <a:pt x="1" y="393"/>
                    <a:pt x="259" y="412"/>
                  </a:cubicBezTo>
                  <a:lnTo>
                    <a:pt x="1685" y="412"/>
                  </a:lnTo>
                  <a:lnTo>
                    <a:pt x="1685" y="1838"/>
                  </a:lnTo>
                  <a:cubicBezTo>
                    <a:pt x="1685" y="1953"/>
                    <a:pt x="1781" y="2048"/>
                    <a:pt x="1896" y="2048"/>
                  </a:cubicBezTo>
                  <a:cubicBezTo>
                    <a:pt x="2011" y="2048"/>
                    <a:pt x="2097" y="1953"/>
                    <a:pt x="2106" y="1838"/>
                  </a:cubicBezTo>
                  <a:lnTo>
                    <a:pt x="2106" y="201"/>
                  </a:lnTo>
                  <a:cubicBezTo>
                    <a:pt x="2106" y="86"/>
                    <a:pt x="2011" y="0"/>
                    <a:pt x="1896"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5113;p63"/>
            <p:cNvSpPr/>
            <p:nvPr/>
          </p:nvSpPr>
          <p:spPr>
            <a:xfrm>
              <a:off x="5349494" y="4566497"/>
              <a:ext cx="102309" cy="68118"/>
            </a:xfrm>
            <a:custGeom>
              <a:avLst/>
              <a:gdLst/>
              <a:ahLst/>
              <a:cxnLst/>
              <a:rect l="l" t="t" r="r" b="b"/>
              <a:pathLst>
                <a:path w="3896" h="2594" extrusionOk="0">
                  <a:moveTo>
                    <a:pt x="316" y="0"/>
                  </a:moveTo>
                  <a:cubicBezTo>
                    <a:pt x="48" y="10"/>
                    <a:pt x="10" y="144"/>
                    <a:pt x="0" y="201"/>
                  </a:cubicBezTo>
                  <a:lnTo>
                    <a:pt x="0" y="2594"/>
                  </a:lnTo>
                  <a:lnTo>
                    <a:pt x="3895" y="2594"/>
                  </a:lnTo>
                  <a:lnTo>
                    <a:pt x="38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5114;p63"/>
            <p:cNvSpPr/>
            <p:nvPr/>
          </p:nvSpPr>
          <p:spPr>
            <a:xfrm>
              <a:off x="5447996" y="4480784"/>
              <a:ext cx="102309" cy="153831"/>
            </a:xfrm>
            <a:custGeom>
              <a:avLst/>
              <a:gdLst/>
              <a:ahLst/>
              <a:cxnLst/>
              <a:rect l="l" t="t" r="r" b="b"/>
              <a:pathLst>
                <a:path w="3896" h="5858" extrusionOk="0">
                  <a:moveTo>
                    <a:pt x="297" y="1"/>
                  </a:moveTo>
                  <a:cubicBezTo>
                    <a:pt x="58" y="10"/>
                    <a:pt x="10" y="125"/>
                    <a:pt x="1" y="183"/>
                  </a:cubicBezTo>
                  <a:lnTo>
                    <a:pt x="1" y="5858"/>
                  </a:lnTo>
                  <a:lnTo>
                    <a:pt x="3896" y="5858"/>
                  </a:lnTo>
                  <a:lnTo>
                    <a:pt x="3896" y="1"/>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5115;p63"/>
            <p:cNvSpPr/>
            <p:nvPr/>
          </p:nvSpPr>
          <p:spPr>
            <a:xfrm>
              <a:off x="5546523" y="4388297"/>
              <a:ext cx="102309" cy="246319"/>
            </a:xfrm>
            <a:custGeom>
              <a:avLst/>
              <a:gdLst/>
              <a:ahLst/>
              <a:cxnLst/>
              <a:rect l="l" t="t" r="r" b="b"/>
              <a:pathLst>
                <a:path w="3896" h="9380" extrusionOk="0">
                  <a:moveTo>
                    <a:pt x="335" y="1"/>
                  </a:moveTo>
                  <a:cubicBezTo>
                    <a:pt x="39" y="1"/>
                    <a:pt x="10" y="154"/>
                    <a:pt x="0" y="211"/>
                  </a:cubicBezTo>
                  <a:lnTo>
                    <a:pt x="0" y="9380"/>
                  </a:lnTo>
                  <a:lnTo>
                    <a:pt x="3895" y="9380"/>
                  </a:lnTo>
                  <a:lnTo>
                    <a:pt x="3895" y="192"/>
                  </a:lnTo>
                  <a:cubicBezTo>
                    <a:pt x="3886" y="125"/>
                    <a:pt x="3828" y="1"/>
                    <a:pt x="3560" y="1"/>
                  </a:cubicBezTo>
                  <a:close/>
                </a:path>
              </a:pathLst>
            </a:custGeom>
            <a:solidFill>
              <a:schemeClr val="accent4"/>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n>
                  <a:solidFill>
                    <a:schemeClr val="accent4"/>
                  </a:solidFill>
                </a:ln>
              </a:endParaRPr>
            </a:p>
          </p:txBody>
        </p:sp>
        <p:sp>
          <p:nvSpPr>
            <p:cNvPr id="163" name="Google Shape;15116;p63"/>
            <p:cNvSpPr/>
            <p:nvPr/>
          </p:nvSpPr>
          <p:spPr>
            <a:xfrm>
              <a:off x="5349731" y="4566497"/>
              <a:ext cx="8587" cy="68118"/>
            </a:xfrm>
            <a:custGeom>
              <a:avLst/>
              <a:gdLst/>
              <a:ahLst/>
              <a:cxnLst/>
              <a:rect l="l" t="t" r="r" b="b"/>
              <a:pathLst>
                <a:path w="327" h="2594" extrusionOk="0">
                  <a:moveTo>
                    <a:pt x="307" y="0"/>
                  </a:moveTo>
                  <a:cubicBezTo>
                    <a:pt x="39" y="10"/>
                    <a:pt x="1" y="144"/>
                    <a:pt x="1" y="201"/>
                  </a:cubicBezTo>
                  <a:lnTo>
                    <a:pt x="1" y="2594"/>
                  </a:lnTo>
                  <a:lnTo>
                    <a:pt x="326" y="2594"/>
                  </a:lnTo>
                  <a:lnTo>
                    <a:pt x="326" y="0"/>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5117;p63"/>
            <p:cNvSpPr/>
            <p:nvPr/>
          </p:nvSpPr>
          <p:spPr>
            <a:xfrm>
              <a:off x="5447996" y="4480784"/>
              <a:ext cx="8823" cy="153831"/>
            </a:xfrm>
            <a:custGeom>
              <a:avLst/>
              <a:gdLst/>
              <a:ahLst/>
              <a:cxnLst/>
              <a:rect l="l" t="t" r="r" b="b"/>
              <a:pathLst>
                <a:path w="336" h="5858" extrusionOk="0">
                  <a:moveTo>
                    <a:pt x="297" y="1"/>
                  </a:moveTo>
                  <a:cubicBezTo>
                    <a:pt x="58" y="20"/>
                    <a:pt x="10" y="135"/>
                    <a:pt x="1" y="183"/>
                  </a:cubicBezTo>
                  <a:lnTo>
                    <a:pt x="1" y="5858"/>
                  </a:lnTo>
                  <a:lnTo>
                    <a:pt x="336" y="5858"/>
                  </a:lnTo>
                  <a:lnTo>
                    <a:pt x="33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5118;p63"/>
            <p:cNvSpPr/>
            <p:nvPr/>
          </p:nvSpPr>
          <p:spPr>
            <a:xfrm>
              <a:off x="5546523" y="4388297"/>
              <a:ext cx="8823" cy="246319"/>
            </a:xfrm>
            <a:custGeom>
              <a:avLst/>
              <a:gdLst/>
              <a:ahLst/>
              <a:cxnLst/>
              <a:rect l="l" t="t" r="r" b="b"/>
              <a:pathLst>
                <a:path w="336" h="9380" extrusionOk="0">
                  <a:moveTo>
                    <a:pt x="335" y="1"/>
                  </a:moveTo>
                  <a:cubicBezTo>
                    <a:pt x="39" y="1"/>
                    <a:pt x="10" y="154"/>
                    <a:pt x="0" y="211"/>
                  </a:cubicBezTo>
                  <a:lnTo>
                    <a:pt x="0" y="9380"/>
                  </a:lnTo>
                  <a:lnTo>
                    <a:pt x="335" y="9380"/>
                  </a:lnTo>
                  <a:lnTo>
                    <a:pt x="335" y="1"/>
                  </a:ln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5119;p63"/>
            <p:cNvSpPr/>
            <p:nvPr/>
          </p:nvSpPr>
          <p:spPr>
            <a:xfrm>
              <a:off x="5365828" y="4585089"/>
              <a:ext cx="68381" cy="11082"/>
            </a:xfrm>
            <a:custGeom>
              <a:avLst/>
              <a:gdLst/>
              <a:ahLst/>
              <a:cxnLst/>
              <a:rect l="l" t="t" r="r" b="b"/>
              <a:pathLst>
                <a:path w="2604" h="422" extrusionOk="0">
                  <a:moveTo>
                    <a:pt x="259" y="0"/>
                  </a:moveTo>
                  <a:cubicBezTo>
                    <a:pt x="0" y="20"/>
                    <a:pt x="0" y="402"/>
                    <a:pt x="259" y="422"/>
                  </a:cubicBezTo>
                  <a:lnTo>
                    <a:pt x="2345" y="422"/>
                  </a:lnTo>
                  <a:cubicBezTo>
                    <a:pt x="2603" y="402"/>
                    <a:pt x="2603" y="20"/>
                    <a:pt x="23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5120;p63"/>
            <p:cNvSpPr/>
            <p:nvPr/>
          </p:nvSpPr>
          <p:spPr>
            <a:xfrm>
              <a:off x="5464592" y="4499376"/>
              <a:ext cx="68381" cy="11108"/>
            </a:xfrm>
            <a:custGeom>
              <a:avLst/>
              <a:gdLst/>
              <a:ahLst/>
              <a:cxnLst/>
              <a:rect l="l" t="t" r="r" b="b"/>
              <a:pathLst>
                <a:path w="2604" h="423" extrusionOk="0">
                  <a:moveTo>
                    <a:pt x="259" y="1"/>
                  </a:moveTo>
                  <a:cubicBezTo>
                    <a:pt x="0" y="20"/>
                    <a:pt x="0" y="393"/>
                    <a:pt x="259" y="422"/>
                  </a:cubicBezTo>
                  <a:lnTo>
                    <a:pt x="2355" y="422"/>
                  </a:lnTo>
                  <a:cubicBezTo>
                    <a:pt x="2604" y="393"/>
                    <a:pt x="2604" y="20"/>
                    <a:pt x="23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5121;p63"/>
            <p:cNvSpPr/>
            <p:nvPr/>
          </p:nvSpPr>
          <p:spPr>
            <a:xfrm>
              <a:off x="5562516" y="4406889"/>
              <a:ext cx="70324" cy="11108"/>
            </a:xfrm>
            <a:custGeom>
              <a:avLst/>
              <a:gdLst/>
              <a:ahLst/>
              <a:cxnLst/>
              <a:rect l="l" t="t" r="r" b="b"/>
              <a:pathLst>
                <a:path w="2678" h="423" extrusionOk="0">
                  <a:moveTo>
                    <a:pt x="273" y="1"/>
                  </a:moveTo>
                  <a:cubicBezTo>
                    <a:pt x="0" y="1"/>
                    <a:pt x="0" y="423"/>
                    <a:pt x="273" y="423"/>
                  </a:cubicBezTo>
                  <a:cubicBezTo>
                    <a:pt x="279" y="423"/>
                    <a:pt x="285" y="423"/>
                    <a:pt x="291" y="422"/>
                  </a:cubicBezTo>
                  <a:lnTo>
                    <a:pt x="2387" y="422"/>
                  </a:lnTo>
                  <a:cubicBezTo>
                    <a:pt x="2393" y="423"/>
                    <a:pt x="2399" y="423"/>
                    <a:pt x="2405" y="423"/>
                  </a:cubicBezTo>
                  <a:cubicBezTo>
                    <a:pt x="2678" y="423"/>
                    <a:pt x="2678" y="1"/>
                    <a:pt x="2405" y="1"/>
                  </a:cubicBezTo>
                  <a:cubicBezTo>
                    <a:pt x="2399" y="1"/>
                    <a:pt x="2393" y="1"/>
                    <a:pt x="2387" y="1"/>
                  </a:cubicBezTo>
                  <a:lnTo>
                    <a:pt x="291" y="1"/>
                  </a:lnTo>
                  <a:cubicBezTo>
                    <a:pt x="285" y="1"/>
                    <a:pt x="279" y="1"/>
                    <a:pt x="2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5597;p64"/>
          <p:cNvGrpSpPr/>
          <p:nvPr/>
        </p:nvGrpSpPr>
        <p:grpSpPr>
          <a:xfrm>
            <a:off x="10391976" y="4335106"/>
            <a:ext cx="550134" cy="561035"/>
            <a:chOff x="2189568" y="1961603"/>
            <a:chExt cx="364993" cy="359049"/>
          </a:xfrm>
        </p:grpSpPr>
        <p:sp>
          <p:nvSpPr>
            <p:cNvPr id="170" name="Google Shape;15598;p64"/>
            <p:cNvSpPr/>
            <p:nvPr/>
          </p:nvSpPr>
          <p:spPr>
            <a:xfrm>
              <a:off x="2232197" y="2004206"/>
              <a:ext cx="77822" cy="73868"/>
            </a:xfrm>
            <a:custGeom>
              <a:avLst/>
              <a:gdLst/>
              <a:ahLst/>
              <a:cxnLst/>
              <a:rect l="l" t="t" r="r" b="b"/>
              <a:pathLst>
                <a:path w="2972" h="2821" extrusionOk="0">
                  <a:moveTo>
                    <a:pt x="292" y="1"/>
                  </a:moveTo>
                  <a:cubicBezTo>
                    <a:pt x="135" y="1"/>
                    <a:pt x="1" y="204"/>
                    <a:pt x="147" y="350"/>
                  </a:cubicBezTo>
                  <a:lnTo>
                    <a:pt x="2551" y="2754"/>
                  </a:lnTo>
                  <a:cubicBezTo>
                    <a:pt x="2590" y="2792"/>
                    <a:pt x="2647" y="2821"/>
                    <a:pt x="2694" y="2821"/>
                  </a:cubicBezTo>
                  <a:cubicBezTo>
                    <a:pt x="2876" y="2821"/>
                    <a:pt x="2971" y="2592"/>
                    <a:pt x="2838" y="2468"/>
                  </a:cubicBezTo>
                  <a:lnTo>
                    <a:pt x="434" y="64"/>
                  </a:lnTo>
                  <a:cubicBezTo>
                    <a:pt x="389" y="19"/>
                    <a:pt x="340" y="1"/>
                    <a:pt x="2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5599;p64"/>
            <p:cNvSpPr/>
            <p:nvPr/>
          </p:nvSpPr>
          <p:spPr>
            <a:xfrm>
              <a:off x="2192187" y="2070061"/>
              <a:ext cx="100838" cy="35009"/>
            </a:xfrm>
            <a:custGeom>
              <a:avLst/>
              <a:gdLst/>
              <a:ahLst/>
              <a:cxnLst/>
              <a:rect l="l" t="t" r="r" b="b"/>
              <a:pathLst>
                <a:path w="3851" h="1337" extrusionOk="0">
                  <a:moveTo>
                    <a:pt x="285" y="0"/>
                  </a:moveTo>
                  <a:cubicBezTo>
                    <a:pt x="74" y="0"/>
                    <a:pt x="1" y="332"/>
                    <a:pt x="244" y="401"/>
                  </a:cubicBezTo>
                  <a:lnTo>
                    <a:pt x="3517" y="1327"/>
                  </a:lnTo>
                  <a:cubicBezTo>
                    <a:pt x="3526" y="1336"/>
                    <a:pt x="3545" y="1336"/>
                    <a:pt x="3564" y="1336"/>
                  </a:cubicBezTo>
                  <a:cubicBezTo>
                    <a:pt x="3803" y="1336"/>
                    <a:pt x="3850" y="1002"/>
                    <a:pt x="3621" y="935"/>
                  </a:cubicBezTo>
                  <a:lnTo>
                    <a:pt x="349" y="10"/>
                  </a:lnTo>
                  <a:cubicBezTo>
                    <a:pt x="327" y="3"/>
                    <a:pt x="305" y="0"/>
                    <a:pt x="2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5600;p64"/>
            <p:cNvSpPr/>
            <p:nvPr/>
          </p:nvSpPr>
          <p:spPr>
            <a:xfrm>
              <a:off x="2189568" y="2121514"/>
              <a:ext cx="100131" cy="36999"/>
            </a:xfrm>
            <a:custGeom>
              <a:avLst/>
              <a:gdLst/>
              <a:ahLst/>
              <a:cxnLst/>
              <a:rect l="l" t="t" r="r" b="b"/>
              <a:pathLst>
                <a:path w="3824" h="1413" extrusionOk="0">
                  <a:moveTo>
                    <a:pt x="3539" y="0"/>
                  </a:moveTo>
                  <a:cubicBezTo>
                    <a:pt x="3519" y="0"/>
                    <a:pt x="3497" y="3"/>
                    <a:pt x="3473" y="10"/>
                  </a:cubicBezTo>
                  <a:lnTo>
                    <a:pt x="220" y="1012"/>
                  </a:lnTo>
                  <a:cubicBezTo>
                    <a:pt x="1" y="1079"/>
                    <a:pt x="49" y="1403"/>
                    <a:pt x="278" y="1413"/>
                  </a:cubicBezTo>
                  <a:cubicBezTo>
                    <a:pt x="306" y="1403"/>
                    <a:pt x="325" y="1403"/>
                    <a:pt x="344" y="1394"/>
                  </a:cubicBezTo>
                  <a:lnTo>
                    <a:pt x="3597" y="392"/>
                  </a:lnTo>
                  <a:cubicBezTo>
                    <a:pt x="3823" y="322"/>
                    <a:pt x="3749" y="0"/>
                    <a:pt x="35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5601;p64"/>
            <p:cNvSpPr/>
            <p:nvPr/>
          </p:nvSpPr>
          <p:spPr>
            <a:xfrm>
              <a:off x="2299048" y="1964404"/>
              <a:ext cx="36947" cy="96439"/>
            </a:xfrm>
            <a:custGeom>
              <a:avLst/>
              <a:gdLst/>
              <a:ahLst/>
              <a:cxnLst/>
              <a:rect l="l" t="t" r="r" b="b"/>
              <a:pathLst>
                <a:path w="1411" h="3683" extrusionOk="0">
                  <a:moveTo>
                    <a:pt x="250" y="1"/>
                  </a:moveTo>
                  <a:cubicBezTo>
                    <a:pt x="127" y="1"/>
                    <a:pt x="0" y="106"/>
                    <a:pt x="46" y="267"/>
                  </a:cubicBezTo>
                  <a:lnTo>
                    <a:pt x="981" y="3539"/>
                  </a:lnTo>
                  <a:cubicBezTo>
                    <a:pt x="1010" y="3625"/>
                    <a:pt x="1086" y="3683"/>
                    <a:pt x="1181" y="3683"/>
                  </a:cubicBezTo>
                  <a:cubicBezTo>
                    <a:pt x="1315" y="3683"/>
                    <a:pt x="1410" y="3559"/>
                    <a:pt x="1372" y="3425"/>
                  </a:cubicBezTo>
                  <a:lnTo>
                    <a:pt x="437" y="153"/>
                  </a:lnTo>
                  <a:cubicBezTo>
                    <a:pt x="411" y="47"/>
                    <a:pt x="331" y="1"/>
                    <a:pt x="2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5602;p64"/>
            <p:cNvSpPr/>
            <p:nvPr/>
          </p:nvSpPr>
          <p:spPr>
            <a:xfrm>
              <a:off x="2350711" y="1961603"/>
              <a:ext cx="38701" cy="95732"/>
            </a:xfrm>
            <a:custGeom>
              <a:avLst/>
              <a:gdLst/>
              <a:ahLst/>
              <a:cxnLst/>
              <a:rect l="l" t="t" r="r" b="b"/>
              <a:pathLst>
                <a:path w="1478" h="3656" extrusionOk="0">
                  <a:moveTo>
                    <a:pt x="1233" y="0"/>
                  </a:moveTo>
                  <a:cubicBezTo>
                    <a:pt x="1154" y="0"/>
                    <a:pt x="1074" y="44"/>
                    <a:pt x="1040" y="145"/>
                  </a:cubicBezTo>
                  <a:lnTo>
                    <a:pt x="48" y="3398"/>
                  </a:lnTo>
                  <a:cubicBezTo>
                    <a:pt x="0" y="3522"/>
                    <a:pt x="105" y="3656"/>
                    <a:pt x="239" y="3656"/>
                  </a:cubicBezTo>
                  <a:cubicBezTo>
                    <a:pt x="324" y="3656"/>
                    <a:pt x="410" y="3599"/>
                    <a:pt x="439" y="3513"/>
                  </a:cubicBezTo>
                  <a:lnTo>
                    <a:pt x="1431" y="260"/>
                  </a:lnTo>
                  <a:cubicBezTo>
                    <a:pt x="1477" y="104"/>
                    <a:pt x="1355" y="0"/>
                    <a:pt x="1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5603;p64"/>
            <p:cNvSpPr/>
            <p:nvPr/>
          </p:nvSpPr>
          <p:spPr>
            <a:xfrm>
              <a:off x="2286243" y="2072313"/>
              <a:ext cx="237838" cy="221604"/>
            </a:xfrm>
            <a:custGeom>
              <a:avLst/>
              <a:gdLst/>
              <a:ahLst/>
              <a:cxnLst/>
              <a:rect l="l" t="t" r="r" b="b"/>
              <a:pathLst>
                <a:path w="9083" h="8463" extrusionOk="0">
                  <a:moveTo>
                    <a:pt x="3880" y="0"/>
                  </a:moveTo>
                  <a:cubicBezTo>
                    <a:pt x="3398" y="0"/>
                    <a:pt x="2905" y="109"/>
                    <a:pt x="2434" y="344"/>
                  </a:cubicBezTo>
                  <a:cubicBezTo>
                    <a:pt x="440" y="1336"/>
                    <a:pt x="1" y="3988"/>
                    <a:pt x="1575" y="5572"/>
                  </a:cubicBezTo>
                  <a:cubicBezTo>
                    <a:pt x="2081" y="6077"/>
                    <a:pt x="2748" y="6402"/>
                    <a:pt x="3464" y="6497"/>
                  </a:cubicBezTo>
                  <a:cubicBezTo>
                    <a:pt x="4427" y="6621"/>
                    <a:pt x="5334" y="7031"/>
                    <a:pt x="6068" y="7661"/>
                  </a:cubicBezTo>
                  <a:cubicBezTo>
                    <a:pt x="6173" y="7756"/>
                    <a:pt x="6278" y="7852"/>
                    <a:pt x="6374" y="7947"/>
                  </a:cubicBezTo>
                  <a:lnTo>
                    <a:pt x="6889" y="8462"/>
                  </a:lnTo>
                  <a:lnTo>
                    <a:pt x="9083" y="6268"/>
                  </a:lnTo>
                  <a:lnTo>
                    <a:pt x="8530" y="5724"/>
                  </a:lnTo>
                  <a:cubicBezTo>
                    <a:pt x="8444" y="5638"/>
                    <a:pt x="8358" y="5543"/>
                    <a:pt x="8282" y="5448"/>
                  </a:cubicBezTo>
                  <a:cubicBezTo>
                    <a:pt x="7642" y="4704"/>
                    <a:pt x="7242" y="3788"/>
                    <a:pt x="7108" y="2815"/>
                  </a:cubicBezTo>
                  <a:cubicBezTo>
                    <a:pt x="6875" y="1132"/>
                    <a:pt x="5435" y="0"/>
                    <a:pt x="3880" y="0"/>
                  </a:cubicBezTo>
                  <a:close/>
                </a:path>
              </a:pathLst>
            </a:custGeom>
            <a:solidFill>
              <a:schemeClr val="accent4">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5604;p64"/>
            <p:cNvSpPr/>
            <p:nvPr/>
          </p:nvSpPr>
          <p:spPr>
            <a:xfrm>
              <a:off x="2296481" y="2086296"/>
              <a:ext cx="194895" cy="207621"/>
            </a:xfrm>
            <a:custGeom>
              <a:avLst/>
              <a:gdLst/>
              <a:ahLst/>
              <a:cxnLst/>
              <a:rect l="l" t="t" r="r" b="b"/>
              <a:pathLst>
                <a:path w="7443" h="7929" extrusionOk="0">
                  <a:moveTo>
                    <a:pt x="1709" y="1"/>
                  </a:moveTo>
                  <a:cubicBezTo>
                    <a:pt x="564" y="745"/>
                    <a:pt x="1" y="2128"/>
                    <a:pt x="306" y="3464"/>
                  </a:cubicBezTo>
                  <a:cubicBezTo>
                    <a:pt x="612" y="4790"/>
                    <a:pt x="1718" y="5791"/>
                    <a:pt x="3073" y="5963"/>
                  </a:cubicBezTo>
                  <a:cubicBezTo>
                    <a:pt x="4036" y="6097"/>
                    <a:pt x="4943" y="6497"/>
                    <a:pt x="5677" y="7127"/>
                  </a:cubicBezTo>
                  <a:cubicBezTo>
                    <a:pt x="5782" y="7222"/>
                    <a:pt x="5887" y="7318"/>
                    <a:pt x="5983" y="7413"/>
                  </a:cubicBezTo>
                  <a:lnTo>
                    <a:pt x="6498" y="7928"/>
                  </a:lnTo>
                  <a:lnTo>
                    <a:pt x="7442" y="6984"/>
                  </a:lnTo>
                  <a:lnTo>
                    <a:pt x="6927" y="6469"/>
                  </a:lnTo>
                  <a:cubicBezTo>
                    <a:pt x="6832" y="6373"/>
                    <a:pt x="6727" y="6278"/>
                    <a:pt x="6622" y="6182"/>
                  </a:cubicBezTo>
                  <a:cubicBezTo>
                    <a:pt x="5887" y="5553"/>
                    <a:pt x="4981" y="5143"/>
                    <a:pt x="4017" y="5019"/>
                  </a:cubicBezTo>
                  <a:cubicBezTo>
                    <a:pt x="1632" y="4713"/>
                    <a:pt x="392" y="2014"/>
                    <a:pt x="1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5605;p64"/>
            <p:cNvSpPr/>
            <p:nvPr/>
          </p:nvSpPr>
          <p:spPr>
            <a:xfrm>
              <a:off x="2430549" y="2174330"/>
              <a:ext cx="86044" cy="82116"/>
            </a:xfrm>
            <a:custGeom>
              <a:avLst/>
              <a:gdLst/>
              <a:ahLst/>
              <a:cxnLst/>
              <a:rect l="l" t="t" r="r" b="b"/>
              <a:pathLst>
                <a:path w="3286" h="3136" extrusionOk="0">
                  <a:moveTo>
                    <a:pt x="292" y="1"/>
                  </a:moveTo>
                  <a:cubicBezTo>
                    <a:pt x="135" y="1"/>
                    <a:pt x="0" y="205"/>
                    <a:pt x="147" y="359"/>
                  </a:cubicBezTo>
                  <a:lnTo>
                    <a:pt x="2866" y="3078"/>
                  </a:lnTo>
                  <a:cubicBezTo>
                    <a:pt x="2904" y="3116"/>
                    <a:pt x="2952" y="3135"/>
                    <a:pt x="3009" y="3135"/>
                  </a:cubicBezTo>
                  <a:cubicBezTo>
                    <a:pt x="3190" y="3135"/>
                    <a:pt x="3286" y="2916"/>
                    <a:pt x="3152" y="2792"/>
                  </a:cubicBezTo>
                  <a:lnTo>
                    <a:pt x="433" y="63"/>
                  </a:lnTo>
                  <a:cubicBezTo>
                    <a:pt x="389" y="19"/>
                    <a:pt x="340" y="1"/>
                    <a:pt x="292"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5606;p64"/>
            <p:cNvSpPr/>
            <p:nvPr/>
          </p:nvSpPr>
          <p:spPr>
            <a:xfrm>
              <a:off x="2402740" y="2202478"/>
              <a:ext cx="28358" cy="24483"/>
            </a:xfrm>
            <a:custGeom>
              <a:avLst/>
              <a:gdLst/>
              <a:ahLst/>
              <a:cxnLst/>
              <a:rect l="l" t="t" r="r" b="b"/>
              <a:pathLst>
                <a:path w="1083" h="935" extrusionOk="0">
                  <a:moveTo>
                    <a:pt x="289" y="1"/>
                  </a:moveTo>
                  <a:cubicBezTo>
                    <a:pt x="134" y="1"/>
                    <a:pt x="1" y="191"/>
                    <a:pt x="131" y="343"/>
                  </a:cubicBezTo>
                  <a:cubicBezTo>
                    <a:pt x="303" y="524"/>
                    <a:pt x="494" y="715"/>
                    <a:pt x="665" y="877"/>
                  </a:cubicBezTo>
                  <a:cubicBezTo>
                    <a:pt x="703" y="915"/>
                    <a:pt x="761" y="935"/>
                    <a:pt x="808" y="935"/>
                  </a:cubicBezTo>
                  <a:cubicBezTo>
                    <a:pt x="812" y="935"/>
                    <a:pt x="816" y="935"/>
                    <a:pt x="819" y="935"/>
                  </a:cubicBezTo>
                  <a:cubicBezTo>
                    <a:pt x="1002" y="935"/>
                    <a:pt x="1082" y="703"/>
                    <a:pt x="942" y="582"/>
                  </a:cubicBezTo>
                  <a:cubicBezTo>
                    <a:pt x="780" y="429"/>
                    <a:pt x="589" y="238"/>
                    <a:pt x="436" y="66"/>
                  </a:cubicBezTo>
                  <a:cubicBezTo>
                    <a:pt x="390" y="20"/>
                    <a:pt x="338" y="1"/>
                    <a:pt x="289"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5607;p64"/>
            <p:cNvSpPr/>
            <p:nvPr/>
          </p:nvSpPr>
          <p:spPr>
            <a:xfrm>
              <a:off x="2433324" y="2233141"/>
              <a:ext cx="55538" cy="51532"/>
            </a:xfrm>
            <a:custGeom>
              <a:avLst/>
              <a:gdLst/>
              <a:ahLst/>
              <a:cxnLst/>
              <a:rect l="l" t="t" r="r" b="b"/>
              <a:pathLst>
                <a:path w="2121" h="1968" extrusionOk="0">
                  <a:moveTo>
                    <a:pt x="290" y="1"/>
                  </a:moveTo>
                  <a:cubicBezTo>
                    <a:pt x="137" y="1"/>
                    <a:pt x="1" y="203"/>
                    <a:pt x="146" y="355"/>
                  </a:cubicBezTo>
                  <a:cubicBezTo>
                    <a:pt x="652" y="870"/>
                    <a:pt x="1176" y="1395"/>
                    <a:pt x="1691" y="1901"/>
                  </a:cubicBezTo>
                  <a:cubicBezTo>
                    <a:pt x="1730" y="1939"/>
                    <a:pt x="1787" y="1958"/>
                    <a:pt x="1835" y="1958"/>
                  </a:cubicBezTo>
                  <a:lnTo>
                    <a:pt x="1844" y="1967"/>
                  </a:lnTo>
                  <a:cubicBezTo>
                    <a:pt x="2025" y="1967"/>
                    <a:pt x="2121" y="1748"/>
                    <a:pt x="1987" y="1614"/>
                  </a:cubicBezTo>
                  <a:cubicBezTo>
                    <a:pt x="1462" y="1109"/>
                    <a:pt x="947" y="584"/>
                    <a:pt x="432" y="69"/>
                  </a:cubicBezTo>
                  <a:cubicBezTo>
                    <a:pt x="389" y="21"/>
                    <a:pt x="339" y="1"/>
                    <a:pt x="290"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5608;p64"/>
            <p:cNvSpPr/>
            <p:nvPr/>
          </p:nvSpPr>
          <p:spPr>
            <a:xfrm>
              <a:off x="2356105" y="2093994"/>
              <a:ext cx="71066" cy="20320"/>
            </a:xfrm>
            <a:custGeom>
              <a:avLst/>
              <a:gdLst/>
              <a:ahLst/>
              <a:cxnLst/>
              <a:rect l="l" t="t" r="r" b="b"/>
              <a:pathLst>
                <a:path w="2714" h="776" extrusionOk="0">
                  <a:moveTo>
                    <a:pt x="1233" y="1"/>
                  </a:moveTo>
                  <a:cubicBezTo>
                    <a:pt x="916" y="1"/>
                    <a:pt x="564" y="71"/>
                    <a:pt x="204" y="269"/>
                  </a:cubicBezTo>
                  <a:cubicBezTo>
                    <a:pt x="1" y="384"/>
                    <a:pt x="117" y="658"/>
                    <a:pt x="304" y="658"/>
                  </a:cubicBezTo>
                  <a:cubicBezTo>
                    <a:pt x="336" y="658"/>
                    <a:pt x="370" y="650"/>
                    <a:pt x="405" y="632"/>
                  </a:cubicBezTo>
                  <a:cubicBezTo>
                    <a:pt x="693" y="467"/>
                    <a:pt x="978" y="409"/>
                    <a:pt x="1235" y="409"/>
                  </a:cubicBezTo>
                  <a:cubicBezTo>
                    <a:pt x="1829" y="409"/>
                    <a:pt x="2279" y="717"/>
                    <a:pt x="2313" y="737"/>
                  </a:cubicBezTo>
                  <a:cubicBezTo>
                    <a:pt x="2341" y="756"/>
                    <a:pt x="2389" y="775"/>
                    <a:pt x="2427" y="775"/>
                  </a:cubicBezTo>
                  <a:cubicBezTo>
                    <a:pt x="2628" y="775"/>
                    <a:pt x="2713" y="517"/>
                    <a:pt x="2551" y="403"/>
                  </a:cubicBezTo>
                  <a:cubicBezTo>
                    <a:pt x="2518" y="376"/>
                    <a:pt x="1968" y="1"/>
                    <a:pt x="1233" y="1"/>
                  </a:cubicBezTo>
                  <a:close/>
                </a:path>
              </a:pathLst>
            </a:custGeom>
            <a:solidFill>
              <a:srgbClr val="A4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5609;p64"/>
            <p:cNvSpPr/>
            <p:nvPr/>
          </p:nvSpPr>
          <p:spPr>
            <a:xfrm>
              <a:off x="2387422" y="2184961"/>
              <a:ext cx="30008" cy="30270"/>
            </a:xfrm>
            <a:custGeom>
              <a:avLst/>
              <a:gdLst/>
              <a:ahLst/>
              <a:cxnLst/>
              <a:rect l="l" t="t" r="r" b="b"/>
              <a:pathLst>
                <a:path w="1146" h="1156" extrusionOk="0">
                  <a:moveTo>
                    <a:pt x="573" y="1"/>
                  </a:moveTo>
                  <a:cubicBezTo>
                    <a:pt x="258" y="1"/>
                    <a:pt x="1" y="258"/>
                    <a:pt x="1" y="573"/>
                  </a:cubicBezTo>
                  <a:cubicBezTo>
                    <a:pt x="1" y="898"/>
                    <a:pt x="258" y="1155"/>
                    <a:pt x="573" y="1155"/>
                  </a:cubicBezTo>
                  <a:cubicBezTo>
                    <a:pt x="888" y="1155"/>
                    <a:pt x="1145" y="898"/>
                    <a:pt x="1145" y="573"/>
                  </a:cubicBezTo>
                  <a:cubicBezTo>
                    <a:pt x="1145" y="258"/>
                    <a:pt x="888" y="1"/>
                    <a:pt x="573" y="1"/>
                  </a:cubicBezTo>
                  <a:close/>
                </a:path>
              </a:pathLst>
            </a:custGeom>
            <a:solidFill>
              <a:srgbClr val="9CA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5610;p64"/>
            <p:cNvSpPr/>
            <p:nvPr/>
          </p:nvSpPr>
          <p:spPr>
            <a:xfrm>
              <a:off x="2415152" y="2156995"/>
              <a:ext cx="30244" cy="30244"/>
            </a:xfrm>
            <a:custGeom>
              <a:avLst/>
              <a:gdLst/>
              <a:ahLst/>
              <a:cxnLst/>
              <a:rect l="l" t="t" r="r" b="b"/>
              <a:pathLst>
                <a:path w="1155" h="1155" extrusionOk="0">
                  <a:moveTo>
                    <a:pt x="582" y="0"/>
                  </a:moveTo>
                  <a:cubicBezTo>
                    <a:pt x="268" y="0"/>
                    <a:pt x="0" y="258"/>
                    <a:pt x="0" y="582"/>
                  </a:cubicBezTo>
                  <a:cubicBezTo>
                    <a:pt x="0" y="897"/>
                    <a:pt x="268" y="1155"/>
                    <a:pt x="582" y="1155"/>
                  </a:cubicBezTo>
                  <a:cubicBezTo>
                    <a:pt x="897" y="1155"/>
                    <a:pt x="1155" y="897"/>
                    <a:pt x="1155" y="582"/>
                  </a:cubicBezTo>
                  <a:cubicBezTo>
                    <a:pt x="1155" y="258"/>
                    <a:pt x="897" y="0"/>
                    <a:pt x="582" y="0"/>
                  </a:cubicBezTo>
                  <a:close/>
                </a:path>
              </a:pathLst>
            </a:custGeom>
            <a:solidFill>
              <a:srgbClr val="9CA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5611;p64"/>
            <p:cNvSpPr/>
            <p:nvPr/>
          </p:nvSpPr>
          <p:spPr>
            <a:xfrm>
              <a:off x="2474854" y="2244924"/>
              <a:ext cx="79707" cy="75727"/>
            </a:xfrm>
            <a:custGeom>
              <a:avLst/>
              <a:gdLst/>
              <a:ahLst/>
              <a:cxnLst/>
              <a:rect l="l" t="t" r="r" b="b"/>
              <a:pathLst>
                <a:path w="3044" h="2892" extrusionOk="0">
                  <a:moveTo>
                    <a:pt x="2090" y="0"/>
                  </a:moveTo>
                  <a:lnTo>
                    <a:pt x="0" y="2080"/>
                  </a:lnTo>
                  <a:lnTo>
                    <a:pt x="382" y="2462"/>
                  </a:lnTo>
                  <a:cubicBezTo>
                    <a:pt x="673" y="2748"/>
                    <a:pt x="1050" y="2891"/>
                    <a:pt x="1426" y="2891"/>
                  </a:cubicBezTo>
                  <a:cubicBezTo>
                    <a:pt x="1801" y="2891"/>
                    <a:pt x="2176" y="2748"/>
                    <a:pt x="2462" y="2462"/>
                  </a:cubicBezTo>
                  <a:cubicBezTo>
                    <a:pt x="3044" y="1889"/>
                    <a:pt x="3044" y="954"/>
                    <a:pt x="2462" y="382"/>
                  </a:cubicBezTo>
                  <a:lnTo>
                    <a:pt x="2090"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5612;p64"/>
            <p:cNvSpPr/>
            <p:nvPr/>
          </p:nvSpPr>
          <p:spPr>
            <a:xfrm>
              <a:off x="2475115" y="2244924"/>
              <a:ext cx="71459" cy="71721"/>
            </a:xfrm>
            <a:custGeom>
              <a:avLst/>
              <a:gdLst/>
              <a:ahLst/>
              <a:cxnLst/>
              <a:rect l="l" t="t" r="r" b="b"/>
              <a:pathLst>
                <a:path w="2729" h="2739" extrusionOk="0">
                  <a:moveTo>
                    <a:pt x="2080" y="0"/>
                  </a:moveTo>
                  <a:lnTo>
                    <a:pt x="0" y="2080"/>
                  </a:lnTo>
                  <a:lnTo>
                    <a:pt x="372" y="2462"/>
                  </a:lnTo>
                  <a:cubicBezTo>
                    <a:pt x="487" y="2576"/>
                    <a:pt x="620" y="2662"/>
                    <a:pt x="763" y="2738"/>
                  </a:cubicBezTo>
                  <a:lnTo>
                    <a:pt x="2728" y="764"/>
                  </a:lnTo>
                  <a:cubicBezTo>
                    <a:pt x="2662" y="621"/>
                    <a:pt x="2566" y="487"/>
                    <a:pt x="2452" y="382"/>
                  </a:cubicBezTo>
                  <a:lnTo>
                    <a:pt x="2080" y="0"/>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5613;p64"/>
            <p:cNvSpPr/>
            <p:nvPr/>
          </p:nvSpPr>
          <p:spPr>
            <a:xfrm>
              <a:off x="2450371" y="2220756"/>
              <a:ext cx="89945" cy="88820"/>
            </a:xfrm>
            <a:custGeom>
              <a:avLst/>
              <a:gdLst/>
              <a:ahLst/>
              <a:cxnLst/>
              <a:rect l="l" t="t" r="r" b="b"/>
              <a:pathLst>
                <a:path w="3435" h="3392" extrusionOk="0">
                  <a:moveTo>
                    <a:pt x="2576" y="0"/>
                  </a:moveTo>
                  <a:cubicBezTo>
                    <a:pt x="2522" y="0"/>
                    <a:pt x="2467" y="22"/>
                    <a:pt x="2424" y="65"/>
                  </a:cubicBezTo>
                  <a:lnTo>
                    <a:pt x="86" y="2402"/>
                  </a:lnTo>
                  <a:cubicBezTo>
                    <a:pt x="1" y="2488"/>
                    <a:pt x="1" y="2631"/>
                    <a:pt x="86" y="2717"/>
                  </a:cubicBezTo>
                  <a:lnTo>
                    <a:pt x="697" y="3327"/>
                  </a:lnTo>
                  <a:cubicBezTo>
                    <a:pt x="740" y="3370"/>
                    <a:pt x="795" y="3392"/>
                    <a:pt x="850" y="3392"/>
                  </a:cubicBezTo>
                  <a:cubicBezTo>
                    <a:pt x="904" y="3392"/>
                    <a:pt x="959" y="3370"/>
                    <a:pt x="1002" y="3327"/>
                  </a:cubicBezTo>
                  <a:lnTo>
                    <a:pt x="3349" y="990"/>
                  </a:lnTo>
                  <a:cubicBezTo>
                    <a:pt x="3435" y="904"/>
                    <a:pt x="3435" y="761"/>
                    <a:pt x="3349" y="675"/>
                  </a:cubicBezTo>
                  <a:lnTo>
                    <a:pt x="2729" y="65"/>
                  </a:lnTo>
                  <a:cubicBezTo>
                    <a:pt x="2686" y="22"/>
                    <a:pt x="2631" y="0"/>
                    <a:pt x="25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 name="Rettangolo 185"/>
          <p:cNvSpPr/>
          <p:nvPr/>
        </p:nvSpPr>
        <p:spPr>
          <a:xfrm>
            <a:off x="6673657" y="4942752"/>
            <a:ext cx="2694847" cy="892552"/>
          </a:xfrm>
          <a:prstGeom prst="rect">
            <a:avLst/>
          </a:prstGeom>
        </p:spPr>
        <p:txBody>
          <a:bodyPr wrap="square">
            <a:spAutoFit/>
          </a:bodyPr>
          <a:lstStyle/>
          <a:p>
            <a:pPr marL="285750" indent="-285750">
              <a:buFont typeface="Arial" panose="020B0604020202020204" pitchFamily="34" charset="0"/>
              <a:buChar char="•"/>
            </a:pPr>
            <a:endParaRPr lang="it-IT" sz="1300" dirty="0" smtClean="0"/>
          </a:p>
          <a:p>
            <a:r>
              <a:rPr lang="it-IT" sz="1300" dirty="0" smtClean="0"/>
              <a:t>71% </a:t>
            </a:r>
            <a:r>
              <a:rPr lang="it-IT" sz="1300" dirty="0" err="1" smtClean="0"/>
              <a:t>mammografi</a:t>
            </a:r>
            <a:r>
              <a:rPr lang="it-IT" sz="1300" dirty="0" smtClean="0"/>
              <a:t>, 44% macchine di diagnostica per immagini hanno oltre 10 anni </a:t>
            </a:r>
            <a:endParaRPr lang="it-IT" sz="1400" dirty="0"/>
          </a:p>
        </p:txBody>
      </p:sp>
      <p:sp>
        <p:nvSpPr>
          <p:cNvPr id="188" name="Rettangolo 187"/>
          <p:cNvSpPr/>
          <p:nvPr/>
        </p:nvSpPr>
        <p:spPr>
          <a:xfrm>
            <a:off x="2543110" y="5286438"/>
            <a:ext cx="2736236" cy="1169551"/>
          </a:xfrm>
          <a:prstGeom prst="rect">
            <a:avLst/>
          </a:prstGeom>
        </p:spPr>
        <p:txBody>
          <a:bodyPr wrap="square">
            <a:spAutoFit/>
          </a:bodyPr>
          <a:lstStyle/>
          <a:p>
            <a:pPr algn="ctr"/>
            <a:r>
              <a:rPr lang="it-IT" sz="1400" b="1" dirty="0"/>
              <a:t>ammodernamento digitale </a:t>
            </a:r>
            <a:r>
              <a:rPr lang="it-IT" sz="1400" b="1" dirty="0" smtClean="0"/>
              <a:t>del parco tecnologico </a:t>
            </a:r>
            <a:r>
              <a:rPr lang="it-IT" sz="1400" dirty="0" smtClean="0"/>
              <a:t>ospedaliero, con sostituzione </a:t>
            </a:r>
            <a:r>
              <a:rPr lang="it-IT" sz="1400" dirty="0"/>
              <a:t>di </a:t>
            </a:r>
            <a:r>
              <a:rPr lang="it-IT" sz="1400" dirty="0" smtClean="0"/>
              <a:t>macchinari obsoleti </a:t>
            </a:r>
            <a:r>
              <a:rPr lang="it-IT" sz="1400" dirty="0"/>
              <a:t>con oltre 5 anni </a:t>
            </a:r>
            <a:r>
              <a:rPr lang="it-IT" sz="1400" dirty="0" smtClean="0"/>
              <a:t>di utilizzo (3.133 grandi apparecchiature)</a:t>
            </a:r>
            <a:endParaRPr lang="it-IT" sz="1400" dirty="0"/>
          </a:p>
        </p:txBody>
      </p:sp>
      <p:sp>
        <p:nvSpPr>
          <p:cNvPr id="189" name="Rettangolo 188"/>
          <p:cNvSpPr/>
          <p:nvPr/>
        </p:nvSpPr>
        <p:spPr>
          <a:xfrm>
            <a:off x="69782" y="1555327"/>
            <a:ext cx="2629098" cy="1754326"/>
          </a:xfrm>
          <a:prstGeom prst="rect">
            <a:avLst/>
          </a:prstGeom>
        </p:spPr>
        <p:txBody>
          <a:bodyPr wrap="square">
            <a:spAutoFit/>
          </a:bodyPr>
          <a:lstStyle/>
          <a:p>
            <a:r>
              <a:rPr lang="it-IT" sz="1200" dirty="0"/>
              <a:t>l’approvazione di un </a:t>
            </a:r>
            <a:r>
              <a:rPr lang="it-IT" sz="1200" b="1" dirty="0"/>
              <a:t>Contratto istituzionale </a:t>
            </a:r>
            <a:r>
              <a:rPr lang="it-IT" sz="1200" b="1" dirty="0" smtClean="0"/>
              <a:t>di sviluppo </a:t>
            </a:r>
            <a:r>
              <a:rPr lang="it-IT" sz="1200" dirty="0"/>
              <a:t>tra le amministrazioni regionali, gli </a:t>
            </a:r>
            <a:r>
              <a:rPr lang="it-IT" sz="1200" dirty="0" smtClean="0"/>
              <a:t>enti sanitari </a:t>
            </a:r>
            <a:r>
              <a:rPr lang="it-IT" sz="1200" dirty="0"/>
              <a:t>coinvolti ed il Ministero della salute </a:t>
            </a:r>
            <a:r>
              <a:rPr lang="it-IT" sz="1200" dirty="0" smtClean="0"/>
              <a:t>come responsabile </a:t>
            </a:r>
            <a:r>
              <a:rPr lang="it-IT" sz="1200" dirty="0"/>
              <a:t>della implementazione del </a:t>
            </a:r>
            <a:r>
              <a:rPr lang="it-IT" sz="1200" dirty="0" smtClean="0"/>
              <a:t>progetto per l’individuazione di </a:t>
            </a:r>
            <a:r>
              <a:rPr lang="it-IT" sz="1200" dirty="0"/>
              <a:t>siti </a:t>
            </a:r>
            <a:r>
              <a:rPr lang="it-IT" sz="1200" dirty="0" smtClean="0"/>
              <a:t>ospedalieri destinatari </a:t>
            </a:r>
            <a:r>
              <a:rPr lang="it-IT" sz="1200" dirty="0"/>
              <a:t>delle nuove attrezzature </a:t>
            </a:r>
            <a:r>
              <a:rPr lang="it-IT" sz="1200" dirty="0" smtClean="0"/>
              <a:t>tecnologicamente avanzate</a:t>
            </a:r>
            <a:r>
              <a:rPr lang="it-IT" sz="1200" dirty="0"/>
              <a:t>;</a:t>
            </a:r>
          </a:p>
        </p:txBody>
      </p:sp>
      <p:sp>
        <p:nvSpPr>
          <p:cNvPr id="190" name="Rettangolo 189"/>
          <p:cNvSpPr/>
          <p:nvPr/>
        </p:nvSpPr>
        <p:spPr>
          <a:xfrm>
            <a:off x="6076047" y="3230597"/>
            <a:ext cx="2650039" cy="1015663"/>
          </a:xfrm>
          <a:prstGeom prst="rect">
            <a:avLst/>
          </a:prstGeom>
        </p:spPr>
        <p:txBody>
          <a:bodyPr wrap="square">
            <a:spAutoFit/>
          </a:bodyPr>
          <a:lstStyle/>
          <a:p>
            <a:r>
              <a:rPr lang="it-IT" sz="1200" dirty="0"/>
              <a:t>interventi per potenziare il livello di </a:t>
            </a:r>
            <a:r>
              <a:rPr lang="it-IT" sz="1200" b="1" dirty="0" smtClean="0"/>
              <a:t>digitalizzazione di </a:t>
            </a:r>
            <a:r>
              <a:rPr lang="it-IT" sz="1200" b="1" dirty="0"/>
              <a:t>280 strutture sanitarie </a:t>
            </a:r>
            <a:r>
              <a:rPr lang="it-IT" sz="1200" dirty="0"/>
              <a:t>(entro il 2025) sede </a:t>
            </a:r>
            <a:r>
              <a:rPr lang="it-IT" sz="1200" dirty="0" smtClean="0"/>
              <a:t>di Dipartimenti </a:t>
            </a:r>
            <a:r>
              <a:rPr lang="it-IT" sz="1200" dirty="0"/>
              <a:t>di emergenza e accettazione (DEA) di I </a:t>
            </a:r>
            <a:r>
              <a:rPr lang="it-IT" sz="1200" dirty="0" smtClean="0"/>
              <a:t>e II livello</a:t>
            </a:r>
            <a:endParaRPr lang="it-IT" sz="1200" dirty="0"/>
          </a:p>
        </p:txBody>
      </p:sp>
      <p:sp>
        <p:nvSpPr>
          <p:cNvPr id="191" name="Rettangolo 190"/>
          <p:cNvSpPr/>
          <p:nvPr/>
        </p:nvSpPr>
        <p:spPr>
          <a:xfrm>
            <a:off x="4720701" y="1022728"/>
            <a:ext cx="3153313" cy="830997"/>
          </a:xfrm>
          <a:prstGeom prst="rect">
            <a:avLst/>
          </a:prstGeom>
        </p:spPr>
        <p:txBody>
          <a:bodyPr wrap="square">
            <a:spAutoFit/>
          </a:bodyPr>
          <a:lstStyle/>
          <a:p>
            <a:r>
              <a:rPr lang="it-IT" sz="1200" dirty="0"/>
              <a:t>pubblicazione delle procedure di appalto </a:t>
            </a:r>
            <a:r>
              <a:rPr lang="it-IT" sz="1200" dirty="0" smtClean="0"/>
              <a:t>nell’ambito degli </a:t>
            </a:r>
            <a:r>
              <a:rPr lang="it-IT" sz="1200" b="1" dirty="0"/>
              <a:t>accordi quadro </a:t>
            </a:r>
            <a:r>
              <a:rPr lang="it-IT" sz="1200" b="1" dirty="0" err="1"/>
              <a:t>Consip</a:t>
            </a:r>
            <a:r>
              <a:rPr lang="it-IT" sz="1200" dirty="0"/>
              <a:t>, e conclusione di </a:t>
            </a:r>
            <a:r>
              <a:rPr lang="it-IT" sz="1200" dirty="0" smtClean="0"/>
              <a:t>contratti per </a:t>
            </a:r>
            <a:r>
              <a:rPr lang="it-IT" sz="1200" dirty="0"/>
              <a:t>la fornitura di servizi per la digitalizzazione </a:t>
            </a:r>
            <a:r>
              <a:rPr lang="it-IT" sz="1200" dirty="0" smtClean="0"/>
              <a:t>degli ospedali</a:t>
            </a:r>
            <a:endParaRPr lang="it-IT" sz="1200" dirty="0"/>
          </a:p>
        </p:txBody>
      </p:sp>
      <p:sp>
        <p:nvSpPr>
          <p:cNvPr id="193" name="Rettangolo 192"/>
          <p:cNvSpPr/>
          <p:nvPr/>
        </p:nvSpPr>
        <p:spPr>
          <a:xfrm>
            <a:off x="10361662" y="1093513"/>
            <a:ext cx="1463824" cy="1600438"/>
          </a:xfrm>
          <a:prstGeom prst="rect">
            <a:avLst/>
          </a:prstGeom>
        </p:spPr>
        <p:txBody>
          <a:bodyPr wrap="square">
            <a:spAutoFit/>
          </a:bodyPr>
          <a:lstStyle/>
          <a:p>
            <a:r>
              <a:rPr lang="it-IT" sz="1400" dirty="0"/>
              <a:t>2020: </a:t>
            </a:r>
            <a:r>
              <a:rPr lang="it-IT" sz="1400" dirty="0" smtClean="0"/>
              <a:t>170,9 mln</a:t>
            </a:r>
            <a:endParaRPr lang="it-IT" sz="1400" dirty="0"/>
          </a:p>
          <a:p>
            <a:r>
              <a:rPr lang="it-IT" sz="1400" dirty="0"/>
              <a:t>2021: </a:t>
            </a:r>
            <a:r>
              <a:rPr lang="it-IT" sz="1400" dirty="0" smtClean="0"/>
              <a:t>624,1 </a:t>
            </a:r>
            <a:r>
              <a:rPr lang="it-IT" sz="1400" dirty="0"/>
              <a:t>mln</a:t>
            </a:r>
          </a:p>
          <a:p>
            <a:r>
              <a:rPr lang="it-IT" sz="1400" dirty="0"/>
              <a:t>2022: </a:t>
            </a:r>
            <a:r>
              <a:rPr lang="it-IT" sz="1400" dirty="0" smtClean="0"/>
              <a:t>405,2 </a:t>
            </a:r>
            <a:r>
              <a:rPr lang="it-IT" sz="1400" dirty="0"/>
              <a:t>mln</a:t>
            </a:r>
          </a:p>
          <a:p>
            <a:r>
              <a:rPr lang="it-IT" sz="1400" dirty="0"/>
              <a:t>2023: </a:t>
            </a:r>
            <a:r>
              <a:rPr lang="it-IT" sz="1400" dirty="0" smtClean="0"/>
              <a:t>659,6 </a:t>
            </a:r>
            <a:r>
              <a:rPr lang="it-IT" sz="1400" dirty="0"/>
              <a:t>mln</a:t>
            </a:r>
          </a:p>
          <a:p>
            <a:r>
              <a:rPr lang="it-IT" sz="1400" dirty="0"/>
              <a:t>2024: </a:t>
            </a:r>
            <a:r>
              <a:rPr lang="it-IT" sz="1400" dirty="0" smtClean="0"/>
              <a:t>973,6 </a:t>
            </a:r>
            <a:r>
              <a:rPr lang="it-IT" sz="1400" dirty="0"/>
              <a:t>mln</a:t>
            </a:r>
          </a:p>
          <a:p>
            <a:r>
              <a:rPr lang="it-IT" sz="1400" dirty="0"/>
              <a:t>2025: </a:t>
            </a:r>
            <a:r>
              <a:rPr lang="it-IT" sz="1400" dirty="0" smtClean="0"/>
              <a:t>718,5 </a:t>
            </a:r>
            <a:r>
              <a:rPr lang="it-IT" sz="1400" dirty="0"/>
              <a:t>mln</a:t>
            </a:r>
          </a:p>
          <a:p>
            <a:r>
              <a:rPr lang="it-IT" sz="1400" dirty="0"/>
              <a:t>2026: </a:t>
            </a:r>
            <a:r>
              <a:rPr lang="it-IT" sz="1400" dirty="0" smtClean="0"/>
              <a:t>500,4 </a:t>
            </a:r>
            <a:r>
              <a:rPr lang="it-IT" sz="1400" dirty="0"/>
              <a:t>mln</a:t>
            </a:r>
          </a:p>
        </p:txBody>
      </p:sp>
      <p:sp>
        <p:nvSpPr>
          <p:cNvPr id="194" name="Google Shape;6746;p66">
            <a:extLst>
              <a:ext uri="{FF2B5EF4-FFF2-40B4-BE49-F238E27FC236}">
                <a16:creationId xmlns:a16="http://schemas.microsoft.com/office/drawing/2014/main" id="{32990447-82A9-4DF4-952B-D86BE5EFB4C5}"/>
              </a:ext>
            </a:extLst>
          </p:cNvPr>
          <p:cNvSpPr/>
          <p:nvPr/>
        </p:nvSpPr>
        <p:spPr>
          <a:xfrm>
            <a:off x="9782437" y="1666023"/>
            <a:ext cx="498565" cy="453631"/>
          </a:xfrm>
          <a:custGeom>
            <a:avLst/>
            <a:gdLst/>
            <a:ahLst/>
            <a:cxnLst/>
            <a:rect l="l" t="t" r="r" b="b"/>
            <a:pathLst>
              <a:path w="12697" h="12666" extrusionOk="0">
                <a:moveTo>
                  <a:pt x="6301" y="1356"/>
                </a:moveTo>
                <a:cubicBezTo>
                  <a:pt x="6522" y="1356"/>
                  <a:pt x="6711" y="1576"/>
                  <a:pt x="6711" y="1797"/>
                </a:cubicBezTo>
                <a:lnTo>
                  <a:pt x="6711" y="2269"/>
                </a:lnTo>
                <a:cubicBezTo>
                  <a:pt x="7656" y="2458"/>
                  <a:pt x="8349" y="3309"/>
                  <a:pt x="8349" y="4285"/>
                </a:cubicBezTo>
                <a:cubicBezTo>
                  <a:pt x="8349" y="4538"/>
                  <a:pt x="8160" y="4727"/>
                  <a:pt x="7971" y="4727"/>
                </a:cubicBezTo>
                <a:cubicBezTo>
                  <a:pt x="7719" y="4727"/>
                  <a:pt x="7530" y="4538"/>
                  <a:pt x="7530" y="4285"/>
                </a:cubicBezTo>
                <a:cubicBezTo>
                  <a:pt x="7530" y="3624"/>
                  <a:pt x="6994" y="3057"/>
                  <a:pt x="6301" y="3057"/>
                </a:cubicBezTo>
                <a:cubicBezTo>
                  <a:pt x="5640" y="3057"/>
                  <a:pt x="5073" y="3624"/>
                  <a:pt x="5073" y="4285"/>
                </a:cubicBezTo>
                <a:cubicBezTo>
                  <a:pt x="5073" y="4947"/>
                  <a:pt x="5829" y="5483"/>
                  <a:pt x="6585" y="6018"/>
                </a:cubicBezTo>
                <a:cubicBezTo>
                  <a:pt x="7435" y="6648"/>
                  <a:pt x="8412" y="7310"/>
                  <a:pt x="8412" y="8413"/>
                </a:cubicBezTo>
                <a:cubicBezTo>
                  <a:pt x="8412" y="9421"/>
                  <a:pt x="7687" y="10271"/>
                  <a:pt x="6742" y="10429"/>
                </a:cubicBezTo>
                <a:lnTo>
                  <a:pt x="6742" y="10901"/>
                </a:lnTo>
                <a:cubicBezTo>
                  <a:pt x="6742" y="11154"/>
                  <a:pt x="6553" y="11311"/>
                  <a:pt x="6364" y="11311"/>
                </a:cubicBezTo>
                <a:cubicBezTo>
                  <a:pt x="6144" y="11311"/>
                  <a:pt x="5955" y="11091"/>
                  <a:pt x="5955" y="10901"/>
                </a:cubicBezTo>
                <a:lnTo>
                  <a:pt x="5955" y="10429"/>
                </a:lnTo>
                <a:cubicBezTo>
                  <a:pt x="5010" y="10240"/>
                  <a:pt x="4316" y="9421"/>
                  <a:pt x="4316" y="8413"/>
                </a:cubicBezTo>
                <a:cubicBezTo>
                  <a:pt x="4316" y="8192"/>
                  <a:pt x="4505" y="8035"/>
                  <a:pt x="4694" y="8035"/>
                </a:cubicBezTo>
                <a:cubicBezTo>
                  <a:pt x="4884" y="8035"/>
                  <a:pt x="5136" y="8224"/>
                  <a:pt x="5136" y="8413"/>
                </a:cubicBezTo>
                <a:cubicBezTo>
                  <a:pt x="5136" y="9106"/>
                  <a:pt x="5671" y="9641"/>
                  <a:pt x="6364" y="9641"/>
                </a:cubicBezTo>
                <a:cubicBezTo>
                  <a:pt x="7026" y="9641"/>
                  <a:pt x="7561" y="9106"/>
                  <a:pt x="7561" y="8413"/>
                </a:cubicBezTo>
                <a:cubicBezTo>
                  <a:pt x="7561" y="7751"/>
                  <a:pt x="6868" y="7247"/>
                  <a:pt x="6081" y="6680"/>
                </a:cubicBezTo>
                <a:cubicBezTo>
                  <a:pt x="5199" y="6050"/>
                  <a:pt x="4253" y="5388"/>
                  <a:pt x="4253" y="4285"/>
                </a:cubicBezTo>
                <a:cubicBezTo>
                  <a:pt x="4253" y="3309"/>
                  <a:pt x="4978" y="2427"/>
                  <a:pt x="5923" y="2269"/>
                </a:cubicBezTo>
                <a:lnTo>
                  <a:pt x="5923" y="1797"/>
                </a:lnTo>
                <a:cubicBezTo>
                  <a:pt x="5923" y="1576"/>
                  <a:pt x="6112" y="1356"/>
                  <a:pt x="6301" y="1356"/>
                </a:cubicBezTo>
                <a:close/>
                <a:moveTo>
                  <a:pt x="6333" y="1"/>
                </a:moveTo>
                <a:cubicBezTo>
                  <a:pt x="2836" y="1"/>
                  <a:pt x="0" y="2836"/>
                  <a:pt x="0" y="6333"/>
                </a:cubicBezTo>
                <a:cubicBezTo>
                  <a:pt x="0" y="9830"/>
                  <a:pt x="2836" y="12666"/>
                  <a:pt x="6333" y="12666"/>
                </a:cubicBezTo>
                <a:cubicBezTo>
                  <a:pt x="9861" y="12666"/>
                  <a:pt x="12697" y="9830"/>
                  <a:pt x="12697" y="6333"/>
                </a:cubicBezTo>
                <a:cubicBezTo>
                  <a:pt x="12697" y="2836"/>
                  <a:pt x="9861" y="1"/>
                  <a:pt x="6333"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Rettangolo 194"/>
          <p:cNvSpPr/>
          <p:nvPr/>
        </p:nvSpPr>
        <p:spPr>
          <a:xfrm>
            <a:off x="9428923" y="5060954"/>
            <a:ext cx="2763077" cy="1292662"/>
          </a:xfrm>
          <a:prstGeom prst="rect">
            <a:avLst/>
          </a:prstGeom>
        </p:spPr>
        <p:txBody>
          <a:bodyPr wrap="square">
            <a:spAutoFit/>
          </a:bodyPr>
          <a:lstStyle/>
          <a:p>
            <a:r>
              <a:rPr lang="it-IT" sz="1300" dirty="0" smtClean="0"/>
              <a:t>Capacità </a:t>
            </a:r>
            <a:r>
              <a:rPr lang="it-IT" sz="1300" dirty="0"/>
              <a:t>di innovare e valorizzare gli </a:t>
            </a:r>
            <a:r>
              <a:rPr lang="it-IT" sz="1300" dirty="0" err="1"/>
              <a:t>asset</a:t>
            </a:r>
            <a:r>
              <a:rPr lang="it-IT" sz="1300" dirty="0"/>
              <a:t> tecnologici e digitali attualmente in uso negli ospedali, per rispondere meglio ai bisogni di salute della popolazione e migliorare la capacità di </a:t>
            </a:r>
            <a:r>
              <a:rPr lang="it-IT" sz="1300" dirty="0" err="1"/>
              <a:t>governance</a:t>
            </a:r>
            <a:r>
              <a:rPr lang="it-IT" sz="1300" dirty="0"/>
              <a:t> di </a:t>
            </a:r>
            <a:r>
              <a:rPr lang="it-IT" sz="1300" dirty="0" smtClean="0"/>
              <a:t>ogni </a:t>
            </a:r>
            <a:r>
              <a:rPr lang="it-IT" sz="1300" dirty="0"/>
              <a:t>entità </a:t>
            </a:r>
          </a:p>
        </p:txBody>
      </p:sp>
      <p:grpSp>
        <p:nvGrpSpPr>
          <p:cNvPr id="81" name="Google Shape;12321;p92">
            <a:extLst>
              <a:ext uri="{FF2B5EF4-FFF2-40B4-BE49-F238E27FC236}">
                <a16:creationId xmlns:a16="http://schemas.microsoft.com/office/drawing/2014/main" id="{5ADC87AD-4578-40D6-9D36-122E88D3659C}"/>
              </a:ext>
            </a:extLst>
          </p:cNvPr>
          <p:cNvGrpSpPr/>
          <p:nvPr/>
        </p:nvGrpSpPr>
        <p:grpSpPr>
          <a:xfrm>
            <a:off x="9707080" y="3068247"/>
            <a:ext cx="649277" cy="622819"/>
            <a:chOff x="6229598" y="1518052"/>
            <a:chExt cx="343560" cy="343822"/>
          </a:xfrm>
        </p:grpSpPr>
        <p:sp>
          <p:nvSpPr>
            <p:cNvPr id="82" name="Google Shape;12322;p92">
              <a:extLst>
                <a:ext uri="{FF2B5EF4-FFF2-40B4-BE49-F238E27FC236}">
                  <a16:creationId xmlns:a16="http://schemas.microsoft.com/office/drawing/2014/main" id="{9290A16F-E021-4A16-B447-C295C976DCBA}"/>
                </a:ext>
              </a:extLst>
            </p:cNvPr>
            <p:cNvSpPr/>
            <p:nvPr/>
          </p:nvSpPr>
          <p:spPr>
            <a:xfrm>
              <a:off x="6229598" y="1518052"/>
              <a:ext cx="343560" cy="343822"/>
            </a:xfrm>
            <a:custGeom>
              <a:avLst/>
              <a:gdLst/>
              <a:ahLst/>
              <a:cxnLst/>
              <a:rect l="l" t="t" r="r" b="b"/>
              <a:pathLst>
                <a:path w="13083" h="13093" extrusionOk="0">
                  <a:moveTo>
                    <a:pt x="6537" y="0"/>
                  </a:moveTo>
                  <a:cubicBezTo>
                    <a:pt x="2929" y="0"/>
                    <a:pt x="0" y="2938"/>
                    <a:pt x="0" y="6546"/>
                  </a:cubicBezTo>
                  <a:cubicBezTo>
                    <a:pt x="0" y="10164"/>
                    <a:pt x="2929" y="13092"/>
                    <a:pt x="6537" y="13092"/>
                  </a:cubicBezTo>
                  <a:cubicBezTo>
                    <a:pt x="10154" y="13092"/>
                    <a:pt x="13083" y="10164"/>
                    <a:pt x="13083" y="6546"/>
                  </a:cubicBezTo>
                  <a:cubicBezTo>
                    <a:pt x="13083" y="2938"/>
                    <a:pt x="10154" y="0"/>
                    <a:pt x="65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2323;p92">
              <a:extLst>
                <a:ext uri="{FF2B5EF4-FFF2-40B4-BE49-F238E27FC236}">
                  <a16:creationId xmlns:a16="http://schemas.microsoft.com/office/drawing/2014/main" id="{991901BD-22A3-4323-9C80-37560DD7B5E3}"/>
                </a:ext>
              </a:extLst>
            </p:cNvPr>
            <p:cNvSpPr/>
            <p:nvPr/>
          </p:nvSpPr>
          <p:spPr>
            <a:xfrm>
              <a:off x="6255228" y="1543918"/>
              <a:ext cx="292064" cy="292064"/>
            </a:xfrm>
            <a:custGeom>
              <a:avLst/>
              <a:gdLst/>
              <a:ahLst/>
              <a:cxnLst/>
              <a:rect l="l" t="t" r="r" b="b"/>
              <a:pathLst>
                <a:path w="11122" h="11122" extrusionOk="0">
                  <a:moveTo>
                    <a:pt x="5561" y="1"/>
                  </a:moveTo>
                  <a:cubicBezTo>
                    <a:pt x="2489" y="1"/>
                    <a:pt x="1" y="2489"/>
                    <a:pt x="1" y="5561"/>
                  </a:cubicBezTo>
                  <a:cubicBezTo>
                    <a:pt x="1" y="8633"/>
                    <a:pt x="2489" y="11121"/>
                    <a:pt x="5561" y="11121"/>
                  </a:cubicBezTo>
                  <a:cubicBezTo>
                    <a:pt x="8633" y="11121"/>
                    <a:pt x="11121" y="8633"/>
                    <a:pt x="11121" y="5561"/>
                  </a:cubicBezTo>
                  <a:cubicBezTo>
                    <a:pt x="11121" y="2489"/>
                    <a:pt x="8633" y="1"/>
                    <a:pt x="5561" y="1"/>
                  </a:cubicBezTo>
                  <a:close/>
                </a:path>
              </a:pathLst>
            </a:custGeom>
            <a:solidFill>
              <a:schemeClr val="accent4">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4">
                    <a:lumMod val="20000"/>
                    <a:lumOff val="80000"/>
                  </a:schemeClr>
                </a:solidFill>
              </a:endParaRPr>
            </a:p>
          </p:txBody>
        </p:sp>
        <p:sp>
          <p:nvSpPr>
            <p:cNvPr id="96" name="Google Shape;12324;p92">
              <a:extLst>
                <a:ext uri="{FF2B5EF4-FFF2-40B4-BE49-F238E27FC236}">
                  <a16:creationId xmlns:a16="http://schemas.microsoft.com/office/drawing/2014/main" id="{B8F45F1A-134E-4E55-88D0-279C0F0AAA77}"/>
                </a:ext>
              </a:extLst>
            </p:cNvPr>
            <p:cNvSpPr/>
            <p:nvPr/>
          </p:nvSpPr>
          <p:spPr>
            <a:xfrm>
              <a:off x="6396218" y="1564034"/>
              <a:ext cx="10320" cy="131221"/>
            </a:xfrm>
            <a:custGeom>
              <a:avLst/>
              <a:gdLst/>
              <a:ahLst/>
              <a:cxnLst/>
              <a:rect l="l" t="t" r="r" b="b"/>
              <a:pathLst>
                <a:path w="393" h="4997" extrusionOk="0">
                  <a:moveTo>
                    <a:pt x="197" y="0"/>
                  </a:moveTo>
                  <a:cubicBezTo>
                    <a:pt x="99" y="0"/>
                    <a:pt x="1" y="67"/>
                    <a:pt x="1" y="201"/>
                  </a:cubicBezTo>
                  <a:lnTo>
                    <a:pt x="1" y="4795"/>
                  </a:lnTo>
                  <a:cubicBezTo>
                    <a:pt x="1" y="4910"/>
                    <a:pt x="87" y="4996"/>
                    <a:pt x="192" y="4996"/>
                  </a:cubicBezTo>
                  <a:cubicBezTo>
                    <a:pt x="307" y="4996"/>
                    <a:pt x="393" y="4910"/>
                    <a:pt x="393" y="4795"/>
                  </a:cubicBezTo>
                  <a:lnTo>
                    <a:pt x="393" y="201"/>
                  </a:lnTo>
                  <a:cubicBezTo>
                    <a:pt x="393" y="67"/>
                    <a:pt x="295" y="0"/>
                    <a:pt x="197" y="0"/>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2325;p92">
              <a:extLst>
                <a:ext uri="{FF2B5EF4-FFF2-40B4-BE49-F238E27FC236}">
                  <a16:creationId xmlns:a16="http://schemas.microsoft.com/office/drawing/2014/main" id="{10F2EAB4-1085-4E5F-9F4B-A110E7F2CA10}"/>
                </a:ext>
              </a:extLst>
            </p:cNvPr>
            <p:cNvSpPr/>
            <p:nvPr/>
          </p:nvSpPr>
          <p:spPr>
            <a:xfrm>
              <a:off x="6394459" y="1684908"/>
              <a:ext cx="134477" cy="10346"/>
            </a:xfrm>
            <a:custGeom>
              <a:avLst/>
              <a:gdLst/>
              <a:ahLst/>
              <a:cxnLst/>
              <a:rect l="l" t="t" r="r" b="b"/>
              <a:pathLst>
                <a:path w="5121" h="394" extrusionOk="0">
                  <a:moveTo>
                    <a:pt x="259" y="1"/>
                  </a:moveTo>
                  <a:cubicBezTo>
                    <a:pt x="1" y="1"/>
                    <a:pt x="1" y="393"/>
                    <a:pt x="259" y="393"/>
                  </a:cubicBezTo>
                  <a:lnTo>
                    <a:pt x="4862" y="393"/>
                  </a:lnTo>
                  <a:cubicBezTo>
                    <a:pt x="5121" y="393"/>
                    <a:pt x="5121" y="1"/>
                    <a:pt x="4862"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2326;p92">
              <a:extLst>
                <a:ext uri="{FF2B5EF4-FFF2-40B4-BE49-F238E27FC236}">
                  <a16:creationId xmlns:a16="http://schemas.microsoft.com/office/drawing/2014/main" id="{A204752A-6DF4-4DDA-9607-14055F98E566}"/>
                </a:ext>
              </a:extLst>
            </p:cNvPr>
            <p:cNvSpPr/>
            <p:nvPr/>
          </p:nvSpPr>
          <p:spPr>
            <a:xfrm>
              <a:off x="6291178" y="1579868"/>
              <a:ext cx="272946" cy="256009"/>
            </a:xfrm>
            <a:custGeom>
              <a:avLst/>
              <a:gdLst/>
              <a:ahLst/>
              <a:cxnLst/>
              <a:rect l="l" t="t" r="r" b="b"/>
              <a:pathLst>
                <a:path w="10394" h="9749" extrusionOk="0">
                  <a:moveTo>
                    <a:pt x="7848" y="0"/>
                  </a:moveTo>
                  <a:lnTo>
                    <a:pt x="7848" y="0"/>
                  </a:lnTo>
                  <a:cubicBezTo>
                    <a:pt x="9781" y="2211"/>
                    <a:pt x="9666" y="5522"/>
                    <a:pt x="7599" y="7599"/>
                  </a:cubicBezTo>
                  <a:cubicBezTo>
                    <a:pt x="6518" y="8680"/>
                    <a:pt x="5095" y="9227"/>
                    <a:pt x="3667" y="9227"/>
                  </a:cubicBezTo>
                  <a:cubicBezTo>
                    <a:pt x="2363" y="9227"/>
                    <a:pt x="1055" y="8771"/>
                    <a:pt x="0" y="7848"/>
                  </a:cubicBezTo>
                  <a:lnTo>
                    <a:pt x="0" y="7848"/>
                  </a:lnTo>
                  <a:cubicBezTo>
                    <a:pt x="1108" y="9110"/>
                    <a:pt x="2650" y="9748"/>
                    <a:pt x="4196" y="9748"/>
                  </a:cubicBezTo>
                  <a:cubicBezTo>
                    <a:pt x="5614" y="9748"/>
                    <a:pt x="7035" y="9211"/>
                    <a:pt x="8125" y="8125"/>
                  </a:cubicBezTo>
                  <a:cubicBezTo>
                    <a:pt x="10393" y="5848"/>
                    <a:pt x="10269" y="2125"/>
                    <a:pt x="7848" y="0"/>
                  </a:cubicBezTo>
                  <a:close/>
                </a:path>
              </a:pathLst>
            </a:custGeom>
            <a:solidFill>
              <a:srgbClr val="E2E8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2327;p92">
              <a:extLst>
                <a:ext uri="{FF2B5EF4-FFF2-40B4-BE49-F238E27FC236}">
                  <a16:creationId xmlns:a16="http://schemas.microsoft.com/office/drawing/2014/main" id="{D402FE53-1C8A-49BE-AC8C-C10FD058236A}"/>
                </a:ext>
              </a:extLst>
            </p:cNvPr>
            <p:cNvSpPr/>
            <p:nvPr/>
          </p:nvSpPr>
          <p:spPr>
            <a:xfrm>
              <a:off x="6273584" y="1684908"/>
              <a:ext cx="21376" cy="10346"/>
            </a:xfrm>
            <a:custGeom>
              <a:avLst/>
              <a:gdLst/>
              <a:ahLst/>
              <a:cxnLst/>
              <a:rect l="l" t="t" r="r" b="b"/>
              <a:pathLst>
                <a:path w="814" h="394" extrusionOk="0">
                  <a:moveTo>
                    <a:pt x="268" y="1"/>
                  </a:moveTo>
                  <a:cubicBezTo>
                    <a:pt x="0" y="1"/>
                    <a:pt x="0" y="393"/>
                    <a:pt x="268" y="393"/>
                  </a:cubicBezTo>
                  <a:lnTo>
                    <a:pt x="555" y="393"/>
                  </a:lnTo>
                  <a:cubicBezTo>
                    <a:pt x="814" y="393"/>
                    <a:pt x="814" y="1"/>
                    <a:pt x="555" y="1"/>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2328;p92">
              <a:extLst>
                <a:ext uri="{FF2B5EF4-FFF2-40B4-BE49-F238E27FC236}">
                  <a16:creationId xmlns:a16="http://schemas.microsoft.com/office/drawing/2014/main" id="{F8CAD439-F3DF-44EE-B33A-40910ADEB22F}"/>
                </a:ext>
              </a:extLst>
            </p:cNvPr>
            <p:cNvSpPr/>
            <p:nvPr/>
          </p:nvSpPr>
          <p:spPr>
            <a:xfrm>
              <a:off x="6396218" y="1798194"/>
              <a:ext cx="10320" cy="17673"/>
            </a:xfrm>
            <a:custGeom>
              <a:avLst/>
              <a:gdLst/>
              <a:ahLst/>
              <a:cxnLst/>
              <a:rect l="l" t="t" r="r" b="b"/>
              <a:pathLst>
                <a:path w="393" h="673" extrusionOk="0">
                  <a:moveTo>
                    <a:pt x="197" y="1"/>
                  </a:moveTo>
                  <a:cubicBezTo>
                    <a:pt x="99" y="1"/>
                    <a:pt x="1" y="65"/>
                    <a:pt x="1" y="194"/>
                  </a:cubicBezTo>
                  <a:lnTo>
                    <a:pt x="1" y="481"/>
                  </a:lnTo>
                  <a:cubicBezTo>
                    <a:pt x="1" y="587"/>
                    <a:pt x="87" y="673"/>
                    <a:pt x="192" y="673"/>
                  </a:cubicBezTo>
                  <a:cubicBezTo>
                    <a:pt x="307" y="673"/>
                    <a:pt x="393" y="587"/>
                    <a:pt x="393" y="481"/>
                  </a:cubicBezTo>
                  <a:lnTo>
                    <a:pt x="393" y="194"/>
                  </a:lnTo>
                  <a:cubicBezTo>
                    <a:pt x="393" y="65"/>
                    <a:pt x="295" y="1"/>
                    <a:pt x="197" y="1"/>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2329;p92">
              <a:extLst>
                <a:ext uri="{FF2B5EF4-FFF2-40B4-BE49-F238E27FC236}">
                  <a16:creationId xmlns:a16="http://schemas.microsoft.com/office/drawing/2014/main" id="{9D4B49F3-E452-4D63-B768-2D53F3E6623E}"/>
                </a:ext>
              </a:extLst>
            </p:cNvPr>
            <p:cNvSpPr/>
            <p:nvPr/>
          </p:nvSpPr>
          <p:spPr>
            <a:xfrm>
              <a:off x="6308063" y="1599117"/>
              <a:ext cx="20036" cy="15966"/>
            </a:xfrm>
            <a:custGeom>
              <a:avLst/>
              <a:gdLst/>
              <a:ahLst/>
              <a:cxnLst/>
              <a:rect l="l" t="t" r="r" b="b"/>
              <a:pathLst>
                <a:path w="763" h="608" extrusionOk="0">
                  <a:moveTo>
                    <a:pt x="296" y="0"/>
                  </a:moveTo>
                  <a:cubicBezTo>
                    <a:pt x="140" y="0"/>
                    <a:pt x="1" y="210"/>
                    <a:pt x="161" y="349"/>
                  </a:cubicBezTo>
                  <a:lnTo>
                    <a:pt x="362" y="550"/>
                  </a:lnTo>
                  <a:cubicBezTo>
                    <a:pt x="399" y="587"/>
                    <a:pt x="445" y="606"/>
                    <a:pt x="501" y="607"/>
                  </a:cubicBezTo>
                  <a:lnTo>
                    <a:pt x="501" y="607"/>
                  </a:lnTo>
                  <a:cubicBezTo>
                    <a:pt x="679" y="604"/>
                    <a:pt x="763" y="396"/>
                    <a:pt x="640" y="272"/>
                  </a:cubicBezTo>
                  <a:lnTo>
                    <a:pt x="439" y="71"/>
                  </a:lnTo>
                  <a:cubicBezTo>
                    <a:pt x="395" y="21"/>
                    <a:pt x="344" y="0"/>
                    <a:pt x="296" y="0"/>
                  </a:cubicBezTo>
                  <a:close/>
                  <a:moveTo>
                    <a:pt x="501" y="607"/>
                  </a:moveTo>
                  <a:cubicBezTo>
                    <a:pt x="499" y="607"/>
                    <a:pt x="498" y="607"/>
                    <a:pt x="496" y="607"/>
                  </a:cubicBezTo>
                  <a:lnTo>
                    <a:pt x="506" y="607"/>
                  </a:lnTo>
                  <a:cubicBezTo>
                    <a:pt x="504" y="607"/>
                    <a:pt x="502" y="607"/>
                    <a:pt x="501" y="607"/>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2330;p92">
              <a:extLst>
                <a:ext uri="{FF2B5EF4-FFF2-40B4-BE49-F238E27FC236}">
                  <a16:creationId xmlns:a16="http://schemas.microsoft.com/office/drawing/2014/main" id="{935A1C12-EBDA-4BC9-87DA-6C25356BB020}"/>
                </a:ext>
              </a:extLst>
            </p:cNvPr>
            <p:cNvSpPr/>
            <p:nvPr/>
          </p:nvSpPr>
          <p:spPr>
            <a:xfrm>
              <a:off x="6473606" y="1764581"/>
              <a:ext cx="20141" cy="16097"/>
            </a:xfrm>
            <a:custGeom>
              <a:avLst/>
              <a:gdLst/>
              <a:ahLst/>
              <a:cxnLst/>
              <a:rect l="l" t="t" r="r" b="b"/>
              <a:pathLst>
                <a:path w="767" h="613" extrusionOk="0">
                  <a:moveTo>
                    <a:pt x="297" y="0"/>
                  </a:moveTo>
                  <a:cubicBezTo>
                    <a:pt x="138" y="0"/>
                    <a:pt x="1" y="208"/>
                    <a:pt x="154" y="355"/>
                  </a:cubicBezTo>
                  <a:lnTo>
                    <a:pt x="355" y="556"/>
                  </a:lnTo>
                  <a:cubicBezTo>
                    <a:pt x="394" y="584"/>
                    <a:pt x="451" y="613"/>
                    <a:pt x="499" y="613"/>
                  </a:cubicBezTo>
                  <a:cubicBezTo>
                    <a:pt x="671" y="613"/>
                    <a:pt x="767" y="402"/>
                    <a:pt x="642" y="278"/>
                  </a:cubicBezTo>
                  <a:lnTo>
                    <a:pt x="441" y="67"/>
                  </a:lnTo>
                  <a:cubicBezTo>
                    <a:pt x="396" y="20"/>
                    <a:pt x="345" y="0"/>
                    <a:pt x="297"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2331;p92">
              <a:extLst>
                <a:ext uri="{FF2B5EF4-FFF2-40B4-BE49-F238E27FC236}">
                  <a16:creationId xmlns:a16="http://schemas.microsoft.com/office/drawing/2014/main" id="{55BD8F04-9FBA-444E-8329-C7B89C4D5399}"/>
                </a:ext>
              </a:extLst>
            </p:cNvPr>
            <p:cNvSpPr/>
            <p:nvPr/>
          </p:nvSpPr>
          <p:spPr>
            <a:xfrm>
              <a:off x="6474368" y="1599117"/>
              <a:ext cx="20141" cy="15966"/>
            </a:xfrm>
            <a:custGeom>
              <a:avLst/>
              <a:gdLst/>
              <a:ahLst/>
              <a:cxnLst/>
              <a:rect l="l" t="t" r="r" b="b"/>
              <a:pathLst>
                <a:path w="767" h="608" extrusionOk="0">
                  <a:moveTo>
                    <a:pt x="478" y="0"/>
                  </a:moveTo>
                  <a:cubicBezTo>
                    <a:pt x="429" y="0"/>
                    <a:pt x="379" y="21"/>
                    <a:pt x="336" y="71"/>
                  </a:cubicBezTo>
                  <a:lnTo>
                    <a:pt x="135" y="272"/>
                  </a:lnTo>
                  <a:cubicBezTo>
                    <a:pt x="1" y="397"/>
                    <a:pt x="97" y="607"/>
                    <a:pt x="269" y="607"/>
                  </a:cubicBezTo>
                  <a:cubicBezTo>
                    <a:pt x="326" y="607"/>
                    <a:pt x="374" y="588"/>
                    <a:pt x="412" y="550"/>
                  </a:cubicBezTo>
                  <a:lnTo>
                    <a:pt x="613" y="349"/>
                  </a:lnTo>
                  <a:cubicBezTo>
                    <a:pt x="766" y="210"/>
                    <a:pt x="631" y="0"/>
                    <a:pt x="478"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2332;p92">
              <a:extLst>
                <a:ext uri="{FF2B5EF4-FFF2-40B4-BE49-F238E27FC236}">
                  <a16:creationId xmlns:a16="http://schemas.microsoft.com/office/drawing/2014/main" id="{BC90B250-19B5-43F0-AD65-B93BDD8AF04A}"/>
                </a:ext>
              </a:extLst>
            </p:cNvPr>
            <p:cNvSpPr/>
            <p:nvPr/>
          </p:nvSpPr>
          <p:spPr>
            <a:xfrm>
              <a:off x="6308772" y="1765001"/>
              <a:ext cx="19432" cy="15677"/>
            </a:xfrm>
            <a:custGeom>
              <a:avLst/>
              <a:gdLst/>
              <a:ahLst/>
              <a:cxnLst/>
              <a:rect l="l" t="t" r="r" b="b"/>
              <a:pathLst>
                <a:path w="740" h="597" extrusionOk="0">
                  <a:moveTo>
                    <a:pt x="457" y="0"/>
                  </a:moveTo>
                  <a:cubicBezTo>
                    <a:pt x="414" y="0"/>
                    <a:pt x="368" y="15"/>
                    <a:pt x="325" y="51"/>
                  </a:cubicBezTo>
                  <a:lnTo>
                    <a:pt x="124" y="252"/>
                  </a:lnTo>
                  <a:cubicBezTo>
                    <a:pt x="0" y="377"/>
                    <a:pt x="96" y="597"/>
                    <a:pt x="268" y="597"/>
                  </a:cubicBezTo>
                  <a:cubicBezTo>
                    <a:pt x="316" y="597"/>
                    <a:pt x="373" y="568"/>
                    <a:pt x="412" y="540"/>
                  </a:cubicBezTo>
                  <a:lnTo>
                    <a:pt x="613" y="339"/>
                  </a:lnTo>
                  <a:cubicBezTo>
                    <a:pt x="739" y="190"/>
                    <a:pt x="611" y="0"/>
                    <a:pt x="457"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2333;p92">
              <a:extLst>
                <a:ext uri="{FF2B5EF4-FFF2-40B4-BE49-F238E27FC236}">
                  <a16:creationId xmlns:a16="http://schemas.microsoft.com/office/drawing/2014/main" id="{7DD20513-DA6B-4DD2-A4BE-24D56394CA98}"/>
                </a:ext>
              </a:extLst>
            </p:cNvPr>
            <p:cNvSpPr/>
            <p:nvPr/>
          </p:nvSpPr>
          <p:spPr>
            <a:xfrm>
              <a:off x="6283064" y="1637404"/>
              <a:ext cx="20693" cy="13366"/>
            </a:xfrm>
            <a:custGeom>
              <a:avLst/>
              <a:gdLst/>
              <a:ahLst/>
              <a:cxnLst/>
              <a:rect l="l" t="t" r="r" b="b"/>
              <a:pathLst>
                <a:path w="788" h="509" extrusionOk="0">
                  <a:moveTo>
                    <a:pt x="280" y="0"/>
                  </a:moveTo>
                  <a:cubicBezTo>
                    <a:pt x="118" y="0"/>
                    <a:pt x="0" y="333"/>
                    <a:pt x="194" y="384"/>
                  </a:cubicBezTo>
                  <a:lnTo>
                    <a:pt x="453" y="489"/>
                  </a:lnTo>
                  <a:cubicBezTo>
                    <a:pt x="472" y="499"/>
                    <a:pt x="501" y="508"/>
                    <a:pt x="529" y="508"/>
                  </a:cubicBezTo>
                  <a:cubicBezTo>
                    <a:pt x="730" y="499"/>
                    <a:pt x="788" y="221"/>
                    <a:pt x="606" y="135"/>
                  </a:cubicBezTo>
                  <a:lnTo>
                    <a:pt x="347" y="20"/>
                  </a:lnTo>
                  <a:cubicBezTo>
                    <a:pt x="325" y="6"/>
                    <a:pt x="302" y="0"/>
                    <a:pt x="280"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2334;p92">
              <a:extLst>
                <a:ext uri="{FF2B5EF4-FFF2-40B4-BE49-F238E27FC236}">
                  <a16:creationId xmlns:a16="http://schemas.microsoft.com/office/drawing/2014/main" id="{81E887AF-67C4-4621-A766-344364A180AA}"/>
                </a:ext>
              </a:extLst>
            </p:cNvPr>
            <p:cNvSpPr/>
            <p:nvPr/>
          </p:nvSpPr>
          <p:spPr>
            <a:xfrm>
              <a:off x="6498947" y="1729445"/>
              <a:ext cx="20640" cy="13051"/>
            </a:xfrm>
            <a:custGeom>
              <a:avLst/>
              <a:gdLst/>
              <a:ahLst/>
              <a:cxnLst/>
              <a:rect l="l" t="t" r="r" b="b"/>
              <a:pathLst>
                <a:path w="786" h="497" extrusionOk="0">
                  <a:moveTo>
                    <a:pt x="273" y="1"/>
                  </a:moveTo>
                  <a:cubicBezTo>
                    <a:pt x="89" y="1"/>
                    <a:pt x="0" y="258"/>
                    <a:pt x="175" y="372"/>
                  </a:cubicBezTo>
                  <a:lnTo>
                    <a:pt x="433" y="477"/>
                  </a:lnTo>
                  <a:cubicBezTo>
                    <a:pt x="461" y="486"/>
                    <a:pt x="488" y="495"/>
                    <a:pt x="516" y="496"/>
                  </a:cubicBezTo>
                  <a:lnTo>
                    <a:pt x="516" y="496"/>
                  </a:lnTo>
                  <a:cubicBezTo>
                    <a:pt x="731" y="491"/>
                    <a:pt x="786" y="208"/>
                    <a:pt x="587" y="123"/>
                  </a:cubicBezTo>
                  <a:lnTo>
                    <a:pt x="328" y="8"/>
                  </a:lnTo>
                  <a:cubicBezTo>
                    <a:pt x="309" y="3"/>
                    <a:pt x="291" y="1"/>
                    <a:pt x="273" y="1"/>
                  </a:cubicBezTo>
                  <a:close/>
                  <a:moveTo>
                    <a:pt x="516" y="496"/>
                  </a:moveTo>
                  <a:cubicBezTo>
                    <a:pt x="514" y="496"/>
                    <a:pt x="512" y="496"/>
                    <a:pt x="510" y="496"/>
                  </a:cubicBezTo>
                  <a:lnTo>
                    <a:pt x="520" y="496"/>
                  </a:lnTo>
                  <a:cubicBezTo>
                    <a:pt x="518" y="496"/>
                    <a:pt x="517" y="496"/>
                    <a:pt x="516" y="496"/>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2335;p92">
              <a:extLst>
                <a:ext uri="{FF2B5EF4-FFF2-40B4-BE49-F238E27FC236}">
                  <a16:creationId xmlns:a16="http://schemas.microsoft.com/office/drawing/2014/main" id="{1DA040D4-322C-4D10-AF6D-382F60044ED1}"/>
                </a:ext>
              </a:extLst>
            </p:cNvPr>
            <p:cNvSpPr/>
            <p:nvPr/>
          </p:nvSpPr>
          <p:spPr>
            <a:xfrm>
              <a:off x="6439442" y="1574511"/>
              <a:ext cx="14837" cy="16675"/>
            </a:xfrm>
            <a:custGeom>
              <a:avLst/>
              <a:gdLst/>
              <a:ahLst/>
              <a:cxnLst/>
              <a:rect l="l" t="t" r="r" b="b"/>
              <a:pathLst>
                <a:path w="565" h="635" extrusionOk="0">
                  <a:moveTo>
                    <a:pt x="331" y="0"/>
                  </a:moveTo>
                  <a:cubicBezTo>
                    <a:pt x="269" y="0"/>
                    <a:pt x="206" y="30"/>
                    <a:pt x="163" y="99"/>
                  </a:cubicBezTo>
                  <a:lnTo>
                    <a:pt x="58" y="357"/>
                  </a:lnTo>
                  <a:cubicBezTo>
                    <a:pt x="1" y="482"/>
                    <a:pt x="96" y="635"/>
                    <a:pt x="240" y="635"/>
                  </a:cubicBezTo>
                  <a:lnTo>
                    <a:pt x="230" y="625"/>
                  </a:lnTo>
                  <a:cubicBezTo>
                    <a:pt x="307" y="625"/>
                    <a:pt x="383" y="578"/>
                    <a:pt x="412" y="511"/>
                  </a:cubicBezTo>
                  <a:lnTo>
                    <a:pt x="527" y="252"/>
                  </a:lnTo>
                  <a:cubicBezTo>
                    <a:pt x="565" y="108"/>
                    <a:pt x="450" y="0"/>
                    <a:pt x="331"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2336;p92">
              <a:extLst>
                <a:ext uri="{FF2B5EF4-FFF2-40B4-BE49-F238E27FC236}">
                  <a16:creationId xmlns:a16="http://schemas.microsoft.com/office/drawing/2014/main" id="{507B1426-1888-4528-AD32-53F3D9E4C267}"/>
                </a:ext>
              </a:extLst>
            </p:cNvPr>
            <p:cNvSpPr/>
            <p:nvPr/>
          </p:nvSpPr>
          <p:spPr>
            <a:xfrm>
              <a:off x="6347978" y="1789581"/>
              <a:ext cx="15861" cy="16754"/>
            </a:xfrm>
            <a:custGeom>
              <a:avLst/>
              <a:gdLst/>
              <a:ahLst/>
              <a:cxnLst/>
              <a:rect l="l" t="t" r="r" b="b"/>
              <a:pathLst>
                <a:path w="604" h="638" extrusionOk="0">
                  <a:moveTo>
                    <a:pt x="303" y="0"/>
                  </a:moveTo>
                  <a:cubicBezTo>
                    <a:pt x="239" y="0"/>
                    <a:pt x="181" y="30"/>
                    <a:pt x="163" y="101"/>
                  </a:cubicBezTo>
                  <a:lnTo>
                    <a:pt x="48" y="360"/>
                  </a:lnTo>
                  <a:cubicBezTo>
                    <a:pt x="0" y="494"/>
                    <a:pt x="96" y="637"/>
                    <a:pt x="230" y="637"/>
                  </a:cubicBezTo>
                  <a:cubicBezTo>
                    <a:pt x="306" y="637"/>
                    <a:pt x="383" y="589"/>
                    <a:pt x="412" y="513"/>
                  </a:cubicBezTo>
                  <a:lnTo>
                    <a:pt x="526" y="254"/>
                  </a:lnTo>
                  <a:cubicBezTo>
                    <a:pt x="604" y="125"/>
                    <a:pt x="438" y="0"/>
                    <a:pt x="303"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2337;p92">
              <a:extLst>
                <a:ext uri="{FF2B5EF4-FFF2-40B4-BE49-F238E27FC236}">
                  <a16:creationId xmlns:a16="http://schemas.microsoft.com/office/drawing/2014/main" id="{A9754B24-1592-4FBD-9664-0868A5E3BC7D}"/>
                </a:ext>
              </a:extLst>
            </p:cNvPr>
            <p:cNvSpPr/>
            <p:nvPr/>
          </p:nvSpPr>
          <p:spPr>
            <a:xfrm>
              <a:off x="6349633" y="1572883"/>
              <a:ext cx="15441" cy="17305"/>
            </a:xfrm>
            <a:custGeom>
              <a:avLst/>
              <a:gdLst/>
              <a:ahLst/>
              <a:cxnLst/>
              <a:rect l="l" t="t" r="r" b="b"/>
              <a:pathLst>
                <a:path w="588" h="659" extrusionOk="0">
                  <a:moveTo>
                    <a:pt x="254" y="0"/>
                  </a:moveTo>
                  <a:cubicBezTo>
                    <a:pt x="127" y="0"/>
                    <a:pt x="0" y="116"/>
                    <a:pt x="61" y="276"/>
                  </a:cubicBezTo>
                  <a:lnTo>
                    <a:pt x="176" y="534"/>
                  </a:lnTo>
                  <a:cubicBezTo>
                    <a:pt x="205" y="611"/>
                    <a:pt x="272" y="659"/>
                    <a:pt x="358" y="659"/>
                  </a:cubicBezTo>
                  <a:cubicBezTo>
                    <a:pt x="492" y="659"/>
                    <a:pt x="588" y="515"/>
                    <a:pt x="540" y="391"/>
                  </a:cubicBezTo>
                  <a:lnTo>
                    <a:pt x="435" y="123"/>
                  </a:lnTo>
                  <a:cubicBezTo>
                    <a:pt x="397" y="37"/>
                    <a:pt x="326" y="0"/>
                    <a:pt x="254"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2338;p92">
              <a:extLst>
                <a:ext uri="{FF2B5EF4-FFF2-40B4-BE49-F238E27FC236}">
                  <a16:creationId xmlns:a16="http://schemas.microsoft.com/office/drawing/2014/main" id="{606A93F5-4027-4DDC-BC02-3ED8FCB3724E}"/>
                </a:ext>
              </a:extLst>
            </p:cNvPr>
            <p:cNvSpPr/>
            <p:nvPr/>
          </p:nvSpPr>
          <p:spPr>
            <a:xfrm>
              <a:off x="6437341" y="1789896"/>
              <a:ext cx="15441" cy="17437"/>
            </a:xfrm>
            <a:custGeom>
              <a:avLst/>
              <a:gdLst/>
              <a:ahLst/>
              <a:cxnLst/>
              <a:rect l="l" t="t" r="r" b="b"/>
              <a:pathLst>
                <a:path w="588" h="664" extrusionOk="0">
                  <a:moveTo>
                    <a:pt x="251" y="0"/>
                  </a:moveTo>
                  <a:cubicBezTo>
                    <a:pt x="127" y="0"/>
                    <a:pt x="0" y="118"/>
                    <a:pt x="61" y="271"/>
                  </a:cubicBezTo>
                  <a:lnTo>
                    <a:pt x="167" y="539"/>
                  </a:lnTo>
                  <a:cubicBezTo>
                    <a:pt x="195" y="616"/>
                    <a:pt x="272" y="654"/>
                    <a:pt x="349" y="654"/>
                  </a:cubicBezTo>
                  <a:lnTo>
                    <a:pt x="349" y="663"/>
                  </a:lnTo>
                  <a:cubicBezTo>
                    <a:pt x="492" y="663"/>
                    <a:pt x="588" y="520"/>
                    <a:pt x="530" y="386"/>
                  </a:cubicBezTo>
                  <a:lnTo>
                    <a:pt x="425" y="127"/>
                  </a:lnTo>
                  <a:cubicBezTo>
                    <a:pt x="391" y="38"/>
                    <a:pt x="321" y="0"/>
                    <a:pt x="251"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2339;p92">
              <a:extLst>
                <a:ext uri="{FF2B5EF4-FFF2-40B4-BE49-F238E27FC236}">
                  <a16:creationId xmlns:a16="http://schemas.microsoft.com/office/drawing/2014/main" id="{B0DF5D8B-8AAC-489E-88F3-858919C7F0D0}"/>
                </a:ext>
              </a:extLst>
            </p:cNvPr>
            <p:cNvSpPr/>
            <p:nvPr/>
          </p:nvSpPr>
          <p:spPr>
            <a:xfrm>
              <a:off x="6499262" y="1639505"/>
              <a:ext cx="21664" cy="13261"/>
            </a:xfrm>
            <a:custGeom>
              <a:avLst/>
              <a:gdLst/>
              <a:ahLst/>
              <a:cxnLst/>
              <a:rect l="l" t="t" r="r" b="b"/>
              <a:pathLst>
                <a:path w="825" h="505" extrusionOk="0">
                  <a:moveTo>
                    <a:pt x="541" y="1"/>
                  </a:moveTo>
                  <a:cubicBezTo>
                    <a:pt x="515" y="1"/>
                    <a:pt x="488" y="6"/>
                    <a:pt x="460" y="17"/>
                  </a:cubicBezTo>
                  <a:lnTo>
                    <a:pt x="201" y="131"/>
                  </a:lnTo>
                  <a:cubicBezTo>
                    <a:pt x="0" y="208"/>
                    <a:pt x="58" y="505"/>
                    <a:pt x="268" y="505"/>
                  </a:cubicBezTo>
                  <a:cubicBezTo>
                    <a:pt x="297" y="505"/>
                    <a:pt x="326" y="505"/>
                    <a:pt x="345" y="495"/>
                  </a:cubicBezTo>
                  <a:lnTo>
                    <a:pt x="613" y="390"/>
                  </a:lnTo>
                  <a:cubicBezTo>
                    <a:pt x="825" y="297"/>
                    <a:pt x="736" y="1"/>
                    <a:pt x="541" y="1"/>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2340;p92">
              <a:extLst>
                <a:ext uri="{FF2B5EF4-FFF2-40B4-BE49-F238E27FC236}">
                  <a16:creationId xmlns:a16="http://schemas.microsoft.com/office/drawing/2014/main" id="{4555E67D-2D25-4C02-A917-7D2A9631E38E}"/>
                </a:ext>
              </a:extLst>
            </p:cNvPr>
            <p:cNvSpPr/>
            <p:nvPr/>
          </p:nvSpPr>
          <p:spPr>
            <a:xfrm>
              <a:off x="6282118" y="1727161"/>
              <a:ext cx="21638" cy="13314"/>
            </a:xfrm>
            <a:custGeom>
              <a:avLst/>
              <a:gdLst/>
              <a:ahLst/>
              <a:cxnLst/>
              <a:rect l="l" t="t" r="r" b="b"/>
              <a:pathLst>
                <a:path w="824" h="507" extrusionOk="0">
                  <a:moveTo>
                    <a:pt x="552" y="0"/>
                  </a:moveTo>
                  <a:cubicBezTo>
                    <a:pt x="526" y="0"/>
                    <a:pt x="499" y="6"/>
                    <a:pt x="470" y="19"/>
                  </a:cubicBezTo>
                  <a:lnTo>
                    <a:pt x="202" y="124"/>
                  </a:lnTo>
                  <a:cubicBezTo>
                    <a:pt x="1" y="200"/>
                    <a:pt x="58" y="507"/>
                    <a:pt x="278" y="507"/>
                  </a:cubicBezTo>
                  <a:cubicBezTo>
                    <a:pt x="297" y="507"/>
                    <a:pt x="326" y="497"/>
                    <a:pt x="355" y="488"/>
                  </a:cubicBezTo>
                  <a:lnTo>
                    <a:pt x="613" y="382"/>
                  </a:lnTo>
                  <a:cubicBezTo>
                    <a:pt x="823" y="298"/>
                    <a:pt x="738" y="0"/>
                    <a:pt x="552"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ttangolo 1"/>
          <p:cNvSpPr/>
          <p:nvPr/>
        </p:nvSpPr>
        <p:spPr>
          <a:xfrm>
            <a:off x="10356357" y="2955417"/>
            <a:ext cx="1852716" cy="738664"/>
          </a:xfrm>
          <a:prstGeom prst="rect">
            <a:avLst/>
          </a:prstGeom>
        </p:spPr>
        <p:txBody>
          <a:bodyPr wrap="square">
            <a:spAutoFit/>
          </a:bodyPr>
          <a:lstStyle/>
          <a:p>
            <a:r>
              <a:rPr lang="it-IT" sz="1400" dirty="0" smtClean="0"/>
              <a:t>acquisto nuove </a:t>
            </a:r>
            <a:r>
              <a:rPr lang="it-IT" sz="1400" dirty="0"/>
              <a:t>apparecchiature </a:t>
            </a:r>
            <a:r>
              <a:rPr lang="it-IT" sz="1400" dirty="0" smtClean="0"/>
              <a:t>entro </a:t>
            </a:r>
            <a:r>
              <a:rPr lang="it-IT" sz="1400" dirty="0"/>
              <a:t>il 2024</a:t>
            </a:r>
          </a:p>
        </p:txBody>
      </p:sp>
      <p:grpSp>
        <p:nvGrpSpPr>
          <p:cNvPr id="120" name="Google Shape;13577;p63"/>
          <p:cNvGrpSpPr/>
          <p:nvPr/>
        </p:nvGrpSpPr>
        <p:grpSpPr>
          <a:xfrm>
            <a:off x="981324" y="4702025"/>
            <a:ext cx="403007" cy="641232"/>
            <a:chOff x="4066510" y="2422342"/>
            <a:chExt cx="206876" cy="348470"/>
          </a:xfrm>
        </p:grpSpPr>
        <p:sp>
          <p:nvSpPr>
            <p:cNvPr id="122" name="Google Shape;13578;p63"/>
            <p:cNvSpPr/>
            <p:nvPr/>
          </p:nvSpPr>
          <p:spPr>
            <a:xfrm>
              <a:off x="4093662" y="2737934"/>
              <a:ext cx="152334" cy="11082"/>
            </a:xfrm>
            <a:custGeom>
              <a:avLst/>
              <a:gdLst/>
              <a:ahLst/>
              <a:cxnLst/>
              <a:rect l="l" t="t" r="r" b="b"/>
              <a:pathLst>
                <a:path w="5801" h="422" extrusionOk="0">
                  <a:moveTo>
                    <a:pt x="0" y="0"/>
                  </a:moveTo>
                  <a:lnTo>
                    <a:pt x="0" y="421"/>
                  </a:lnTo>
                  <a:lnTo>
                    <a:pt x="5800" y="421"/>
                  </a:lnTo>
                  <a:lnTo>
                    <a:pt x="5800" y="0"/>
                  </a:ln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3579;p63"/>
            <p:cNvSpPr/>
            <p:nvPr/>
          </p:nvSpPr>
          <p:spPr>
            <a:xfrm>
              <a:off x="4164538" y="2422342"/>
              <a:ext cx="10819" cy="348286"/>
            </a:xfrm>
            <a:custGeom>
              <a:avLst/>
              <a:gdLst/>
              <a:ahLst/>
              <a:cxnLst/>
              <a:rect l="l" t="t" r="r" b="b"/>
              <a:pathLst>
                <a:path w="412" h="13263" extrusionOk="0">
                  <a:moveTo>
                    <a:pt x="206" y="0"/>
                  </a:moveTo>
                  <a:cubicBezTo>
                    <a:pt x="103" y="0"/>
                    <a:pt x="0" y="70"/>
                    <a:pt x="0" y="208"/>
                  </a:cubicBezTo>
                  <a:lnTo>
                    <a:pt x="0" y="13061"/>
                  </a:lnTo>
                  <a:cubicBezTo>
                    <a:pt x="0" y="13176"/>
                    <a:pt x="86" y="13262"/>
                    <a:pt x="201" y="13262"/>
                  </a:cubicBezTo>
                  <a:cubicBezTo>
                    <a:pt x="316" y="13262"/>
                    <a:pt x="412" y="13176"/>
                    <a:pt x="412" y="13061"/>
                  </a:cubicBezTo>
                  <a:lnTo>
                    <a:pt x="412" y="208"/>
                  </a:lnTo>
                  <a:cubicBezTo>
                    <a:pt x="412" y="70"/>
                    <a:pt x="309" y="0"/>
                    <a:pt x="206" y="0"/>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3580;p63"/>
            <p:cNvSpPr/>
            <p:nvPr/>
          </p:nvSpPr>
          <p:spPr>
            <a:xfrm>
              <a:off x="4082344" y="2645657"/>
              <a:ext cx="33823" cy="125155"/>
            </a:xfrm>
            <a:custGeom>
              <a:avLst/>
              <a:gdLst/>
              <a:ahLst/>
              <a:cxnLst/>
              <a:rect l="l" t="t" r="r" b="b"/>
              <a:pathLst>
                <a:path w="1288" h="4766" extrusionOk="0">
                  <a:moveTo>
                    <a:pt x="1051" y="0"/>
                  </a:moveTo>
                  <a:cubicBezTo>
                    <a:pt x="962" y="0"/>
                    <a:pt x="873" y="54"/>
                    <a:pt x="853" y="174"/>
                  </a:cubicBezTo>
                  <a:lnTo>
                    <a:pt x="20" y="4519"/>
                  </a:lnTo>
                  <a:cubicBezTo>
                    <a:pt x="1" y="4634"/>
                    <a:pt x="77" y="4739"/>
                    <a:pt x="183" y="4758"/>
                  </a:cubicBezTo>
                  <a:cubicBezTo>
                    <a:pt x="192" y="4763"/>
                    <a:pt x="199" y="4765"/>
                    <a:pt x="207" y="4765"/>
                  </a:cubicBezTo>
                  <a:cubicBezTo>
                    <a:pt x="214" y="4765"/>
                    <a:pt x="221" y="4763"/>
                    <a:pt x="230" y="4758"/>
                  </a:cubicBezTo>
                  <a:cubicBezTo>
                    <a:pt x="326" y="4758"/>
                    <a:pt x="403" y="4691"/>
                    <a:pt x="431" y="4605"/>
                  </a:cubicBezTo>
                  <a:lnTo>
                    <a:pt x="1254" y="251"/>
                  </a:lnTo>
                  <a:cubicBezTo>
                    <a:pt x="1287" y="93"/>
                    <a:pt x="1169" y="0"/>
                    <a:pt x="1051" y="0"/>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3581;p63"/>
            <p:cNvSpPr/>
            <p:nvPr/>
          </p:nvSpPr>
          <p:spPr>
            <a:xfrm>
              <a:off x="4223623" y="2645578"/>
              <a:ext cx="33665" cy="125050"/>
            </a:xfrm>
            <a:custGeom>
              <a:avLst/>
              <a:gdLst/>
              <a:ahLst/>
              <a:cxnLst/>
              <a:rect l="l" t="t" r="r" b="b"/>
              <a:pathLst>
                <a:path w="1282" h="4762" extrusionOk="0">
                  <a:moveTo>
                    <a:pt x="237" y="1"/>
                  </a:moveTo>
                  <a:cubicBezTo>
                    <a:pt x="120" y="1"/>
                    <a:pt x="1" y="91"/>
                    <a:pt x="28" y="244"/>
                  </a:cubicBezTo>
                  <a:lnTo>
                    <a:pt x="861" y="4599"/>
                  </a:lnTo>
                  <a:cubicBezTo>
                    <a:pt x="880" y="4694"/>
                    <a:pt x="966" y="4761"/>
                    <a:pt x="1062" y="4761"/>
                  </a:cubicBezTo>
                  <a:lnTo>
                    <a:pt x="1100" y="4761"/>
                  </a:lnTo>
                  <a:cubicBezTo>
                    <a:pt x="1215" y="4732"/>
                    <a:pt x="1282" y="4627"/>
                    <a:pt x="1263" y="4522"/>
                  </a:cubicBezTo>
                  <a:lnTo>
                    <a:pt x="440" y="167"/>
                  </a:lnTo>
                  <a:cubicBezTo>
                    <a:pt x="415" y="52"/>
                    <a:pt x="326" y="1"/>
                    <a:pt x="237"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582;p63"/>
            <p:cNvSpPr/>
            <p:nvPr/>
          </p:nvSpPr>
          <p:spPr>
            <a:xfrm>
              <a:off x="4164538" y="2645447"/>
              <a:ext cx="10819" cy="21875"/>
            </a:xfrm>
            <a:custGeom>
              <a:avLst/>
              <a:gdLst/>
              <a:ahLst/>
              <a:cxnLst/>
              <a:rect l="l" t="t" r="r" b="b"/>
              <a:pathLst>
                <a:path w="412" h="833" extrusionOk="0">
                  <a:moveTo>
                    <a:pt x="0" y="0"/>
                  </a:moveTo>
                  <a:lnTo>
                    <a:pt x="0" y="833"/>
                  </a:lnTo>
                  <a:lnTo>
                    <a:pt x="412" y="833"/>
                  </a:lnTo>
                  <a:lnTo>
                    <a:pt x="412" y="0"/>
                  </a:ln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583;p63"/>
            <p:cNvSpPr/>
            <p:nvPr/>
          </p:nvSpPr>
          <p:spPr>
            <a:xfrm>
              <a:off x="4101462" y="2645604"/>
              <a:ext cx="14601" cy="21717"/>
            </a:xfrm>
            <a:custGeom>
              <a:avLst/>
              <a:gdLst/>
              <a:ahLst/>
              <a:cxnLst/>
              <a:rect l="l" t="t" r="r" b="b"/>
              <a:pathLst>
                <a:path w="556" h="827" extrusionOk="0">
                  <a:moveTo>
                    <a:pt x="325" y="1"/>
                  </a:moveTo>
                  <a:cubicBezTo>
                    <a:pt x="226" y="1"/>
                    <a:pt x="141" y="65"/>
                    <a:pt x="125" y="166"/>
                  </a:cubicBezTo>
                  <a:lnTo>
                    <a:pt x="0" y="827"/>
                  </a:lnTo>
                  <a:lnTo>
                    <a:pt x="421" y="827"/>
                  </a:lnTo>
                  <a:lnTo>
                    <a:pt x="536" y="243"/>
                  </a:lnTo>
                  <a:cubicBezTo>
                    <a:pt x="555" y="128"/>
                    <a:pt x="479" y="23"/>
                    <a:pt x="364" y="4"/>
                  </a:cubicBezTo>
                  <a:cubicBezTo>
                    <a:pt x="351" y="2"/>
                    <a:pt x="338" y="1"/>
                    <a:pt x="325" y="1"/>
                  </a:cubicBez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84;p63"/>
            <p:cNvSpPr/>
            <p:nvPr/>
          </p:nvSpPr>
          <p:spPr>
            <a:xfrm>
              <a:off x="4223623" y="2645578"/>
              <a:ext cx="14811" cy="21743"/>
            </a:xfrm>
            <a:custGeom>
              <a:avLst/>
              <a:gdLst/>
              <a:ahLst/>
              <a:cxnLst/>
              <a:rect l="l" t="t" r="r" b="b"/>
              <a:pathLst>
                <a:path w="564" h="828" extrusionOk="0">
                  <a:moveTo>
                    <a:pt x="237" y="1"/>
                  </a:moveTo>
                  <a:cubicBezTo>
                    <a:pt x="120" y="1"/>
                    <a:pt x="1" y="91"/>
                    <a:pt x="28" y="244"/>
                  </a:cubicBezTo>
                  <a:lnTo>
                    <a:pt x="143" y="828"/>
                  </a:lnTo>
                  <a:lnTo>
                    <a:pt x="564" y="828"/>
                  </a:lnTo>
                  <a:lnTo>
                    <a:pt x="440" y="167"/>
                  </a:lnTo>
                  <a:cubicBezTo>
                    <a:pt x="415" y="52"/>
                    <a:pt x="326" y="1"/>
                    <a:pt x="237" y="1"/>
                  </a:cubicBez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585;p63"/>
            <p:cNvSpPr/>
            <p:nvPr/>
          </p:nvSpPr>
          <p:spPr>
            <a:xfrm>
              <a:off x="4077329" y="2460471"/>
              <a:ext cx="185002" cy="196057"/>
            </a:xfrm>
            <a:custGeom>
              <a:avLst/>
              <a:gdLst/>
              <a:ahLst/>
              <a:cxnLst/>
              <a:rect l="l" t="t" r="r" b="b"/>
              <a:pathLst>
                <a:path w="7045" h="7466" extrusionOk="0">
                  <a:moveTo>
                    <a:pt x="0" y="1"/>
                  </a:moveTo>
                  <a:lnTo>
                    <a:pt x="0" y="7255"/>
                  </a:lnTo>
                  <a:cubicBezTo>
                    <a:pt x="0" y="7370"/>
                    <a:pt x="96" y="7465"/>
                    <a:pt x="211" y="7465"/>
                  </a:cubicBezTo>
                  <a:lnTo>
                    <a:pt x="6843" y="7465"/>
                  </a:lnTo>
                  <a:cubicBezTo>
                    <a:pt x="6958" y="7465"/>
                    <a:pt x="7044" y="7370"/>
                    <a:pt x="7044" y="7255"/>
                  </a:cubicBezTo>
                  <a:lnTo>
                    <a:pt x="7044" y="1"/>
                  </a:ln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586;p63"/>
            <p:cNvSpPr/>
            <p:nvPr/>
          </p:nvSpPr>
          <p:spPr>
            <a:xfrm>
              <a:off x="4077329" y="2460471"/>
              <a:ext cx="185002" cy="16360"/>
            </a:xfrm>
            <a:custGeom>
              <a:avLst/>
              <a:gdLst/>
              <a:ahLst/>
              <a:cxnLst/>
              <a:rect l="l" t="t" r="r" b="b"/>
              <a:pathLst>
                <a:path w="7045" h="623" extrusionOk="0">
                  <a:moveTo>
                    <a:pt x="0" y="1"/>
                  </a:moveTo>
                  <a:lnTo>
                    <a:pt x="0" y="623"/>
                  </a:lnTo>
                  <a:lnTo>
                    <a:pt x="7044" y="623"/>
                  </a:lnTo>
                  <a:lnTo>
                    <a:pt x="7044" y="1"/>
                  </a:lnTo>
                  <a:close/>
                </a:path>
              </a:pathLst>
            </a:custGeom>
            <a:solidFill>
              <a:srgbClr val="C3C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587;p63"/>
            <p:cNvSpPr/>
            <p:nvPr/>
          </p:nvSpPr>
          <p:spPr>
            <a:xfrm>
              <a:off x="4066510" y="2444137"/>
              <a:ext cx="206876" cy="21901"/>
            </a:xfrm>
            <a:custGeom>
              <a:avLst/>
              <a:gdLst/>
              <a:ahLst/>
              <a:cxnLst/>
              <a:rect l="l" t="t" r="r" b="b"/>
              <a:pathLst>
                <a:path w="7878" h="834" extrusionOk="0">
                  <a:moveTo>
                    <a:pt x="211" y="0"/>
                  </a:moveTo>
                  <a:cubicBezTo>
                    <a:pt x="97" y="0"/>
                    <a:pt x="1" y="96"/>
                    <a:pt x="1" y="211"/>
                  </a:cubicBezTo>
                  <a:lnTo>
                    <a:pt x="1" y="623"/>
                  </a:lnTo>
                  <a:cubicBezTo>
                    <a:pt x="1" y="737"/>
                    <a:pt x="97" y="833"/>
                    <a:pt x="211" y="833"/>
                  </a:cubicBezTo>
                  <a:lnTo>
                    <a:pt x="7667" y="833"/>
                  </a:lnTo>
                  <a:cubicBezTo>
                    <a:pt x="7781" y="833"/>
                    <a:pt x="7877" y="737"/>
                    <a:pt x="7877" y="623"/>
                  </a:cubicBezTo>
                  <a:lnTo>
                    <a:pt x="7877" y="211"/>
                  </a:lnTo>
                  <a:cubicBezTo>
                    <a:pt x="7877" y="96"/>
                    <a:pt x="7781" y="0"/>
                    <a:pt x="76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588;p63"/>
            <p:cNvSpPr/>
            <p:nvPr/>
          </p:nvSpPr>
          <p:spPr>
            <a:xfrm>
              <a:off x="4094161" y="2508186"/>
              <a:ext cx="148185" cy="106563"/>
            </a:xfrm>
            <a:custGeom>
              <a:avLst/>
              <a:gdLst/>
              <a:ahLst/>
              <a:cxnLst/>
              <a:rect l="l" t="t" r="r" b="b"/>
              <a:pathLst>
                <a:path w="5643" h="4058" extrusionOk="0">
                  <a:moveTo>
                    <a:pt x="4309" y="1"/>
                  </a:moveTo>
                  <a:cubicBezTo>
                    <a:pt x="3969" y="1"/>
                    <a:pt x="3972" y="519"/>
                    <a:pt x="4318" y="519"/>
                  </a:cubicBezTo>
                  <a:cubicBezTo>
                    <a:pt x="4324" y="519"/>
                    <a:pt x="4330" y="519"/>
                    <a:pt x="4336" y="519"/>
                  </a:cubicBezTo>
                  <a:lnTo>
                    <a:pt x="4738" y="519"/>
                  </a:lnTo>
                  <a:lnTo>
                    <a:pt x="2987" y="2280"/>
                  </a:lnTo>
                  <a:lnTo>
                    <a:pt x="2594" y="1887"/>
                  </a:lnTo>
                  <a:cubicBezTo>
                    <a:pt x="2503" y="1796"/>
                    <a:pt x="2384" y="1751"/>
                    <a:pt x="2264" y="1751"/>
                  </a:cubicBezTo>
                  <a:cubicBezTo>
                    <a:pt x="2144" y="1751"/>
                    <a:pt x="2025" y="1796"/>
                    <a:pt x="1934" y="1887"/>
                  </a:cubicBezTo>
                  <a:lnTo>
                    <a:pt x="211" y="3600"/>
                  </a:lnTo>
                  <a:cubicBezTo>
                    <a:pt x="0" y="3782"/>
                    <a:pt x="182" y="4058"/>
                    <a:pt x="390" y="4058"/>
                  </a:cubicBezTo>
                  <a:cubicBezTo>
                    <a:pt x="456" y="4058"/>
                    <a:pt x="525" y="4031"/>
                    <a:pt x="584" y="3964"/>
                  </a:cubicBezTo>
                  <a:lnTo>
                    <a:pt x="2259" y="2280"/>
                  </a:lnTo>
                  <a:lnTo>
                    <a:pt x="2661" y="2672"/>
                  </a:lnTo>
                  <a:cubicBezTo>
                    <a:pt x="2752" y="2763"/>
                    <a:pt x="2872" y="2808"/>
                    <a:pt x="2991" y="2808"/>
                  </a:cubicBezTo>
                  <a:cubicBezTo>
                    <a:pt x="3111" y="2808"/>
                    <a:pt x="3231" y="2763"/>
                    <a:pt x="3321" y="2672"/>
                  </a:cubicBezTo>
                  <a:lnTo>
                    <a:pt x="5111" y="882"/>
                  </a:lnTo>
                  <a:lnTo>
                    <a:pt x="5111" y="1294"/>
                  </a:lnTo>
                  <a:cubicBezTo>
                    <a:pt x="5097" y="1476"/>
                    <a:pt x="5233" y="1567"/>
                    <a:pt x="5370" y="1567"/>
                  </a:cubicBezTo>
                  <a:cubicBezTo>
                    <a:pt x="5506" y="1567"/>
                    <a:pt x="5642" y="1476"/>
                    <a:pt x="5628" y="1294"/>
                  </a:cubicBezTo>
                  <a:lnTo>
                    <a:pt x="5628" y="260"/>
                  </a:lnTo>
                  <a:cubicBezTo>
                    <a:pt x="5628" y="117"/>
                    <a:pt x="5513" y="2"/>
                    <a:pt x="5370" y="2"/>
                  </a:cubicBezTo>
                  <a:lnTo>
                    <a:pt x="4336" y="2"/>
                  </a:lnTo>
                  <a:cubicBezTo>
                    <a:pt x="4327" y="1"/>
                    <a:pt x="4318" y="1"/>
                    <a:pt x="43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3589;p63"/>
            <p:cNvSpPr/>
            <p:nvPr/>
          </p:nvSpPr>
          <p:spPr>
            <a:xfrm>
              <a:off x="4066510" y="2454930"/>
              <a:ext cx="206876" cy="11108"/>
            </a:xfrm>
            <a:custGeom>
              <a:avLst/>
              <a:gdLst/>
              <a:ahLst/>
              <a:cxnLst/>
              <a:rect l="l" t="t" r="r" b="b"/>
              <a:pathLst>
                <a:path w="7878" h="423" extrusionOk="0">
                  <a:moveTo>
                    <a:pt x="211" y="1"/>
                  </a:moveTo>
                  <a:cubicBezTo>
                    <a:pt x="97" y="1"/>
                    <a:pt x="1" y="97"/>
                    <a:pt x="1" y="212"/>
                  </a:cubicBezTo>
                  <a:cubicBezTo>
                    <a:pt x="1" y="326"/>
                    <a:pt x="97" y="422"/>
                    <a:pt x="211" y="422"/>
                  </a:cubicBezTo>
                  <a:lnTo>
                    <a:pt x="7667" y="422"/>
                  </a:lnTo>
                  <a:cubicBezTo>
                    <a:pt x="7781" y="422"/>
                    <a:pt x="7877" y="326"/>
                    <a:pt x="7877" y="212"/>
                  </a:cubicBezTo>
                  <a:cubicBezTo>
                    <a:pt x="7877" y="97"/>
                    <a:pt x="7781" y="1"/>
                    <a:pt x="76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ttangolo 2"/>
          <p:cNvSpPr/>
          <p:nvPr/>
        </p:nvSpPr>
        <p:spPr>
          <a:xfrm>
            <a:off x="69782" y="5467000"/>
            <a:ext cx="2139858" cy="954107"/>
          </a:xfrm>
          <a:prstGeom prst="rect">
            <a:avLst/>
          </a:prstGeom>
        </p:spPr>
        <p:txBody>
          <a:bodyPr wrap="square">
            <a:spAutoFit/>
          </a:bodyPr>
          <a:lstStyle/>
          <a:p>
            <a:pPr algn="ctr"/>
            <a:r>
              <a:rPr lang="it-IT" sz="1400" dirty="0" smtClean="0"/>
              <a:t>Aumento </a:t>
            </a:r>
            <a:r>
              <a:rPr lang="it-IT" sz="1400" dirty="0"/>
              <a:t>di circa il 70% del numero di posti letto </a:t>
            </a:r>
            <a:r>
              <a:rPr lang="it-IT" sz="1400" dirty="0" smtClean="0"/>
              <a:t>per Terapia Intensiva  preesistenti </a:t>
            </a:r>
            <a:r>
              <a:rPr lang="it-IT" sz="1400" dirty="0"/>
              <a:t>alla pandemia</a:t>
            </a:r>
          </a:p>
        </p:txBody>
      </p:sp>
    </p:spTree>
    <p:extLst>
      <p:ext uri="{BB962C8B-B14F-4D97-AF65-F5344CB8AC3E}">
        <p14:creationId xmlns:p14="http://schemas.microsoft.com/office/powerpoint/2010/main" val="1280243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60000" y="360000"/>
            <a:ext cx="2384328" cy="46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descr="baseline per slid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19850"/>
            <a:ext cx="12192000" cy="438150"/>
          </a:xfrm>
          <a:prstGeom prst="rect">
            <a:avLst/>
          </a:prstGeom>
        </p:spPr>
      </p:pic>
      <p:sp>
        <p:nvSpPr>
          <p:cNvPr id="9" name="Google Shape;1471;p40">
            <a:extLst>
              <a:ext uri="{FF2B5EF4-FFF2-40B4-BE49-F238E27FC236}">
                <a16:creationId xmlns:a16="http://schemas.microsoft.com/office/drawing/2014/main" id="{F1EEA422-2B9D-429B-A179-DA269F926EF2}"/>
              </a:ext>
            </a:extLst>
          </p:cNvPr>
          <p:cNvSpPr txBox="1">
            <a:spLocks/>
          </p:cNvSpPr>
          <p:nvPr/>
        </p:nvSpPr>
        <p:spPr>
          <a:xfrm>
            <a:off x="447672" y="212199"/>
            <a:ext cx="8546059" cy="763600"/>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2800" dirty="0" smtClean="0">
                <a:solidFill>
                  <a:schemeClr val="accent1">
                    <a:lumMod val="75000"/>
                  </a:schemeClr>
                </a:solidFill>
                <a:latin typeface="Overpass SemiBold"/>
                <a:sym typeface="Overpass SemiBold"/>
              </a:rPr>
              <a:t>SSN: CRITICITA ’ - </a:t>
            </a:r>
            <a:r>
              <a:rPr lang="it-IT" sz="2800" i="1" dirty="0" smtClean="0">
                <a:solidFill>
                  <a:schemeClr val="accent1">
                    <a:lumMod val="75000"/>
                  </a:schemeClr>
                </a:solidFill>
                <a:latin typeface="Overpass SemiBold"/>
                <a:sym typeface="Overpass SemiBold"/>
              </a:rPr>
              <a:t>focus</a:t>
            </a:r>
            <a:endParaRPr lang="it-IT" sz="2800" i="1" dirty="0">
              <a:solidFill>
                <a:schemeClr val="accent1">
                  <a:lumMod val="75000"/>
                </a:schemeClr>
              </a:solidFill>
              <a:latin typeface="Overpass SemiBold"/>
              <a:sym typeface="Overpass SemiBold"/>
            </a:endParaRPr>
          </a:p>
        </p:txBody>
      </p:sp>
      <p:sp>
        <p:nvSpPr>
          <p:cNvPr id="2" name="Rectangle 3"/>
          <p:cNvSpPr>
            <a:spLocks noChangeArrowheads="1"/>
          </p:cNvSpPr>
          <p:nvPr/>
        </p:nvSpPr>
        <p:spPr bwMode="auto">
          <a:xfrm>
            <a:off x="447672" y="4152910"/>
            <a:ext cx="5090091" cy="193451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it-IT" altLang="it-IT" sz="1600" b="1" i="0" u="none" strike="noStrike" cap="none" normalizeH="0" baseline="0" dirty="0" smtClean="0">
                <a:ln>
                  <a:noFill/>
                </a:ln>
                <a:solidFill>
                  <a:srgbClr val="202124"/>
                </a:solidFill>
                <a:effectLst/>
                <a:cs typeface="Arial" pitchFamily="34" charset="0"/>
              </a:rPr>
              <a:t>Il SSN soffre di una carenza cronica di personale sanitario. </a:t>
            </a:r>
            <a:r>
              <a:rPr kumimoji="0" lang="it-IT" altLang="it-IT" sz="1600" b="0" i="0" u="none" strike="noStrike" cap="none" normalizeH="0" baseline="0" dirty="0" smtClean="0">
                <a:ln>
                  <a:noFill/>
                </a:ln>
                <a:solidFill>
                  <a:srgbClr val="202124"/>
                </a:solidFill>
                <a:effectLst/>
                <a:cs typeface="Arial" pitchFamily="34" charset="0"/>
              </a:rPr>
              <a:t>Questa carenza si è sviluppata dalla crisi economica del 2007 e l'imposizione di vincoli nazionali alla spesa per il personale sanitario, stabilito dalla Legge n. 296 del 2006 (Legge Finanziaria 2007). Nel periodo 2013-2018 (ultimi dati disponibili), il rapporto tra medici ogni 1.000 abitanti è rimasto stabile. Questa</a:t>
            </a:r>
            <a:r>
              <a:rPr kumimoji="0" lang="it-IT" altLang="it-IT" sz="1600" b="0" i="0" u="none" strike="noStrike" cap="none" normalizeH="0" dirty="0" smtClean="0">
                <a:ln>
                  <a:noFill/>
                </a:ln>
                <a:solidFill>
                  <a:srgbClr val="202124"/>
                </a:solidFill>
                <a:effectLst/>
                <a:cs typeface="Arial" pitchFamily="34" charset="0"/>
              </a:rPr>
              <a:t> stabilità nei numeri  non permette di tenere il passo di una domanda di salute in continua crescita.</a:t>
            </a:r>
            <a:endParaRPr kumimoji="0" lang="it-IT" altLang="it-IT" sz="1200" b="0" i="0" u="none" strike="noStrike" cap="none" normalizeH="0" baseline="0" dirty="0" smtClean="0">
              <a:ln>
                <a:noFill/>
              </a:ln>
              <a:solidFill>
                <a:schemeClr val="tx1"/>
              </a:solidFill>
              <a:effectLst/>
              <a:cs typeface="Arial" pitchFamily="34" charset="0"/>
            </a:endParaRPr>
          </a:p>
        </p:txBody>
      </p:sp>
      <p:sp>
        <p:nvSpPr>
          <p:cNvPr id="10" name="Rectangle 3"/>
          <p:cNvSpPr>
            <a:spLocks noChangeArrowheads="1"/>
          </p:cNvSpPr>
          <p:nvPr/>
        </p:nvSpPr>
        <p:spPr bwMode="auto">
          <a:xfrm>
            <a:off x="6306064" y="1161535"/>
            <a:ext cx="5309288" cy="168829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lvl="0" fontAlgn="base">
              <a:spcBef>
                <a:spcPct val="0"/>
              </a:spcBef>
              <a:spcAft>
                <a:spcPct val="0"/>
              </a:spcAft>
            </a:pPr>
            <a:r>
              <a:rPr lang="it-IT" sz="1600" dirty="0"/>
              <a:t>In Italia la </a:t>
            </a:r>
            <a:r>
              <a:rPr lang="it-IT" sz="1600" b="1" dirty="0"/>
              <a:t>spesa out of pocket è la più alta dell’Ue</a:t>
            </a:r>
            <a:r>
              <a:rPr lang="it-IT" sz="1600" dirty="0"/>
              <a:t> con una media del 23,5</a:t>
            </a:r>
            <a:r>
              <a:rPr lang="it-IT" sz="1600" dirty="0" smtClean="0"/>
              <a:t>%, </a:t>
            </a:r>
            <a:r>
              <a:rPr lang="it-IT" sz="1600" dirty="0"/>
              <a:t>contro il 16% degli altri Stati membri.</a:t>
            </a:r>
            <a:endParaRPr lang="it-IT" sz="1600" dirty="0" smtClean="0"/>
          </a:p>
          <a:p>
            <a:pPr lvl="0" fontAlgn="base">
              <a:spcBef>
                <a:spcPct val="0"/>
              </a:spcBef>
              <a:spcAft>
                <a:spcPct val="0"/>
              </a:spcAft>
            </a:pPr>
            <a:r>
              <a:rPr lang="it-IT" sz="1600" dirty="0" smtClean="0"/>
              <a:t>In </a:t>
            </a:r>
            <a:r>
              <a:rPr lang="it-IT" sz="1600" dirty="0"/>
              <a:t>seguito alla crisi economica, la quota dei pagamenti a carico dei pazienti nella spesa sanitaria è passata dal </a:t>
            </a:r>
            <a:r>
              <a:rPr lang="it-IT" sz="1600" dirty="0" smtClean="0"/>
              <a:t>22 </a:t>
            </a:r>
            <a:r>
              <a:rPr lang="it-IT" sz="1600" dirty="0"/>
              <a:t>% del </a:t>
            </a:r>
            <a:r>
              <a:rPr lang="it-IT" sz="1600" dirty="0" smtClean="0"/>
              <a:t>2012 </a:t>
            </a:r>
            <a:r>
              <a:rPr lang="it-IT" sz="1600" dirty="0"/>
              <a:t>al 23,5 % del </a:t>
            </a:r>
            <a:r>
              <a:rPr lang="it-IT" sz="1600" dirty="0" smtClean="0"/>
              <a:t>2018, corrispondente a circa 36 milioni di Euro, </a:t>
            </a:r>
            <a:r>
              <a:rPr lang="it-IT" sz="1600" dirty="0"/>
              <a:t>a causa dei </a:t>
            </a:r>
            <a:r>
              <a:rPr lang="it-IT" sz="1600" i="1" dirty="0"/>
              <a:t>crescenti obblighi di compartecipazione alle spese per molti servizi sanitari e farmaci in diverse regioni</a:t>
            </a:r>
            <a:r>
              <a:rPr lang="it-IT" sz="1600" dirty="0"/>
              <a:t>.</a:t>
            </a:r>
            <a:endParaRPr kumimoji="0" lang="it-IT" altLang="it-IT" sz="1200" b="0" i="0" u="none" strike="noStrike" cap="none" normalizeH="0" baseline="0" dirty="0" smtClean="0">
              <a:ln>
                <a:noFill/>
              </a:ln>
              <a:solidFill>
                <a:schemeClr val="tx1"/>
              </a:solidFill>
              <a:effectLst/>
              <a:cs typeface="Arial" pitchFamily="34" charset="0"/>
            </a:endParaRPr>
          </a:p>
        </p:txBody>
      </p:sp>
      <p:graphicFrame>
        <p:nvGraphicFramePr>
          <p:cNvPr id="11" name="Grafico 10"/>
          <p:cNvGraphicFramePr>
            <a:graphicFrameLocks/>
          </p:cNvGraphicFramePr>
          <p:nvPr>
            <p:extLst>
              <p:ext uri="{D42A27DB-BD31-4B8C-83A1-F6EECF244321}">
                <p14:modId xmlns:p14="http://schemas.microsoft.com/office/powerpoint/2010/main" val="2258148284"/>
              </p:ext>
            </p:extLst>
          </p:nvPr>
        </p:nvGraphicFramePr>
        <p:xfrm>
          <a:off x="841938" y="1161535"/>
          <a:ext cx="4695825" cy="26050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afico 11"/>
          <p:cNvGraphicFramePr>
            <a:graphicFrameLocks/>
          </p:cNvGraphicFramePr>
          <p:nvPr>
            <p:extLst>
              <p:ext uri="{D42A27DB-BD31-4B8C-83A1-F6EECF244321}">
                <p14:modId xmlns:p14="http://schemas.microsoft.com/office/powerpoint/2010/main" val="247318289"/>
              </p:ext>
            </p:extLst>
          </p:nvPr>
        </p:nvGraphicFramePr>
        <p:xfrm>
          <a:off x="6297825" y="3501661"/>
          <a:ext cx="5162551" cy="27955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40539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60000" y="360000"/>
            <a:ext cx="2384328" cy="46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descr="baseline per slid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19850"/>
            <a:ext cx="12192000" cy="438150"/>
          </a:xfrm>
          <a:prstGeom prst="rect">
            <a:avLst/>
          </a:prstGeom>
        </p:spPr>
      </p:pic>
      <p:sp>
        <p:nvSpPr>
          <p:cNvPr id="9" name="Google Shape;1471;p40">
            <a:extLst>
              <a:ext uri="{FF2B5EF4-FFF2-40B4-BE49-F238E27FC236}">
                <a16:creationId xmlns:a16="http://schemas.microsoft.com/office/drawing/2014/main" id="{F1EEA422-2B9D-429B-A179-DA269F926EF2}"/>
              </a:ext>
            </a:extLst>
          </p:cNvPr>
          <p:cNvSpPr txBox="1">
            <a:spLocks/>
          </p:cNvSpPr>
          <p:nvPr/>
        </p:nvSpPr>
        <p:spPr>
          <a:xfrm>
            <a:off x="447672" y="212199"/>
            <a:ext cx="8546059" cy="763600"/>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2800" dirty="0" smtClean="0">
                <a:solidFill>
                  <a:schemeClr val="accent1">
                    <a:lumMod val="75000"/>
                  </a:schemeClr>
                </a:solidFill>
                <a:latin typeface="Overpass SemiBold"/>
                <a:sym typeface="Overpass SemiBold"/>
              </a:rPr>
              <a:t>OSPEDALI SICURI E SOSTENIBILI</a:t>
            </a:r>
            <a:endParaRPr lang="it-IT" sz="2800" dirty="0">
              <a:solidFill>
                <a:schemeClr val="accent1">
                  <a:lumMod val="75000"/>
                </a:schemeClr>
              </a:solidFill>
              <a:latin typeface="Overpass SemiBold"/>
              <a:sym typeface="Overpass SemiBold"/>
            </a:endParaRPr>
          </a:p>
        </p:txBody>
      </p:sp>
      <p:sp>
        <p:nvSpPr>
          <p:cNvPr id="2" name="Rettangolo 1"/>
          <p:cNvSpPr/>
          <p:nvPr/>
        </p:nvSpPr>
        <p:spPr>
          <a:xfrm>
            <a:off x="543698" y="975799"/>
            <a:ext cx="6128951" cy="2308324"/>
          </a:xfrm>
          <a:prstGeom prst="rect">
            <a:avLst/>
          </a:prstGeom>
        </p:spPr>
        <p:txBody>
          <a:bodyPr wrap="square">
            <a:spAutoFit/>
          </a:bodyPr>
          <a:lstStyle/>
          <a:p>
            <a:r>
              <a:rPr lang="it-IT" dirty="0"/>
              <a:t>L’investimento è volto al miglioramento strutturale </a:t>
            </a:r>
            <a:r>
              <a:rPr lang="it-IT" dirty="0" smtClean="0"/>
              <a:t>nel campo </a:t>
            </a:r>
            <a:r>
              <a:rPr lang="it-IT" dirty="0"/>
              <a:t>della sicurezza degli edifici ospedalieri.</a:t>
            </a:r>
          </a:p>
          <a:p>
            <a:r>
              <a:rPr lang="it-IT" dirty="0"/>
              <a:t>Sulla base di una ricognizione del 2020, si </a:t>
            </a:r>
            <a:r>
              <a:rPr lang="it-IT" dirty="0" smtClean="0"/>
              <a:t>dovrà </a:t>
            </a:r>
            <a:r>
              <a:rPr lang="it-IT" b="1" dirty="0" smtClean="0"/>
              <a:t>intervenire </a:t>
            </a:r>
            <a:r>
              <a:rPr lang="it-IT" b="1" dirty="0"/>
              <a:t>su 116 strutture per l’adeguamento </a:t>
            </a:r>
            <a:r>
              <a:rPr lang="it-IT" b="1" dirty="0" smtClean="0"/>
              <a:t>alle normative </a:t>
            </a:r>
            <a:r>
              <a:rPr lang="it-IT" b="1" dirty="0"/>
              <a:t>antisismiche </a:t>
            </a:r>
            <a:r>
              <a:rPr lang="it-IT" dirty="0"/>
              <a:t>con 640 milioni </a:t>
            </a:r>
            <a:r>
              <a:rPr lang="it-IT" dirty="0" smtClean="0"/>
              <a:t>aggiuntivi, tenendo </a:t>
            </a:r>
            <a:r>
              <a:rPr lang="it-IT" dirty="0"/>
              <a:t>conto di un volume di investimenti pari a </a:t>
            </a:r>
            <a:r>
              <a:rPr lang="it-IT" dirty="0" smtClean="0"/>
              <a:t>circa 1.000 </a:t>
            </a:r>
            <a:r>
              <a:rPr lang="it-IT" dirty="0"/>
              <a:t>milioni relativo a progetti già in essere </a:t>
            </a:r>
            <a:r>
              <a:rPr lang="it-IT" dirty="0" smtClean="0"/>
              <a:t>finanziati dalle </a:t>
            </a:r>
            <a:r>
              <a:rPr lang="it-IT" dirty="0"/>
              <a:t>risorse per l’edilizia sanitaria (Legge n. 67/1988).</a:t>
            </a:r>
          </a:p>
        </p:txBody>
      </p:sp>
      <p:sp>
        <p:nvSpPr>
          <p:cNvPr id="3" name="Rettangolo 2"/>
          <p:cNvSpPr/>
          <p:nvPr/>
        </p:nvSpPr>
        <p:spPr>
          <a:xfrm>
            <a:off x="10197431" y="995725"/>
            <a:ext cx="1546897" cy="1600438"/>
          </a:xfrm>
          <a:prstGeom prst="rect">
            <a:avLst/>
          </a:prstGeom>
        </p:spPr>
        <p:txBody>
          <a:bodyPr wrap="square">
            <a:spAutoFit/>
          </a:bodyPr>
          <a:lstStyle/>
          <a:p>
            <a:r>
              <a:rPr lang="it-IT" sz="1400" dirty="0"/>
              <a:t>2020: </a:t>
            </a:r>
            <a:r>
              <a:rPr lang="it-IT" sz="1400" dirty="0" smtClean="0"/>
              <a:t>30,3 mln</a:t>
            </a:r>
            <a:endParaRPr lang="it-IT" sz="1400" dirty="0"/>
          </a:p>
          <a:p>
            <a:r>
              <a:rPr lang="it-IT" sz="1400" dirty="0"/>
              <a:t>2021: </a:t>
            </a:r>
            <a:r>
              <a:rPr lang="it-IT" sz="1400" dirty="0" smtClean="0"/>
              <a:t>105,3 mln</a:t>
            </a:r>
            <a:endParaRPr lang="it-IT" sz="1400" dirty="0"/>
          </a:p>
          <a:p>
            <a:r>
              <a:rPr lang="it-IT" sz="1400" dirty="0"/>
              <a:t>2022: </a:t>
            </a:r>
            <a:r>
              <a:rPr lang="it-IT" sz="1400" dirty="0" smtClean="0"/>
              <a:t>144,5 mln</a:t>
            </a:r>
            <a:endParaRPr lang="it-IT" sz="1400" dirty="0"/>
          </a:p>
          <a:p>
            <a:r>
              <a:rPr lang="it-IT" sz="1400" dirty="0"/>
              <a:t>2023: </a:t>
            </a:r>
            <a:r>
              <a:rPr lang="it-IT" sz="1400" dirty="0" smtClean="0"/>
              <a:t>185,4 mln</a:t>
            </a:r>
            <a:endParaRPr lang="it-IT" sz="1400" dirty="0"/>
          </a:p>
          <a:p>
            <a:r>
              <a:rPr lang="it-IT" sz="1400" dirty="0"/>
              <a:t>2024: </a:t>
            </a:r>
            <a:r>
              <a:rPr lang="it-IT" sz="1400" dirty="0" smtClean="0"/>
              <a:t>431,2 mln</a:t>
            </a:r>
            <a:endParaRPr lang="it-IT" sz="1400" dirty="0"/>
          </a:p>
          <a:p>
            <a:r>
              <a:rPr lang="it-IT" sz="1400" dirty="0"/>
              <a:t>2025: </a:t>
            </a:r>
            <a:r>
              <a:rPr lang="it-IT" sz="1400" dirty="0" smtClean="0"/>
              <a:t>375,7 mln</a:t>
            </a:r>
            <a:endParaRPr lang="it-IT" sz="1400" dirty="0"/>
          </a:p>
          <a:p>
            <a:r>
              <a:rPr lang="it-IT" sz="1400" dirty="0"/>
              <a:t>2026: </a:t>
            </a:r>
            <a:r>
              <a:rPr lang="it-IT" sz="1400" dirty="0" smtClean="0"/>
              <a:t>366,5 mln</a:t>
            </a:r>
            <a:endParaRPr lang="it-IT" sz="1400" dirty="0"/>
          </a:p>
        </p:txBody>
      </p:sp>
      <p:sp>
        <p:nvSpPr>
          <p:cNvPr id="36" name="Google Shape;6746;p66">
            <a:extLst>
              <a:ext uri="{FF2B5EF4-FFF2-40B4-BE49-F238E27FC236}">
                <a16:creationId xmlns:a16="http://schemas.microsoft.com/office/drawing/2014/main" id="{32990447-82A9-4DF4-952B-D86BE5EFB4C5}"/>
              </a:ext>
            </a:extLst>
          </p:cNvPr>
          <p:cNvSpPr/>
          <p:nvPr/>
        </p:nvSpPr>
        <p:spPr>
          <a:xfrm>
            <a:off x="9698866" y="1569128"/>
            <a:ext cx="498565" cy="453631"/>
          </a:xfrm>
          <a:custGeom>
            <a:avLst/>
            <a:gdLst/>
            <a:ahLst/>
            <a:cxnLst/>
            <a:rect l="l" t="t" r="r" b="b"/>
            <a:pathLst>
              <a:path w="12697" h="12666" extrusionOk="0">
                <a:moveTo>
                  <a:pt x="6301" y="1356"/>
                </a:moveTo>
                <a:cubicBezTo>
                  <a:pt x="6522" y="1356"/>
                  <a:pt x="6711" y="1576"/>
                  <a:pt x="6711" y="1797"/>
                </a:cubicBezTo>
                <a:lnTo>
                  <a:pt x="6711" y="2269"/>
                </a:lnTo>
                <a:cubicBezTo>
                  <a:pt x="7656" y="2458"/>
                  <a:pt x="8349" y="3309"/>
                  <a:pt x="8349" y="4285"/>
                </a:cubicBezTo>
                <a:cubicBezTo>
                  <a:pt x="8349" y="4538"/>
                  <a:pt x="8160" y="4727"/>
                  <a:pt x="7971" y="4727"/>
                </a:cubicBezTo>
                <a:cubicBezTo>
                  <a:pt x="7719" y="4727"/>
                  <a:pt x="7530" y="4538"/>
                  <a:pt x="7530" y="4285"/>
                </a:cubicBezTo>
                <a:cubicBezTo>
                  <a:pt x="7530" y="3624"/>
                  <a:pt x="6994" y="3057"/>
                  <a:pt x="6301" y="3057"/>
                </a:cubicBezTo>
                <a:cubicBezTo>
                  <a:pt x="5640" y="3057"/>
                  <a:pt x="5073" y="3624"/>
                  <a:pt x="5073" y="4285"/>
                </a:cubicBezTo>
                <a:cubicBezTo>
                  <a:pt x="5073" y="4947"/>
                  <a:pt x="5829" y="5483"/>
                  <a:pt x="6585" y="6018"/>
                </a:cubicBezTo>
                <a:cubicBezTo>
                  <a:pt x="7435" y="6648"/>
                  <a:pt x="8412" y="7310"/>
                  <a:pt x="8412" y="8413"/>
                </a:cubicBezTo>
                <a:cubicBezTo>
                  <a:pt x="8412" y="9421"/>
                  <a:pt x="7687" y="10271"/>
                  <a:pt x="6742" y="10429"/>
                </a:cubicBezTo>
                <a:lnTo>
                  <a:pt x="6742" y="10901"/>
                </a:lnTo>
                <a:cubicBezTo>
                  <a:pt x="6742" y="11154"/>
                  <a:pt x="6553" y="11311"/>
                  <a:pt x="6364" y="11311"/>
                </a:cubicBezTo>
                <a:cubicBezTo>
                  <a:pt x="6144" y="11311"/>
                  <a:pt x="5955" y="11091"/>
                  <a:pt x="5955" y="10901"/>
                </a:cubicBezTo>
                <a:lnTo>
                  <a:pt x="5955" y="10429"/>
                </a:lnTo>
                <a:cubicBezTo>
                  <a:pt x="5010" y="10240"/>
                  <a:pt x="4316" y="9421"/>
                  <a:pt x="4316" y="8413"/>
                </a:cubicBezTo>
                <a:cubicBezTo>
                  <a:pt x="4316" y="8192"/>
                  <a:pt x="4505" y="8035"/>
                  <a:pt x="4694" y="8035"/>
                </a:cubicBezTo>
                <a:cubicBezTo>
                  <a:pt x="4884" y="8035"/>
                  <a:pt x="5136" y="8224"/>
                  <a:pt x="5136" y="8413"/>
                </a:cubicBezTo>
                <a:cubicBezTo>
                  <a:pt x="5136" y="9106"/>
                  <a:pt x="5671" y="9641"/>
                  <a:pt x="6364" y="9641"/>
                </a:cubicBezTo>
                <a:cubicBezTo>
                  <a:pt x="7026" y="9641"/>
                  <a:pt x="7561" y="9106"/>
                  <a:pt x="7561" y="8413"/>
                </a:cubicBezTo>
                <a:cubicBezTo>
                  <a:pt x="7561" y="7751"/>
                  <a:pt x="6868" y="7247"/>
                  <a:pt x="6081" y="6680"/>
                </a:cubicBezTo>
                <a:cubicBezTo>
                  <a:pt x="5199" y="6050"/>
                  <a:pt x="4253" y="5388"/>
                  <a:pt x="4253" y="4285"/>
                </a:cubicBezTo>
                <a:cubicBezTo>
                  <a:pt x="4253" y="3309"/>
                  <a:pt x="4978" y="2427"/>
                  <a:pt x="5923" y="2269"/>
                </a:cubicBezTo>
                <a:lnTo>
                  <a:pt x="5923" y="1797"/>
                </a:lnTo>
                <a:cubicBezTo>
                  <a:pt x="5923" y="1576"/>
                  <a:pt x="6112" y="1356"/>
                  <a:pt x="6301" y="1356"/>
                </a:cubicBezTo>
                <a:close/>
                <a:moveTo>
                  <a:pt x="6333" y="1"/>
                </a:moveTo>
                <a:cubicBezTo>
                  <a:pt x="2836" y="1"/>
                  <a:pt x="0" y="2836"/>
                  <a:pt x="0" y="6333"/>
                </a:cubicBezTo>
                <a:cubicBezTo>
                  <a:pt x="0" y="9830"/>
                  <a:pt x="2836" y="12666"/>
                  <a:pt x="6333" y="12666"/>
                </a:cubicBezTo>
                <a:cubicBezTo>
                  <a:pt x="9861" y="12666"/>
                  <a:pt x="12697" y="9830"/>
                  <a:pt x="12697" y="6333"/>
                </a:cubicBezTo>
                <a:cubicBezTo>
                  <a:pt x="12697" y="2836"/>
                  <a:pt x="9861" y="1"/>
                  <a:pt x="6333"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ettangolo 4"/>
          <p:cNvSpPr/>
          <p:nvPr/>
        </p:nvSpPr>
        <p:spPr>
          <a:xfrm>
            <a:off x="8579027" y="2596163"/>
            <a:ext cx="3612973" cy="1169551"/>
          </a:xfrm>
          <a:prstGeom prst="rect">
            <a:avLst/>
          </a:prstGeom>
        </p:spPr>
        <p:txBody>
          <a:bodyPr wrap="square">
            <a:spAutoFit/>
          </a:bodyPr>
          <a:lstStyle/>
          <a:p>
            <a:r>
              <a:rPr lang="it-IT" sz="1400" dirty="0" smtClean="0"/>
              <a:t>Una parte verrà finanziata dalle risorse </a:t>
            </a:r>
            <a:r>
              <a:rPr lang="it-IT" sz="1400" dirty="0"/>
              <a:t>del </a:t>
            </a:r>
            <a:r>
              <a:rPr lang="it-IT" sz="1400" b="1" dirty="0" smtClean="0"/>
              <a:t>Fondo complementare</a:t>
            </a:r>
            <a:r>
              <a:rPr lang="it-IT" sz="1400" dirty="0"/>
              <a:t>, di cui </a:t>
            </a:r>
            <a:r>
              <a:rPr lang="it-IT" sz="1400" dirty="0" smtClean="0"/>
              <a:t>al DL</a:t>
            </a:r>
            <a:r>
              <a:rPr lang="it-IT" sz="1400" dirty="0"/>
              <a:t>. 5 maggio 2021, </a:t>
            </a:r>
            <a:r>
              <a:rPr lang="it-IT" sz="1400" dirty="0" smtClean="0"/>
              <a:t>n. 59</a:t>
            </a:r>
            <a:r>
              <a:rPr lang="it-IT" sz="1400" dirty="0"/>
              <a:t>, volte ad integrare </a:t>
            </a:r>
            <a:r>
              <a:rPr lang="it-IT" sz="1400" dirty="0" smtClean="0"/>
              <a:t>con </a:t>
            </a:r>
            <a:r>
              <a:rPr lang="it-IT" sz="1400" b="1" dirty="0" smtClean="0"/>
              <a:t>risorse </a:t>
            </a:r>
            <a:r>
              <a:rPr lang="it-IT" sz="1400" b="1" dirty="0"/>
              <a:t>nazionali </a:t>
            </a:r>
            <a:r>
              <a:rPr lang="it-IT" sz="1400" dirty="0" smtClean="0"/>
              <a:t>gli interventi </a:t>
            </a:r>
            <a:r>
              <a:rPr lang="it-IT" sz="1400" dirty="0"/>
              <a:t>del PNRR </a:t>
            </a:r>
            <a:r>
              <a:rPr lang="it-IT" sz="1400" dirty="0" smtClean="0"/>
              <a:t>per 2,89 miliardi di </a:t>
            </a:r>
            <a:r>
              <a:rPr lang="it-IT" sz="1400" dirty="0"/>
              <a:t>euro per gli anni </a:t>
            </a:r>
            <a:r>
              <a:rPr lang="it-IT" sz="1400" dirty="0" smtClean="0"/>
              <a:t>dal 2021 </a:t>
            </a:r>
            <a:r>
              <a:rPr lang="it-IT" sz="1400" dirty="0"/>
              <a:t>al </a:t>
            </a:r>
            <a:r>
              <a:rPr lang="it-IT" sz="1400" dirty="0" smtClean="0"/>
              <a:t>2026.</a:t>
            </a:r>
            <a:endParaRPr lang="it-IT" sz="1400" dirty="0"/>
          </a:p>
        </p:txBody>
      </p:sp>
      <p:pic>
        <p:nvPicPr>
          <p:cNvPr id="5122" name="Picture 2" descr="La top 30 degli ospedali più sostenibili al mondo. Quanti sono italian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0675" y="3598099"/>
            <a:ext cx="4554995" cy="2350966"/>
          </a:xfrm>
          <a:prstGeom prst="rect">
            <a:avLst/>
          </a:prstGeom>
          <a:noFill/>
          <a:extLst>
            <a:ext uri="{909E8E84-426E-40DD-AFC4-6F175D3DCCD1}">
              <a14:hiddenFill xmlns:a14="http://schemas.microsoft.com/office/drawing/2010/main">
                <a:solidFill>
                  <a:srgbClr val="FFFFFF"/>
                </a:solidFill>
              </a14:hiddenFill>
            </a:ext>
          </a:extLst>
        </p:spPr>
      </p:pic>
      <p:sp>
        <p:nvSpPr>
          <p:cNvPr id="37" name="Rettangolo 36">
            <a:extLst>
              <a:ext uri="{FF2B5EF4-FFF2-40B4-BE49-F238E27FC236}">
                <a16:creationId xmlns:a16="http://schemas.microsoft.com/office/drawing/2014/main" id="{B5B6097A-767C-4DE7-B1D7-09B8E0A09A7F}"/>
              </a:ext>
            </a:extLst>
          </p:cNvPr>
          <p:cNvSpPr/>
          <p:nvPr/>
        </p:nvSpPr>
        <p:spPr>
          <a:xfrm>
            <a:off x="6896394" y="4662323"/>
            <a:ext cx="1830950" cy="307777"/>
          </a:xfrm>
          <a:prstGeom prst="rect">
            <a:avLst/>
          </a:prstGeom>
        </p:spPr>
        <p:txBody>
          <a:bodyPr wrap="none">
            <a:spAutoFit/>
          </a:bodyPr>
          <a:lstStyle/>
          <a:p>
            <a:r>
              <a:rPr lang="it-IT" sz="1400" b="1" dirty="0" smtClean="0"/>
              <a:t>Situazione di Partenza</a:t>
            </a:r>
            <a:endParaRPr lang="it-IT" sz="1400" dirty="0"/>
          </a:p>
        </p:txBody>
      </p:sp>
      <p:sp>
        <p:nvSpPr>
          <p:cNvPr id="38" name="Rettangolo 37">
            <a:extLst>
              <a:ext uri="{FF2B5EF4-FFF2-40B4-BE49-F238E27FC236}">
                <a16:creationId xmlns:a16="http://schemas.microsoft.com/office/drawing/2014/main" id="{B5B6097A-767C-4DE7-B1D7-09B8E0A09A7F}"/>
              </a:ext>
            </a:extLst>
          </p:cNvPr>
          <p:cNvSpPr/>
          <p:nvPr/>
        </p:nvSpPr>
        <p:spPr>
          <a:xfrm>
            <a:off x="10127591" y="4745537"/>
            <a:ext cx="1369799" cy="307777"/>
          </a:xfrm>
          <a:prstGeom prst="rect">
            <a:avLst/>
          </a:prstGeom>
        </p:spPr>
        <p:txBody>
          <a:bodyPr wrap="none">
            <a:spAutoFit/>
          </a:bodyPr>
          <a:lstStyle/>
          <a:p>
            <a:r>
              <a:rPr lang="it-IT" sz="1400" b="1" dirty="0" smtClean="0"/>
              <a:t>Nodi Applicativi</a:t>
            </a:r>
            <a:endParaRPr lang="it-IT" sz="1400" dirty="0"/>
          </a:p>
        </p:txBody>
      </p:sp>
      <p:grpSp>
        <p:nvGrpSpPr>
          <p:cNvPr id="39" name="Google Shape;15110;p63"/>
          <p:cNvGrpSpPr/>
          <p:nvPr/>
        </p:nvGrpSpPr>
        <p:grpSpPr>
          <a:xfrm>
            <a:off x="7512965" y="4193003"/>
            <a:ext cx="597807" cy="525912"/>
            <a:chOff x="5344216" y="4291056"/>
            <a:chExt cx="304616" cy="343560"/>
          </a:xfrm>
        </p:grpSpPr>
        <p:sp>
          <p:nvSpPr>
            <p:cNvPr id="40" name="Google Shape;15111;p63"/>
            <p:cNvSpPr/>
            <p:nvPr/>
          </p:nvSpPr>
          <p:spPr>
            <a:xfrm>
              <a:off x="5344216" y="4297148"/>
              <a:ext cx="251334" cy="247264"/>
            </a:xfrm>
            <a:custGeom>
              <a:avLst/>
              <a:gdLst/>
              <a:ahLst/>
              <a:cxnLst/>
              <a:rect l="l" t="t" r="r" b="b"/>
              <a:pathLst>
                <a:path w="9571" h="9416" extrusionOk="0">
                  <a:moveTo>
                    <a:pt x="9280" y="0"/>
                  </a:moveTo>
                  <a:cubicBezTo>
                    <a:pt x="9234" y="0"/>
                    <a:pt x="9185" y="17"/>
                    <a:pt x="9140" y="55"/>
                  </a:cubicBezTo>
                  <a:lnTo>
                    <a:pt x="144" y="9051"/>
                  </a:lnTo>
                  <a:cubicBezTo>
                    <a:pt x="0" y="9185"/>
                    <a:pt x="96" y="9415"/>
                    <a:pt x="287" y="9415"/>
                  </a:cubicBezTo>
                  <a:cubicBezTo>
                    <a:pt x="345" y="9415"/>
                    <a:pt x="393" y="9386"/>
                    <a:pt x="431" y="9348"/>
                  </a:cubicBezTo>
                  <a:lnTo>
                    <a:pt x="9437" y="352"/>
                  </a:lnTo>
                  <a:cubicBezTo>
                    <a:pt x="9570" y="196"/>
                    <a:pt x="9439" y="0"/>
                    <a:pt x="9280"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5112;p63"/>
            <p:cNvSpPr/>
            <p:nvPr/>
          </p:nvSpPr>
          <p:spPr>
            <a:xfrm>
              <a:off x="5544501" y="4291056"/>
              <a:ext cx="55330" cy="53807"/>
            </a:xfrm>
            <a:custGeom>
              <a:avLst/>
              <a:gdLst/>
              <a:ahLst/>
              <a:cxnLst/>
              <a:rect l="l" t="t" r="r" b="b"/>
              <a:pathLst>
                <a:path w="2107" h="2049" extrusionOk="0">
                  <a:moveTo>
                    <a:pt x="259" y="0"/>
                  </a:moveTo>
                  <a:cubicBezTo>
                    <a:pt x="1" y="19"/>
                    <a:pt x="1" y="393"/>
                    <a:pt x="259" y="412"/>
                  </a:cubicBezTo>
                  <a:lnTo>
                    <a:pt x="1685" y="412"/>
                  </a:lnTo>
                  <a:lnTo>
                    <a:pt x="1685" y="1838"/>
                  </a:lnTo>
                  <a:cubicBezTo>
                    <a:pt x="1685" y="1953"/>
                    <a:pt x="1781" y="2048"/>
                    <a:pt x="1896" y="2048"/>
                  </a:cubicBezTo>
                  <a:cubicBezTo>
                    <a:pt x="2011" y="2048"/>
                    <a:pt x="2097" y="1953"/>
                    <a:pt x="2106" y="1838"/>
                  </a:cubicBezTo>
                  <a:lnTo>
                    <a:pt x="2106" y="201"/>
                  </a:lnTo>
                  <a:cubicBezTo>
                    <a:pt x="2106" y="86"/>
                    <a:pt x="2011" y="0"/>
                    <a:pt x="1896"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5113;p63"/>
            <p:cNvSpPr/>
            <p:nvPr/>
          </p:nvSpPr>
          <p:spPr>
            <a:xfrm>
              <a:off x="5349494" y="4566497"/>
              <a:ext cx="102309" cy="68118"/>
            </a:xfrm>
            <a:custGeom>
              <a:avLst/>
              <a:gdLst/>
              <a:ahLst/>
              <a:cxnLst/>
              <a:rect l="l" t="t" r="r" b="b"/>
              <a:pathLst>
                <a:path w="3896" h="2594" extrusionOk="0">
                  <a:moveTo>
                    <a:pt x="316" y="0"/>
                  </a:moveTo>
                  <a:cubicBezTo>
                    <a:pt x="48" y="10"/>
                    <a:pt x="10" y="144"/>
                    <a:pt x="0" y="201"/>
                  </a:cubicBezTo>
                  <a:lnTo>
                    <a:pt x="0" y="2594"/>
                  </a:lnTo>
                  <a:lnTo>
                    <a:pt x="3895" y="2594"/>
                  </a:lnTo>
                  <a:lnTo>
                    <a:pt x="38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5114;p63"/>
            <p:cNvSpPr/>
            <p:nvPr/>
          </p:nvSpPr>
          <p:spPr>
            <a:xfrm>
              <a:off x="5447996" y="4480784"/>
              <a:ext cx="102309" cy="153831"/>
            </a:xfrm>
            <a:custGeom>
              <a:avLst/>
              <a:gdLst/>
              <a:ahLst/>
              <a:cxnLst/>
              <a:rect l="l" t="t" r="r" b="b"/>
              <a:pathLst>
                <a:path w="3896" h="5858" extrusionOk="0">
                  <a:moveTo>
                    <a:pt x="297" y="1"/>
                  </a:moveTo>
                  <a:cubicBezTo>
                    <a:pt x="58" y="10"/>
                    <a:pt x="10" y="125"/>
                    <a:pt x="1" y="183"/>
                  </a:cubicBezTo>
                  <a:lnTo>
                    <a:pt x="1" y="5858"/>
                  </a:lnTo>
                  <a:lnTo>
                    <a:pt x="3896" y="5858"/>
                  </a:lnTo>
                  <a:lnTo>
                    <a:pt x="3896" y="1"/>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5115;p63"/>
            <p:cNvSpPr/>
            <p:nvPr/>
          </p:nvSpPr>
          <p:spPr>
            <a:xfrm>
              <a:off x="5546523" y="4388297"/>
              <a:ext cx="102309" cy="246319"/>
            </a:xfrm>
            <a:custGeom>
              <a:avLst/>
              <a:gdLst/>
              <a:ahLst/>
              <a:cxnLst/>
              <a:rect l="l" t="t" r="r" b="b"/>
              <a:pathLst>
                <a:path w="3896" h="9380" extrusionOk="0">
                  <a:moveTo>
                    <a:pt x="335" y="1"/>
                  </a:moveTo>
                  <a:cubicBezTo>
                    <a:pt x="39" y="1"/>
                    <a:pt x="10" y="154"/>
                    <a:pt x="0" y="211"/>
                  </a:cubicBezTo>
                  <a:lnTo>
                    <a:pt x="0" y="9380"/>
                  </a:lnTo>
                  <a:lnTo>
                    <a:pt x="3895" y="9380"/>
                  </a:lnTo>
                  <a:lnTo>
                    <a:pt x="3895" y="192"/>
                  </a:lnTo>
                  <a:cubicBezTo>
                    <a:pt x="3886" y="125"/>
                    <a:pt x="3828" y="1"/>
                    <a:pt x="3560" y="1"/>
                  </a:cubicBezTo>
                  <a:close/>
                </a:path>
              </a:pathLst>
            </a:custGeom>
            <a:solidFill>
              <a:schemeClr val="accent4"/>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n>
                  <a:solidFill>
                    <a:schemeClr val="accent4"/>
                  </a:solidFill>
                </a:ln>
              </a:endParaRPr>
            </a:p>
          </p:txBody>
        </p:sp>
        <p:sp>
          <p:nvSpPr>
            <p:cNvPr id="45" name="Google Shape;15116;p63"/>
            <p:cNvSpPr/>
            <p:nvPr/>
          </p:nvSpPr>
          <p:spPr>
            <a:xfrm>
              <a:off x="5349731" y="4566497"/>
              <a:ext cx="8587" cy="68118"/>
            </a:xfrm>
            <a:custGeom>
              <a:avLst/>
              <a:gdLst/>
              <a:ahLst/>
              <a:cxnLst/>
              <a:rect l="l" t="t" r="r" b="b"/>
              <a:pathLst>
                <a:path w="327" h="2594" extrusionOk="0">
                  <a:moveTo>
                    <a:pt x="307" y="0"/>
                  </a:moveTo>
                  <a:cubicBezTo>
                    <a:pt x="39" y="10"/>
                    <a:pt x="1" y="144"/>
                    <a:pt x="1" y="201"/>
                  </a:cubicBezTo>
                  <a:lnTo>
                    <a:pt x="1" y="2594"/>
                  </a:lnTo>
                  <a:lnTo>
                    <a:pt x="326" y="2594"/>
                  </a:lnTo>
                  <a:lnTo>
                    <a:pt x="326" y="0"/>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5117;p63"/>
            <p:cNvSpPr/>
            <p:nvPr/>
          </p:nvSpPr>
          <p:spPr>
            <a:xfrm>
              <a:off x="5447996" y="4480784"/>
              <a:ext cx="8823" cy="153831"/>
            </a:xfrm>
            <a:custGeom>
              <a:avLst/>
              <a:gdLst/>
              <a:ahLst/>
              <a:cxnLst/>
              <a:rect l="l" t="t" r="r" b="b"/>
              <a:pathLst>
                <a:path w="336" h="5858" extrusionOk="0">
                  <a:moveTo>
                    <a:pt x="297" y="1"/>
                  </a:moveTo>
                  <a:cubicBezTo>
                    <a:pt x="58" y="20"/>
                    <a:pt x="10" y="135"/>
                    <a:pt x="1" y="183"/>
                  </a:cubicBezTo>
                  <a:lnTo>
                    <a:pt x="1" y="5858"/>
                  </a:lnTo>
                  <a:lnTo>
                    <a:pt x="336" y="5858"/>
                  </a:lnTo>
                  <a:lnTo>
                    <a:pt x="33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5118;p63"/>
            <p:cNvSpPr/>
            <p:nvPr/>
          </p:nvSpPr>
          <p:spPr>
            <a:xfrm>
              <a:off x="5546523" y="4388297"/>
              <a:ext cx="8823" cy="246319"/>
            </a:xfrm>
            <a:custGeom>
              <a:avLst/>
              <a:gdLst/>
              <a:ahLst/>
              <a:cxnLst/>
              <a:rect l="l" t="t" r="r" b="b"/>
              <a:pathLst>
                <a:path w="336" h="9380" extrusionOk="0">
                  <a:moveTo>
                    <a:pt x="335" y="1"/>
                  </a:moveTo>
                  <a:cubicBezTo>
                    <a:pt x="39" y="1"/>
                    <a:pt x="10" y="154"/>
                    <a:pt x="0" y="211"/>
                  </a:cubicBezTo>
                  <a:lnTo>
                    <a:pt x="0" y="9380"/>
                  </a:lnTo>
                  <a:lnTo>
                    <a:pt x="335" y="9380"/>
                  </a:lnTo>
                  <a:lnTo>
                    <a:pt x="335" y="1"/>
                  </a:ln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119;p63"/>
            <p:cNvSpPr/>
            <p:nvPr/>
          </p:nvSpPr>
          <p:spPr>
            <a:xfrm>
              <a:off x="5365828" y="4585089"/>
              <a:ext cx="68381" cy="11082"/>
            </a:xfrm>
            <a:custGeom>
              <a:avLst/>
              <a:gdLst/>
              <a:ahLst/>
              <a:cxnLst/>
              <a:rect l="l" t="t" r="r" b="b"/>
              <a:pathLst>
                <a:path w="2604" h="422" extrusionOk="0">
                  <a:moveTo>
                    <a:pt x="259" y="0"/>
                  </a:moveTo>
                  <a:cubicBezTo>
                    <a:pt x="0" y="20"/>
                    <a:pt x="0" y="402"/>
                    <a:pt x="259" y="422"/>
                  </a:cubicBezTo>
                  <a:lnTo>
                    <a:pt x="2345" y="422"/>
                  </a:lnTo>
                  <a:cubicBezTo>
                    <a:pt x="2603" y="402"/>
                    <a:pt x="2603" y="20"/>
                    <a:pt x="23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120;p63"/>
            <p:cNvSpPr/>
            <p:nvPr/>
          </p:nvSpPr>
          <p:spPr>
            <a:xfrm>
              <a:off x="5464592" y="4499376"/>
              <a:ext cx="68381" cy="11108"/>
            </a:xfrm>
            <a:custGeom>
              <a:avLst/>
              <a:gdLst/>
              <a:ahLst/>
              <a:cxnLst/>
              <a:rect l="l" t="t" r="r" b="b"/>
              <a:pathLst>
                <a:path w="2604" h="423" extrusionOk="0">
                  <a:moveTo>
                    <a:pt x="259" y="1"/>
                  </a:moveTo>
                  <a:cubicBezTo>
                    <a:pt x="0" y="20"/>
                    <a:pt x="0" y="393"/>
                    <a:pt x="259" y="422"/>
                  </a:cubicBezTo>
                  <a:lnTo>
                    <a:pt x="2355" y="422"/>
                  </a:lnTo>
                  <a:cubicBezTo>
                    <a:pt x="2604" y="393"/>
                    <a:pt x="2604" y="20"/>
                    <a:pt x="23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5121;p63"/>
            <p:cNvSpPr/>
            <p:nvPr/>
          </p:nvSpPr>
          <p:spPr>
            <a:xfrm>
              <a:off x="5562516" y="4406889"/>
              <a:ext cx="70324" cy="11108"/>
            </a:xfrm>
            <a:custGeom>
              <a:avLst/>
              <a:gdLst/>
              <a:ahLst/>
              <a:cxnLst/>
              <a:rect l="l" t="t" r="r" b="b"/>
              <a:pathLst>
                <a:path w="2678" h="423" extrusionOk="0">
                  <a:moveTo>
                    <a:pt x="273" y="1"/>
                  </a:moveTo>
                  <a:cubicBezTo>
                    <a:pt x="0" y="1"/>
                    <a:pt x="0" y="423"/>
                    <a:pt x="273" y="423"/>
                  </a:cubicBezTo>
                  <a:cubicBezTo>
                    <a:pt x="279" y="423"/>
                    <a:pt x="285" y="423"/>
                    <a:pt x="291" y="422"/>
                  </a:cubicBezTo>
                  <a:lnTo>
                    <a:pt x="2387" y="422"/>
                  </a:lnTo>
                  <a:cubicBezTo>
                    <a:pt x="2393" y="423"/>
                    <a:pt x="2399" y="423"/>
                    <a:pt x="2405" y="423"/>
                  </a:cubicBezTo>
                  <a:cubicBezTo>
                    <a:pt x="2678" y="423"/>
                    <a:pt x="2678" y="1"/>
                    <a:pt x="2405" y="1"/>
                  </a:cubicBezTo>
                  <a:cubicBezTo>
                    <a:pt x="2399" y="1"/>
                    <a:pt x="2393" y="1"/>
                    <a:pt x="2387" y="1"/>
                  </a:cubicBezTo>
                  <a:lnTo>
                    <a:pt x="291" y="1"/>
                  </a:lnTo>
                  <a:cubicBezTo>
                    <a:pt x="285" y="1"/>
                    <a:pt x="279" y="1"/>
                    <a:pt x="2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15597;p64"/>
          <p:cNvGrpSpPr/>
          <p:nvPr/>
        </p:nvGrpSpPr>
        <p:grpSpPr>
          <a:xfrm>
            <a:off x="10403237" y="4190338"/>
            <a:ext cx="550134" cy="561035"/>
            <a:chOff x="2189568" y="1961603"/>
            <a:chExt cx="364993" cy="359049"/>
          </a:xfrm>
        </p:grpSpPr>
        <p:sp>
          <p:nvSpPr>
            <p:cNvPr id="52" name="Google Shape;15598;p64"/>
            <p:cNvSpPr/>
            <p:nvPr/>
          </p:nvSpPr>
          <p:spPr>
            <a:xfrm>
              <a:off x="2232197" y="2004206"/>
              <a:ext cx="77822" cy="73868"/>
            </a:xfrm>
            <a:custGeom>
              <a:avLst/>
              <a:gdLst/>
              <a:ahLst/>
              <a:cxnLst/>
              <a:rect l="l" t="t" r="r" b="b"/>
              <a:pathLst>
                <a:path w="2972" h="2821" extrusionOk="0">
                  <a:moveTo>
                    <a:pt x="292" y="1"/>
                  </a:moveTo>
                  <a:cubicBezTo>
                    <a:pt x="135" y="1"/>
                    <a:pt x="1" y="204"/>
                    <a:pt x="147" y="350"/>
                  </a:cubicBezTo>
                  <a:lnTo>
                    <a:pt x="2551" y="2754"/>
                  </a:lnTo>
                  <a:cubicBezTo>
                    <a:pt x="2590" y="2792"/>
                    <a:pt x="2647" y="2821"/>
                    <a:pt x="2694" y="2821"/>
                  </a:cubicBezTo>
                  <a:cubicBezTo>
                    <a:pt x="2876" y="2821"/>
                    <a:pt x="2971" y="2592"/>
                    <a:pt x="2838" y="2468"/>
                  </a:cubicBezTo>
                  <a:lnTo>
                    <a:pt x="434" y="64"/>
                  </a:lnTo>
                  <a:cubicBezTo>
                    <a:pt x="389" y="19"/>
                    <a:pt x="340" y="1"/>
                    <a:pt x="2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5599;p64"/>
            <p:cNvSpPr/>
            <p:nvPr/>
          </p:nvSpPr>
          <p:spPr>
            <a:xfrm>
              <a:off x="2192187" y="2070061"/>
              <a:ext cx="100838" cy="35009"/>
            </a:xfrm>
            <a:custGeom>
              <a:avLst/>
              <a:gdLst/>
              <a:ahLst/>
              <a:cxnLst/>
              <a:rect l="l" t="t" r="r" b="b"/>
              <a:pathLst>
                <a:path w="3851" h="1337" extrusionOk="0">
                  <a:moveTo>
                    <a:pt x="285" y="0"/>
                  </a:moveTo>
                  <a:cubicBezTo>
                    <a:pt x="74" y="0"/>
                    <a:pt x="1" y="332"/>
                    <a:pt x="244" y="401"/>
                  </a:cubicBezTo>
                  <a:lnTo>
                    <a:pt x="3517" y="1327"/>
                  </a:lnTo>
                  <a:cubicBezTo>
                    <a:pt x="3526" y="1336"/>
                    <a:pt x="3545" y="1336"/>
                    <a:pt x="3564" y="1336"/>
                  </a:cubicBezTo>
                  <a:cubicBezTo>
                    <a:pt x="3803" y="1336"/>
                    <a:pt x="3850" y="1002"/>
                    <a:pt x="3621" y="935"/>
                  </a:cubicBezTo>
                  <a:lnTo>
                    <a:pt x="349" y="10"/>
                  </a:lnTo>
                  <a:cubicBezTo>
                    <a:pt x="327" y="3"/>
                    <a:pt x="305" y="0"/>
                    <a:pt x="2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600;p64"/>
            <p:cNvSpPr/>
            <p:nvPr/>
          </p:nvSpPr>
          <p:spPr>
            <a:xfrm>
              <a:off x="2189568" y="2121514"/>
              <a:ext cx="100131" cy="36999"/>
            </a:xfrm>
            <a:custGeom>
              <a:avLst/>
              <a:gdLst/>
              <a:ahLst/>
              <a:cxnLst/>
              <a:rect l="l" t="t" r="r" b="b"/>
              <a:pathLst>
                <a:path w="3824" h="1413" extrusionOk="0">
                  <a:moveTo>
                    <a:pt x="3539" y="0"/>
                  </a:moveTo>
                  <a:cubicBezTo>
                    <a:pt x="3519" y="0"/>
                    <a:pt x="3497" y="3"/>
                    <a:pt x="3473" y="10"/>
                  </a:cubicBezTo>
                  <a:lnTo>
                    <a:pt x="220" y="1012"/>
                  </a:lnTo>
                  <a:cubicBezTo>
                    <a:pt x="1" y="1079"/>
                    <a:pt x="49" y="1403"/>
                    <a:pt x="278" y="1413"/>
                  </a:cubicBezTo>
                  <a:cubicBezTo>
                    <a:pt x="306" y="1403"/>
                    <a:pt x="325" y="1403"/>
                    <a:pt x="344" y="1394"/>
                  </a:cubicBezTo>
                  <a:lnTo>
                    <a:pt x="3597" y="392"/>
                  </a:lnTo>
                  <a:cubicBezTo>
                    <a:pt x="3823" y="322"/>
                    <a:pt x="3749" y="0"/>
                    <a:pt x="35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601;p64"/>
            <p:cNvSpPr/>
            <p:nvPr/>
          </p:nvSpPr>
          <p:spPr>
            <a:xfrm>
              <a:off x="2299048" y="1964404"/>
              <a:ext cx="36947" cy="96439"/>
            </a:xfrm>
            <a:custGeom>
              <a:avLst/>
              <a:gdLst/>
              <a:ahLst/>
              <a:cxnLst/>
              <a:rect l="l" t="t" r="r" b="b"/>
              <a:pathLst>
                <a:path w="1411" h="3683" extrusionOk="0">
                  <a:moveTo>
                    <a:pt x="250" y="1"/>
                  </a:moveTo>
                  <a:cubicBezTo>
                    <a:pt x="127" y="1"/>
                    <a:pt x="0" y="106"/>
                    <a:pt x="46" y="267"/>
                  </a:cubicBezTo>
                  <a:lnTo>
                    <a:pt x="981" y="3539"/>
                  </a:lnTo>
                  <a:cubicBezTo>
                    <a:pt x="1010" y="3625"/>
                    <a:pt x="1086" y="3683"/>
                    <a:pt x="1181" y="3683"/>
                  </a:cubicBezTo>
                  <a:cubicBezTo>
                    <a:pt x="1315" y="3683"/>
                    <a:pt x="1410" y="3559"/>
                    <a:pt x="1372" y="3425"/>
                  </a:cubicBezTo>
                  <a:lnTo>
                    <a:pt x="437" y="153"/>
                  </a:lnTo>
                  <a:cubicBezTo>
                    <a:pt x="411" y="47"/>
                    <a:pt x="331" y="1"/>
                    <a:pt x="2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602;p64"/>
            <p:cNvSpPr/>
            <p:nvPr/>
          </p:nvSpPr>
          <p:spPr>
            <a:xfrm>
              <a:off x="2350711" y="1961603"/>
              <a:ext cx="38701" cy="95732"/>
            </a:xfrm>
            <a:custGeom>
              <a:avLst/>
              <a:gdLst/>
              <a:ahLst/>
              <a:cxnLst/>
              <a:rect l="l" t="t" r="r" b="b"/>
              <a:pathLst>
                <a:path w="1478" h="3656" extrusionOk="0">
                  <a:moveTo>
                    <a:pt x="1233" y="0"/>
                  </a:moveTo>
                  <a:cubicBezTo>
                    <a:pt x="1154" y="0"/>
                    <a:pt x="1074" y="44"/>
                    <a:pt x="1040" y="145"/>
                  </a:cubicBezTo>
                  <a:lnTo>
                    <a:pt x="48" y="3398"/>
                  </a:lnTo>
                  <a:cubicBezTo>
                    <a:pt x="0" y="3522"/>
                    <a:pt x="105" y="3656"/>
                    <a:pt x="239" y="3656"/>
                  </a:cubicBezTo>
                  <a:cubicBezTo>
                    <a:pt x="324" y="3656"/>
                    <a:pt x="410" y="3599"/>
                    <a:pt x="439" y="3513"/>
                  </a:cubicBezTo>
                  <a:lnTo>
                    <a:pt x="1431" y="260"/>
                  </a:lnTo>
                  <a:cubicBezTo>
                    <a:pt x="1477" y="104"/>
                    <a:pt x="1355" y="0"/>
                    <a:pt x="1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603;p64"/>
            <p:cNvSpPr/>
            <p:nvPr/>
          </p:nvSpPr>
          <p:spPr>
            <a:xfrm>
              <a:off x="2286243" y="2072313"/>
              <a:ext cx="237838" cy="221604"/>
            </a:xfrm>
            <a:custGeom>
              <a:avLst/>
              <a:gdLst/>
              <a:ahLst/>
              <a:cxnLst/>
              <a:rect l="l" t="t" r="r" b="b"/>
              <a:pathLst>
                <a:path w="9083" h="8463" extrusionOk="0">
                  <a:moveTo>
                    <a:pt x="3880" y="0"/>
                  </a:moveTo>
                  <a:cubicBezTo>
                    <a:pt x="3398" y="0"/>
                    <a:pt x="2905" y="109"/>
                    <a:pt x="2434" y="344"/>
                  </a:cubicBezTo>
                  <a:cubicBezTo>
                    <a:pt x="440" y="1336"/>
                    <a:pt x="1" y="3988"/>
                    <a:pt x="1575" y="5572"/>
                  </a:cubicBezTo>
                  <a:cubicBezTo>
                    <a:pt x="2081" y="6077"/>
                    <a:pt x="2748" y="6402"/>
                    <a:pt x="3464" y="6497"/>
                  </a:cubicBezTo>
                  <a:cubicBezTo>
                    <a:pt x="4427" y="6621"/>
                    <a:pt x="5334" y="7031"/>
                    <a:pt x="6068" y="7661"/>
                  </a:cubicBezTo>
                  <a:cubicBezTo>
                    <a:pt x="6173" y="7756"/>
                    <a:pt x="6278" y="7852"/>
                    <a:pt x="6374" y="7947"/>
                  </a:cubicBezTo>
                  <a:lnTo>
                    <a:pt x="6889" y="8462"/>
                  </a:lnTo>
                  <a:lnTo>
                    <a:pt x="9083" y="6268"/>
                  </a:lnTo>
                  <a:lnTo>
                    <a:pt x="8530" y="5724"/>
                  </a:lnTo>
                  <a:cubicBezTo>
                    <a:pt x="8444" y="5638"/>
                    <a:pt x="8358" y="5543"/>
                    <a:pt x="8282" y="5448"/>
                  </a:cubicBezTo>
                  <a:cubicBezTo>
                    <a:pt x="7642" y="4704"/>
                    <a:pt x="7242" y="3788"/>
                    <a:pt x="7108" y="2815"/>
                  </a:cubicBezTo>
                  <a:cubicBezTo>
                    <a:pt x="6875" y="1132"/>
                    <a:pt x="5435" y="0"/>
                    <a:pt x="3880" y="0"/>
                  </a:cubicBezTo>
                  <a:close/>
                </a:path>
              </a:pathLst>
            </a:custGeom>
            <a:solidFill>
              <a:schemeClr val="accent4">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604;p64"/>
            <p:cNvSpPr/>
            <p:nvPr/>
          </p:nvSpPr>
          <p:spPr>
            <a:xfrm>
              <a:off x="2296481" y="2086296"/>
              <a:ext cx="194895" cy="207621"/>
            </a:xfrm>
            <a:custGeom>
              <a:avLst/>
              <a:gdLst/>
              <a:ahLst/>
              <a:cxnLst/>
              <a:rect l="l" t="t" r="r" b="b"/>
              <a:pathLst>
                <a:path w="7443" h="7929" extrusionOk="0">
                  <a:moveTo>
                    <a:pt x="1709" y="1"/>
                  </a:moveTo>
                  <a:cubicBezTo>
                    <a:pt x="564" y="745"/>
                    <a:pt x="1" y="2128"/>
                    <a:pt x="306" y="3464"/>
                  </a:cubicBezTo>
                  <a:cubicBezTo>
                    <a:pt x="612" y="4790"/>
                    <a:pt x="1718" y="5791"/>
                    <a:pt x="3073" y="5963"/>
                  </a:cubicBezTo>
                  <a:cubicBezTo>
                    <a:pt x="4036" y="6097"/>
                    <a:pt x="4943" y="6497"/>
                    <a:pt x="5677" y="7127"/>
                  </a:cubicBezTo>
                  <a:cubicBezTo>
                    <a:pt x="5782" y="7222"/>
                    <a:pt x="5887" y="7318"/>
                    <a:pt x="5983" y="7413"/>
                  </a:cubicBezTo>
                  <a:lnTo>
                    <a:pt x="6498" y="7928"/>
                  </a:lnTo>
                  <a:lnTo>
                    <a:pt x="7442" y="6984"/>
                  </a:lnTo>
                  <a:lnTo>
                    <a:pt x="6927" y="6469"/>
                  </a:lnTo>
                  <a:cubicBezTo>
                    <a:pt x="6832" y="6373"/>
                    <a:pt x="6727" y="6278"/>
                    <a:pt x="6622" y="6182"/>
                  </a:cubicBezTo>
                  <a:cubicBezTo>
                    <a:pt x="5887" y="5553"/>
                    <a:pt x="4981" y="5143"/>
                    <a:pt x="4017" y="5019"/>
                  </a:cubicBezTo>
                  <a:cubicBezTo>
                    <a:pt x="1632" y="4713"/>
                    <a:pt x="392" y="2014"/>
                    <a:pt x="1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605;p64"/>
            <p:cNvSpPr/>
            <p:nvPr/>
          </p:nvSpPr>
          <p:spPr>
            <a:xfrm>
              <a:off x="2430549" y="2174330"/>
              <a:ext cx="86044" cy="82116"/>
            </a:xfrm>
            <a:custGeom>
              <a:avLst/>
              <a:gdLst/>
              <a:ahLst/>
              <a:cxnLst/>
              <a:rect l="l" t="t" r="r" b="b"/>
              <a:pathLst>
                <a:path w="3286" h="3136" extrusionOk="0">
                  <a:moveTo>
                    <a:pt x="292" y="1"/>
                  </a:moveTo>
                  <a:cubicBezTo>
                    <a:pt x="135" y="1"/>
                    <a:pt x="0" y="205"/>
                    <a:pt x="147" y="359"/>
                  </a:cubicBezTo>
                  <a:lnTo>
                    <a:pt x="2866" y="3078"/>
                  </a:lnTo>
                  <a:cubicBezTo>
                    <a:pt x="2904" y="3116"/>
                    <a:pt x="2952" y="3135"/>
                    <a:pt x="3009" y="3135"/>
                  </a:cubicBezTo>
                  <a:cubicBezTo>
                    <a:pt x="3190" y="3135"/>
                    <a:pt x="3286" y="2916"/>
                    <a:pt x="3152" y="2792"/>
                  </a:cubicBezTo>
                  <a:lnTo>
                    <a:pt x="433" y="63"/>
                  </a:lnTo>
                  <a:cubicBezTo>
                    <a:pt x="389" y="19"/>
                    <a:pt x="340" y="1"/>
                    <a:pt x="292"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606;p64"/>
            <p:cNvSpPr/>
            <p:nvPr/>
          </p:nvSpPr>
          <p:spPr>
            <a:xfrm>
              <a:off x="2402740" y="2202478"/>
              <a:ext cx="28358" cy="24483"/>
            </a:xfrm>
            <a:custGeom>
              <a:avLst/>
              <a:gdLst/>
              <a:ahLst/>
              <a:cxnLst/>
              <a:rect l="l" t="t" r="r" b="b"/>
              <a:pathLst>
                <a:path w="1083" h="935" extrusionOk="0">
                  <a:moveTo>
                    <a:pt x="289" y="1"/>
                  </a:moveTo>
                  <a:cubicBezTo>
                    <a:pt x="134" y="1"/>
                    <a:pt x="1" y="191"/>
                    <a:pt x="131" y="343"/>
                  </a:cubicBezTo>
                  <a:cubicBezTo>
                    <a:pt x="303" y="524"/>
                    <a:pt x="494" y="715"/>
                    <a:pt x="665" y="877"/>
                  </a:cubicBezTo>
                  <a:cubicBezTo>
                    <a:pt x="703" y="915"/>
                    <a:pt x="761" y="935"/>
                    <a:pt x="808" y="935"/>
                  </a:cubicBezTo>
                  <a:cubicBezTo>
                    <a:pt x="812" y="935"/>
                    <a:pt x="816" y="935"/>
                    <a:pt x="819" y="935"/>
                  </a:cubicBezTo>
                  <a:cubicBezTo>
                    <a:pt x="1002" y="935"/>
                    <a:pt x="1082" y="703"/>
                    <a:pt x="942" y="582"/>
                  </a:cubicBezTo>
                  <a:cubicBezTo>
                    <a:pt x="780" y="429"/>
                    <a:pt x="589" y="238"/>
                    <a:pt x="436" y="66"/>
                  </a:cubicBezTo>
                  <a:cubicBezTo>
                    <a:pt x="390" y="20"/>
                    <a:pt x="338" y="1"/>
                    <a:pt x="289"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607;p64"/>
            <p:cNvSpPr/>
            <p:nvPr/>
          </p:nvSpPr>
          <p:spPr>
            <a:xfrm>
              <a:off x="2433324" y="2233141"/>
              <a:ext cx="55538" cy="51532"/>
            </a:xfrm>
            <a:custGeom>
              <a:avLst/>
              <a:gdLst/>
              <a:ahLst/>
              <a:cxnLst/>
              <a:rect l="l" t="t" r="r" b="b"/>
              <a:pathLst>
                <a:path w="2121" h="1968" extrusionOk="0">
                  <a:moveTo>
                    <a:pt x="290" y="1"/>
                  </a:moveTo>
                  <a:cubicBezTo>
                    <a:pt x="137" y="1"/>
                    <a:pt x="1" y="203"/>
                    <a:pt x="146" y="355"/>
                  </a:cubicBezTo>
                  <a:cubicBezTo>
                    <a:pt x="652" y="870"/>
                    <a:pt x="1176" y="1395"/>
                    <a:pt x="1691" y="1901"/>
                  </a:cubicBezTo>
                  <a:cubicBezTo>
                    <a:pt x="1730" y="1939"/>
                    <a:pt x="1787" y="1958"/>
                    <a:pt x="1835" y="1958"/>
                  </a:cubicBezTo>
                  <a:lnTo>
                    <a:pt x="1844" y="1967"/>
                  </a:lnTo>
                  <a:cubicBezTo>
                    <a:pt x="2025" y="1967"/>
                    <a:pt x="2121" y="1748"/>
                    <a:pt x="1987" y="1614"/>
                  </a:cubicBezTo>
                  <a:cubicBezTo>
                    <a:pt x="1462" y="1109"/>
                    <a:pt x="947" y="584"/>
                    <a:pt x="432" y="69"/>
                  </a:cubicBezTo>
                  <a:cubicBezTo>
                    <a:pt x="389" y="21"/>
                    <a:pt x="339" y="1"/>
                    <a:pt x="290"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608;p64"/>
            <p:cNvSpPr/>
            <p:nvPr/>
          </p:nvSpPr>
          <p:spPr>
            <a:xfrm>
              <a:off x="2356105" y="2093994"/>
              <a:ext cx="71066" cy="20320"/>
            </a:xfrm>
            <a:custGeom>
              <a:avLst/>
              <a:gdLst/>
              <a:ahLst/>
              <a:cxnLst/>
              <a:rect l="l" t="t" r="r" b="b"/>
              <a:pathLst>
                <a:path w="2714" h="776" extrusionOk="0">
                  <a:moveTo>
                    <a:pt x="1233" y="1"/>
                  </a:moveTo>
                  <a:cubicBezTo>
                    <a:pt x="916" y="1"/>
                    <a:pt x="564" y="71"/>
                    <a:pt x="204" y="269"/>
                  </a:cubicBezTo>
                  <a:cubicBezTo>
                    <a:pt x="1" y="384"/>
                    <a:pt x="117" y="658"/>
                    <a:pt x="304" y="658"/>
                  </a:cubicBezTo>
                  <a:cubicBezTo>
                    <a:pt x="336" y="658"/>
                    <a:pt x="370" y="650"/>
                    <a:pt x="405" y="632"/>
                  </a:cubicBezTo>
                  <a:cubicBezTo>
                    <a:pt x="693" y="467"/>
                    <a:pt x="978" y="409"/>
                    <a:pt x="1235" y="409"/>
                  </a:cubicBezTo>
                  <a:cubicBezTo>
                    <a:pt x="1829" y="409"/>
                    <a:pt x="2279" y="717"/>
                    <a:pt x="2313" y="737"/>
                  </a:cubicBezTo>
                  <a:cubicBezTo>
                    <a:pt x="2341" y="756"/>
                    <a:pt x="2389" y="775"/>
                    <a:pt x="2427" y="775"/>
                  </a:cubicBezTo>
                  <a:cubicBezTo>
                    <a:pt x="2628" y="775"/>
                    <a:pt x="2713" y="517"/>
                    <a:pt x="2551" y="403"/>
                  </a:cubicBezTo>
                  <a:cubicBezTo>
                    <a:pt x="2518" y="376"/>
                    <a:pt x="1968" y="1"/>
                    <a:pt x="1233" y="1"/>
                  </a:cubicBezTo>
                  <a:close/>
                </a:path>
              </a:pathLst>
            </a:custGeom>
            <a:solidFill>
              <a:srgbClr val="A4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5609;p64"/>
            <p:cNvSpPr/>
            <p:nvPr/>
          </p:nvSpPr>
          <p:spPr>
            <a:xfrm>
              <a:off x="2387422" y="2184961"/>
              <a:ext cx="30008" cy="30270"/>
            </a:xfrm>
            <a:custGeom>
              <a:avLst/>
              <a:gdLst/>
              <a:ahLst/>
              <a:cxnLst/>
              <a:rect l="l" t="t" r="r" b="b"/>
              <a:pathLst>
                <a:path w="1146" h="1156" extrusionOk="0">
                  <a:moveTo>
                    <a:pt x="573" y="1"/>
                  </a:moveTo>
                  <a:cubicBezTo>
                    <a:pt x="258" y="1"/>
                    <a:pt x="1" y="258"/>
                    <a:pt x="1" y="573"/>
                  </a:cubicBezTo>
                  <a:cubicBezTo>
                    <a:pt x="1" y="898"/>
                    <a:pt x="258" y="1155"/>
                    <a:pt x="573" y="1155"/>
                  </a:cubicBezTo>
                  <a:cubicBezTo>
                    <a:pt x="888" y="1155"/>
                    <a:pt x="1145" y="898"/>
                    <a:pt x="1145" y="573"/>
                  </a:cubicBezTo>
                  <a:cubicBezTo>
                    <a:pt x="1145" y="258"/>
                    <a:pt x="888" y="1"/>
                    <a:pt x="573" y="1"/>
                  </a:cubicBezTo>
                  <a:close/>
                </a:path>
              </a:pathLst>
            </a:custGeom>
            <a:solidFill>
              <a:srgbClr val="9CA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5610;p64"/>
            <p:cNvSpPr/>
            <p:nvPr/>
          </p:nvSpPr>
          <p:spPr>
            <a:xfrm>
              <a:off x="2415152" y="2156995"/>
              <a:ext cx="30244" cy="30244"/>
            </a:xfrm>
            <a:custGeom>
              <a:avLst/>
              <a:gdLst/>
              <a:ahLst/>
              <a:cxnLst/>
              <a:rect l="l" t="t" r="r" b="b"/>
              <a:pathLst>
                <a:path w="1155" h="1155" extrusionOk="0">
                  <a:moveTo>
                    <a:pt x="582" y="0"/>
                  </a:moveTo>
                  <a:cubicBezTo>
                    <a:pt x="268" y="0"/>
                    <a:pt x="0" y="258"/>
                    <a:pt x="0" y="582"/>
                  </a:cubicBezTo>
                  <a:cubicBezTo>
                    <a:pt x="0" y="897"/>
                    <a:pt x="268" y="1155"/>
                    <a:pt x="582" y="1155"/>
                  </a:cubicBezTo>
                  <a:cubicBezTo>
                    <a:pt x="897" y="1155"/>
                    <a:pt x="1155" y="897"/>
                    <a:pt x="1155" y="582"/>
                  </a:cubicBezTo>
                  <a:cubicBezTo>
                    <a:pt x="1155" y="258"/>
                    <a:pt x="897" y="0"/>
                    <a:pt x="582" y="0"/>
                  </a:cubicBezTo>
                  <a:close/>
                </a:path>
              </a:pathLst>
            </a:custGeom>
            <a:solidFill>
              <a:srgbClr val="9CA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5611;p64"/>
            <p:cNvSpPr/>
            <p:nvPr/>
          </p:nvSpPr>
          <p:spPr>
            <a:xfrm>
              <a:off x="2474854" y="2244924"/>
              <a:ext cx="79707" cy="75727"/>
            </a:xfrm>
            <a:custGeom>
              <a:avLst/>
              <a:gdLst/>
              <a:ahLst/>
              <a:cxnLst/>
              <a:rect l="l" t="t" r="r" b="b"/>
              <a:pathLst>
                <a:path w="3044" h="2892" extrusionOk="0">
                  <a:moveTo>
                    <a:pt x="2090" y="0"/>
                  </a:moveTo>
                  <a:lnTo>
                    <a:pt x="0" y="2080"/>
                  </a:lnTo>
                  <a:lnTo>
                    <a:pt x="382" y="2462"/>
                  </a:lnTo>
                  <a:cubicBezTo>
                    <a:pt x="673" y="2748"/>
                    <a:pt x="1050" y="2891"/>
                    <a:pt x="1426" y="2891"/>
                  </a:cubicBezTo>
                  <a:cubicBezTo>
                    <a:pt x="1801" y="2891"/>
                    <a:pt x="2176" y="2748"/>
                    <a:pt x="2462" y="2462"/>
                  </a:cubicBezTo>
                  <a:cubicBezTo>
                    <a:pt x="3044" y="1889"/>
                    <a:pt x="3044" y="954"/>
                    <a:pt x="2462" y="382"/>
                  </a:cubicBezTo>
                  <a:lnTo>
                    <a:pt x="2090"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5612;p64"/>
            <p:cNvSpPr/>
            <p:nvPr/>
          </p:nvSpPr>
          <p:spPr>
            <a:xfrm>
              <a:off x="2475115" y="2244924"/>
              <a:ext cx="71459" cy="71721"/>
            </a:xfrm>
            <a:custGeom>
              <a:avLst/>
              <a:gdLst/>
              <a:ahLst/>
              <a:cxnLst/>
              <a:rect l="l" t="t" r="r" b="b"/>
              <a:pathLst>
                <a:path w="2729" h="2739" extrusionOk="0">
                  <a:moveTo>
                    <a:pt x="2080" y="0"/>
                  </a:moveTo>
                  <a:lnTo>
                    <a:pt x="0" y="2080"/>
                  </a:lnTo>
                  <a:lnTo>
                    <a:pt x="372" y="2462"/>
                  </a:lnTo>
                  <a:cubicBezTo>
                    <a:pt x="487" y="2576"/>
                    <a:pt x="620" y="2662"/>
                    <a:pt x="763" y="2738"/>
                  </a:cubicBezTo>
                  <a:lnTo>
                    <a:pt x="2728" y="764"/>
                  </a:lnTo>
                  <a:cubicBezTo>
                    <a:pt x="2662" y="621"/>
                    <a:pt x="2566" y="487"/>
                    <a:pt x="2452" y="382"/>
                  </a:cubicBezTo>
                  <a:lnTo>
                    <a:pt x="2080" y="0"/>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5613;p64"/>
            <p:cNvSpPr/>
            <p:nvPr/>
          </p:nvSpPr>
          <p:spPr>
            <a:xfrm>
              <a:off x="2450371" y="2220756"/>
              <a:ext cx="89945" cy="88820"/>
            </a:xfrm>
            <a:custGeom>
              <a:avLst/>
              <a:gdLst/>
              <a:ahLst/>
              <a:cxnLst/>
              <a:rect l="l" t="t" r="r" b="b"/>
              <a:pathLst>
                <a:path w="3435" h="3392" extrusionOk="0">
                  <a:moveTo>
                    <a:pt x="2576" y="0"/>
                  </a:moveTo>
                  <a:cubicBezTo>
                    <a:pt x="2522" y="0"/>
                    <a:pt x="2467" y="22"/>
                    <a:pt x="2424" y="65"/>
                  </a:cubicBezTo>
                  <a:lnTo>
                    <a:pt x="86" y="2402"/>
                  </a:lnTo>
                  <a:cubicBezTo>
                    <a:pt x="1" y="2488"/>
                    <a:pt x="1" y="2631"/>
                    <a:pt x="86" y="2717"/>
                  </a:cubicBezTo>
                  <a:lnTo>
                    <a:pt x="697" y="3327"/>
                  </a:lnTo>
                  <a:cubicBezTo>
                    <a:pt x="740" y="3370"/>
                    <a:pt x="795" y="3392"/>
                    <a:pt x="850" y="3392"/>
                  </a:cubicBezTo>
                  <a:cubicBezTo>
                    <a:pt x="904" y="3392"/>
                    <a:pt x="959" y="3370"/>
                    <a:pt x="1002" y="3327"/>
                  </a:cubicBezTo>
                  <a:lnTo>
                    <a:pt x="3349" y="990"/>
                  </a:lnTo>
                  <a:cubicBezTo>
                    <a:pt x="3435" y="904"/>
                    <a:pt x="3435" y="761"/>
                    <a:pt x="3349" y="675"/>
                  </a:cubicBezTo>
                  <a:lnTo>
                    <a:pt x="2729" y="65"/>
                  </a:lnTo>
                  <a:cubicBezTo>
                    <a:pt x="2686" y="22"/>
                    <a:pt x="2631" y="0"/>
                    <a:pt x="25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ttangolo 5"/>
          <p:cNvSpPr/>
          <p:nvPr/>
        </p:nvSpPr>
        <p:spPr>
          <a:xfrm>
            <a:off x="5991703" y="4957307"/>
            <a:ext cx="3467174" cy="1384995"/>
          </a:xfrm>
          <a:prstGeom prst="rect">
            <a:avLst/>
          </a:prstGeom>
        </p:spPr>
        <p:txBody>
          <a:bodyPr wrap="square">
            <a:spAutoFit/>
          </a:bodyPr>
          <a:lstStyle/>
          <a:p>
            <a:r>
              <a:rPr lang="it-IT" sz="1400" dirty="0"/>
              <a:t>Ordinanza del Presidente del Consiglio dei Ministri n. 3274 del 20 marzo 2003, “Primi elementi in materia di criteri generali per la classificazione sismica del territorio nazionale e di normative tecniche per le costruzioni in zona sismica”</a:t>
            </a:r>
          </a:p>
        </p:txBody>
      </p:sp>
      <p:sp>
        <p:nvSpPr>
          <p:cNvPr id="7" name="Rettangolo 6"/>
          <p:cNvSpPr/>
          <p:nvPr/>
        </p:nvSpPr>
        <p:spPr>
          <a:xfrm>
            <a:off x="9376600" y="4946664"/>
            <a:ext cx="2871781" cy="523220"/>
          </a:xfrm>
          <a:prstGeom prst="rect">
            <a:avLst/>
          </a:prstGeom>
        </p:spPr>
        <p:txBody>
          <a:bodyPr wrap="square">
            <a:spAutoFit/>
          </a:bodyPr>
          <a:lstStyle/>
          <a:p>
            <a:r>
              <a:rPr lang="it-IT" sz="1400" dirty="0"/>
              <a:t>R</a:t>
            </a:r>
            <a:r>
              <a:rPr lang="it-IT" sz="1400" dirty="0" smtClean="0"/>
              <a:t>accordo con </a:t>
            </a:r>
            <a:r>
              <a:rPr lang="it-IT" sz="1400" dirty="0"/>
              <a:t>M</a:t>
            </a:r>
            <a:r>
              <a:rPr lang="it-IT" sz="1400" dirty="0" smtClean="0"/>
              <a:t>issione 2, rivoluzione verde e transizione ecologica</a:t>
            </a:r>
            <a:endParaRPr lang="it-IT" sz="1400" dirty="0"/>
          </a:p>
        </p:txBody>
      </p:sp>
      <p:sp>
        <p:nvSpPr>
          <p:cNvPr id="10" name="Rettangolo 9"/>
          <p:cNvSpPr/>
          <p:nvPr/>
        </p:nvSpPr>
        <p:spPr>
          <a:xfrm>
            <a:off x="8371404" y="1426612"/>
            <a:ext cx="988596" cy="738664"/>
          </a:xfrm>
          <a:prstGeom prst="rect">
            <a:avLst/>
          </a:prstGeom>
        </p:spPr>
        <p:txBody>
          <a:bodyPr wrap="square">
            <a:spAutoFit/>
          </a:bodyPr>
          <a:lstStyle/>
          <a:p>
            <a:r>
              <a:rPr lang="it-IT" sz="1400" dirty="0"/>
              <a:t>entro la metà del 2026</a:t>
            </a:r>
          </a:p>
        </p:txBody>
      </p:sp>
      <p:grpSp>
        <p:nvGrpSpPr>
          <p:cNvPr id="68" name="Google Shape;12321;p92">
            <a:extLst>
              <a:ext uri="{FF2B5EF4-FFF2-40B4-BE49-F238E27FC236}">
                <a16:creationId xmlns:a16="http://schemas.microsoft.com/office/drawing/2014/main" id="{5ADC87AD-4578-40D6-9D36-122E88D3659C}"/>
              </a:ext>
            </a:extLst>
          </p:cNvPr>
          <p:cNvGrpSpPr/>
          <p:nvPr/>
        </p:nvGrpSpPr>
        <p:grpSpPr>
          <a:xfrm>
            <a:off x="7749202" y="1484533"/>
            <a:ext cx="649277" cy="622819"/>
            <a:chOff x="6229598" y="1518052"/>
            <a:chExt cx="343560" cy="343822"/>
          </a:xfrm>
        </p:grpSpPr>
        <p:sp>
          <p:nvSpPr>
            <p:cNvPr id="69" name="Google Shape;12322;p92">
              <a:extLst>
                <a:ext uri="{FF2B5EF4-FFF2-40B4-BE49-F238E27FC236}">
                  <a16:creationId xmlns:a16="http://schemas.microsoft.com/office/drawing/2014/main" id="{9290A16F-E021-4A16-B447-C295C976DCBA}"/>
                </a:ext>
              </a:extLst>
            </p:cNvPr>
            <p:cNvSpPr/>
            <p:nvPr/>
          </p:nvSpPr>
          <p:spPr>
            <a:xfrm>
              <a:off x="6229598" y="1518052"/>
              <a:ext cx="343560" cy="343822"/>
            </a:xfrm>
            <a:custGeom>
              <a:avLst/>
              <a:gdLst/>
              <a:ahLst/>
              <a:cxnLst/>
              <a:rect l="l" t="t" r="r" b="b"/>
              <a:pathLst>
                <a:path w="13083" h="13093" extrusionOk="0">
                  <a:moveTo>
                    <a:pt x="6537" y="0"/>
                  </a:moveTo>
                  <a:cubicBezTo>
                    <a:pt x="2929" y="0"/>
                    <a:pt x="0" y="2938"/>
                    <a:pt x="0" y="6546"/>
                  </a:cubicBezTo>
                  <a:cubicBezTo>
                    <a:pt x="0" y="10164"/>
                    <a:pt x="2929" y="13092"/>
                    <a:pt x="6537" y="13092"/>
                  </a:cubicBezTo>
                  <a:cubicBezTo>
                    <a:pt x="10154" y="13092"/>
                    <a:pt x="13083" y="10164"/>
                    <a:pt x="13083" y="6546"/>
                  </a:cubicBezTo>
                  <a:cubicBezTo>
                    <a:pt x="13083" y="2938"/>
                    <a:pt x="10154" y="0"/>
                    <a:pt x="65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2323;p92">
              <a:extLst>
                <a:ext uri="{FF2B5EF4-FFF2-40B4-BE49-F238E27FC236}">
                  <a16:creationId xmlns:a16="http://schemas.microsoft.com/office/drawing/2014/main" id="{991901BD-22A3-4323-9C80-37560DD7B5E3}"/>
                </a:ext>
              </a:extLst>
            </p:cNvPr>
            <p:cNvSpPr/>
            <p:nvPr/>
          </p:nvSpPr>
          <p:spPr>
            <a:xfrm>
              <a:off x="6255228" y="1543918"/>
              <a:ext cx="292064" cy="292064"/>
            </a:xfrm>
            <a:custGeom>
              <a:avLst/>
              <a:gdLst/>
              <a:ahLst/>
              <a:cxnLst/>
              <a:rect l="l" t="t" r="r" b="b"/>
              <a:pathLst>
                <a:path w="11122" h="11122" extrusionOk="0">
                  <a:moveTo>
                    <a:pt x="5561" y="1"/>
                  </a:moveTo>
                  <a:cubicBezTo>
                    <a:pt x="2489" y="1"/>
                    <a:pt x="1" y="2489"/>
                    <a:pt x="1" y="5561"/>
                  </a:cubicBezTo>
                  <a:cubicBezTo>
                    <a:pt x="1" y="8633"/>
                    <a:pt x="2489" y="11121"/>
                    <a:pt x="5561" y="11121"/>
                  </a:cubicBezTo>
                  <a:cubicBezTo>
                    <a:pt x="8633" y="11121"/>
                    <a:pt x="11121" y="8633"/>
                    <a:pt x="11121" y="5561"/>
                  </a:cubicBezTo>
                  <a:cubicBezTo>
                    <a:pt x="11121" y="2489"/>
                    <a:pt x="8633" y="1"/>
                    <a:pt x="5561" y="1"/>
                  </a:cubicBezTo>
                  <a:close/>
                </a:path>
              </a:pathLst>
            </a:custGeom>
            <a:solidFill>
              <a:schemeClr val="accent4">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4">
                    <a:lumMod val="20000"/>
                    <a:lumOff val="80000"/>
                  </a:schemeClr>
                </a:solidFill>
              </a:endParaRPr>
            </a:p>
          </p:txBody>
        </p:sp>
        <p:sp>
          <p:nvSpPr>
            <p:cNvPr id="71" name="Google Shape;12324;p92">
              <a:extLst>
                <a:ext uri="{FF2B5EF4-FFF2-40B4-BE49-F238E27FC236}">
                  <a16:creationId xmlns:a16="http://schemas.microsoft.com/office/drawing/2014/main" id="{B8F45F1A-134E-4E55-88D0-279C0F0AAA77}"/>
                </a:ext>
              </a:extLst>
            </p:cNvPr>
            <p:cNvSpPr/>
            <p:nvPr/>
          </p:nvSpPr>
          <p:spPr>
            <a:xfrm>
              <a:off x="6396218" y="1564034"/>
              <a:ext cx="10320" cy="131221"/>
            </a:xfrm>
            <a:custGeom>
              <a:avLst/>
              <a:gdLst/>
              <a:ahLst/>
              <a:cxnLst/>
              <a:rect l="l" t="t" r="r" b="b"/>
              <a:pathLst>
                <a:path w="393" h="4997" extrusionOk="0">
                  <a:moveTo>
                    <a:pt x="197" y="0"/>
                  </a:moveTo>
                  <a:cubicBezTo>
                    <a:pt x="99" y="0"/>
                    <a:pt x="1" y="67"/>
                    <a:pt x="1" y="201"/>
                  </a:cubicBezTo>
                  <a:lnTo>
                    <a:pt x="1" y="4795"/>
                  </a:lnTo>
                  <a:cubicBezTo>
                    <a:pt x="1" y="4910"/>
                    <a:pt x="87" y="4996"/>
                    <a:pt x="192" y="4996"/>
                  </a:cubicBezTo>
                  <a:cubicBezTo>
                    <a:pt x="307" y="4996"/>
                    <a:pt x="393" y="4910"/>
                    <a:pt x="393" y="4795"/>
                  </a:cubicBezTo>
                  <a:lnTo>
                    <a:pt x="393" y="201"/>
                  </a:lnTo>
                  <a:cubicBezTo>
                    <a:pt x="393" y="67"/>
                    <a:pt x="295" y="0"/>
                    <a:pt x="197" y="0"/>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2325;p92">
              <a:extLst>
                <a:ext uri="{FF2B5EF4-FFF2-40B4-BE49-F238E27FC236}">
                  <a16:creationId xmlns:a16="http://schemas.microsoft.com/office/drawing/2014/main" id="{10F2EAB4-1085-4E5F-9F4B-A110E7F2CA10}"/>
                </a:ext>
              </a:extLst>
            </p:cNvPr>
            <p:cNvSpPr/>
            <p:nvPr/>
          </p:nvSpPr>
          <p:spPr>
            <a:xfrm>
              <a:off x="6394459" y="1684908"/>
              <a:ext cx="134477" cy="10346"/>
            </a:xfrm>
            <a:custGeom>
              <a:avLst/>
              <a:gdLst/>
              <a:ahLst/>
              <a:cxnLst/>
              <a:rect l="l" t="t" r="r" b="b"/>
              <a:pathLst>
                <a:path w="5121" h="394" extrusionOk="0">
                  <a:moveTo>
                    <a:pt x="259" y="1"/>
                  </a:moveTo>
                  <a:cubicBezTo>
                    <a:pt x="1" y="1"/>
                    <a:pt x="1" y="393"/>
                    <a:pt x="259" y="393"/>
                  </a:cubicBezTo>
                  <a:lnTo>
                    <a:pt x="4862" y="393"/>
                  </a:lnTo>
                  <a:cubicBezTo>
                    <a:pt x="5121" y="393"/>
                    <a:pt x="5121" y="1"/>
                    <a:pt x="4862"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2326;p92">
              <a:extLst>
                <a:ext uri="{FF2B5EF4-FFF2-40B4-BE49-F238E27FC236}">
                  <a16:creationId xmlns:a16="http://schemas.microsoft.com/office/drawing/2014/main" id="{A204752A-6DF4-4DDA-9607-14055F98E566}"/>
                </a:ext>
              </a:extLst>
            </p:cNvPr>
            <p:cNvSpPr/>
            <p:nvPr/>
          </p:nvSpPr>
          <p:spPr>
            <a:xfrm>
              <a:off x="6291178" y="1579868"/>
              <a:ext cx="272946" cy="256009"/>
            </a:xfrm>
            <a:custGeom>
              <a:avLst/>
              <a:gdLst/>
              <a:ahLst/>
              <a:cxnLst/>
              <a:rect l="l" t="t" r="r" b="b"/>
              <a:pathLst>
                <a:path w="10394" h="9749" extrusionOk="0">
                  <a:moveTo>
                    <a:pt x="7848" y="0"/>
                  </a:moveTo>
                  <a:lnTo>
                    <a:pt x="7848" y="0"/>
                  </a:lnTo>
                  <a:cubicBezTo>
                    <a:pt x="9781" y="2211"/>
                    <a:pt x="9666" y="5522"/>
                    <a:pt x="7599" y="7599"/>
                  </a:cubicBezTo>
                  <a:cubicBezTo>
                    <a:pt x="6518" y="8680"/>
                    <a:pt x="5095" y="9227"/>
                    <a:pt x="3667" y="9227"/>
                  </a:cubicBezTo>
                  <a:cubicBezTo>
                    <a:pt x="2363" y="9227"/>
                    <a:pt x="1055" y="8771"/>
                    <a:pt x="0" y="7848"/>
                  </a:cubicBezTo>
                  <a:lnTo>
                    <a:pt x="0" y="7848"/>
                  </a:lnTo>
                  <a:cubicBezTo>
                    <a:pt x="1108" y="9110"/>
                    <a:pt x="2650" y="9748"/>
                    <a:pt x="4196" y="9748"/>
                  </a:cubicBezTo>
                  <a:cubicBezTo>
                    <a:pt x="5614" y="9748"/>
                    <a:pt x="7035" y="9211"/>
                    <a:pt x="8125" y="8125"/>
                  </a:cubicBezTo>
                  <a:cubicBezTo>
                    <a:pt x="10393" y="5848"/>
                    <a:pt x="10269" y="2125"/>
                    <a:pt x="7848" y="0"/>
                  </a:cubicBezTo>
                  <a:close/>
                </a:path>
              </a:pathLst>
            </a:custGeom>
            <a:solidFill>
              <a:srgbClr val="E2E8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2327;p92">
              <a:extLst>
                <a:ext uri="{FF2B5EF4-FFF2-40B4-BE49-F238E27FC236}">
                  <a16:creationId xmlns:a16="http://schemas.microsoft.com/office/drawing/2014/main" id="{D402FE53-1C8A-49BE-AC8C-C10FD058236A}"/>
                </a:ext>
              </a:extLst>
            </p:cNvPr>
            <p:cNvSpPr/>
            <p:nvPr/>
          </p:nvSpPr>
          <p:spPr>
            <a:xfrm>
              <a:off x="6273584" y="1684908"/>
              <a:ext cx="21376" cy="10346"/>
            </a:xfrm>
            <a:custGeom>
              <a:avLst/>
              <a:gdLst/>
              <a:ahLst/>
              <a:cxnLst/>
              <a:rect l="l" t="t" r="r" b="b"/>
              <a:pathLst>
                <a:path w="814" h="394" extrusionOk="0">
                  <a:moveTo>
                    <a:pt x="268" y="1"/>
                  </a:moveTo>
                  <a:cubicBezTo>
                    <a:pt x="0" y="1"/>
                    <a:pt x="0" y="393"/>
                    <a:pt x="268" y="393"/>
                  </a:cubicBezTo>
                  <a:lnTo>
                    <a:pt x="555" y="393"/>
                  </a:lnTo>
                  <a:cubicBezTo>
                    <a:pt x="814" y="393"/>
                    <a:pt x="814" y="1"/>
                    <a:pt x="555" y="1"/>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2328;p92">
              <a:extLst>
                <a:ext uri="{FF2B5EF4-FFF2-40B4-BE49-F238E27FC236}">
                  <a16:creationId xmlns:a16="http://schemas.microsoft.com/office/drawing/2014/main" id="{F8CAD439-F3DF-44EE-B33A-40910ADEB22F}"/>
                </a:ext>
              </a:extLst>
            </p:cNvPr>
            <p:cNvSpPr/>
            <p:nvPr/>
          </p:nvSpPr>
          <p:spPr>
            <a:xfrm>
              <a:off x="6396218" y="1798194"/>
              <a:ext cx="10320" cy="17673"/>
            </a:xfrm>
            <a:custGeom>
              <a:avLst/>
              <a:gdLst/>
              <a:ahLst/>
              <a:cxnLst/>
              <a:rect l="l" t="t" r="r" b="b"/>
              <a:pathLst>
                <a:path w="393" h="673" extrusionOk="0">
                  <a:moveTo>
                    <a:pt x="197" y="1"/>
                  </a:moveTo>
                  <a:cubicBezTo>
                    <a:pt x="99" y="1"/>
                    <a:pt x="1" y="65"/>
                    <a:pt x="1" y="194"/>
                  </a:cubicBezTo>
                  <a:lnTo>
                    <a:pt x="1" y="481"/>
                  </a:lnTo>
                  <a:cubicBezTo>
                    <a:pt x="1" y="587"/>
                    <a:pt x="87" y="673"/>
                    <a:pt x="192" y="673"/>
                  </a:cubicBezTo>
                  <a:cubicBezTo>
                    <a:pt x="307" y="673"/>
                    <a:pt x="393" y="587"/>
                    <a:pt x="393" y="481"/>
                  </a:cubicBezTo>
                  <a:lnTo>
                    <a:pt x="393" y="194"/>
                  </a:lnTo>
                  <a:cubicBezTo>
                    <a:pt x="393" y="65"/>
                    <a:pt x="295" y="1"/>
                    <a:pt x="197" y="1"/>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2329;p92">
              <a:extLst>
                <a:ext uri="{FF2B5EF4-FFF2-40B4-BE49-F238E27FC236}">
                  <a16:creationId xmlns:a16="http://schemas.microsoft.com/office/drawing/2014/main" id="{9D4B49F3-E452-4D63-B768-2D53F3E6623E}"/>
                </a:ext>
              </a:extLst>
            </p:cNvPr>
            <p:cNvSpPr/>
            <p:nvPr/>
          </p:nvSpPr>
          <p:spPr>
            <a:xfrm>
              <a:off x="6308063" y="1599117"/>
              <a:ext cx="20036" cy="15966"/>
            </a:xfrm>
            <a:custGeom>
              <a:avLst/>
              <a:gdLst/>
              <a:ahLst/>
              <a:cxnLst/>
              <a:rect l="l" t="t" r="r" b="b"/>
              <a:pathLst>
                <a:path w="763" h="608" extrusionOk="0">
                  <a:moveTo>
                    <a:pt x="296" y="0"/>
                  </a:moveTo>
                  <a:cubicBezTo>
                    <a:pt x="140" y="0"/>
                    <a:pt x="1" y="210"/>
                    <a:pt x="161" y="349"/>
                  </a:cubicBezTo>
                  <a:lnTo>
                    <a:pt x="362" y="550"/>
                  </a:lnTo>
                  <a:cubicBezTo>
                    <a:pt x="399" y="587"/>
                    <a:pt x="445" y="606"/>
                    <a:pt x="501" y="607"/>
                  </a:cubicBezTo>
                  <a:lnTo>
                    <a:pt x="501" y="607"/>
                  </a:lnTo>
                  <a:cubicBezTo>
                    <a:pt x="679" y="604"/>
                    <a:pt x="763" y="396"/>
                    <a:pt x="640" y="272"/>
                  </a:cubicBezTo>
                  <a:lnTo>
                    <a:pt x="439" y="71"/>
                  </a:lnTo>
                  <a:cubicBezTo>
                    <a:pt x="395" y="21"/>
                    <a:pt x="344" y="0"/>
                    <a:pt x="296" y="0"/>
                  </a:cubicBezTo>
                  <a:close/>
                  <a:moveTo>
                    <a:pt x="501" y="607"/>
                  </a:moveTo>
                  <a:cubicBezTo>
                    <a:pt x="499" y="607"/>
                    <a:pt x="498" y="607"/>
                    <a:pt x="496" y="607"/>
                  </a:cubicBezTo>
                  <a:lnTo>
                    <a:pt x="506" y="607"/>
                  </a:lnTo>
                  <a:cubicBezTo>
                    <a:pt x="504" y="607"/>
                    <a:pt x="502" y="607"/>
                    <a:pt x="501" y="607"/>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2330;p92">
              <a:extLst>
                <a:ext uri="{FF2B5EF4-FFF2-40B4-BE49-F238E27FC236}">
                  <a16:creationId xmlns:a16="http://schemas.microsoft.com/office/drawing/2014/main" id="{935A1C12-EBDA-4BC9-87DA-6C25356BB020}"/>
                </a:ext>
              </a:extLst>
            </p:cNvPr>
            <p:cNvSpPr/>
            <p:nvPr/>
          </p:nvSpPr>
          <p:spPr>
            <a:xfrm>
              <a:off x="6473606" y="1764581"/>
              <a:ext cx="20141" cy="16097"/>
            </a:xfrm>
            <a:custGeom>
              <a:avLst/>
              <a:gdLst/>
              <a:ahLst/>
              <a:cxnLst/>
              <a:rect l="l" t="t" r="r" b="b"/>
              <a:pathLst>
                <a:path w="767" h="613" extrusionOk="0">
                  <a:moveTo>
                    <a:pt x="297" y="0"/>
                  </a:moveTo>
                  <a:cubicBezTo>
                    <a:pt x="138" y="0"/>
                    <a:pt x="1" y="208"/>
                    <a:pt x="154" y="355"/>
                  </a:cubicBezTo>
                  <a:lnTo>
                    <a:pt x="355" y="556"/>
                  </a:lnTo>
                  <a:cubicBezTo>
                    <a:pt x="394" y="584"/>
                    <a:pt x="451" y="613"/>
                    <a:pt x="499" y="613"/>
                  </a:cubicBezTo>
                  <a:cubicBezTo>
                    <a:pt x="671" y="613"/>
                    <a:pt x="767" y="402"/>
                    <a:pt x="642" y="278"/>
                  </a:cubicBezTo>
                  <a:lnTo>
                    <a:pt x="441" y="67"/>
                  </a:lnTo>
                  <a:cubicBezTo>
                    <a:pt x="396" y="20"/>
                    <a:pt x="345" y="0"/>
                    <a:pt x="297"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2331;p92">
              <a:extLst>
                <a:ext uri="{FF2B5EF4-FFF2-40B4-BE49-F238E27FC236}">
                  <a16:creationId xmlns:a16="http://schemas.microsoft.com/office/drawing/2014/main" id="{55BD8F04-9FBA-444E-8329-C7B89C4D5399}"/>
                </a:ext>
              </a:extLst>
            </p:cNvPr>
            <p:cNvSpPr/>
            <p:nvPr/>
          </p:nvSpPr>
          <p:spPr>
            <a:xfrm>
              <a:off x="6474368" y="1599117"/>
              <a:ext cx="20141" cy="15966"/>
            </a:xfrm>
            <a:custGeom>
              <a:avLst/>
              <a:gdLst/>
              <a:ahLst/>
              <a:cxnLst/>
              <a:rect l="l" t="t" r="r" b="b"/>
              <a:pathLst>
                <a:path w="767" h="608" extrusionOk="0">
                  <a:moveTo>
                    <a:pt x="478" y="0"/>
                  </a:moveTo>
                  <a:cubicBezTo>
                    <a:pt x="429" y="0"/>
                    <a:pt x="379" y="21"/>
                    <a:pt x="336" y="71"/>
                  </a:cubicBezTo>
                  <a:lnTo>
                    <a:pt x="135" y="272"/>
                  </a:lnTo>
                  <a:cubicBezTo>
                    <a:pt x="1" y="397"/>
                    <a:pt x="97" y="607"/>
                    <a:pt x="269" y="607"/>
                  </a:cubicBezTo>
                  <a:cubicBezTo>
                    <a:pt x="326" y="607"/>
                    <a:pt x="374" y="588"/>
                    <a:pt x="412" y="550"/>
                  </a:cubicBezTo>
                  <a:lnTo>
                    <a:pt x="613" y="349"/>
                  </a:lnTo>
                  <a:cubicBezTo>
                    <a:pt x="766" y="210"/>
                    <a:pt x="631" y="0"/>
                    <a:pt x="478"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2332;p92">
              <a:extLst>
                <a:ext uri="{FF2B5EF4-FFF2-40B4-BE49-F238E27FC236}">
                  <a16:creationId xmlns:a16="http://schemas.microsoft.com/office/drawing/2014/main" id="{BC90B250-19B5-43F0-AD65-B93BDD8AF04A}"/>
                </a:ext>
              </a:extLst>
            </p:cNvPr>
            <p:cNvSpPr/>
            <p:nvPr/>
          </p:nvSpPr>
          <p:spPr>
            <a:xfrm>
              <a:off x="6308772" y="1765001"/>
              <a:ext cx="19432" cy="15677"/>
            </a:xfrm>
            <a:custGeom>
              <a:avLst/>
              <a:gdLst/>
              <a:ahLst/>
              <a:cxnLst/>
              <a:rect l="l" t="t" r="r" b="b"/>
              <a:pathLst>
                <a:path w="740" h="597" extrusionOk="0">
                  <a:moveTo>
                    <a:pt x="457" y="0"/>
                  </a:moveTo>
                  <a:cubicBezTo>
                    <a:pt x="414" y="0"/>
                    <a:pt x="368" y="15"/>
                    <a:pt x="325" y="51"/>
                  </a:cubicBezTo>
                  <a:lnTo>
                    <a:pt x="124" y="252"/>
                  </a:lnTo>
                  <a:cubicBezTo>
                    <a:pt x="0" y="377"/>
                    <a:pt x="96" y="597"/>
                    <a:pt x="268" y="597"/>
                  </a:cubicBezTo>
                  <a:cubicBezTo>
                    <a:pt x="316" y="597"/>
                    <a:pt x="373" y="568"/>
                    <a:pt x="412" y="540"/>
                  </a:cubicBezTo>
                  <a:lnTo>
                    <a:pt x="613" y="339"/>
                  </a:lnTo>
                  <a:cubicBezTo>
                    <a:pt x="739" y="190"/>
                    <a:pt x="611" y="0"/>
                    <a:pt x="457"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2333;p92">
              <a:extLst>
                <a:ext uri="{FF2B5EF4-FFF2-40B4-BE49-F238E27FC236}">
                  <a16:creationId xmlns:a16="http://schemas.microsoft.com/office/drawing/2014/main" id="{7DD20513-DA6B-4DD2-A4BE-24D56394CA98}"/>
                </a:ext>
              </a:extLst>
            </p:cNvPr>
            <p:cNvSpPr/>
            <p:nvPr/>
          </p:nvSpPr>
          <p:spPr>
            <a:xfrm>
              <a:off x="6283064" y="1637404"/>
              <a:ext cx="20693" cy="13366"/>
            </a:xfrm>
            <a:custGeom>
              <a:avLst/>
              <a:gdLst/>
              <a:ahLst/>
              <a:cxnLst/>
              <a:rect l="l" t="t" r="r" b="b"/>
              <a:pathLst>
                <a:path w="788" h="509" extrusionOk="0">
                  <a:moveTo>
                    <a:pt x="280" y="0"/>
                  </a:moveTo>
                  <a:cubicBezTo>
                    <a:pt x="118" y="0"/>
                    <a:pt x="0" y="333"/>
                    <a:pt x="194" y="384"/>
                  </a:cubicBezTo>
                  <a:lnTo>
                    <a:pt x="453" y="489"/>
                  </a:lnTo>
                  <a:cubicBezTo>
                    <a:pt x="472" y="499"/>
                    <a:pt x="501" y="508"/>
                    <a:pt x="529" y="508"/>
                  </a:cubicBezTo>
                  <a:cubicBezTo>
                    <a:pt x="730" y="499"/>
                    <a:pt x="788" y="221"/>
                    <a:pt x="606" y="135"/>
                  </a:cubicBezTo>
                  <a:lnTo>
                    <a:pt x="347" y="20"/>
                  </a:lnTo>
                  <a:cubicBezTo>
                    <a:pt x="325" y="6"/>
                    <a:pt x="302" y="0"/>
                    <a:pt x="280"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2334;p92">
              <a:extLst>
                <a:ext uri="{FF2B5EF4-FFF2-40B4-BE49-F238E27FC236}">
                  <a16:creationId xmlns:a16="http://schemas.microsoft.com/office/drawing/2014/main" id="{81E887AF-67C4-4621-A766-344364A180AA}"/>
                </a:ext>
              </a:extLst>
            </p:cNvPr>
            <p:cNvSpPr/>
            <p:nvPr/>
          </p:nvSpPr>
          <p:spPr>
            <a:xfrm>
              <a:off x="6498947" y="1729445"/>
              <a:ext cx="20640" cy="13051"/>
            </a:xfrm>
            <a:custGeom>
              <a:avLst/>
              <a:gdLst/>
              <a:ahLst/>
              <a:cxnLst/>
              <a:rect l="l" t="t" r="r" b="b"/>
              <a:pathLst>
                <a:path w="786" h="497" extrusionOk="0">
                  <a:moveTo>
                    <a:pt x="273" y="1"/>
                  </a:moveTo>
                  <a:cubicBezTo>
                    <a:pt x="89" y="1"/>
                    <a:pt x="0" y="258"/>
                    <a:pt x="175" y="372"/>
                  </a:cubicBezTo>
                  <a:lnTo>
                    <a:pt x="433" y="477"/>
                  </a:lnTo>
                  <a:cubicBezTo>
                    <a:pt x="461" y="486"/>
                    <a:pt x="488" y="495"/>
                    <a:pt x="516" y="496"/>
                  </a:cubicBezTo>
                  <a:lnTo>
                    <a:pt x="516" y="496"/>
                  </a:lnTo>
                  <a:cubicBezTo>
                    <a:pt x="731" y="491"/>
                    <a:pt x="786" y="208"/>
                    <a:pt x="587" y="123"/>
                  </a:cubicBezTo>
                  <a:lnTo>
                    <a:pt x="328" y="8"/>
                  </a:lnTo>
                  <a:cubicBezTo>
                    <a:pt x="309" y="3"/>
                    <a:pt x="291" y="1"/>
                    <a:pt x="273" y="1"/>
                  </a:cubicBezTo>
                  <a:close/>
                  <a:moveTo>
                    <a:pt x="516" y="496"/>
                  </a:moveTo>
                  <a:cubicBezTo>
                    <a:pt x="514" y="496"/>
                    <a:pt x="512" y="496"/>
                    <a:pt x="510" y="496"/>
                  </a:cubicBezTo>
                  <a:lnTo>
                    <a:pt x="520" y="496"/>
                  </a:lnTo>
                  <a:cubicBezTo>
                    <a:pt x="518" y="496"/>
                    <a:pt x="517" y="496"/>
                    <a:pt x="516" y="496"/>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2335;p92">
              <a:extLst>
                <a:ext uri="{FF2B5EF4-FFF2-40B4-BE49-F238E27FC236}">
                  <a16:creationId xmlns:a16="http://schemas.microsoft.com/office/drawing/2014/main" id="{1DA040D4-322C-4D10-AF6D-382F60044ED1}"/>
                </a:ext>
              </a:extLst>
            </p:cNvPr>
            <p:cNvSpPr/>
            <p:nvPr/>
          </p:nvSpPr>
          <p:spPr>
            <a:xfrm>
              <a:off x="6439442" y="1574511"/>
              <a:ext cx="14837" cy="16675"/>
            </a:xfrm>
            <a:custGeom>
              <a:avLst/>
              <a:gdLst/>
              <a:ahLst/>
              <a:cxnLst/>
              <a:rect l="l" t="t" r="r" b="b"/>
              <a:pathLst>
                <a:path w="565" h="635" extrusionOk="0">
                  <a:moveTo>
                    <a:pt x="331" y="0"/>
                  </a:moveTo>
                  <a:cubicBezTo>
                    <a:pt x="269" y="0"/>
                    <a:pt x="206" y="30"/>
                    <a:pt x="163" y="99"/>
                  </a:cubicBezTo>
                  <a:lnTo>
                    <a:pt x="58" y="357"/>
                  </a:lnTo>
                  <a:cubicBezTo>
                    <a:pt x="1" y="482"/>
                    <a:pt x="96" y="635"/>
                    <a:pt x="240" y="635"/>
                  </a:cubicBezTo>
                  <a:lnTo>
                    <a:pt x="230" y="625"/>
                  </a:lnTo>
                  <a:cubicBezTo>
                    <a:pt x="307" y="625"/>
                    <a:pt x="383" y="578"/>
                    <a:pt x="412" y="511"/>
                  </a:cubicBezTo>
                  <a:lnTo>
                    <a:pt x="527" y="252"/>
                  </a:lnTo>
                  <a:cubicBezTo>
                    <a:pt x="565" y="108"/>
                    <a:pt x="450" y="0"/>
                    <a:pt x="331"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2336;p92">
              <a:extLst>
                <a:ext uri="{FF2B5EF4-FFF2-40B4-BE49-F238E27FC236}">
                  <a16:creationId xmlns:a16="http://schemas.microsoft.com/office/drawing/2014/main" id="{507B1426-1888-4528-AD32-53F3D9E4C267}"/>
                </a:ext>
              </a:extLst>
            </p:cNvPr>
            <p:cNvSpPr/>
            <p:nvPr/>
          </p:nvSpPr>
          <p:spPr>
            <a:xfrm>
              <a:off x="6347978" y="1789581"/>
              <a:ext cx="15861" cy="16754"/>
            </a:xfrm>
            <a:custGeom>
              <a:avLst/>
              <a:gdLst/>
              <a:ahLst/>
              <a:cxnLst/>
              <a:rect l="l" t="t" r="r" b="b"/>
              <a:pathLst>
                <a:path w="604" h="638" extrusionOk="0">
                  <a:moveTo>
                    <a:pt x="303" y="0"/>
                  </a:moveTo>
                  <a:cubicBezTo>
                    <a:pt x="239" y="0"/>
                    <a:pt x="181" y="30"/>
                    <a:pt x="163" y="101"/>
                  </a:cubicBezTo>
                  <a:lnTo>
                    <a:pt x="48" y="360"/>
                  </a:lnTo>
                  <a:cubicBezTo>
                    <a:pt x="0" y="494"/>
                    <a:pt x="96" y="637"/>
                    <a:pt x="230" y="637"/>
                  </a:cubicBezTo>
                  <a:cubicBezTo>
                    <a:pt x="306" y="637"/>
                    <a:pt x="383" y="589"/>
                    <a:pt x="412" y="513"/>
                  </a:cubicBezTo>
                  <a:lnTo>
                    <a:pt x="526" y="254"/>
                  </a:lnTo>
                  <a:cubicBezTo>
                    <a:pt x="604" y="125"/>
                    <a:pt x="438" y="0"/>
                    <a:pt x="303"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2337;p92">
              <a:extLst>
                <a:ext uri="{FF2B5EF4-FFF2-40B4-BE49-F238E27FC236}">
                  <a16:creationId xmlns:a16="http://schemas.microsoft.com/office/drawing/2014/main" id="{A9754B24-1592-4FBD-9664-0868A5E3BC7D}"/>
                </a:ext>
              </a:extLst>
            </p:cNvPr>
            <p:cNvSpPr/>
            <p:nvPr/>
          </p:nvSpPr>
          <p:spPr>
            <a:xfrm>
              <a:off x="6349633" y="1572883"/>
              <a:ext cx="15441" cy="17305"/>
            </a:xfrm>
            <a:custGeom>
              <a:avLst/>
              <a:gdLst/>
              <a:ahLst/>
              <a:cxnLst/>
              <a:rect l="l" t="t" r="r" b="b"/>
              <a:pathLst>
                <a:path w="588" h="659" extrusionOk="0">
                  <a:moveTo>
                    <a:pt x="254" y="0"/>
                  </a:moveTo>
                  <a:cubicBezTo>
                    <a:pt x="127" y="0"/>
                    <a:pt x="0" y="116"/>
                    <a:pt x="61" y="276"/>
                  </a:cubicBezTo>
                  <a:lnTo>
                    <a:pt x="176" y="534"/>
                  </a:lnTo>
                  <a:cubicBezTo>
                    <a:pt x="205" y="611"/>
                    <a:pt x="272" y="659"/>
                    <a:pt x="358" y="659"/>
                  </a:cubicBezTo>
                  <a:cubicBezTo>
                    <a:pt x="492" y="659"/>
                    <a:pt x="588" y="515"/>
                    <a:pt x="540" y="391"/>
                  </a:cubicBezTo>
                  <a:lnTo>
                    <a:pt x="435" y="123"/>
                  </a:lnTo>
                  <a:cubicBezTo>
                    <a:pt x="397" y="37"/>
                    <a:pt x="326" y="0"/>
                    <a:pt x="254"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2338;p92">
              <a:extLst>
                <a:ext uri="{FF2B5EF4-FFF2-40B4-BE49-F238E27FC236}">
                  <a16:creationId xmlns:a16="http://schemas.microsoft.com/office/drawing/2014/main" id="{606A93F5-4027-4DDC-BC02-3ED8FCB3724E}"/>
                </a:ext>
              </a:extLst>
            </p:cNvPr>
            <p:cNvSpPr/>
            <p:nvPr/>
          </p:nvSpPr>
          <p:spPr>
            <a:xfrm>
              <a:off x="6437341" y="1789896"/>
              <a:ext cx="15441" cy="17437"/>
            </a:xfrm>
            <a:custGeom>
              <a:avLst/>
              <a:gdLst/>
              <a:ahLst/>
              <a:cxnLst/>
              <a:rect l="l" t="t" r="r" b="b"/>
              <a:pathLst>
                <a:path w="588" h="664" extrusionOk="0">
                  <a:moveTo>
                    <a:pt x="251" y="0"/>
                  </a:moveTo>
                  <a:cubicBezTo>
                    <a:pt x="127" y="0"/>
                    <a:pt x="0" y="118"/>
                    <a:pt x="61" y="271"/>
                  </a:cubicBezTo>
                  <a:lnTo>
                    <a:pt x="167" y="539"/>
                  </a:lnTo>
                  <a:cubicBezTo>
                    <a:pt x="195" y="616"/>
                    <a:pt x="272" y="654"/>
                    <a:pt x="349" y="654"/>
                  </a:cubicBezTo>
                  <a:lnTo>
                    <a:pt x="349" y="663"/>
                  </a:lnTo>
                  <a:cubicBezTo>
                    <a:pt x="492" y="663"/>
                    <a:pt x="588" y="520"/>
                    <a:pt x="530" y="386"/>
                  </a:cubicBezTo>
                  <a:lnTo>
                    <a:pt x="425" y="127"/>
                  </a:lnTo>
                  <a:cubicBezTo>
                    <a:pt x="391" y="38"/>
                    <a:pt x="321" y="0"/>
                    <a:pt x="251"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2339;p92">
              <a:extLst>
                <a:ext uri="{FF2B5EF4-FFF2-40B4-BE49-F238E27FC236}">
                  <a16:creationId xmlns:a16="http://schemas.microsoft.com/office/drawing/2014/main" id="{B0DF5D8B-8AAC-489E-88F3-858919C7F0D0}"/>
                </a:ext>
              </a:extLst>
            </p:cNvPr>
            <p:cNvSpPr/>
            <p:nvPr/>
          </p:nvSpPr>
          <p:spPr>
            <a:xfrm>
              <a:off x="6499262" y="1639505"/>
              <a:ext cx="21664" cy="13261"/>
            </a:xfrm>
            <a:custGeom>
              <a:avLst/>
              <a:gdLst/>
              <a:ahLst/>
              <a:cxnLst/>
              <a:rect l="l" t="t" r="r" b="b"/>
              <a:pathLst>
                <a:path w="825" h="505" extrusionOk="0">
                  <a:moveTo>
                    <a:pt x="541" y="1"/>
                  </a:moveTo>
                  <a:cubicBezTo>
                    <a:pt x="515" y="1"/>
                    <a:pt x="488" y="6"/>
                    <a:pt x="460" y="17"/>
                  </a:cubicBezTo>
                  <a:lnTo>
                    <a:pt x="201" y="131"/>
                  </a:lnTo>
                  <a:cubicBezTo>
                    <a:pt x="0" y="208"/>
                    <a:pt x="58" y="505"/>
                    <a:pt x="268" y="505"/>
                  </a:cubicBezTo>
                  <a:cubicBezTo>
                    <a:pt x="297" y="505"/>
                    <a:pt x="326" y="505"/>
                    <a:pt x="345" y="495"/>
                  </a:cubicBezTo>
                  <a:lnTo>
                    <a:pt x="613" y="390"/>
                  </a:lnTo>
                  <a:cubicBezTo>
                    <a:pt x="825" y="297"/>
                    <a:pt x="736" y="1"/>
                    <a:pt x="541" y="1"/>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2340;p92">
              <a:extLst>
                <a:ext uri="{FF2B5EF4-FFF2-40B4-BE49-F238E27FC236}">
                  <a16:creationId xmlns:a16="http://schemas.microsoft.com/office/drawing/2014/main" id="{4555E67D-2D25-4C02-A917-7D2A9631E38E}"/>
                </a:ext>
              </a:extLst>
            </p:cNvPr>
            <p:cNvSpPr/>
            <p:nvPr/>
          </p:nvSpPr>
          <p:spPr>
            <a:xfrm>
              <a:off x="6282118" y="1727161"/>
              <a:ext cx="21638" cy="13314"/>
            </a:xfrm>
            <a:custGeom>
              <a:avLst/>
              <a:gdLst/>
              <a:ahLst/>
              <a:cxnLst/>
              <a:rect l="l" t="t" r="r" b="b"/>
              <a:pathLst>
                <a:path w="824" h="507" extrusionOk="0">
                  <a:moveTo>
                    <a:pt x="552" y="0"/>
                  </a:moveTo>
                  <a:cubicBezTo>
                    <a:pt x="526" y="0"/>
                    <a:pt x="499" y="6"/>
                    <a:pt x="470" y="19"/>
                  </a:cubicBezTo>
                  <a:lnTo>
                    <a:pt x="202" y="124"/>
                  </a:lnTo>
                  <a:cubicBezTo>
                    <a:pt x="1" y="200"/>
                    <a:pt x="58" y="507"/>
                    <a:pt x="278" y="507"/>
                  </a:cubicBezTo>
                  <a:cubicBezTo>
                    <a:pt x="297" y="507"/>
                    <a:pt x="326" y="497"/>
                    <a:pt x="355" y="488"/>
                  </a:cubicBezTo>
                  <a:lnTo>
                    <a:pt x="613" y="382"/>
                  </a:lnTo>
                  <a:cubicBezTo>
                    <a:pt x="823" y="298"/>
                    <a:pt x="738" y="0"/>
                    <a:pt x="552"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07719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60000" y="360000"/>
            <a:ext cx="2384328" cy="46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descr="baseline per slid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19850"/>
            <a:ext cx="12192000" cy="438150"/>
          </a:xfrm>
          <a:prstGeom prst="rect">
            <a:avLst/>
          </a:prstGeom>
        </p:spPr>
      </p:pic>
      <p:sp>
        <p:nvSpPr>
          <p:cNvPr id="9" name="Google Shape;1471;p40">
            <a:extLst>
              <a:ext uri="{FF2B5EF4-FFF2-40B4-BE49-F238E27FC236}">
                <a16:creationId xmlns:a16="http://schemas.microsoft.com/office/drawing/2014/main" id="{F1EEA422-2B9D-429B-A179-DA269F926EF2}"/>
              </a:ext>
            </a:extLst>
          </p:cNvPr>
          <p:cNvSpPr txBox="1">
            <a:spLocks/>
          </p:cNvSpPr>
          <p:nvPr/>
        </p:nvSpPr>
        <p:spPr>
          <a:xfrm>
            <a:off x="123569" y="66533"/>
            <a:ext cx="9236432" cy="763600"/>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r>
              <a:rPr lang="it-IT" sz="2400" b="1" dirty="0" smtClean="0">
                <a:solidFill>
                  <a:schemeClr val="accent1">
                    <a:lumMod val="75000"/>
                  </a:schemeClr>
                </a:solidFill>
                <a:latin typeface="Overpass SemiBold"/>
              </a:rPr>
              <a:t>FOCUS SULLA RIFORMA</a:t>
            </a:r>
            <a:r>
              <a:rPr lang="it-IT" sz="2400" dirty="0" smtClean="0">
                <a:solidFill>
                  <a:schemeClr val="accent1">
                    <a:lumMod val="75000"/>
                  </a:schemeClr>
                </a:solidFill>
                <a:latin typeface="Overpass SemiBold"/>
              </a:rPr>
              <a:t>: DECRETO MINISTERIALE DI “DEFINIZIONE DI STANDARD STRUTTURALI, ORGANIZZATIVI E TECNOLOGICI OMOGENEI PER L’ASSISTENZA TERRITORIALE E IDENTIFICAZIONE DELLE STRUTTURE A QUESTA RIFERIBILI”</a:t>
            </a:r>
            <a:endParaRPr lang="it-IT" sz="2400" dirty="0">
              <a:solidFill>
                <a:schemeClr val="accent1">
                  <a:lumMod val="75000"/>
                </a:schemeClr>
              </a:solidFill>
              <a:latin typeface="Overpass SemiBold"/>
            </a:endParaRPr>
          </a:p>
        </p:txBody>
      </p:sp>
      <p:sp>
        <p:nvSpPr>
          <p:cNvPr id="2" name="Rettangolo 1"/>
          <p:cNvSpPr/>
          <p:nvPr/>
        </p:nvSpPr>
        <p:spPr>
          <a:xfrm>
            <a:off x="2591254" y="2041284"/>
            <a:ext cx="7009491" cy="1323439"/>
          </a:xfrm>
          <a:prstGeom prst="rect">
            <a:avLst/>
          </a:prstGeom>
        </p:spPr>
        <p:txBody>
          <a:bodyPr wrap="square">
            <a:spAutoFit/>
          </a:bodyPr>
          <a:lstStyle/>
          <a:p>
            <a:r>
              <a:rPr lang="it-IT" sz="1600" dirty="0"/>
              <a:t>L’adozione del decreto intende perseguire una </a:t>
            </a:r>
            <a:r>
              <a:rPr lang="it-IT" sz="1600" dirty="0" smtClean="0"/>
              <a:t>nuova strategia </a:t>
            </a:r>
            <a:r>
              <a:rPr lang="it-IT" sz="1600" dirty="0"/>
              <a:t>sanitaria, sostenuta dalla definizione di un </a:t>
            </a:r>
            <a:r>
              <a:rPr lang="it-IT" sz="1600" dirty="0" smtClean="0"/>
              <a:t>adeguato assetto </a:t>
            </a:r>
            <a:r>
              <a:rPr lang="it-IT" sz="1600" dirty="0"/>
              <a:t>istituzionale e organizzativo, che consenta </a:t>
            </a:r>
            <a:r>
              <a:rPr lang="it-IT" sz="1600" dirty="0" smtClean="0"/>
              <a:t>di conseguire </a:t>
            </a:r>
            <a:r>
              <a:rPr lang="it-IT" sz="1600" i="1" dirty="0"/>
              <a:t>standard </a:t>
            </a:r>
            <a:r>
              <a:rPr lang="it-IT" sz="1600" dirty="0"/>
              <a:t>uniformi di cura </a:t>
            </a:r>
            <a:r>
              <a:rPr lang="it-IT" sz="1600" dirty="0" smtClean="0"/>
              <a:t>dell’assistenza territoriale</a:t>
            </a:r>
            <a:r>
              <a:rPr lang="it-IT" sz="1600" dirty="0"/>
              <a:t>, in linea con i paesi europei e nell’ottica di un </a:t>
            </a:r>
            <a:r>
              <a:rPr lang="it-IT" sz="1600" dirty="0" smtClean="0"/>
              <a:t>più ampio </a:t>
            </a:r>
            <a:r>
              <a:rPr lang="it-IT" sz="1600" dirty="0"/>
              <a:t>sistema di </a:t>
            </a:r>
            <a:r>
              <a:rPr lang="it-IT" sz="1600" i="1" dirty="0"/>
              <a:t>welfare </a:t>
            </a:r>
            <a:r>
              <a:rPr lang="it-IT" sz="1600" dirty="0" smtClean="0"/>
              <a:t>comunitario, superando le disomogeneità territoriali</a:t>
            </a:r>
            <a:endParaRPr lang="it-IT" sz="1600" dirty="0"/>
          </a:p>
        </p:txBody>
      </p:sp>
      <p:grpSp>
        <p:nvGrpSpPr>
          <p:cNvPr id="6" name="Google Shape;11697;p92">
            <a:extLst>
              <a:ext uri="{FF2B5EF4-FFF2-40B4-BE49-F238E27FC236}">
                <a16:creationId xmlns:a16="http://schemas.microsoft.com/office/drawing/2014/main" id="{76558F4A-2FE4-429B-AA09-ABB7BB362D92}"/>
              </a:ext>
            </a:extLst>
          </p:cNvPr>
          <p:cNvGrpSpPr/>
          <p:nvPr/>
        </p:nvGrpSpPr>
        <p:grpSpPr>
          <a:xfrm>
            <a:off x="5133918" y="3688396"/>
            <a:ext cx="926182" cy="763600"/>
            <a:chOff x="2189681" y="3821606"/>
            <a:chExt cx="395607" cy="318928"/>
          </a:xfrm>
        </p:grpSpPr>
        <p:sp>
          <p:nvSpPr>
            <p:cNvPr id="7" name="Google Shape;11698;p92">
              <a:extLst>
                <a:ext uri="{FF2B5EF4-FFF2-40B4-BE49-F238E27FC236}">
                  <a16:creationId xmlns:a16="http://schemas.microsoft.com/office/drawing/2014/main" id="{A3E70214-C2DB-444B-9539-607AEC9F2C26}"/>
                </a:ext>
              </a:extLst>
            </p:cNvPr>
            <p:cNvSpPr/>
            <p:nvPr/>
          </p:nvSpPr>
          <p:spPr>
            <a:xfrm>
              <a:off x="2189681" y="3846973"/>
              <a:ext cx="395607" cy="293561"/>
            </a:xfrm>
            <a:custGeom>
              <a:avLst/>
              <a:gdLst/>
              <a:ahLst/>
              <a:cxnLst/>
              <a:rect l="l" t="t" r="r" b="b"/>
              <a:pathLst>
                <a:path w="15065" h="11179" extrusionOk="0">
                  <a:moveTo>
                    <a:pt x="728" y="1"/>
                  </a:moveTo>
                  <a:cubicBezTo>
                    <a:pt x="326" y="1"/>
                    <a:pt x="1" y="326"/>
                    <a:pt x="1" y="728"/>
                  </a:cubicBezTo>
                  <a:lnTo>
                    <a:pt x="1" y="10451"/>
                  </a:lnTo>
                  <a:cubicBezTo>
                    <a:pt x="1" y="10853"/>
                    <a:pt x="326" y="11179"/>
                    <a:pt x="728" y="11179"/>
                  </a:cubicBezTo>
                  <a:lnTo>
                    <a:pt x="14337" y="11179"/>
                  </a:lnTo>
                  <a:cubicBezTo>
                    <a:pt x="14739" y="11179"/>
                    <a:pt x="15064" y="10853"/>
                    <a:pt x="15064" y="10451"/>
                  </a:cubicBezTo>
                  <a:lnTo>
                    <a:pt x="15064" y="728"/>
                  </a:lnTo>
                  <a:cubicBezTo>
                    <a:pt x="15064" y="326"/>
                    <a:pt x="14739" y="1"/>
                    <a:pt x="14337" y="1"/>
                  </a:cubicBezTo>
                  <a:close/>
                </a:path>
              </a:pathLst>
            </a:cu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1699;p92">
              <a:extLst>
                <a:ext uri="{FF2B5EF4-FFF2-40B4-BE49-F238E27FC236}">
                  <a16:creationId xmlns:a16="http://schemas.microsoft.com/office/drawing/2014/main" id="{51011575-5465-4DC7-A0D0-AF392B0D61D2}"/>
                </a:ext>
              </a:extLst>
            </p:cNvPr>
            <p:cNvSpPr/>
            <p:nvPr/>
          </p:nvSpPr>
          <p:spPr>
            <a:xfrm>
              <a:off x="2189681" y="3846973"/>
              <a:ext cx="395607" cy="38235"/>
            </a:xfrm>
            <a:custGeom>
              <a:avLst/>
              <a:gdLst/>
              <a:ahLst/>
              <a:cxnLst/>
              <a:rect l="l" t="t" r="r" b="b"/>
              <a:pathLst>
                <a:path w="15065" h="1456" extrusionOk="0">
                  <a:moveTo>
                    <a:pt x="728" y="1"/>
                  </a:moveTo>
                  <a:cubicBezTo>
                    <a:pt x="326" y="1"/>
                    <a:pt x="1" y="326"/>
                    <a:pt x="1" y="728"/>
                  </a:cubicBezTo>
                  <a:lnTo>
                    <a:pt x="1" y="1455"/>
                  </a:lnTo>
                  <a:lnTo>
                    <a:pt x="15064" y="1455"/>
                  </a:lnTo>
                  <a:lnTo>
                    <a:pt x="15064" y="728"/>
                  </a:lnTo>
                  <a:cubicBezTo>
                    <a:pt x="15064" y="326"/>
                    <a:pt x="14739" y="1"/>
                    <a:pt x="14337"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700;p92">
              <a:extLst>
                <a:ext uri="{FF2B5EF4-FFF2-40B4-BE49-F238E27FC236}">
                  <a16:creationId xmlns:a16="http://schemas.microsoft.com/office/drawing/2014/main" id="{3871F472-1421-4B9A-9A23-0237C98CB2BF}"/>
                </a:ext>
              </a:extLst>
            </p:cNvPr>
            <p:cNvSpPr/>
            <p:nvPr/>
          </p:nvSpPr>
          <p:spPr>
            <a:xfrm>
              <a:off x="2215075" y="3847235"/>
              <a:ext cx="51286" cy="25393"/>
            </a:xfrm>
            <a:custGeom>
              <a:avLst/>
              <a:gdLst/>
              <a:ahLst/>
              <a:cxnLst/>
              <a:rect l="l" t="t" r="r" b="b"/>
              <a:pathLst>
                <a:path w="1953" h="967" extrusionOk="0">
                  <a:moveTo>
                    <a:pt x="10" y="0"/>
                  </a:moveTo>
                  <a:lnTo>
                    <a:pt x="10" y="239"/>
                  </a:lnTo>
                  <a:cubicBezTo>
                    <a:pt x="0" y="641"/>
                    <a:pt x="335" y="967"/>
                    <a:pt x="737" y="967"/>
                  </a:cubicBezTo>
                  <a:lnTo>
                    <a:pt x="1225" y="967"/>
                  </a:lnTo>
                  <a:cubicBezTo>
                    <a:pt x="1627" y="967"/>
                    <a:pt x="1953" y="641"/>
                    <a:pt x="1953" y="239"/>
                  </a:cubicBezTo>
                  <a:lnTo>
                    <a:pt x="1953" y="0"/>
                  </a:ln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1701;p92">
              <a:extLst>
                <a:ext uri="{FF2B5EF4-FFF2-40B4-BE49-F238E27FC236}">
                  <a16:creationId xmlns:a16="http://schemas.microsoft.com/office/drawing/2014/main" id="{4FF5168B-3477-4796-A128-C48B340279DB}"/>
                </a:ext>
              </a:extLst>
            </p:cNvPr>
            <p:cNvSpPr/>
            <p:nvPr/>
          </p:nvSpPr>
          <p:spPr>
            <a:xfrm>
              <a:off x="2508609" y="3847235"/>
              <a:ext cx="51286" cy="25393"/>
            </a:xfrm>
            <a:custGeom>
              <a:avLst/>
              <a:gdLst/>
              <a:ahLst/>
              <a:cxnLst/>
              <a:rect l="l" t="t" r="r" b="b"/>
              <a:pathLst>
                <a:path w="1953" h="967" extrusionOk="0">
                  <a:moveTo>
                    <a:pt x="10" y="0"/>
                  </a:moveTo>
                  <a:lnTo>
                    <a:pt x="10" y="239"/>
                  </a:lnTo>
                  <a:cubicBezTo>
                    <a:pt x="1" y="641"/>
                    <a:pt x="336" y="967"/>
                    <a:pt x="737" y="967"/>
                  </a:cubicBezTo>
                  <a:lnTo>
                    <a:pt x="1226" y="967"/>
                  </a:lnTo>
                  <a:cubicBezTo>
                    <a:pt x="1628" y="967"/>
                    <a:pt x="1953" y="641"/>
                    <a:pt x="1953" y="239"/>
                  </a:cubicBezTo>
                  <a:lnTo>
                    <a:pt x="1953" y="0"/>
                  </a:ln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1702;p92">
              <a:extLst>
                <a:ext uri="{FF2B5EF4-FFF2-40B4-BE49-F238E27FC236}">
                  <a16:creationId xmlns:a16="http://schemas.microsoft.com/office/drawing/2014/main" id="{02B04418-2AE3-4922-8258-9B03EFAE26D2}"/>
                </a:ext>
              </a:extLst>
            </p:cNvPr>
            <p:cNvSpPr/>
            <p:nvPr/>
          </p:nvSpPr>
          <p:spPr>
            <a:xfrm>
              <a:off x="2228152" y="3821606"/>
              <a:ext cx="25393" cy="38208"/>
            </a:xfrm>
            <a:custGeom>
              <a:avLst/>
              <a:gdLst/>
              <a:ahLst/>
              <a:cxnLst/>
              <a:rect l="l" t="t" r="r" b="b"/>
              <a:pathLst>
                <a:path w="967" h="1455" extrusionOk="0">
                  <a:moveTo>
                    <a:pt x="239" y="0"/>
                  </a:moveTo>
                  <a:cubicBezTo>
                    <a:pt x="105" y="0"/>
                    <a:pt x="0" y="105"/>
                    <a:pt x="0" y="239"/>
                  </a:cubicBezTo>
                  <a:lnTo>
                    <a:pt x="0" y="1215"/>
                  </a:lnTo>
                  <a:cubicBezTo>
                    <a:pt x="0" y="1349"/>
                    <a:pt x="105" y="1455"/>
                    <a:pt x="239" y="1455"/>
                  </a:cubicBezTo>
                  <a:lnTo>
                    <a:pt x="727" y="1455"/>
                  </a:lnTo>
                  <a:cubicBezTo>
                    <a:pt x="861" y="1455"/>
                    <a:pt x="967" y="1340"/>
                    <a:pt x="967" y="1206"/>
                  </a:cubicBezTo>
                  <a:lnTo>
                    <a:pt x="967" y="239"/>
                  </a:lnTo>
                  <a:cubicBezTo>
                    <a:pt x="967" y="105"/>
                    <a:pt x="852" y="0"/>
                    <a:pt x="727"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703;p92">
              <a:extLst>
                <a:ext uri="{FF2B5EF4-FFF2-40B4-BE49-F238E27FC236}">
                  <a16:creationId xmlns:a16="http://schemas.microsoft.com/office/drawing/2014/main" id="{00172929-AAEB-4DFA-AD19-875511A4F145}"/>
                </a:ext>
              </a:extLst>
            </p:cNvPr>
            <p:cNvSpPr/>
            <p:nvPr/>
          </p:nvSpPr>
          <p:spPr>
            <a:xfrm>
              <a:off x="2228152" y="3821842"/>
              <a:ext cx="25393" cy="18881"/>
            </a:xfrm>
            <a:custGeom>
              <a:avLst/>
              <a:gdLst/>
              <a:ahLst/>
              <a:cxnLst/>
              <a:rect l="l" t="t" r="r" b="b"/>
              <a:pathLst>
                <a:path w="967" h="719" extrusionOk="0">
                  <a:moveTo>
                    <a:pt x="239" y="1"/>
                  </a:moveTo>
                  <a:cubicBezTo>
                    <a:pt x="105" y="1"/>
                    <a:pt x="0" y="106"/>
                    <a:pt x="0" y="240"/>
                  </a:cubicBezTo>
                  <a:lnTo>
                    <a:pt x="0" y="479"/>
                  </a:lnTo>
                  <a:cubicBezTo>
                    <a:pt x="0" y="613"/>
                    <a:pt x="105" y="718"/>
                    <a:pt x="239" y="718"/>
                  </a:cubicBezTo>
                  <a:lnTo>
                    <a:pt x="727" y="718"/>
                  </a:lnTo>
                  <a:cubicBezTo>
                    <a:pt x="852" y="718"/>
                    <a:pt x="967" y="613"/>
                    <a:pt x="967" y="479"/>
                  </a:cubicBezTo>
                  <a:lnTo>
                    <a:pt x="967" y="240"/>
                  </a:lnTo>
                  <a:cubicBezTo>
                    <a:pt x="967" y="106"/>
                    <a:pt x="852" y="1"/>
                    <a:pt x="727" y="1"/>
                  </a:cubicBezTo>
                  <a:close/>
                </a:path>
              </a:pathLst>
            </a:custGeom>
            <a:solidFill>
              <a:srgbClr val="C3C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704;p92">
              <a:extLst>
                <a:ext uri="{FF2B5EF4-FFF2-40B4-BE49-F238E27FC236}">
                  <a16:creationId xmlns:a16="http://schemas.microsoft.com/office/drawing/2014/main" id="{64181A1B-66D7-4736-8490-C07D4EADD1FB}"/>
                </a:ext>
              </a:extLst>
            </p:cNvPr>
            <p:cNvSpPr/>
            <p:nvPr/>
          </p:nvSpPr>
          <p:spPr>
            <a:xfrm>
              <a:off x="2521686" y="3821606"/>
              <a:ext cx="25393" cy="38208"/>
            </a:xfrm>
            <a:custGeom>
              <a:avLst/>
              <a:gdLst/>
              <a:ahLst/>
              <a:cxnLst/>
              <a:rect l="l" t="t" r="r" b="b"/>
              <a:pathLst>
                <a:path w="967" h="1455" extrusionOk="0">
                  <a:moveTo>
                    <a:pt x="239" y="0"/>
                  </a:moveTo>
                  <a:cubicBezTo>
                    <a:pt x="105" y="0"/>
                    <a:pt x="0" y="105"/>
                    <a:pt x="0" y="239"/>
                  </a:cubicBezTo>
                  <a:lnTo>
                    <a:pt x="0" y="1215"/>
                  </a:lnTo>
                  <a:cubicBezTo>
                    <a:pt x="0" y="1349"/>
                    <a:pt x="105" y="1455"/>
                    <a:pt x="239" y="1455"/>
                  </a:cubicBezTo>
                  <a:lnTo>
                    <a:pt x="728" y="1455"/>
                  </a:lnTo>
                  <a:cubicBezTo>
                    <a:pt x="862" y="1455"/>
                    <a:pt x="967" y="1340"/>
                    <a:pt x="967" y="1206"/>
                  </a:cubicBezTo>
                  <a:lnTo>
                    <a:pt x="967" y="239"/>
                  </a:lnTo>
                  <a:cubicBezTo>
                    <a:pt x="967" y="105"/>
                    <a:pt x="852" y="0"/>
                    <a:pt x="728"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705;p92">
              <a:extLst>
                <a:ext uri="{FF2B5EF4-FFF2-40B4-BE49-F238E27FC236}">
                  <a16:creationId xmlns:a16="http://schemas.microsoft.com/office/drawing/2014/main" id="{DDD76572-565F-41F6-80D4-86DAD9F21870}"/>
                </a:ext>
              </a:extLst>
            </p:cNvPr>
            <p:cNvSpPr/>
            <p:nvPr/>
          </p:nvSpPr>
          <p:spPr>
            <a:xfrm>
              <a:off x="2521686" y="3821842"/>
              <a:ext cx="25393" cy="18881"/>
            </a:xfrm>
            <a:custGeom>
              <a:avLst/>
              <a:gdLst/>
              <a:ahLst/>
              <a:cxnLst/>
              <a:rect l="l" t="t" r="r" b="b"/>
              <a:pathLst>
                <a:path w="967" h="719" extrusionOk="0">
                  <a:moveTo>
                    <a:pt x="239" y="1"/>
                  </a:moveTo>
                  <a:cubicBezTo>
                    <a:pt x="105" y="1"/>
                    <a:pt x="0" y="106"/>
                    <a:pt x="0" y="240"/>
                  </a:cubicBezTo>
                  <a:lnTo>
                    <a:pt x="0" y="479"/>
                  </a:lnTo>
                  <a:cubicBezTo>
                    <a:pt x="0" y="613"/>
                    <a:pt x="105" y="718"/>
                    <a:pt x="239" y="718"/>
                  </a:cubicBezTo>
                  <a:lnTo>
                    <a:pt x="728" y="718"/>
                  </a:lnTo>
                  <a:cubicBezTo>
                    <a:pt x="852" y="718"/>
                    <a:pt x="967" y="613"/>
                    <a:pt x="967" y="479"/>
                  </a:cubicBezTo>
                  <a:lnTo>
                    <a:pt x="967" y="240"/>
                  </a:lnTo>
                  <a:cubicBezTo>
                    <a:pt x="967" y="106"/>
                    <a:pt x="852" y="1"/>
                    <a:pt x="728" y="1"/>
                  </a:cubicBezTo>
                  <a:close/>
                </a:path>
              </a:pathLst>
            </a:custGeom>
            <a:solidFill>
              <a:srgbClr val="C3C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706;p92">
              <a:extLst>
                <a:ext uri="{FF2B5EF4-FFF2-40B4-BE49-F238E27FC236}">
                  <a16:creationId xmlns:a16="http://schemas.microsoft.com/office/drawing/2014/main" id="{DC9B718A-9EBE-4AF6-87AF-EE789E687E70}"/>
                </a:ext>
              </a:extLst>
            </p:cNvPr>
            <p:cNvSpPr/>
            <p:nvPr/>
          </p:nvSpPr>
          <p:spPr>
            <a:xfrm>
              <a:off x="2189681" y="3885418"/>
              <a:ext cx="395607" cy="12605"/>
            </a:xfrm>
            <a:custGeom>
              <a:avLst/>
              <a:gdLst/>
              <a:ahLst/>
              <a:cxnLst/>
              <a:rect l="l" t="t" r="r" b="b"/>
              <a:pathLst>
                <a:path w="15065" h="480" extrusionOk="0">
                  <a:moveTo>
                    <a:pt x="1" y="1"/>
                  </a:moveTo>
                  <a:lnTo>
                    <a:pt x="1" y="479"/>
                  </a:lnTo>
                  <a:lnTo>
                    <a:pt x="15064" y="479"/>
                  </a:lnTo>
                  <a:lnTo>
                    <a:pt x="15064" y="1"/>
                  </a:ln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707;p92">
              <a:extLst>
                <a:ext uri="{FF2B5EF4-FFF2-40B4-BE49-F238E27FC236}">
                  <a16:creationId xmlns:a16="http://schemas.microsoft.com/office/drawing/2014/main" id="{F42E7C5D-9F8E-4AED-821C-8EF73EA0B333}"/>
                </a:ext>
              </a:extLst>
            </p:cNvPr>
            <p:cNvSpPr/>
            <p:nvPr/>
          </p:nvSpPr>
          <p:spPr>
            <a:xfrm>
              <a:off x="2228152" y="3923888"/>
              <a:ext cx="51023" cy="25157"/>
            </a:xfrm>
            <a:custGeom>
              <a:avLst/>
              <a:gdLst/>
              <a:ahLst/>
              <a:cxnLst/>
              <a:rect l="l" t="t" r="r" b="b"/>
              <a:pathLst>
                <a:path w="1943" h="958" extrusionOk="0">
                  <a:moveTo>
                    <a:pt x="239" y="0"/>
                  </a:moveTo>
                  <a:cubicBezTo>
                    <a:pt x="105" y="0"/>
                    <a:pt x="0" y="105"/>
                    <a:pt x="0" y="239"/>
                  </a:cubicBezTo>
                  <a:lnTo>
                    <a:pt x="0" y="718"/>
                  </a:lnTo>
                  <a:cubicBezTo>
                    <a:pt x="0" y="852"/>
                    <a:pt x="105" y="957"/>
                    <a:pt x="239" y="957"/>
                  </a:cubicBezTo>
                  <a:lnTo>
                    <a:pt x="1704" y="957"/>
                  </a:lnTo>
                  <a:cubicBezTo>
                    <a:pt x="1828" y="957"/>
                    <a:pt x="1943" y="852"/>
                    <a:pt x="1943" y="718"/>
                  </a:cubicBezTo>
                  <a:lnTo>
                    <a:pt x="1943" y="239"/>
                  </a:lnTo>
                  <a:cubicBezTo>
                    <a:pt x="1943" y="105"/>
                    <a:pt x="1828" y="0"/>
                    <a:pt x="17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708;p92">
              <a:extLst>
                <a:ext uri="{FF2B5EF4-FFF2-40B4-BE49-F238E27FC236}">
                  <a16:creationId xmlns:a16="http://schemas.microsoft.com/office/drawing/2014/main" id="{1E53544F-14E5-4B9A-98AA-C01CB295709F}"/>
                </a:ext>
              </a:extLst>
            </p:cNvPr>
            <p:cNvSpPr/>
            <p:nvPr/>
          </p:nvSpPr>
          <p:spPr>
            <a:xfrm>
              <a:off x="2228152" y="3974885"/>
              <a:ext cx="51023" cy="25420"/>
            </a:xfrm>
            <a:custGeom>
              <a:avLst/>
              <a:gdLst/>
              <a:ahLst/>
              <a:cxnLst/>
              <a:rect l="l" t="t" r="r" b="b"/>
              <a:pathLst>
                <a:path w="1943" h="968" extrusionOk="0">
                  <a:moveTo>
                    <a:pt x="239" y="1"/>
                  </a:moveTo>
                  <a:cubicBezTo>
                    <a:pt x="105" y="1"/>
                    <a:pt x="0" y="106"/>
                    <a:pt x="0" y="240"/>
                  </a:cubicBezTo>
                  <a:lnTo>
                    <a:pt x="0" y="728"/>
                  </a:lnTo>
                  <a:cubicBezTo>
                    <a:pt x="0" y="853"/>
                    <a:pt x="105" y="967"/>
                    <a:pt x="239" y="967"/>
                  </a:cubicBezTo>
                  <a:lnTo>
                    <a:pt x="1704" y="967"/>
                  </a:lnTo>
                  <a:cubicBezTo>
                    <a:pt x="1828" y="967"/>
                    <a:pt x="1943" y="853"/>
                    <a:pt x="1943" y="728"/>
                  </a:cubicBezTo>
                  <a:lnTo>
                    <a:pt x="1943" y="240"/>
                  </a:lnTo>
                  <a:cubicBezTo>
                    <a:pt x="1943" y="106"/>
                    <a:pt x="1828" y="1"/>
                    <a:pt x="17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709;p92">
              <a:extLst>
                <a:ext uri="{FF2B5EF4-FFF2-40B4-BE49-F238E27FC236}">
                  <a16:creationId xmlns:a16="http://schemas.microsoft.com/office/drawing/2014/main" id="{7CC34347-89F3-4866-8B98-6C8407B9A87F}"/>
                </a:ext>
              </a:extLst>
            </p:cNvPr>
            <p:cNvSpPr/>
            <p:nvPr/>
          </p:nvSpPr>
          <p:spPr>
            <a:xfrm>
              <a:off x="2228152" y="4025672"/>
              <a:ext cx="51023" cy="25656"/>
            </a:xfrm>
            <a:custGeom>
              <a:avLst/>
              <a:gdLst/>
              <a:ahLst/>
              <a:cxnLst/>
              <a:rect l="l" t="t" r="r" b="b"/>
              <a:pathLst>
                <a:path w="1943" h="977" extrusionOk="0">
                  <a:moveTo>
                    <a:pt x="239" y="0"/>
                  </a:moveTo>
                  <a:cubicBezTo>
                    <a:pt x="105" y="0"/>
                    <a:pt x="0" y="105"/>
                    <a:pt x="0" y="239"/>
                  </a:cubicBezTo>
                  <a:lnTo>
                    <a:pt x="0" y="737"/>
                  </a:lnTo>
                  <a:cubicBezTo>
                    <a:pt x="0" y="861"/>
                    <a:pt x="105" y="976"/>
                    <a:pt x="239" y="976"/>
                  </a:cubicBezTo>
                  <a:lnTo>
                    <a:pt x="1704" y="976"/>
                  </a:lnTo>
                  <a:cubicBezTo>
                    <a:pt x="1838" y="976"/>
                    <a:pt x="1943" y="861"/>
                    <a:pt x="1943" y="727"/>
                  </a:cubicBezTo>
                  <a:lnTo>
                    <a:pt x="1943" y="239"/>
                  </a:lnTo>
                  <a:cubicBezTo>
                    <a:pt x="1943" y="105"/>
                    <a:pt x="1828" y="0"/>
                    <a:pt x="17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710;p92">
              <a:extLst>
                <a:ext uri="{FF2B5EF4-FFF2-40B4-BE49-F238E27FC236}">
                  <a16:creationId xmlns:a16="http://schemas.microsoft.com/office/drawing/2014/main" id="{5524C116-E912-4F35-AEFE-7E660A623ACD}"/>
                </a:ext>
              </a:extLst>
            </p:cNvPr>
            <p:cNvSpPr/>
            <p:nvPr/>
          </p:nvSpPr>
          <p:spPr>
            <a:xfrm>
              <a:off x="2317357" y="4025672"/>
              <a:ext cx="51049" cy="25656"/>
            </a:xfrm>
            <a:custGeom>
              <a:avLst/>
              <a:gdLst/>
              <a:ahLst/>
              <a:cxnLst/>
              <a:rect l="l" t="t" r="r" b="b"/>
              <a:pathLst>
                <a:path w="1944" h="977" extrusionOk="0">
                  <a:moveTo>
                    <a:pt x="240" y="0"/>
                  </a:moveTo>
                  <a:cubicBezTo>
                    <a:pt x="106" y="0"/>
                    <a:pt x="1" y="105"/>
                    <a:pt x="1" y="239"/>
                  </a:cubicBezTo>
                  <a:lnTo>
                    <a:pt x="1" y="737"/>
                  </a:lnTo>
                  <a:cubicBezTo>
                    <a:pt x="1" y="861"/>
                    <a:pt x="106" y="976"/>
                    <a:pt x="240" y="976"/>
                  </a:cubicBezTo>
                  <a:lnTo>
                    <a:pt x="1704" y="976"/>
                  </a:lnTo>
                  <a:cubicBezTo>
                    <a:pt x="1838" y="976"/>
                    <a:pt x="1943" y="861"/>
                    <a:pt x="1943" y="727"/>
                  </a:cubicBezTo>
                  <a:lnTo>
                    <a:pt x="1943" y="239"/>
                  </a:lnTo>
                  <a:cubicBezTo>
                    <a:pt x="1943" y="105"/>
                    <a:pt x="1828" y="0"/>
                    <a:pt x="17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1711;p92">
              <a:extLst>
                <a:ext uri="{FF2B5EF4-FFF2-40B4-BE49-F238E27FC236}">
                  <a16:creationId xmlns:a16="http://schemas.microsoft.com/office/drawing/2014/main" id="{24FE324C-C75C-4B88-9345-3CF3E003FBF3}"/>
                </a:ext>
              </a:extLst>
            </p:cNvPr>
            <p:cNvSpPr/>
            <p:nvPr/>
          </p:nvSpPr>
          <p:spPr>
            <a:xfrm>
              <a:off x="2406825" y="4025672"/>
              <a:ext cx="50787" cy="25656"/>
            </a:xfrm>
            <a:custGeom>
              <a:avLst/>
              <a:gdLst/>
              <a:ahLst/>
              <a:cxnLst/>
              <a:rect l="l" t="t" r="r" b="b"/>
              <a:pathLst>
                <a:path w="1934" h="977" extrusionOk="0">
                  <a:moveTo>
                    <a:pt x="240" y="0"/>
                  </a:moveTo>
                  <a:cubicBezTo>
                    <a:pt x="106" y="0"/>
                    <a:pt x="1" y="105"/>
                    <a:pt x="1" y="239"/>
                  </a:cubicBezTo>
                  <a:lnTo>
                    <a:pt x="1" y="737"/>
                  </a:lnTo>
                  <a:cubicBezTo>
                    <a:pt x="1" y="861"/>
                    <a:pt x="106" y="976"/>
                    <a:pt x="240" y="976"/>
                  </a:cubicBezTo>
                  <a:lnTo>
                    <a:pt x="1695" y="976"/>
                  </a:lnTo>
                  <a:cubicBezTo>
                    <a:pt x="1829" y="976"/>
                    <a:pt x="1934" y="861"/>
                    <a:pt x="1934" y="727"/>
                  </a:cubicBezTo>
                  <a:lnTo>
                    <a:pt x="1934" y="239"/>
                  </a:lnTo>
                  <a:cubicBezTo>
                    <a:pt x="1934" y="105"/>
                    <a:pt x="1829" y="0"/>
                    <a:pt x="16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1712;p92">
              <a:extLst>
                <a:ext uri="{FF2B5EF4-FFF2-40B4-BE49-F238E27FC236}">
                  <a16:creationId xmlns:a16="http://schemas.microsoft.com/office/drawing/2014/main" id="{C6B49A73-9AE6-4EBF-BF51-4EDCCF383C49}"/>
                </a:ext>
              </a:extLst>
            </p:cNvPr>
            <p:cNvSpPr/>
            <p:nvPr/>
          </p:nvSpPr>
          <p:spPr>
            <a:xfrm>
              <a:off x="2317357" y="3974885"/>
              <a:ext cx="51049" cy="25420"/>
            </a:xfrm>
            <a:custGeom>
              <a:avLst/>
              <a:gdLst/>
              <a:ahLst/>
              <a:cxnLst/>
              <a:rect l="l" t="t" r="r" b="b"/>
              <a:pathLst>
                <a:path w="1944" h="968" extrusionOk="0">
                  <a:moveTo>
                    <a:pt x="240" y="1"/>
                  </a:moveTo>
                  <a:cubicBezTo>
                    <a:pt x="106" y="1"/>
                    <a:pt x="1" y="106"/>
                    <a:pt x="1" y="240"/>
                  </a:cubicBezTo>
                  <a:lnTo>
                    <a:pt x="1" y="728"/>
                  </a:lnTo>
                  <a:cubicBezTo>
                    <a:pt x="1" y="853"/>
                    <a:pt x="106" y="967"/>
                    <a:pt x="240" y="967"/>
                  </a:cubicBezTo>
                  <a:lnTo>
                    <a:pt x="1704" y="967"/>
                  </a:lnTo>
                  <a:cubicBezTo>
                    <a:pt x="1828" y="967"/>
                    <a:pt x="1943" y="853"/>
                    <a:pt x="1943" y="728"/>
                  </a:cubicBezTo>
                  <a:lnTo>
                    <a:pt x="1943" y="240"/>
                  </a:lnTo>
                  <a:cubicBezTo>
                    <a:pt x="1943" y="106"/>
                    <a:pt x="1828" y="1"/>
                    <a:pt x="17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1713;p92">
              <a:extLst>
                <a:ext uri="{FF2B5EF4-FFF2-40B4-BE49-F238E27FC236}">
                  <a16:creationId xmlns:a16="http://schemas.microsoft.com/office/drawing/2014/main" id="{10FE00DC-0692-4678-A249-831E0B22BAAE}"/>
                </a:ext>
              </a:extLst>
            </p:cNvPr>
            <p:cNvSpPr/>
            <p:nvPr/>
          </p:nvSpPr>
          <p:spPr>
            <a:xfrm>
              <a:off x="2228152" y="4076932"/>
              <a:ext cx="51023" cy="25393"/>
            </a:xfrm>
            <a:custGeom>
              <a:avLst/>
              <a:gdLst/>
              <a:ahLst/>
              <a:cxnLst/>
              <a:rect l="l" t="t" r="r" b="b"/>
              <a:pathLst>
                <a:path w="1943" h="967" extrusionOk="0">
                  <a:moveTo>
                    <a:pt x="239" y="0"/>
                  </a:moveTo>
                  <a:cubicBezTo>
                    <a:pt x="105" y="0"/>
                    <a:pt x="0" y="106"/>
                    <a:pt x="0" y="240"/>
                  </a:cubicBezTo>
                  <a:lnTo>
                    <a:pt x="0" y="728"/>
                  </a:lnTo>
                  <a:cubicBezTo>
                    <a:pt x="0" y="862"/>
                    <a:pt x="105" y="967"/>
                    <a:pt x="239" y="967"/>
                  </a:cubicBezTo>
                  <a:lnTo>
                    <a:pt x="1704" y="967"/>
                  </a:lnTo>
                  <a:cubicBezTo>
                    <a:pt x="1828" y="967"/>
                    <a:pt x="1943" y="862"/>
                    <a:pt x="1943" y="728"/>
                  </a:cubicBezTo>
                  <a:lnTo>
                    <a:pt x="1943" y="240"/>
                  </a:lnTo>
                  <a:cubicBezTo>
                    <a:pt x="1943" y="106"/>
                    <a:pt x="1828" y="0"/>
                    <a:pt x="17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1714;p92">
              <a:extLst>
                <a:ext uri="{FF2B5EF4-FFF2-40B4-BE49-F238E27FC236}">
                  <a16:creationId xmlns:a16="http://schemas.microsoft.com/office/drawing/2014/main" id="{91CB64B0-A1C1-48D6-A885-F3A236DFAE60}"/>
                </a:ext>
              </a:extLst>
            </p:cNvPr>
            <p:cNvSpPr/>
            <p:nvPr/>
          </p:nvSpPr>
          <p:spPr>
            <a:xfrm>
              <a:off x="2317357" y="3923888"/>
              <a:ext cx="51049" cy="25157"/>
            </a:xfrm>
            <a:custGeom>
              <a:avLst/>
              <a:gdLst/>
              <a:ahLst/>
              <a:cxnLst/>
              <a:rect l="l" t="t" r="r" b="b"/>
              <a:pathLst>
                <a:path w="1944" h="958" extrusionOk="0">
                  <a:moveTo>
                    <a:pt x="240" y="0"/>
                  </a:moveTo>
                  <a:cubicBezTo>
                    <a:pt x="106" y="0"/>
                    <a:pt x="1" y="105"/>
                    <a:pt x="1" y="239"/>
                  </a:cubicBezTo>
                  <a:lnTo>
                    <a:pt x="1" y="718"/>
                  </a:lnTo>
                  <a:cubicBezTo>
                    <a:pt x="1" y="852"/>
                    <a:pt x="106" y="957"/>
                    <a:pt x="240" y="957"/>
                  </a:cubicBezTo>
                  <a:lnTo>
                    <a:pt x="1704" y="957"/>
                  </a:lnTo>
                  <a:cubicBezTo>
                    <a:pt x="1828" y="957"/>
                    <a:pt x="1943" y="852"/>
                    <a:pt x="1943" y="718"/>
                  </a:cubicBezTo>
                  <a:lnTo>
                    <a:pt x="1943" y="239"/>
                  </a:lnTo>
                  <a:cubicBezTo>
                    <a:pt x="1943" y="105"/>
                    <a:pt x="1828" y="0"/>
                    <a:pt x="17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1715;p92">
              <a:extLst>
                <a:ext uri="{FF2B5EF4-FFF2-40B4-BE49-F238E27FC236}">
                  <a16:creationId xmlns:a16="http://schemas.microsoft.com/office/drawing/2014/main" id="{FAADC371-AE21-435E-ACE3-66E3A6E86C82}"/>
                </a:ext>
              </a:extLst>
            </p:cNvPr>
            <p:cNvSpPr/>
            <p:nvPr/>
          </p:nvSpPr>
          <p:spPr>
            <a:xfrm>
              <a:off x="2317357" y="4076932"/>
              <a:ext cx="51049" cy="25393"/>
            </a:xfrm>
            <a:custGeom>
              <a:avLst/>
              <a:gdLst/>
              <a:ahLst/>
              <a:cxnLst/>
              <a:rect l="l" t="t" r="r" b="b"/>
              <a:pathLst>
                <a:path w="1944" h="967" extrusionOk="0">
                  <a:moveTo>
                    <a:pt x="240" y="0"/>
                  </a:moveTo>
                  <a:cubicBezTo>
                    <a:pt x="106" y="0"/>
                    <a:pt x="1" y="106"/>
                    <a:pt x="1" y="240"/>
                  </a:cubicBezTo>
                  <a:lnTo>
                    <a:pt x="1" y="728"/>
                  </a:lnTo>
                  <a:cubicBezTo>
                    <a:pt x="1" y="862"/>
                    <a:pt x="106" y="967"/>
                    <a:pt x="240" y="967"/>
                  </a:cubicBezTo>
                  <a:lnTo>
                    <a:pt x="1704" y="967"/>
                  </a:lnTo>
                  <a:cubicBezTo>
                    <a:pt x="1828" y="967"/>
                    <a:pt x="1943" y="862"/>
                    <a:pt x="1943" y="728"/>
                  </a:cubicBezTo>
                  <a:lnTo>
                    <a:pt x="1943" y="240"/>
                  </a:lnTo>
                  <a:cubicBezTo>
                    <a:pt x="1943" y="106"/>
                    <a:pt x="1828" y="0"/>
                    <a:pt x="17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1716;p92">
              <a:extLst>
                <a:ext uri="{FF2B5EF4-FFF2-40B4-BE49-F238E27FC236}">
                  <a16:creationId xmlns:a16="http://schemas.microsoft.com/office/drawing/2014/main" id="{3F678E71-D6D1-42EF-AC71-327CC1784C8D}"/>
                </a:ext>
              </a:extLst>
            </p:cNvPr>
            <p:cNvSpPr/>
            <p:nvPr/>
          </p:nvSpPr>
          <p:spPr>
            <a:xfrm>
              <a:off x="2496057" y="4025672"/>
              <a:ext cx="51023" cy="25656"/>
            </a:xfrm>
            <a:custGeom>
              <a:avLst/>
              <a:gdLst/>
              <a:ahLst/>
              <a:cxnLst/>
              <a:rect l="l" t="t" r="r" b="b"/>
              <a:pathLst>
                <a:path w="1943" h="977" extrusionOk="0">
                  <a:moveTo>
                    <a:pt x="239" y="0"/>
                  </a:moveTo>
                  <a:cubicBezTo>
                    <a:pt x="105" y="0"/>
                    <a:pt x="0" y="105"/>
                    <a:pt x="0" y="239"/>
                  </a:cubicBezTo>
                  <a:lnTo>
                    <a:pt x="0" y="737"/>
                  </a:lnTo>
                  <a:cubicBezTo>
                    <a:pt x="0" y="861"/>
                    <a:pt x="105" y="976"/>
                    <a:pt x="239" y="976"/>
                  </a:cubicBezTo>
                  <a:lnTo>
                    <a:pt x="1704" y="976"/>
                  </a:lnTo>
                  <a:cubicBezTo>
                    <a:pt x="1838" y="976"/>
                    <a:pt x="1943" y="861"/>
                    <a:pt x="1943" y="727"/>
                  </a:cubicBezTo>
                  <a:lnTo>
                    <a:pt x="1943" y="239"/>
                  </a:lnTo>
                  <a:cubicBezTo>
                    <a:pt x="1943" y="105"/>
                    <a:pt x="1828" y="0"/>
                    <a:pt x="17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1717;p92">
              <a:extLst>
                <a:ext uri="{FF2B5EF4-FFF2-40B4-BE49-F238E27FC236}">
                  <a16:creationId xmlns:a16="http://schemas.microsoft.com/office/drawing/2014/main" id="{CD548596-6D06-495A-9C6C-DC5369D1B743}"/>
                </a:ext>
              </a:extLst>
            </p:cNvPr>
            <p:cNvSpPr/>
            <p:nvPr/>
          </p:nvSpPr>
          <p:spPr>
            <a:xfrm>
              <a:off x="2496057" y="3923888"/>
              <a:ext cx="51023" cy="25157"/>
            </a:xfrm>
            <a:custGeom>
              <a:avLst/>
              <a:gdLst/>
              <a:ahLst/>
              <a:cxnLst/>
              <a:rect l="l" t="t" r="r" b="b"/>
              <a:pathLst>
                <a:path w="1943" h="958" extrusionOk="0">
                  <a:moveTo>
                    <a:pt x="239" y="0"/>
                  </a:moveTo>
                  <a:cubicBezTo>
                    <a:pt x="105" y="0"/>
                    <a:pt x="0" y="105"/>
                    <a:pt x="0" y="239"/>
                  </a:cubicBezTo>
                  <a:lnTo>
                    <a:pt x="0" y="718"/>
                  </a:lnTo>
                  <a:cubicBezTo>
                    <a:pt x="0" y="852"/>
                    <a:pt x="105" y="957"/>
                    <a:pt x="239" y="957"/>
                  </a:cubicBezTo>
                  <a:lnTo>
                    <a:pt x="1704" y="957"/>
                  </a:lnTo>
                  <a:cubicBezTo>
                    <a:pt x="1828" y="957"/>
                    <a:pt x="1943" y="852"/>
                    <a:pt x="1943" y="718"/>
                  </a:cubicBezTo>
                  <a:lnTo>
                    <a:pt x="1943" y="239"/>
                  </a:lnTo>
                  <a:cubicBezTo>
                    <a:pt x="1943" y="105"/>
                    <a:pt x="1828" y="0"/>
                    <a:pt x="17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1718;p92">
              <a:extLst>
                <a:ext uri="{FF2B5EF4-FFF2-40B4-BE49-F238E27FC236}">
                  <a16:creationId xmlns:a16="http://schemas.microsoft.com/office/drawing/2014/main" id="{CB4D66EB-277A-429F-BF80-7F54C6B11C36}"/>
                </a:ext>
              </a:extLst>
            </p:cNvPr>
            <p:cNvSpPr/>
            <p:nvPr/>
          </p:nvSpPr>
          <p:spPr>
            <a:xfrm>
              <a:off x="2496057" y="4076932"/>
              <a:ext cx="51023" cy="25393"/>
            </a:xfrm>
            <a:custGeom>
              <a:avLst/>
              <a:gdLst/>
              <a:ahLst/>
              <a:cxnLst/>
              <a:rect l="l" t="t" r="r" b="b"/>
              <a:pathLst>
                <a:path w="1943" h="967" extrusionOk="0">
                  <a:moveTo>
                    <a:pt x="239" y="0"/>
                  </a:moveTo>
                  <a:cubicBezTo>
                    <a:pt x="105" y="0"/>
                    <a:pt x="0" y="106"/>
                    <a:pt x="0" y="240"/>
                  </a:cubicBezTo>
                  <a:lnTo>
                    <a:pt x="0" y="728"/>
                  </a:lnTo>
                  <a:cubicBezTo>
                    <a:pt x="0" y="862"/>
                    <a:pt x="105" y="967"/>
                    <a:pt x="239" y="967"/>
                  </a:cubicBezTo>
                  <a:lnTo>
                    <a:pt x="1704" y="967"/>
                  </a:lnTo>
                  <a:cubicBezTo>
                    <a:pt x="1828" y="967"/>
                    <a:pt x="1943" y="862"/>
                    <a:pt x="1943" y="728"/>
                  </a:cubicBezTo>
                  <a:lnTo>
                    <a:pt x="1943" y="240"/>
                  </a:lnTo>
                  <a:cubicBezTo>
                    <a:pt x="1943" y="106"/>
                    <a:pt x="1828" y="0"/>
                    <a:pt x="17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719;p92">
              <a:extLst>
                <a:ext uri="{FF2B5EF4-FFF2-40B4-BE49-F238E27FC236}">
                  <a16:creationId xmlns:a16="http://schemas.microsoft.com/office/drawing/2014/main" id="{90D7103F-1B2A-42A7-AB4D-DC434712F3C8}"/>
                </a:ext>
              </a:extLst>
            </p:cNvPr>
            <p:cNvSpPr/>
            <p:nvPr/>
          </p:nvSpPr>
          <p:spPr>
            <a:xfrm>
              <a:off x="2406825" y="3974885"/>
              <a:ext cx="50787" cy="25420"/>
            </a:xfrm>
            <a:custGeom>
              <a:avLst/>
              <a:gdLst/>
              <a:ahLst/>
              <a:cxnLst/>
              <a:rect l="l" t="t" r="r" b="b"/>
              <a:pathLst>
                <a:path w="1934" h="968" extrusionOk="0">
                  <a:moveTo>
                    <a:pt x="240" y="1"/>
                  </a:moveTo>
                  <a:cubicBezTo>
                    <a:pt x="106" y="1"/>
                    <a:pt x="1" y="106"/>
                    <a:pt x="1" y="240"/>
                  </a:cubicBezTo>
                  <a:lnTo>
                    <a:pt x="1" y="728"/>
                  </a:lnTo>
                  <a:cubicBezTo>
                    <a:pt x="1" y="853"/>
                    <a:pt x="106" y="967"/>
                    <a:pt x="240" y="967"/>
                  </a:cubicBezTo>
                  <a:lnTo>
                    <a:pt x="1695" y="967"/>
                  </a:lnTo>
                  <a:cubicBezTo>
                    <a:pt x="1829" y="967"/>
                    <a:pt x="1934" y="853"/>
                    <a:pt x="1934" y="728"/>
                  </a:cubicBezTo>
                  <a:lnTo>
                    <a:pt x="1934" y="240"/>
                  </a:lnTo>
                  <a:cubicBezTo>
                    <a:pt x="1934" y="106"/>
                    <a:pt x="1829" y="1"/>
                    <a:pt x="16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1720;p92">
              <a:extLst>
                <a:ext uri="{FF2B5EF4-FFF2-40B4-BE49-F238E27FC236}">
                  <a16:creationId xmlns:a16="http://schemas.microsoft.com/office/drawing/2014/main" id="{ACFFF517-2D04-4D7C-9497-86FE390A7395}"/>
                </a:ext>
              </a:extLst>
            </p:cNvPr>
            <p:cNvSpPr/>
            <p:nvPr/>
          </p:nvSpPr>
          <p:spPr>
            <a:xfrm>
              <a:off x="2406825" y="3923888"/>
              <a:ext cx="50787" cy="25157"/>
            </a:xfrm>
            <a:custGeom>
              <a:avLst/>
              <a:gdLst/>
              <a:ahLst/>
              <a:cxnLst/>
              <a:rect l="l" t="t" r="r" b="b"/>
              <a:pathLst>
                <a:path w="1934" h="958" extrusionOk="0">
                  <a:moveTo>
                    <a:pt x="240" y="0"/>
                  </a:moveTo>
                  <a:cubicBezTo>
                    <a:pt x="106" y="0"/>
                    <a:pt x="1" y="105"/>
                    <a:pt x="1" y="239"/>
                  </a:cubicBezTo>
                  <a:lnTo>
                    <a:pt x="1" y="718"/>
                  </a:lnTo>
                  <a:cubicBezTo>
                    <a:pt x="1" y="852"/>
                    <a:pt x="106" y="957"/>
                    <a:pt x="240" y="957"/>
                  </a:cubicBezTo>
                  <a:lnTo>
                    <a:pt x="1695" y="957"/>
                  </a:lnTo>
                  <a:cubicBezTo>
                    <a:pt x="1829" y="957"/>
                    <a:pt x="1934" y="852"/>
                    <a:pt x="1934" y="718"/>
                  </a:cubicBezTo>
                  <a:lnTo>
                    <a:pt x="1934" y="239"/>
                  </a:lnTo>
                  <a:cubicBezTo>
                    <a:pt x="1934" y="105"/>
                    <a:pt x="1829" y="0"/>
                    <a:pt x="16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1721;p92">
              <a:extLst>
                <a:ext uri="{FF2B5EF4-FFF2-40B4-BE49-F238E27FC236}">
                  <a16:creationId xmlns:a16="http://schemas.microsoft.com/office/drawing/2014/main" id="{7DA10A9C-2729-40C2-9A7D-BF5BE6DE4C52}"/>
                </a:ext>
              </a:extLst>
            </p:cNvPr>
            <p:cNvSpPr/>
            <p:nvPr/>
          </p:nvSpPr>
          <p:spPr>
            <a:xfrm>
              <a:off x="2496057" y="3974885"/>
              <a:ext cx="51023" cy="25420"/>
            </a:xfrm>
            <a:custGeom>
              <a:avLst/>
              <a:gdLst/>
              <a:ahLst/>
              <a:cxnLst/>
              <a:rect l="l" t="t" r="r" b="b"/>
              <a:pathLst>
                <a:path w="1943" h="968" extrusionOk="0">
                  <a:moveTo>
                    <a:pt x="239" y="1"/>
                  </a:moveTo>
                  <a:cubicBezTo>
                    <a:pt x="105" y="1"/>
                    <a:pt x="0" y="106"/>
                    <a:pt x="0" y="240"/>
                  </a:cubicBezTo>
                  <a:lnTo>
                    <a:pt x="0" y="728"/>
                  </a:lnTo>
                  <a:cubicBezTo>
                    <a:pt x="0" y="853"/>
                    <a:pt x="105" y="967"/>
                    <a:pt x="239" y="967"/>
                  </a:cubicBezTo>
                  <a:lnTo>
                    <a:pt x="1704" y="967"/>
                  </a:lnTo>
                  <a:cubicBezTo>
                    <a:pt x="1828" y="967"/>
                    <a:pt x="1943" y="853"/>
                    <a:pt x="1943" y="728"/>
                  </a:cubicBezTo>
                  <a:lnTo>
                    <a:pt x="1943" y="240"/>
                  </a:lnTo>
                  <a:cubicBezTo>
                    <a:pt x="1943" y="106"/>
                    <a:pt x="1828" y="1"/>
                    <a:pt x="17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1722;p92">
              <a:extLst>
                <a:ext uri="{FF2B5EF4-FFF2-40B4-BE49-F238E27FC236}">
                  <a16:creationId xmlns:a16="http://schemas.microsoft.com/office/drawing/2014/main" id="{57F73CDC-0723-4264-96D9-D65503361D89}"/>
                </a:ext>
              </a:extLst>
            </p:cNvPr>
            <p:cNvSpPr/>
            <p:nvPr/>
          </p:nvSpPr>
          <p:spPr>
            <a:xfrm>
              <a:off x="2406825" y="4076932"/>
              <a:ext cx="50787" cy="25393"/>
            </a:xfrm>
            <a:custGeom>
              <a:avLst/>
              <a:gdLst/>
              <a:ahLst/>
              <a:cxnLst/>
              <a:rect l="l" t="t" r="r" b="b"/>
              <a:pathLst>
                <a:path w="1934" h="967" extrusionOk="0">
                  <a:moveTo>
                    <a:pt x="240" y="0"/>
                  </a:moveTo>
                  <a:cubicBezTo>
                    <a:pt x="106" y="0"/>
                    <a:pt x="1" y="106"/>
                    <a:pt x="1" y="240"/>
                  </a:cubicBezTo>
                  <a:lnTo>
                    <a:pt x="1" y="728"/>
                  </a:lnTo>
                  <a:cubicBezTo>
                    <a:pt x="1" y="862"/>
                    <a:pt x="106" y="967"/>
                    <a:pt x="240" y="967"/>
                  </a:cubicBezTo>
                  <a:lnTo>
                    <a:pt x="1695" y="967"/>
                  </a:lnTo>
                  <a:cubicBezTo>
                    <a:pt x="1829" y="967"/>
                    <a:pt x="1934" y="862"/>
                    <a:pt x="1934" y="728"/>
                  </a:cubicBezTo>
                  <a:lnTo>
                    <a:pt x="1934" y="240"/>
                  </a:lnTo>
                  <a:cubicBezTo>
                    <a:pt x="1934" y="106"/>
                    <a:pt x="1829" y="0"/>
                    <a:pt x="16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1723;p92">
              <a:extLst>
                <a:ext uri="{FF2B5EF4-FFF2-40B4-BE49-F238E27FC236}">
                  <a16:creationId xmlns:a16="http://schemas.microsoft.com/office/drawing/2014/main" id="{16E21F81-C2B3-4637-BA85-40FAB8D6776B}"/>
                </a:ext>
              </a:extLst>
            </p:cNvPr>
            <p:cNvSpPr/>
            <p:nvPr/>
          </p:nvSpPr>
          <p:spPr>
            <a:xfrm>
              <a:off x="2493168" y="3968137"/>
              <a:ext cx="56538" cy="38445"/>
            </a:xfrm>
            <a:custGeom>
              <a:avLst/>
              <a:gdLst/>
              <a:ahLst/>
              <a:cxnLst/>
              <a:rect l="l" t="t" r="r" b="b"/>
              <a:pathLst>
                <a:path w="2153" h="1464" extrusionOk="0">
                  <a:moveTo>
                    <a:pt x="1806" y="0"/>
                  </a:moveTo>
                  <a:cubicBezTo>
                    <a:pt x="1750" y="0"/>
                    <a:pt x="1692" y="23"/>
                    <a:pt x="1641" y="76"/>
                  </a:cubicBezTo>
                  <a:lnTo>
                    <a:pt x="837" y="880"/>
                  </a:lnTo>
                  <a:lnTo>
                    <a:pt x="522" y="564"/>
                  </a:lnTo>
                  <a:cubicBezTo>
                    <a:pt x="468" y="511"/>
                    <a:pt x="409" y="488"/>
                    <a:pt x="351" y="488"/>
                  </a:cubicBezTo>
                  <a:cubicBezTo>
                    <a:pt x="163" y="488"/>
                    <a:pt x="1" y="732"/>
                    <a:pt x="177" y="909"/>
                  </a:cubicBezTo>
                  <a:lnTo>
                    <a:pt x="665" y="1397"/>
                  </a:lnTo>
                  <a:cubicBezTo>
                    <a:pt x="713" y="1435"/>
                    <a:pt x="770" y="1464"/>
                    <a:pt x="837" y="1464"/>
                  </a:cubicBezTo>
                  <a:cubicBezTo>
                    <a:pt x="904" y="1464"/>
                    <a:pt x="962" y="1435"/>
                    <a:pt x="1010" y="1397"/>
                  </a:cubicBezTo>
                  <a:lnTo>
                    <a:pt x="1976" y="421"/>
                  </a:lnTo>
                  <a:cubicBezTo>
                    <a:pt x="2153" y="244"/>
                    <a:pt x="1991" y="0"/>
                    <a:pt x="18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1724;p92">
              <a:extLst>
                <a:ext uri="{FF2B5EF4-FFF2-40B4-BE49-F238E27FC236}">
                  <a16:creationId xmlns:a16="http://schemas.microsoft.com/office/drawing/2014/main" id="{55796BCD-D276-4ED6-80BF-C329C37DB839}"/>
                </a:ext>
              </a:extLst>
            </p:cNvPr>
            <p:cNvSpPr/>
            <p:nvPr/>
          </p:nvSpPr>
          <p:spPr>
            <a:xfrm>
              <a:off x="2314495" y="3968137"/>
              <a:ext cx="56590" cy="38445"/>
            </a:xfrm>
            <a:custGeom>
              <a:avLst/>
              <a:gdLst/>
              <a:ahLst/>
              <a:cxnLst/>
              <a:rect l="l" t="t" r="r" b="b"/>
              <a:pathLst>
                <a:path w="2155" h="1464" extrusionOk="0">
                  <a:moveTo>
                    <a:pt x="1810" y="0"/>
                  </a:moveTo>
                  <a:cubicBezTo>
                    <a:pt x="1753" y="0"/>
                    <a:pt x="1694" y="23"/>
                    <a:pt x="1641" y="76"/>
                  </a:cubicBezTo>
                  <a:lnTo>
                    <a:pt x="837" y="880"/>
                  </a:lnTo>
                  <a:lnTo>
                    <a:pt x="521" y="564"/>
                  </a:lnTo>
                  <a:cubicBezTo>
                    <a:pt x="468" y="511"/>
                    <a:pt x="408" y="488"/>
                    <a:pt x="351" y="488"/>
                  </a:cubicBezTo>
                  <a:cubicBezTo>
                    <a:pt x="162" y="488"/>
                    <a:pt x="0" y="732"/>
                    <a:pt x="177" y="909"/>
                  </a:cubicBezTo>
                  <a:lnTo>
                    <a:pt x="665" y="1397"/>
                  </a:lnTo>
                  <a:cubicBezTo>
                    <a:pt x="712" y="1435"/>
                    <a:pt x="770" y="1464"/>
                    <a:pt x="837" y="1464"/>
                  </a:cubicBezTo>
                  <a:cubicBezTo>
                    <a:pt x="904" y="1464"/>
                    <a:pt x="961" y="1435"/>
                    <a:pt x="1009" y="1397"/>
                  </a:cubicBezTo>
                  <a:lnTo>
                    <a:pt x="1985" y="421"/>
                  </a:lnTo>
                  <a:cubicBezTo>
                    <a:pt x="2154" y="244"/>
                    <a:pt x="1996" y="0"/>
                    <a:pt x="18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1725;p92">
              <a:extLst>
                <a:ext uri="{FF2B5EF4-FFF2-40B4-BE49-F238E27FC236}">
                  <a16:creationId xmlns:a16="http://schemas.microsoft.com/office/drawing/2014/main" id="{BB994D87-5251-4C15-B3E2-6F72F4F7441D}"/>
                </a:ext>
              </a:extLst>
            </p:cNvPr>
            <p:cNvSpPr/>
            <p:nvPr/>
          </p:nvSpPr>
          <p:spPr>
            <a:xfrm>
              <a:off x="2403963" y="4019160"/>
              <a:ext cx="56538" cy="38445"/>
            </a:xfrm>
            <a:custGeom>
              <a:avLst/>
              <a:gdLst/>
              <a:ahLst/>
              <a:cxnLst/>
              <a:rect l="l" t="t" r="r" b="b"/>
              <a:pathLst>
                <a:path w="2153" h="1464" extrusionOk="0">
                  <a:moveTo>
                    <a:pt x="1801" y="0"/>
                  </a:moveTo>
                  <a:cubicBezTo>
                    <a:pt x="1744" y="0"/>
                    <a:pt x="1685" y="22"/>
                    <a:pt x="1631" y="76"/>
                  </a:cubicBezTo>
                  <a:lnTo>
                    <a:pt x="837" y="880"/>
                  </a:lnTo>
                  <a:lnTo>
                    <a:pt x="521" y="564"/>
                  </a:lnTo>
                  <a:cubicBezTo>
                    <a:pt x="468" y="510"/>
                    <a:pt x="408" y="488"/>
                    <a:pt x="351" y="488"/>
                  </a:cubicBezTo>
                  <a:cubicBezTo>
                    <a:pt x="162" y="488"/>
                    <a:pt x="0" y="732"/>
                    <a:pt x="177" y="908"/>
                  </a:cubicBezTo>
                  <a:lnTo>
                    <a:pt x="665" y="1396"/>
                  </a:lnTo>
                  <a:cubicBezTo>
                    <a:pt x="703" y="1435"/>
                    <a:pt x="770" y="1463"/>
                    <a:pt x="837" y="1463"/>
                  </a:cubicBezTo>
                  <a:cubicBezTo>
                    <a:pt x="894" y="1463"/>
                    <a:pt x="961" y="1444"/>
                    <a:pt x="1000" y="1396"/>
                  </a:cubicBezTo>
                  <a:lnTo>
                    <a:pt x="1976" y="420"/>
                  </a:lnTo>
                  <a:cubicBezTo>
                    <a:pt x="2152" y="244"/>
                    <a:pt x="1990" y="0"/>
                    <a:pt x="18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1726;p92">
              <a:extLst>
                <a:ext uri="{FF2B5EF4-FFF2-40B4-BE49-F238E27FC236}">
                  <a16:creationId xmlns:a16="http://schemas.microsoft.com/office/drawing/2014/main" id="{3211E593-FD3E-4129-94A9-B9C08DB1F16F}"/>
                </a:ext>
              </a:extLst>
            </p:cNvPr>
            <p:cNvSpPr/>
            <p:nvPr/>
          </p:nvSpPr>
          <p:spPr>
            <a:xfrm>
              <a:off x="2225263" y="4070157"/>
              <a:ext cx="56538" cy="38471"/>
            </a:xfrm>
            <a:custGeom>
              <a:avLst/>
              <a:gdLst/>
              <a:ahLst/>
              <a:cxnLst/>
              <a:rect l="l" t="t" r="r" b="b"/>
              <a:pathLst>
                <a:path w="2153" h="1465" extrusionOk="0">
                  <a:moveTo>
                    <a:pt x="1802" y="1"/>
                  </a:moveTo>
                  <a:cubicBezTo>
                    <a:pt x="1745" y="1"/>
                    <a:pt x="1685" y="23"/>
                    <a:pt x="1632" y="77"/>
                  </a:cubicBezTo>
                  <a:lnTo>
                    <a:pt x="837" y="880"/>
                  </a:lnTo>
                  <a:lnTo>
                    <a:pt x="522" y="565"/>
                  </a:lnTo>
                  <a:cubicBezTo>
                    <a:pt x="468" y="511"/>
                    <a:pt x="409" y="489"/>
                    <a:pt x="352" y="489"/>
                  </a:cubicBezTo>
                  <a:cubicBezTo>
                    <a:pt x="163" y="489"/>
                    <a:pt x="1" y="733"/>
                    <a:pt x="177" y="909"/>
                  </a:cubicBezTo>
                  <a:lnTo>
                    <a:pt x="665" y="1397"/>
                  </a:lnTo>
                  <a:cubicBezTo>
                    <a:pt x="703" y="1445"/>
                    <a:pt x="770" y="1464"/>
                    <a:pt x="837" y="1464"/>
                  </a:cubicBezTo>
                  <a:cubicBezTo>
                    <a:pt x="895" y="1464"/>
                    <a:pt x="962" y="1445"/>
                    <a:pt x="1000" y="1397"/>
                  </a:cubicBezTo>
                  <a:lnTo>
                    <a:pt x="1976" y="421"/>
                  </a:lnTo>
                  <a:cubicBezTo>
                    <a:pt x="2153" y="245"/>
                    <a:pt x="1991" y="1"/>
                    <a:pt x="18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1727;p92">
              <a:extLst>
                <a:ext uri="{FF2B5EF4-FFF2-40B4-BE49-F238E27FC236}">
                  <a16:creationId xmlns:a16="http://schemas.microsoft.com/office/drawing/2014/main" id="{989C739B-3AA1-4400-BEA2-733F2E7D6E33}"/>
                </a:ext>
              </a:extLst>
            </p:cNvPr>
            <p:cNvSpPr/>
            <p:nvPr/>
          </p:nvSpPr>
          <p:spPr>
            <a:xfrm>
              <a:off x="2403963" y="3917113"/>
              <a:ext cx="56538" cy="38445"/>
            </a:xfrm>
            <a:custGeom>
              <a:avLst/>
              <a:gdLst/>
              <a:ahLst/>
              <a:cxnLst/>
              <a:rect l="l" t="t" r="r" b="b"/>
              <a:pathLst>
                <a:path w="2153" h="1464" extrusionOk="0">
                  <a:moveTo>
                    <a:pt x="1801" y="1"/>
                  </a:moveTo>
                  <a:cubicBezTo>
                    <a:pt x="1744" y="1"/>
                    <a:pt x="1685" y="23"/>
                    <a:pt x="1631" y="76"/>
                  </a:cubicBezTo>
                  <a:lnTo>
                    <a:pt x="837" y="880"/>
                  </a:lnTo>
                  <a:lnTo>
                    <a:pt x="521" y="564"/>
                  </a:lnTo>
                  <a:cubicBezTo>
                    <a:pt x="468" y="511"/>
                    <a:pt x="408" y="489"/>
                    <a:pt x="351" y="489"/>
                  </a:cubicBezTo>
                  <a:cubicBezTo>
                    <a:pt x="162" y="489"/>
                    <a:pt x="0" y="733"/>
                    <a:pt x="177" y="909"/>
                  </a:cubicBezTo>
                  <a:lnTo>
                    <a:pt x="665" y="1387"/>
                  </a:lnTo>
                  <a:cubicBezTo>
                    <a:pt x="703" y="1435"/>
                    <a:pt x="770" y="1464"/>
                    <a:pt x="837" y="1464"/>
                  </a:cubicBezTo>
                  <a:cubicBezTo>
                    <a:pt x="894" y="1464"/>
                    <a:pt x="961" y="1435"/>
                    <a:pt x="1000" y="1387"/>
                  </a:cubicBezTo>
                  <a:lnTo>
                    <a:pt x="1976" y="421"/>
                  </a:lnTo>
                  <a:cubicBezTo>
                    <a:pt x="2152" y="244"/>
                    <a:pt x="1990" y="1"/>
                    <a:pt x="18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ttangolo 2"/>
          <p:cNvSpPr/>
          <p:nvPr/>
        </p:nvSpPr>
        <p:spPr>
          <a:xfrm>
            <a:off x="2379593" y="4775669"/>
            <a:ext cx="6096000" cy="738664"/>
          </a:xfrm>
          <a:prstGeom prst="rect">
            <a:avLst/>
          </a:prstGeom>
        </p:spPr>
        <p:txBody>
          <a:bodyPr>
            <a:spAutoFit/>
          </a:bodyPr>
          <a:lstStyle/>
          <a:p>
            <a:pPr marL="285750" indent="-285750">
              <a:buFont typeface="Arial" panose="020B0604020202020204" pitchFamily="34" charset="0"/>
              <a:buChar char="•"/>
            </a:pPr>
            <a:r>
              <a:rPr lang="it-IT" sz="1400" dirty="0"/>
              <a:t>il documento </a:t>
            </a:r>
            <a:r>
              <a:rPr lang="it-IT" sz="1400" dirty="0" smtClean="0"/>
              <a:t>tecnico preparato </a:t>
            </a:r>
            <a:r>
              <a:rPr lang="it-IT" sz="1400" dirty="0"/>
              <a:t>dal gruppo di lavoro sarà </a:t>
            </a:r>
            <a:r>
              <a:rPr lang="it-IT" sz="1400" b="1" dirty="0"/>
              <a:t>completato entro luglio </a:t>
            </a:r>
            <a:r>
              <a:rPr lang="it-IT" sz="1400" b="1" dirty="0" smtClean="0"/>
              <a:t>2021</a:t>
            </a:r>
          </a:p>
          <a:p>
            <a:pPr marL="285750" indent="-285750">
              <a:buFont typeface="Arial" panose="020B0604020202020204" pitchFamily="34" charset="0"/>
              <a:buChar char="•"/>
            </a:pPr>
            <a:r>
              <a:rPr lang="it-IT" sz="1400" dirty="0"/>
              <a:t>L’adozione del decreto è </a:t>
            </a:r>
            <a:r>
              <a:rPr lang="it-IT" sz="1400" b="1" dirty="0"/>
              <a:t>prevista per il secondo trimestre </a:t>
            </a:r>
            <a:r>
              <a:rPr lang="it-IT" sz="1400" b="1" dirty="0" smtClean="0"/>
              <a:t>del 2022</a:t>
            </a:r>
            <a:endParaRPr lang="it-IT" sz="1400" dirty="0"/>
          </a:p>
        </p:txBody>
      </p:sp>
    </p:spTree>
    <p:extLst>
      <p:ext uri="{BB962C8B-B14F-4D97-AF65-F5344CB8AC3E}">
        <p14:creationId xmlns:p14="http://schemas.microsoft.com/office/powerpoint/2010/main" val="2362695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60000" y="360000"/>
            <a:ext cx="2384328" cy="46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descr="baseline per slid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19850"/>
            <a:ext cx="12192000" cy="438150"/>
          </a:xfrm>
          <a:prstGeom prst="rect">
            <a:avLst/>
          </a:prstGeom>
        </p:spPr>
      </p:pic>
      <p:sp>
        <p:nvSpPr>
          <p:cNvPr id="9" name="Google Shape;1471;p40">
            <a:extLst>
              <a:ext uri="{FF2B5EF4-FFF2-40B4-BE49-F238E27FC236}">
                <a16:creationId xmlns:a16="http://schemas.microsoft.com/office/drawing/2014/main" id="{F1EEA422-2B9D-429B-A179-DA269F926EF2}"/>
              </a:ext>
            </a:extLst>
          </p:cNvPr>
          <p:cNvSpPr txBox="1">
            <a:spLocks/>
          </p:cNvSpPr>
          <p:nvPr/>
        </p:nvSpPr>
        <p:spPr>
          <a:xfrm>
            <a:off x="234778" y="64399"/>
            <a:ext cx="8758953" cy="763600"/>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r>
              <a:rPr lang="it-IT" sz="2400" b="1" dirty="0">
                <a:solidFill>
                  <a:schemeClr val="accent1">
                    <a:lumMod val="75000"/>
                  </a:schemeClr>
                </a:solidFill>
                <a:latin typeface="Overpass SemiBold"/>
              </a:rPr>
              <a:t>FOCUS SULLA </a:t>
            </a:r>
            <a:r>
              <a:rPr lang="it-IT" sz="2400" b="1" dirty="0" smtClean="0">
                <a:solidFill>
                  <a:schemeClr val="accent1">
                    <a:lumMod val="75000"/>
                  </a:schemeClr>
                </a:solidFill>
                <a:latin typeface="Overpass SemiBold"/>
              </a:rPr>
              <a:t>RIFORMA: </a:t>
            </a:r>
            <a:r>
              <a:rPr lang="it-IT" sz="2400" dirty="0" smtClean="0">
                <a:solidFill>
                  <a:schemeClr val="accent1">
                    <a:lumMod val="75000"/>
                  </a:schemeClr>
                </a:solidFill>
                <a:latin typeface="Overpass Black"/>
              </a:rPr>
              <a:t>DISEGNO DI LEGGE SULLA DEFINIZIONE DI UNA NUOVA COMPONENTE ISTITUZIONALE DELL’SSN PER LE POLITICHE, LE ATTIVITA’ E LE PRESTAZIONI DI SALUTE – AMBIENTE - CLIMA</a:t>
            </a:r>
            <a:endParaRPr lang="it-IT" sz="2400" dirty="0">
              <a:solidFill>
                <a:schemeClr val="accent1">
                  <a:lumMod val="75000"/>
                </a:schemeClr>
              </a:solidFill>
              <a:latin typeface="Overpass Black"/>
            </a:endParaRPr>
          </a:p>
        </p:txBody>
      </p:sp>
      <p:sp>
        <p:nvSpPr>
          <p:cNvPr id="2" name="Rettangolo 1"/>
          <p:cNvSpPr/>
          <p:nvPr/>
        </p:nvSpPr>
        <p:spPr>
          <a:xfrm>
            <a:off x="493276" y="1831989"/>
            <a:ext cx="5882810" cy="1077218"/>
          </a:xfrm>
          <a:prstGeom prst="rect">
            <a:avLst/>
          </a:prstGeom>
        </p:spPr>
        <p:txBody>
          <a:bodyPr wrap="square">
            <a:spAutoFit/>
          </a:bodyPr>
          <a:lstStyle/>
          <a:p>
            <a:r>
              <a:rPr lang="it-IT" sz="1600" dirty="0" smtClean="0"/>
              <a:t>Piano </a:t>
            </a:r>
            <a:r>
              <a:rPr lang="it-IT" sz="1600" dirty="0"/>
              <a:t>strategico di riforme e investimenti finalizzato </a:t>
            </a:r>
            <a:r>
              <a:rPr lang="it-IT" sz="1600" dirty="0" smtClean="0"/>
              <a:t>alla creazione </a:t>
            </a:r>
            <a:r>
              <a:rPr lang="it-IT" sz="1600" dirty="0"/>
              <a:t>e al funzionamento di un sistema nazionale per </a:t>
            </a:r>
            <a:r>
              <a:rPr lang="it-IT" sz="1600" dirty="0" smtClean="0"/>
              <a:t>la protezione </a:t>
            </a:r>
            <a:r>
              <a:rPr lang="it-IT" sz="1600" dirty="0"/>
              <a:t>e la promozione della salute rispetto </a:t>
            </a:r>
            <a:r>
              <a:rPr lang="it-IT" sz="1600" dirty="0" smtClean="0"/>
              <a:t>ai determinanti </a:t>
            </a:r>
            <a:r>
              <a:rPr lang="it-IT" sz="1600" dirty="0"/>
              <a:t>ambientali e climatici secondo </a:t>
            </a:r>
            <a:r>
              <a:rPr lang="it-IT" sz="1600" dirty="0" smtClean="0"/>
              <a:t>l'approccio olistico </a:t>
            </a:r>
            <a:r>
              <a:rPr lang="it-IT" sz="1600" dirty="0"/>
              <a:t>"</a:t>
            </a:r>
            <a:r>
              <a:rPr lang="it-IT" sz="1600" i="1" dirty="0" err="1"/>
              <a:t>One-Health</a:t>
            </a:r>
            <a:r>
              <a:rPr lang="it-IT" sz="1600" dirty="0"/>
              <a:t>".</a:t>
            </a:r>
          </a:p>
        </p:txBody>
      </p:sp>
      <p:sp>
        <p:nvSpPr>
          <p:cNvPr id="3" name="Rettangolo 2"/>
          <p:cNvSpPr/>
          <p:nvPr/>
        </p:nvSpPr>
        <p:spPr>
          <a:xfrm>
            <a:off x="493276" y="3203814"/>
            <a:ext cx="5413254" cy="2800767"/>
          </a:xfrm>
          <a:prstGeom prst="rect">
            <a:avLst/>
          </a:prstGeom>
        </p:spPr>
        <p:txBody>
          <a:bodyPr wrap="square">
            <a:spAutoFit/>
          </a:bodyPr>
          <a:lstStyle/>
          <a:p>
            <a:r>
              <a:rPr lang="it-IT" sz="1600" dirty="0"/>
              <a:t>Le aree di intervento specifiche in materia di salute-ambiente-</a:t>
            </a:r>
          </a:p>
          <a:p>
            <a:r>
              <a:rPr lang="it-IT" sz="1600" dirty="0"/>
              <a:t>clima comprendono tra l'altro:</a:t>
            </a:r>
          </a:p>
          <a:p>
            <a:pPr marL="285750" indent="-285750">
              <a:buFont typeface="Arial" panose="020B0604020202020204" pitchFamily="34" charset="0"/>
              <a:buChar char="•"/>
            </a:pPr>
            <a:r>
              <a:rPr lang="it-IT" sz="1600" dirty="0"/>
              <a:t>prevenzione e riduzione dei rischi per la salute </a:t>
            </a:r>
            <a:r>
              <a:rPr lang="it-IT" sz="1600" dirty="0" smtClean="0"/>
              <a:t>legati all'inquinamento </a:t>
            </a:r>
            <a:r>
              <a:rPr lang="it-IT" sz="1600" dirty="0"/>
              <a:t>dell'aria e accesso universale all’acqua;</a:t>
            </a:r>
          </a:p>
          <a:p>
            <a:pPr marL="285750" indent="-285750">
              <a:buFont typeface="Arial" panose="020B0604020202020204" pitchFamily="34" charset="0"/>
              <a:buChar char="•"/>
            </a:pPr>
            <a:r>
              <a:rPr lang="it-IT" sz="1600" dirty="0"/>
              <a:t>prevenzione e mitigazione dei rischi per le </a:t>
            </a:r>
            <a:r>
              <a:rPr lang="it-IT" sz="1600" dirty="0" smtClean="0"/>
              <a:t>popolazioni all'interno </a:t>
            </a:r>
            <a:r>
              <a:rPr lang="it-IT" sz="1600" dirty="0"/>
              <a:t>di siti </a:t>
            </a:r>
            <a:r>
              <a:rPr lang="it-IT" sz="1600" dirty="0" smtClean="0"/>
              <a:t>contaminati;</a:t>
            </a:r>
          </a:p>
          <a:p>
            <a:pPr marL="285750" indent="-285750">
              <a:buFont typeface="Arial" panose="020B0604020202020204" pitchFamily="34" charset="0"/>
              <a:buChar char="•"/>
            </a:pPr>
            <a:r>
              <a:rPr lang="it-IT" sz="1600" dirty="0" smtClean="0"/>
              <a:t>gestione </a:t>
            </a:r>
            <a:r>
              <a:rPr lang="it-IT" sz="1600" dirty="0"/>
              <a:t>sicura e sostenibile dei suoli e del ciclo </a:t>
            </a:r>
            <a:r>
              <a:rPr lang="it-IT" sz="1600" dirty="0" smtClean="0"/>
              <a:t>dei </a:t>
            </a:r>
            <a:r>
              <a:rPr lang="it-IT" sz="1600" dirty="0"/>
              <a:t>rifiuti;</a:t>
            </a:r>
          </a:p>
          <a:p>
            <a:pPr marL="285750" indent="-285750">
              <a:buFont typeface="Arial" panose="020B0604020202020204" pitchFamily="34" charset="0"/>
              <a:buChar char="•"/>
            </a:pPr>
            <a:r>
              <a:rPr lang="it-IT" sz="1600" dirty="0" smtClean="0"/>
              <a:t>riduzione </a:t>
            </a:r>
            <a:r>
              <a:rPr lang="it-IT" sz="1600" dirty="0"/>
              <a:t>dei rischi diretti e indiretti per la salute </a:t>
            </a:r>
            <a:r>
              <a:rPr lang="it-IT" sz="1600" dirty="0" smtClean="0"/>
              <a:t>umana associati </a:t>
            </a:r>
            <a:r>
              <a:rPr lang="it-IT" sz="1600" dirty="0"/>
              <a:t>al cambiamento </a:t>
            </a:r>
            <a:r>
              <a:rPr lang="it-IT" sz="1600" dirty="0" smtClean="0"/>
              <a:t>climatico;</a:t>
            </a:r>
          </a:p>
          <a:p>
            <a:pPr marL="285750" indent="-285750">
              <a:buFont typeface="Arial" panose="020B0604020202020204" pitchFamily="34" charset="0"/>
              <a:buChar char="•"/>
            </a:pPr>
            <a:r>
              <a:rPr lang="it-IT" sz="1600" dirty="0" smtClean="0"/>
              <a:t>igiene</a:t>
            </a:r>
            <a:r>
              <a:rPr lang="it-IT" sz="1600" dirty="0"/>
              <a:t>, resilienza e sostenibilità della </a:t>
            </a:r>
            <a:r>
              <a:rPr lang="it-IT" sz="1600" dirty="0" smtClean="0"/>
              <a:t>produzione primaria </a:t>
            </a:r>
            <a:r>
              <a:rPr lang="it-IT" sz="1600" dirty="0"/>
              <a:t>e delle filiere agroalimentari.</a:t>
            </a:r>
          </a:p>
        </p:txBody>
      </p:sp>
      <p:sp>
        <p:nvSpPr>
          <p:cNvPr id="5" name="Rettangolo 4"/>
          <p:cNvSpPr/>
          <p:nvPr/>
        </p:nvSpPr>
        <p:spPr>
          <a:xfrm>
            <a:off x="9831100" y="1153968"/>
            <a:ext cx="1722468" cy="1569660"/>
          </a:xfrm>
          <a:prstGeom prst="rect">
            <a:avLst/>
          </a:prstGeom>
        </p:spPr>
        <p:txBody>
          <a:bodyPr wrap="square">
            <a:spAutoFit/>
          </a:bodyPr>
          <a:lstStyle/>
          <a:p>
            <a:r>
              <a:rPr lang="it-IT" sz="1600" dirty="0"/>
              <a:t>2021: </a:t>
            </a:r>
            <a:r>
              <a:rPr lang="it-IT" sz="1600" dirty="0" smtClean="0"/>
              <a:t>51,49 mln</a:t>
            </a:r>
            <a:endParaRPr lang="it-IT" sz="1600" dirty="0"/>
          </a:p>
          <a:p>
            <a:r>
              <a:rPr lang="it-IT" sz="1600" dirty="0"/>
              <a:t>2022: </a:t>
            </a:r>
            <a:r>
              <a:rPr lang="it-IT" sz="1600" dirty="0" smtClean="0"/>
              <a:t>128,09 mln</a:t>
            </a:r>
            <a:endParaRPr lang="it-IT" sz="1600" dirty="0"/>
          </a:p>
          <a:p>
            <a:r>
              <a:rPr lang="it-IT" sz="1600" dirty="0"/>
              <a:t>2023: </a:t>
            </a:r>
            <a:r>
              <a:rPr lang="it-IT" sz="1600" dirty="0" smtClean="0"/>
              <a:t>150,88 mln</a:t>
            </a:r>
            <a:endParaRPr lang="it-IT" sz="1600" dirty="0"/>
          </a:p>
          <a:p>
            <a:r>
              <a:rPr lang="it-IT" sz="1600" dirty="0"/>
              <a:t>2024: </a:t>
            </a:r>
            <a:r>
              <a:rPr lang="it-IT" sz="1600" dirty="0" smtClean="0"/>
              <a:t>120,56 mln</a:t>
            </a:r>
            <a:endParaRPr lang="it-IT" sz="1600" dirty="0"/>
          </a:p>
          <a:p>
            <a:r>
              <a:rPr lang="it-IT" sz="1600" dirty="0"/>
              <a:t>2025: </a:t>
            </a:r>
            <a:r>
              <a:rPr lang="it-IT" sz="1600" dirty="0" smtClean="0"/>
              <a:t>46,54 mln</a:t>
            </a:r>
            <a:endParaRPr lang="it-IT" sz="1600" dirty="0"/>
          </a:p>
          <a:p>
            <a:r>
              <a:rPr lang="it-IT" sz="1600" dirty="0"/>
              <a:t>2026: </a:t>
            </a:r>
            <a:r>
              <a:rPr lang="it-IT" sz="1600" dirty="0" smtClean="0"/>
              <a:t>2,45 mln</a:t>
            </a:r>
            <a:endParaRPr lang="it-IT" sz="1600" dirty="0"/>
          </a:p>
        </p:txBody>
      </p:sp>
      <p:sp>
        <p:nvSpPr>
          <p:cNvPr id="10" name="Google Shape;6746;p66">
            <a:extLst>
              <a:ext uri="{FF2B5EF4-FFF2-40B4-BE49-F238E27FC236}">
                <a16:creationId xmlns:a16="http://schemas.microsoft.com/office/drawing/2014/main" id="{32990447-82A9-4DF4-952B-D86BE5EFB4C5}"/>
              </a:ext>
            </a:extLst>
          </p:cNvPr>
          <p:cNvSpPr/>
          <p:nvPr/>
        </p:nvSpPr>
        <p:spPr>
          <a:xfrm>
            <a:off x="9283872" y="1711982"/>
            <a:ext cx="498565" cy="453631"/>
          </a:xfrm>
          <a:custGeom>
            <a:avLst/>
            <a:gdLst/>
            <a:ahLst/>
            <a:cxnLst/>
            <a:rect l="l" t="t" r="r" b="b"/>
            <a:pathLst>
              <a:path w="12697" h="12666" extrusionOk="0">
                <a:moveTo>
                  <a:pt x="6301" y="1356"/>
                </a:moveTo>
                <a:cubicBezTo>
                  <a:pt x="6522" y="1356"/>
                  <a:pt x="6711" y="1576"/>
                  <a:pt x="6711" y="1797"/>
                </a:cubicBezTo>
                <a:lnTo>
                  <a:pt x="6711" y="2269"/>
                </a:lnTo>
                <a:cubicBezTo>
                  <a:pt x="7656" y="2458"/>
                  <a:pt x="8349" y="3309"/>
                  <a:pt x="8349" y="4285"/>
                </a:cubicBezTo>
                <a:cubicBezTo>
                  <a:pt x="8349" y="4538"/>
                  <a:pt x="8160" y="4727"/>
                  <a:pt x="7971" y="4727"/>
                </a:cubicBezTo>
                <a:cubicBezTo>
                  <a:pt x="7719" y="4727"/>
                  <a:pt x="7530" y="4538"/>
                  <a:pt x="7530" y="4285"/>
                </a:cubicBezTo>
                <a:cubicBezTo>
                  <a:pt x="7530" y="3624"/>
                  <a:pt x="6994" y="3057"/>
                  <a:pt x="6301" y="3057"/>
                </a:cubicBezTo>
                <a:cubicBezTo>
                  <a:pt x="5640" y="3057"/>
                  <a:pt x="5073" y="3624"/>
                  <a:pt x="5073" y="4285"/>
                </a:cubicBezTo>
                <a:cubicBezTo>
                  <a:pt x="5073" y="4947"/>
                  <a:pt x="5829" y="5483"/>
                  <a:pt x="6585" y="6018"/>
                </a:cubicBezTo>
                <a:cubicBezTo>
                  <a:pt x="7435" y="6648"/>
                  <a:pt x="8412" y="7310"/>
                  <a:pt x="8412" y="8413"/>
                </a:cubicBezTo>
                <a:cubicBezTo>
                  <a:pt x="8412" y="9421"/>
                  <a:pt x="7687" y="10271"/>
                  <a:pt x="6742" y="10429"/>
                </a:cubicBezTo>
                <a:lnTo>
                  <a:pt x="6742" y="10901"/>
                </a:lnTo>
                <a:cubicBezTo>
                  <a:pt x="6742" y="11154"/>
                  <a:pt x="6553" y="11311"/>
                  <a:pt x="6364" y="11311"/>
                </a:cubicBezTo>
                <a:cubicBezTo>
                  <a:pt x="6144" y="11311"/>
                  <a:pt x="5955" y="11091"/>
                  <a:pt x="5955" y="10901"/>
                </a:cubicBezTo>
                <a:lnTo>
                  <a:pt x="5955" y="10429"/>
                </a:lnTo>
                <a:cubicBezTo>
                  <a:pt x="5010" y="10240"/>
                  <a:pt x="4316" y="9421"/>
                  <a:pt x="4316" y="8413"/>
                </a:cubicBezTo>
                <a:cubicBezTo>
                  <a:pt x="4316" y="8192"/>
                  <a:pt x="4505" y="8035"/>
                  <a:pt x="4694" y="8035"/>
                </a:cubicBezTo>
                <a:cubicBezTo>
                  <a:pt x="4884" y="8035"/>
                  <a:pt x="5136" y="8224"/>
                  <a:pt x="5136" y="8413"/>
                </a:cubicBezTo>
                <a:cubicBezTo>
                  <a:pt x="5136" y="9106"/>
                  <a:pt x="5671" y="9641"/>
                  <a:pt x="6364" y="9641"/>
                </a:cubicBezTo>
                <a:cubicBezTo>
                  <a:pt x="7026" y="9641"/>
                  <a:pt x="7561" y="9106"/>
                  <a:pt x="7561" y="8413"/>
                </a:cubicBezTo>
                <a:cubicBezTo>
                  <a:pt x="7561" y="7751"/>
                  <a:pt x="6868" y="7247"/>
                  <a:pt x="6081" y="6680"/>
                </a:cubicBezTo>
                <a:cubicBezTo>
                  <a:pt x="5199" y="6050"/>
                  <a:pt x="4253" y="5388"/>
                  <a:pt x="4253" y="4285"/>
                </a:cubicBezTo>
                <a:cubicBezTo>
                  <a:pt x="4253" y="3309"/>
                  <a:pt x="4978" y="2427"/>
                  <a:pt x="5923" y="2269"/>
                </a:cubicBezTo>
                <a:lnTo>
                  <a:pt x="5923" y="1797"/>
                </a:lnTo>
                <a:cubicBezTo>
                  <a:pt x="5923" y="1576"/>
                  <a:pt x="6112" y="1356"/>
                  <a:pt x="6301" y="1356"/>
                </a:cubicBezTo>
                <a:close/>
                <a:moveTo>
                  <a:pt x="6333" y="1"/>
                </a:moveTo>
                <a:cubicBezTo>
                  <a:pt x="2836" y="1"/>
                  <a:pt x="0" y="2836"/>
                  <a:pt x="0" y="6333"/>
                </a:cubicBezTo>
                <a:cubicBezTo>
                  <a:pt x="0" y="9830"/>
                  <a:pt x="2836" y="12666"/>
                  <a:pt x="6333" y="12666"/>
                </a:cubicBezTo>
                <a:cubicBezTo>
                  <a:pt x="9861" y="12666"/>
                  <a:pt x="12697" y="9830"/>
                  <a:pt x="12697" y="6333"/>
                </a:cubicBezTo>
                <a:cubicBezTo>
                  <a:pt x="12697" y="2836"/>
                  <a:pt x="9861" y="1"/>
                  <a:pt x="6333" y="1"/>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Rettangolo 10">
            <a:extLst>
              <a:ext uri="{FF2B5EF4-FFF2-40B4-BE49-F238E27FC236}">
                <a16:creationId xmlns:a16="http://schemas.microsoft.com/office/drawing/2014/main" id="{B5B6097A-767C-4DE7-B1D7-09B8E0A09A7F}"/>
              </a:ext>
            </a:extLst>
          </p:cNvPr>
          <p:cNvSpPr/>
          <p:nvPr/>
        </p:nvSpPr>
        <p:spPr>
          <a:xfrm>
            <a:off x="6908433" y="4679630"/>
            <a:ext cx="1830950" cy="307777"/>
          </a:xfrm>
          <a:prstGeom prst="rect">
            <a:avLst/>
          </a:prstGeom>
        </p:spPr>
        <p:txBody>
          <a:bodyPr wrap="none">
            <a:spAutoFit/>
          </a:bodyPr>
          <a:lstStyle/>
          <a:p>
            <a:r>
              <a:rPr lang="it-IT" sz="1400" b="1" dirty="0" smtClean="0"/>
              <a:t>Situazione di Partenza</a:t>
            </a:r>
            <a:endParaRPr lang="it-IT" sz="1400" dirty="0"/>
          </a:p>
        </p:txBody>
      </p:sp>
      <p:sp>
        <p:nvSpPr>
          <p:cNvPr id="12" name="Rettangolo 11">
            <a:extLst>
              <a:ext uri="{FF2B5EF4-FFF2-40B4-BE49-F238E27FC236}">
                <a16:creationId xmlns:a16="http://schemas.microsoft.com/office/drawing/2014/main" id="{B5B6097A-767C-4DE7-B1D7-09B8E0A09A7F}"/>
              </a:ext>
            </a:extLst>
          </p:cNvPr>
          <p:cNvSpPr/>
          <p:nvPr/>
        </p:nvSpPr>
        <p:spPr>
          <a:xfrm>
            <a:off x="9923233" y="4726905"/>
            <a:ext cx="1369799" cy="307777"/>
          </a:xfrm>
          <a:prstGeom prst="rect">
            <a:avLst/>
          </a:prstGeom>
        </p:spPr>
        <p:txBody>
          <a:bodyPr wrap="none">
            <a:spAutoFit/>
          </a:bodyPr>
          <a:lstStyle/>
          <a:p>
            <a:r>
              <a:rPr lang="it-IT" sz="1400" b="1" dirty="0" smtClean="0"/>
              <a:t>Nodi Applicativi</a:t>
            </a:r>
            <a:endParaRPr lang="it-IT" sz="1400" dirty="0"/>
          </a:p>
        </p:txBody>
      </p:sp>
      <p:grpSp>
        <p:nvGrpSpPr>
          <p:cNvPr id="13" name="Google Shape;15110;p63"/>
          <p:cNvGrpSpPr/>
          <p:nvPr/>
        </p:nvGrpSpPr>
        <p:grpSpPr>
          <a:xfrm>
            <a:off x="7525004" y="4210310"/>
            <a:ext cx="597807" cy="525912"/>
            <a:chOff x="5344216" y="4291056"/>
            <a:chExt cx="304616" cy="343560"/>
          </a:xfrm>
        </p:grpSpPr>
        <p:sp>
          <p:nvSpPr>
            <p:cNvPr id="14" name="Google Shape;15111;p63"/>
            <p:cNvSpPr/>
            <p:nvPr/>
          </p:nvSpPr>
          <p:spPr>
            <a:xfrm>
              <a:off x="5344216" y="4297148"/>
              <a:ext cx="251334" cy="247264"/>
            </a:xfrm>
            <a:custGeom>
              <a:avLst/>
              <a:gdLst/>
              <a:ahLst/>
              <a:cxnLst/>
              <a:rect l="l" t="t" r="r" b="b"/>
              <a:pathLst>
                <a:path w="9571" h="9416" extrusionOk="0">
                  <a:moveTo>
                    <a:pt x="9280" y="0"/>
                  </a:moveTo>
                  <a:cubicBezTo>
                    <a:pt x="9234" y="0"/>
                    <a:pt x="9185" y="17"/>
                    <a:pt x="9140" y="55"/>
                  </a:cubicBezTo>
                  <a:lnTo>
                    <a:pt x="144" y="9051"/>
                  </a:lnTo>
                  <a:cubicBezTo>
                    <a:pt x="0" y="9185"/>
                    <a:pt x="96" y="9415"/>
                    <a:pt x="287" y="9415"/>
                  </a:cubicBezTo>
                  <a:cubicBezTo>
                    <a:pt x="345" y="9415"/>
                    <a:pt x="393" y="9386"/>
                    <a:pt x="431" y="9348"/>
                  </a:cubicBezTo>
                  <a:lnTo>
                    <a:pt x="9437" y="352"/>
                  </a:lnTo>
                  <a:cubicBezTo>
                    <a:pt x="9570" y="196"/>
                    <a:pt x="9439" y="0"/>
                    <a:pt x="9280"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112;p63"/>
            <p:cNvSpPr/>
            <p:nvPr/>
          </p:nvSpPr>
          <p:spPr>
            <a:xfrm>
              <a:off x="5544501" y="4291056"/>
              <a:ext cx="55330" cy="53807"/>
            </a:xfrm>
            <a:custGeom>
              <a:avLst/>
              <a:gdLst/>
              <a:ahLst/>
              <a:cxnLst/>
              <a:rect l="l" t="t" r="r" b="b"/>
              <a:pathLst>
                <a:path w="2107" h="2049" extrusionOk="0">
                  <a:moveTo>
                    <a:pt x="259" y="0"/>
                  </a:moveTo>
                  <a:cubicBezTo>
                    <a:pt x="1" y="19"/>
                    <a:pt x="1" y="393"/>
                    <a:pt x="259" y="412"/>
                  </a:cubicBezTo>
                  <a:lnTo>
                    <a:pt x="1685" y="412"/>
                  </a:lnTo>
                  <a:lnTo>
                    <a:pt x="1685" y="1838"/>
                  </a:lnTo>
                  <a:cubicBezTo>
                    <a:pt x="1685" y="1953"/>
                    <a:pt x="1781" y="2048"/>
                    <a:pt x="1896" y="2048"/>
                  </a:cubicBezTo>
                  <a:cubicBezTo>
                    <a:pt x="2011" y="2048"/>
                    <a:pt x="2097" y="1953"/>
                    <a:pt x="2106" y="1838"/>
                  </a:cubicBezTo>
                  <a:lnTo>
                    <a:pt x="2106" y="201"/>
                  </a:lnTo>
                  <a:cubicBezTo>
                    <a:pt x="2106" y="86"/>
                    <a:pt x="2011" y="0"/>
                    <a:pt x="1896"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5113;p63"/>
            <p:cNvSpPr/>
            <p:nvPr/>
          </p:nvSpPr>
          <p:spPr>
            <a:xfrm>
              <a:off x="5349494" y="4566497"/>
              <a:ext cx="102309" cy="68118"/>
            </a:xfrm>
            <a:custGeom>
              <a:avLst/>
              <a:gdLst/>
              <a:ahLst/>
              <a:cxnLst/>
              <a:rect l="l" t="t" r="r" b="b"/>
              <a:pathLst>
                <a:path w="3896" h="2594" extrusionOk="0">
                  <a:moveTo>
                    <a:pt x="316" y="0"/>
                  </a:moveTo>
                  <a:cubicBezTo>
                    <a:pt x="48" y="10"/>
                    <a:pt x="10" y="144"/>
                    <a:pt x="0" y="201"/>
                  </a:cubicBezTo>
                  <a:lnTo>
                    <a:pt x="0" y="2594"/>
                  </a:lnTo>
                  <a:lnTo>
                    <a:pt x="3895" y="2594"/>
                  </a:lnTo>
                  <a:lnTo>
                    <a:pt x="38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5114;p63"/>
            <p:cNvSpPr/>
            <p:nvPr/>
          </p:nvSpPr>
          <p:spPr>
            <a:xfrm>
              <a:off x="5447996" y="4480784"/>
              <a:ext cx="102309" cy="153831"/>
            </a:xfrm>
            <a:custGeom>
              <a:avLst/>
              <a:gdLst/>
              <a:ahLst/>
              <a:cxnLst/>
              <a:rect l="l" t="t" r="r" b="b"/>
              <a:pathLst>
                <a:path w="3896" h="5858" extrusionOk="0">
                  <a:moveTo>
                    <a:pt x="297" y="1"/>
                  </a:moveTo>
                  <a:cubicBezTo>
                    <a:pt x="58" y="10"/>
                    <a:pt x="10" y="125"/>
                    <a:pt x="1" y="183"/>
                  </a:cubicBezTo>
                  <a:lnTo>
                    <a:pt x="1" y="5858"/>
                  </a:lnTo>
                  <a:lnTo>
                    <a:pt x="3896" y="5858"/>
                  </a:lnTo>
                  <a:lnTo>
                    <a:pt x="3896" y="1"/>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5115;p63"/>
            <p:cNvSpPr/>
            <p:nvPr/>
          </p:nvSpPr>
          <p:spPr>
            <a:xfrm>
              <a:off x="5546523" y="4388297"/>
              <a:ext cx="102309" cy="246319"/>
            </a:xfrm>
            <a:custGeom>
              <a:avLst/>
              <a:gdLst/>
              <a:ahLst/>
              <a:cxnLst/>
              <a:rect l="l" t="t" r="r" b="b"/>
              <a:pathLst>
                <a:path w="3896" h="9380" extrusionOk="0">
                  <a:moveTo>
                    <a:pt x="335" y="1"/>
                  </a:moveTo>
                  <a:cubicBezTo>
                    <a:pt x="39" y="1"/>
                    <a:pt x="10" y="154"/>
                    <a:pt x="0" y="211"/>
                  </a:cubicBezTo>
                  <a:lnTo>
                    <a:pt x="0" y="9380"/>
                  </a:lnTo>
                  <a:lnTo>
                    <a:pt x="3895" y="9380"/>
                  </a:lnTo>
                  <a:lnTo>
                    <a:pt x="3895" y="192"/>
                  </a:lnTo>
                  <a:cubicBezTo>
                    <a:pt x="3886" y="125"/>
                    <a:pt x="3828" y="1"/>
                    <a:pt x="3560" y="1"/>
                  </a:cubicBezTo>
                  <a:close/>
                </a:path>
              </a:pathLst>
            </a:custGeom>
            <a:solidFill>
              <a:schemeClr val="accent4"/>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n>
                  <a:solidFill>
                    <a:schemeClr val="accent4"/>
                  </a:solidFill>
                </a:ln>
              </a:endParaRPr>
            </a:p>
          </p:txBody>
        </p:sp>
        <p:sp>
          <p:nvSpPr>
            <p:cNvPr id="19" name="Google Shape;15116;p63"/>
            <p:cNvSpPr/>
            <p:nvPr/>
          </p:nvSpPr>
          <p:spPr>
            <a:xfrm>
              <a:off x="5349731" y="4566497"/>
              <a:ext cx="8587" cy="68118"/>
            </a:xfrm>
            <a:custGeom>
              <a:avLst/>
              <a:gdLst/>
              <a:ahLst/>
              <a:cxnLst/>
              <a:rect l="l" t="t" r="r" b="b"/>
              <a:pathLst>
                <a:path w="327" h="2594" extrusionOk="0">
                  <a:moveTo>
                    <a:pt x="307" y="0"/>
                  </a:moveTo>
                  <a:cubicBezTo>
                    <a:pt x="39" y="10"/>
                    <a:pt x="1" y="144"/>
                    <a:pt x="1" y="201"/>
                  </a:cubicBezTo>
                  <a:lnTo>
                    <a:pt x="1" y="2594"/>
                  </a:lnTo>
                  <a:lnTo>
                    <a:pt x="326" y="2594"/>
                  </a:lnTo>
                  <a:lnTo>
                    <a:pt x="326" y="0"/>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5117;p63"/>
            <p:cNvSpPr/>
            <p:nvPr/>
          </p:nvSpPr>
          <p:spPr>
            <a:xfrm>
              <a:off x="5447996" y="4480784"/>
              <a:ext cx="8823" cy="153831"/>
            </a:xfrm>
            <a:custGeom>
              <a:avLst/>
              <a:gdLst/>
              <a:ahLst/>
              <a:cxnLst/>
              <a:rect l="l" t="t" r="r" b="b"/>
              <a:pathLst>
                <a:path w="336" h="5858" extrusionOk="0">
                  <a:moveTo>
                    <a:pt x="297" y="1"/>
                  </a:moveTo>
                  <a:cubicBezTo>
                    <a:pt x="58" y="20"/>
                    <a:pt x="10" y="135"/>
                    <a:pt x="1" y="183"/>
                  </a:cubicBezTo>
                  <a:lnTo>
                    <a:pt x="1" y="5858"/>
                  </a:lnTo>
                  <a:lnTo>
                    <a:pt x="336" y="5858"/>
                  </a:lnTo>
                  <a:lnTo>
                    <a:pt x="33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5118;p63"/>
            <p:cNvSpPr/>
            <p:nvPr/>
          </p:nvSpPr>
          <p:spPr>
            <a:xfrm>
              <a:off x="5546523" y="4388297"/>
              <a:ext cx="8823" cy="246319"/>
            </a:xfrm>
            <a:custGeom>
              <a:avLst/>
              <a:gdLst/>
              <a:ahLst/>
              <a:cxnLst/>
              <a:rect l="l" t="t" r="r" b="b"/>
              <a:pathLst>
                <a:path w="336" h="9380" extrusionOk="0">
                  <a:moveTo>
                    <a:pt x="335" y="1"/>
                  </a:moveTo>
                  <a:cubicBezTo>
                    <a:pt x="39" y="1"/>
                    <a:pt x="10" y="154"/>
                    <a:pt x="0" y="211"/>
                  </a:cubicBezTo>
                  <a:lnTo>
                    <a:pt x="0" y="9380"/>
                  </a:lnTo>
                  <a:lnTo>
                    <a:pt x="335" y="9380"/>
                  </a:lnTo>
                  <a:lnTo>
                    <a:pt x="335" y="1"/>
                  </a:ln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5119;p63"/>
            <p:cNvSpPr/>
            <p:nvPr/>
          </p:nvSpPr>
          <p:spPr>
            <a:xfrm>
              <a:off x="5365828" y="4585089"/>
              <a:ext cx="68381" cy="11082"/>
            </a:xfrm>
            <a:custGeom>
              <a:avLst/>
              <a:gdLst/>
              <a:ahLst/>
              <a:cxnLst/>
              <a:rect l="l" t="t" r="r" b="b"/>
              <a:pathLst>
                <a:path w="2604" h="422" extrusionOk="0">
                  <a:moveTo>
                    <a:pt x="259" y="0"/>
                  </a:moveTo>
                  <a:cubicBezTo>
                    <a:pt x="0" y="20"/>
                    <a:pt x="0" y="402"/>
                    <a:pt x="259" y="422"/>
                  </a:cubicBezTo>
                  <a:lnTo>
                    <a:pt x="2345" y="422"/>
                  </a:lnTo>
                  <a:cubicBezTo>
                    <a:pt x="2603" y="402"/>
                    <a:pt x="2603" y="20"/>
                    <a:pt x="23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5120;p63"/>
            <p:cNvSpPr/>
            <p:nvPr/>
          </p:nvSpPr>
          <p:spPr>
            <a:xfrm>
              <a:off x="5464592" y="4499376"/>
              <a:ext cx="68381" cy="11108"/>
            </a:xfrm>
            <a:custGeom>
              <a:avLst/>
              <a:gdLst/>
              <a:ahLst/>
              <a:cxnLst/>
              <a:rect l="l" t="t" r="r" b="b"/>
              <a:pathLst>
                <a:path w="2604" h="423" extrusionOk="0">
                  <a:moveTo>
                    <a:pt x="259" y="1"/>
                  </a:moveTo>
                  <a:cubicBezTo>
                    <a:pt x="0" y="20"/>
                    <a:pt x="0" y="393"/>
                    <a:pt x="259" y="422"/>
                  </a:cubicBezTo>
                  <a:lnTo>
                    <a:pt x="2355" y="422"/>
                  </a:lnTo>
                  <a:cubicBezTo>
                    <a:pt x="2604" y="393"/>
                    <a:pt x="2604" y="20"/>
                    <a:pt x="23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5121;p63"/>
            <p:cNvSpPr/>
            <p:nvPr/>
          </p:nvSpPr>
          <p:spPr>
            <a:xfrm>
              <a:off x="5562516" y="4406889"/>
              <a:ext cx="70324" cy="11108"/>
            </a:xfrm>
            <a:custGeom>
              <a:avLst/>
              <a:gdLst/>
              <a:ahLst/>
              <a:cxnLst/>
              <a:rect l="l" t="t" r="r" b="b"/>
              <a:pathLst>
                <a:path w="2678" h="423" extrusionOk="0">
                  <a:moveTo>
                    <a:pt x="273" y="1"/>
                  </a:moveTo>
                  <a:cubicBezTo>
                    <a:pt x="0" y="1"/>
                    <a:pt x="0" y="423"/>
                    <a:pt x="273" y="423"/>
                  </a:cubicBezTo>
                  <a:cubicBezTo>
                    <a:pt x="279" y="423"/>
                    <a:pt x="285" y="423"/>
                    <a:pt x="291" y="422"/>
                  </a:cubicBezTo>
                  <a:lnTo>
                    <a:pt x="2387" y="422"/>
                  </a:lnTo>
                  <a:cubicBezTo>
                    <a:pt x="2393" y="423"/>
                    <a:pt x="2399" y="423"/>
                    <a:pt x="2405" y="423"/>
                  </a:cubicBezTo>
                  <a:cubicBezTo>
                    <a:pt x="2678" y="423"/>
                    <a:pt x="2678" y="1"/>
                    <a:pt x="2405" y="1"/>
                  </a:cubicBezTo>
                  <a:cubicBezTo>
                    <a:pt x="2399" y="1"/>
                    <a:pt x="2393" y="1"/>
                    <a:pt x="2387" y="1"/>
                  </a:cubicBezTo>
                  <a:lnTo>
                    <a:pt x="291" y="1"/>
                  </a:lnTo>
                  <a:cubicBezTo>
                    <a:pt x="285" y="1"/>
                    <a:pt x="279" y="1"/>
                    <a:pt x="2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15597;p64"/>
          <p:cNvGrpSpPr/>
          <p:nvPr/>
        </p:nvGrpSpPr>
        <p:grpSpPr>
          <a:xfrm>
            <a:off x="10169711" y="4207645"/>
            <a:ext cx="550134" cy="561035"/>
            <a:chOff x="2189568" y="1961603"/>
            <a:chExt cx="364993" cy="359049"/>
          </a:xfrm>
        </p:grpSpPr>
        <p:sp>
          <p:nvSpPr>
            <p:cNvPr id="26" name="Google Shape;15598;p64"/>
            <p:cNvSpPr/>
            <p:nvPr/>
          </p:nvSpPr>
          <p:spPr>
            <a:xfrm>
              <a:off x="2232197" y="2004206"/>
              <a:ext cx="77822" cy="73868"/>
            </a:xfrm>
            <a:custGeom>
              <a:avLst/>
              <a:gdLst/>
              <a:ahLst/>
              <a:cxnLst/>
              <a:rect l="l" t="t" r="r" b="b"/>
              <a:pathLst>
                <a:path w="2972" h="2821" extrusionOk="0">
                  <a:moveTo>
                    <a:pt x="292" y="1"/>
                  </a:moveTo>
                  <a:cubicBezTo>
                    <a:pt x="135" y="1"/>
                    <a:pt x="1" y="204"/>
                    <a:pt x="147" y="350"/>
                  </a:cubicBezTo>
                  <a:lnTo>
                    <a:pt x="2551" y="2754"/>
                  </a:lnTo>
                  <a:cubicBezTo>
                    <a:pt x="2590" y="2792"/>
                    <a:pt x="2647" y="2821"/>
                    <a:pt x="2694" y="2821"/>
                  </a:cubicBezTo>
                  <a:cubicBezTo>
                    <a:pt x="2876" y="2821"/>
                    <a:pt x="2971" y="2592"/>
                    <a:pt x="2838" y="2468"/>
                  </a:cubicBezTo>
                  <a:lnTo>
                    <a:pt x="434" y="64"/>
                  </a:lnTo>
                  <a:cubicBezTo>
                    <a:pt x="389" y="19"/>
                    <a:pt x="340" y="1"/>
                    <a:pt x="2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5599;p64"/>
            <p:cNvSpPr/>
            <p:nvPr/>
          </p:nvSpPr>
          <p:spPr>
            <a:xfrm>
              <a:off x="2192187" y="2070061"/>
              <a:ext cx="100838" cy="35009"/>
            </a:xfrm>
            <a:custGeom>
              <a:avLst/>
              <a:gdLst/>
              <a:ahLst/>
              <a:cxnLst/>
              <a:rect l="l" t="t" r="r" b="b"/>
              <a:pathLst>
                <a:path w="3851" h="1337" extrusionOk="0">
                  <a:moveTo>
                    <a:pt x="285" y="0"/>
                  </a:moveTo>
                  <a:cubicBezTo>
                    <a:pt x="74" y="0"/>
                    <a:pt x="1" y="332"/>
                    <a:pt x="244" y="401"/>
                  </a:cubicBezTo>
                  <a:lnTo>
                    <a:pt x="3517" y="1327"/>
                  </a:lnTo>
                  <a:cubicBezTo>
                    <a:pt x="3526" y="1336"/>
                    <a:pt x="3545" y="1336"/>
                    <a:pt x="3564" y="1336"/>
                  </a:cubicBezTo>
                  <a:cubicBezTo>
                    <a:pt x="3803" y="1336"/>
                    <a:pt x="3850" y="1002"/>
                    <a:pt x="3621" y="935"/>
                  </a:cubicBezTo>
                  <a:lnTo>
                    <a:pt x="349" y="10"/>
                  </a:lnTo>
                  <a:cubicBezTo>
                    <a:pt x="327" y="3"/>
                    <a:pt x="305" y="0"/>
                    <a:pt x="2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5600;p64"/>
            <p:cNvSpPr/>
            <p:nvPr/>
          </p:nvSpPr>
          <p:spPr>
            <a:xfrm>
              <a:off x="2189568" y="2121514"/>
              <a:ext cx="100131" cy="36999"/>
            </a:xfrm>
            <a:custGeom>
              <a:avLst/>
              <a:gdLst/>
              <a:ahLst/>
              <a:cxnLst/>
              <a:rect l="l" t="t" r="r" b="b"/>
              <a:pathLst>
                <a:path w="3824" h="1413" extrusionOk="0">
                  <a:moveTo>
                    <a:pt x="3539" y="0"/>
                  </a:moveTo>
                  <a:cubicBezTo>
                    <a:pt x="3519" y="0"/>
                    <a:pt x="3497" y="3"/>
                    <a:pt x="3473" y="10"/>
                  </a:cubicBezTo>
                  <a:lnTo>
                    <a:pt x="220" y="1012"/>
                  </a:lnTo>
                  <a:cubicBezTo>
                    <a:pt x="1" y="1079"/>
                    <a:pt x="49" y="1403"/>
                    <a:pt x="278" y="1413"/>
                  </a:cubicBezTo>
                  <a:cubicBezTo>
                    <a:pt x="306" y="1403"/>
                    <a:pt x="325" y="1403"/>
                    <a:pt x="344" y="1394"/>
                  </a:cubicBezTo>
                  <a:lnTo>
                    <a:pt x="3597" y="392"/>
                  </a:lnTo>
                  <a:cubicBezTo>
                    <a:pt x="3823" y="322"/>
                    <a:pt x="3749" y="0"/>
                    <a:pt x="35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5601;p64"/>
            <p:cNvSpPr/>
            <p:nvPr/>
          </p:nvSpPr>
          <p:spPr>
            <a:xfrm>
              <a:off x="2299048" y="1964404"/>
              <a:ext cx="36947" cy="96439"/>
            </a:xfrm>
            <a:custGeom>
              <a:avLst/>
              <a:gdLst/>
              <a:ahLst/>
              <a:cxnLst/>
              <a:rect l="l" t="t" r="r" b="b"/>
              <a:pathLst>
                <a:path w="1411" h="3683" extrusionOk="0">
                  <a:moveTo>
                    <a:pt x="250" y="1"/>
                  </a:moveTo>
                  <a:cubicBezTo>
                    <a:pt x="127" y="1"/>
                    <a:pt x="0" y="106"/>
                    <a:pt x="46" y="267"/>
                  </a:cubicBezTo>
                  <a:lnTo>
                    <a:pt x="981" y="3539"/>
                  </a:lnTo>
                  <a:cubicBezTo>
                    <a:pt x="1010" y="3625"/>
                    <a:pt x="1086" y="3683"/>
                    <a:pt x="1181" y="3683"/>
                  </a:cubicBezTo>
                  <a:cubicBezTo>
                    <a:pt x="1315" y="3683"/>
                    <a:pt x="1410" y="3559"/>
                    <a:pt x="1372" y="3425"/>
                  </a:cubicBezTo>
                  <a:lnTo>
                    <a:pt x="437" y="153"/>
                  </a:lnTo>
                  <a:cubicBezTo>
                    <a:pt x="411" y="47"/>
                    <a:pt x="331" y="1"/>
                    <a:pt x="2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5602;p64"/>
            <p:cNvSpPr/>
            <p:nvPr/>
          </p:nvSpPr>
          <p:spPr>
            <a:xfrm>
              <a:off x="2350711" y="1961603"/>
              <a:ext cx="38701" cy="95732"/>
            </a:xfrm>
            <a:custGeom>
              <a:avLst/>
              <a:gdLst/>
              <a:ahLst/>
              <a:cxnLst/>
              <a:rect l="l" t="t" r="r" b="b"/>
              <a:pathLst>
                <a:path w="1478" h="3656" extrusionOk="0">
                  <a:moveTo>
                    <a:pt x="1233" y="0"/>
                  </a:moveTo>
                  <a:cubicBezTo>
                    <a:pt x="1154" y="0"/>
                    <a:pt x="1074" y="44"/>
                    <a:pt x="1040" y="145"/>
                  </a:cubicBezTo>
                  <a:lnTo>
                    <a:pt x="48" y="3398"/>
                  </a:lnTo>
                  <a:cubicBezTo>
                    <a:pt x="0" y="3522"/>
                    <a:pt x="105" y="3656"/>
                    <a:pt x="239" y="3656"/>
                  </a:cubicBezTo>
                  <a:cubicBezTo>
                    <a:pt x="324" y="3656"/>
                    <a:pt x="410" y="3599"/>
                    <a:pt x="439" y="3513"/>
                  </a:cubicBezTo>
                  <a:lnTo>
                    <a:pt x="1431" y="260"/>
                  </a:lnTo>
                  <a:cubicBezTo>
                    <a:pt x="1477" y="104"/>
                    <a:pt x="1355" y="0"/>
                    <a:pt x="1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5603;p64"/>
            <p:cNvSpPr/>
            <p:nvPr/>
          </p:nvSpPr>
          <p:spPr>
            <a:xfrm>
              <a:off x="2286243" y="2072313"/>
              <a:ext cx="237838" cy="221604"/>
            </a:xfrm>
            <a:custGeom>
              <a:avLst/>
              <a:gdLst/>
              <a:ahLst/>
              <a:cxnLst/>
              <a:rect l="l" t="t" r="r" b="b"/>
              <a:pathLst>
                <a:path w="9083" h="8463" extrusionOk="0">
                  <a:moveTo>
                    <a:pt x="3880" y="0"/>
                  </a:moveTo>
                  <a:cubicBezTo>
                    <a:pt x="3398" y="0"/>
                    <a:pt x="2905" y="109"/>
                    <a:pt x="2434" y="344"/>
                  </a:cubicBezTo>
                  <a:cubicBezTo>
                    <a:pt x="440" y="1336"/>
                    <a:pt x="1" y="3988"/>
                    <a:pt x="1575" y="5572"/>
                  </a:cubicBezTo>
                  <a:cubicBezTo>
                    <a:pt x="2081" y="6077"/>
                    <a:pt x="2748" y="6402"/>
                    <a:pt x="3464" y="6497"/>
                  </a:cubicBezTo>
                  <a:cubicBezTo>
                    <a:pt x="4427" y="6621"/>
                    <a:pt x="5334" y="7031"/>
                    <a:pt x="6068" y="7661"/>
                  </a:cubicBezTo>
                  <a:cubicBezTo>
                    <a:pt x="6173" y="7756"/>
                    <a:pt x="6278" y="7852"/>
                    <a:pt x="6374" y="7947"/>
                  </a:cubicBezTo>
                  <a:lnTo>
                    <a:pt x="6889" y="8462"/>
                  </a:lnTo>
                  <a:lnTo>
                    <a:pt x="9083" y="6268"/>
                  </a:lnTo>
                  <a:lnTo>
                    <a:pt x="8530" y="5724"/>
                  </a:lnTo>
                  <a:cubicBezTo>
                    <a:pt x="8444" y="5638"/>
                    <a:pt x="8358" y="5543"/>
                    <a:pt x="8282" y="5448"/>
                  </a:cubicBezTo>
                  <a:cubicBezTo>
                    <a:pt x="7642" y="4704"/>
                    <a:pt x="7242" y="3788"/>
                    <a:pt x="7108" y="2815"/>
                  </a:cubicBezTo>
                  <a:cubicBezTo>
                    <a:pt x="6875" y="1132"/>
                    <a:pt x="5435" y="0"/>
                    <a:pt x="3880" y="0"/>
                  </a:cubicBezTo>
                  <a:close/>
                </a:path>
              </a:pathLst>
            </a:custGeom>
            <a:solidFill>
              <a:schemeClr val="accent4">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5604;p64"/>
            <p:cNvSpPr/>
            <p:nvPr/>
          </p:nvSpPr>
          <p:spPr>
            <a:xfrm>
              <a:off x="2296481" y="2086296"/>
              <a:ext cx="194895" cy="207621"/>
            </a:xfrm>
            <a:custGeom>
              <a:avLst/>
              <a:gdLst/>
              <a:ahLst/>
              <a:cxnLst/>
              <a:rect l="l" t="t" r="r" b="b"/>
              <a:pathLst>
                <a:path w="7443" h="7929" extrusionOk="0">
                  <a:moveTo>
                    <a:pt x="1709" y="1"/>
                  </a:moveTo>
                  <a:cubicBezTo>
                    <a:pt x="564" y="745"/>
                    <a:pt x="1" y="2128"/>
                    <a:pt x="306" y="3464"/>
                  </a:cubicBezTo>
                  <a:cubicBezTo>
                    <a:pt x="612" y="4790"/>
                    <a:pt x="1718" y="5791"/>
                    <a:pt x="3073" y="5963"/>
                  </a:cubicBezTo>
                  <a:cubicBezTo>
                    <a:pt x="4036" y="6097"/>
                    <a:pt x="4943" y="6497"/>
                    <a:pt x="5677" y="7127"/>
                  </a:cubicBezTo>
                  <a:cubicBezTo>
                    <a:pt x="5782" y="7222"/>
                    <a:pt x="5887" y="7318"/>
                    <a:pt x="5983" y="7413"/>
                  </a:cubicBezTo>
                  <a:lnTo>
                    <a:pt x="6498" y="7928"/>
                  </a:lnTo>
                  <a:lnTo>
                    <a:pt x="7442" y="6984"/>
                  </a:lnTo>
                  <a:lnTo>
                    <a:pt x="6927" y="6469"/>
                  </a:lnTo>
                  <a:cubicBezTo>
                    <a:pt x="6832" y="6373"/>
                    <a:pt x="6727" y="6278"/>
                    <a:pt x="6622" y="6182"/>
                  </a:cubicBezTo>
                  <a:cubicBezTo>
                    <a:pt x="5887" y="5553"/>
                    <a:pt x="4981" y="5143"/>
                    <a:pt x="4017" y="5019"/>
                  </a:cubicBezTo>
                  <a:cubicBezTo>
                    <a:pt x="1632" y="4713"/>
                    <a:pt x="392" y="2014"/>
                    <a:pt x="1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5605;p64"/>
            <p:cNvSpPr/>
            <p:nvPr/>
          </p:nvSpPr>
          <p:spPr>
            <a:xfrm>
              <a:off x="2430549" y="2174330"/>
              <a:ext cx="86044" cy="82116"/>
            </a:xfrm>
            <a:custGeom>
              <a:avLst/>
              <a:gdLst/>
              <a:ahLst/>
              <a:cxnLst/>
              <a:rect l="l" t="t" r="r" b="b"/>
              <a:pathLst>
                <a:path w="3286" h="3136" extrusionOk="0">
                  <a:moveTo>
                    <a:pt x="292" y="1"/>
                  </a:moveTo>
                  <a:cubicBezTo>
                    <a:pt x="135" y="1"/>
                    <a:pt x="0" y="205"/>
                    <a:pt x="147" y="359"/>
                  </a:cubicBezTo>
                  <a:lnTo>
                    <a:pt x="2866" y="3078"/>
                  </a:lnTo>
                  <a:cubicBezTo>
                    <a:pt x="2904" y="3116"/>
                    <a:pt x="2952" y="3135"/>
                    <a:pt x="3009" y="3135"/>
                  </a:cubicBezTo>
                  <a:cubicBezTo>
                    <a:pt x="3190" y="3135"/>
                    <a:pt x="3286" y="2916"/>
                    <a:pt x="3152" y="2792"/>
                  </a:cubicBezTo>
                  <a:lnTo>
                    <a:pt x="433" y="63"/>
                  </a:lnTo>
                  <a:cubicBezTo>
                    <a:pt x="389" y="19"/>
                    <a:pt x="340" y="1"/>
                    <a:pt x="292"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5606;p64"/>
            <p:cNvSpPr/>
            <p:nvPr/>
          </p:nvSpPr>
          <p:spPr>
            <a:xfrm>
              <a:off x="2402740" y="2202478"/>
              <a:ext cx="28358" cy="24483"/>
            </a:xfrm>
            <a:custGeom>
              <a:avLst/>
              <a:gdLst/>
              <a:ahLst/>
              <a:cxnLst/>
              <a:rect l="l" t="t" r="r" b="b"/>
              <a:pathLst>
                <a:path w="1083" h="935" extrusionOk="0">
                  <a:moveTo>
                    <a:pt x="289" y="1"/>
                  </a:moveTo>
                  <a:cubicBezTo>
                    <a:pt x="134" y="1"/>
                    <a:pt x="1" y="191"/>
                    <a:pt x="131" y="343"/>
                  </a:cubicBezTo>
                  <a:cubicBezTo>
                    <a:pt x="303" y="524"/>
                    <a:pt x="494" y="715"/>
                    <a:pt x="665" y="877"/>
                  </a:cubicBezTo>
                  <a:cubicBezTo>
                    <a:pt x="703" y="915"/>
                    <a:pt x="761" y="935"/>
                    <a:pt x="808" y="935"/>
                  </a:cubicBezTo>
                  <a:cubicBezTo>
                    <a:pt x="812" y="935"/>
                    <a:pt x="816" y="935"/>
                    <a:pt x="819" y="935"/>
                  </a:cubicBezTo>
                  <a:cubicBezTo>
                    <a:pt x="1002" y="935"/>
                    <a:pt x="1082" y="703"/>
                    <a:pt x="942" y="582"/>
                  </a:cubicBezTo>
                  <a:cubicBezTo>
                    <a:pt x="780" y="429"/>
                    <a:pt x="589" y="238"/>
                    <a:pt x="436" y="66"/>
                  </a:cubicBezTo>
                  <a:cubicBezTo>
                    <a:pt x="390" y="20"/>
                    <a:pt x="338" y="1"/>
                    <a:pt x="289"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5607;p64"/>
            <p:cNvSpPr/>
            <p:nvPr/>
          </p:nvSpPr>
          <p:spPr>
            <a:xfrm>
              <a:off x="2433324" y="2233141"/>
              <a:ext cx="55538" cy="51532"/>
            </a:xfrm>
            <a:custGeom>
              <a:avLst/>
              <a:gdLst/>
              <a:ahLst/>
              <a:cxnLst/>
              <a:rect l="l" t="t" r="r" b="b"/>
              <a:pathLst>
                <a:path w="2121" h="1968" extrusionOk="0">
                  <a:moveTo>
                    <a:pt x="290" y="1"/>
                  </a:moveTo>
                  <a:cubicBezTo>
                    <a:pt x="137" y="1"/>
                    <a:pt x="1" y="203"/>
                    <a:pt x="146" y="355"/>
                  </a:cubicBezTo>
                  <a:cubicBezTo>
                    <a:pt x="652" y="870"/>
                    <a:pt x="1176" y="1395"/>
                    <a:pt x="1691" y="1901"/>
                  </a:cubicBezTo>
                  <a:cubicBezTo>
                    <a:pt x="1730" y="1939"/>
                    <a:pt x="1787" y="1958"/>
                    <a:pt x="1835" y="1958"/>
                  </a:cubicBezTo>
                  <a:lnTo>
                    <a:pt x="1844" y="1967"/>
                  </a:lnTo>
                  <a:cubicBezTo>
                    <a:pt x="2025" y="1967"/>
                    <a:pt x="2121" y="1748"/>
                    <a:pt x="1987" y="1614"/>
                  </a:cubicBezTo>
                  <a:cubicBezTo>
                    <a:pt x="1462" y="1109"/>
                    <a:pt x="947" y="584"/>
                    <a:pt x="432" y="69"/>
                  </a:cubicBezTo>
                  <a:cubicBezTo>
                    <a:pt x="389" y="21"/>
                    <a:pt x="339" y="1"/>
                    <a:pt x="290"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5608;p64"/>
            <p:cNvSpPr/>
            <p:nvPr/>
          </p:nvSpPr>
          <p:spPr>
            <a:xfrm>
              <a:off x="2356105" y="2093994"/>
              <a:ext cx="71066" cy="20320"/>
            </a:xfrm>
            <a:custGeom>
              <a:avLst/>
              <a:gdLst/>
              <a:ahLst/>
              <a:cxnLst/>
              <a:rect l="l" t="t" r="r" b="b"/>
              <a:pathLst>
                <a:path w="2714" h="776" extrusionOk="0">
                  <a:moveTo>
                    <a:pt x="1233" y="1"/>
                  </a:moveTo>
                  <a:cubicBezTo>
                    <a:pt x="916" y="1"/>
                    <a:pt x="564" y="71"/>
                    <a:pt x="204" y="269"/>
                  </a:cubicBezTo>
                  <a:cubicBezTo>
                    <a:pt x="1" y="384"/>
                    <a:pt x="117" y="658"/>
                    <a:pt x="304" y="658"/>
                  </a:cubicBezTo>
                  <a:cubicBezTo>
                    <a:pt x="336" y="658"/>
                    <a:pt x="370" y="650"/>
                    <a:pt x="405" y="632"/>
                  </a:cubicBezTo>
                  <a:cubicBezTo>
                    <a:pt x="693" y="467"/>
                    <a:pt x="978" y="409"/>
                    <a:pt x="1235" y="409"/>
                  </a:cubicBezTo>
                  <a:cubicBezTo>
                    <a:pt x="1829" y="409"/>
                    <a:pt x="2279" y="717"/>
                    <a:pt x="2313" y="737"/>
                  </a:cubicBezTo>
                  <a:cubicBezTo>
                    <a:pt x="2341" y="756"/>
                    <a:pt x="2389" y="775"/>
                    <a:pt x="2427" y="775"/>
                  </a:cubicBezTo>
                  <a:cubicBezTo>
                    <a:pt x="2628" y="775"/>
                    <a:pt x="2713" y="517"/>
                    <a:pt x="2551" y="403"/>
                  </a:cubicBezTo>
                  <a:cubicBezTo>
                    <a:pt x="2518" y="376"/>
                    <a:pt x="1968" y="1"/>
                    <a:pt x="1233" y="1"/>
                  </a:cubicBezTo>
                  <a:close/>
                </a:path>
              </a:pathLst>
            </a:custGeom>
            <a:solidFill>
              <a:srgbClr val="A4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5609;p64"/>
            <p:cNvSpPr/>
            <p:nvPr/>
          </p:nvSpPr>
          <p:spPr>
            <a:xfrm>
              <a:off x="2387422" y="2184961"/>
              <a:ext cx="30008" cy="30270"/>
            </a:xfrm>
            <a:custGeom>
              <a:avLst/>
              <a:gdLst/>
              <a:ahLst/>
              <a:cxnLst/>
              <a:rect l="l" t="t" r="r" b="b"/>
              <a:pathLst>
                <a:path w="1146" h="1156" extrusionOk="0">
                  <a:moveTo>
                    <a:pt x="573" y="1"/>
                  </a:moveTo>
                  <a:cubicBezTo>
                    <a:pt x="258" y="1"/>
                    <a:pt x="1" y="258"/>
                    <a:pt x="1" y="573"/>
                  </a:cubicBezTo>
                  <a:cubicBezTo>
                    <a:pt x="1" y="898"/>
                    <a:pt x="258" y="1155"/>
                    <a:pt x="573" y="1155"/>
                  </a:cubicBezTo>
                  <a:cubicBezTo>
                    <a:pt x="888" y="1155"/>
                    <a:pt x="1145" y="898"/>
                    <a:pt x="1145" y="573"/>
                  </a:cubicBezTo>
                  <a:cubicBezTo>
                    <a:pt x="1145" y="258"/>
                    <a:pt x="888" y="1"/>
                    <a:pt x="573" y="1"/>
                  </a:cubicBezTo>
                  <a:close/>
                </a:path>
              </a:pathLst>
            </a:custGeom>
            <a:solidFill>
              <a:srgbClr val="9CA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5610;p64"/>
            <p:cNvSpPr/>
            <p:nvPr/>
          </p:nvSpPr>
          <p:spPr>
            <a:xfrm>
              <a:off x="2415152" y="2156995"/>
              <a:ext cx="30244" cy="30244"/>
            </a:xfrm>
            <a:custGeom>
              <a:avLst/>
              <a:gdLst/>
              <a:ahLst/>
              <a:cxnLst/>
              <a:rect l="l" t="t" r="r" b="b"/>
              <a:pathLst>
                <a:path w="1155" h="1155" extrusionOk="0">
                  <a:moveTo>
                    <a:pt x="582" y="0"/>
                  </a:moveTo>
                  <a:cubicBezTo>
                    <a:pt x="268" y="0"/>
                    <a:pt x="0" y="258"/>
                    <a:pt x="0" y="582"/>
                  </a:cubicBezTo>
                  <a:cubicBezTo>
                    <a:pt x="0" y="897"/>
                    <a:pt x="268" y="1155"/>
                    <a:pt x="582" y="1155"/>
                  </a:cubicBezTo>
                  <a:cubicBezTo>
                    <a:pt x="897" y="1155"/>
                    <a:pt x="1155" y="897"/>
                    <a:pt x="1155" y="582"/>
                  </a:cubicBezTo>
                  <a:cubicBezTo>
                    <a:pt x="1155" y="258"/>
                    <a:pt x="897" y="0"/>
                    <a:pt x="582" y="0"/>
                  </a:cubicBezTo>
                  <a:close/>
                </a:path>
              </a:pathLst>
            </a:custGeom>
            <a:solidFill>
              <a:srgbClr val="9CA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5611;p64"/>
            <p:cNvSpPr/>
            <p:nvPr/>
          </p:nvSpPr>
          <p:spPr>
            <a:xfrm>
              <a:off x="2474854" y="2244924"/>
              <a:ext cx="79707" cy="75727"/>
            </a:xfrm>
            <a:custGeom>
              <a:avLst/>
              <a:gdLst/>
              <a:ahLst/>
              <a:cxnLst/>
              <a:rect l="l" t="t" r="r" b="b"/>
              <a:pathLst>
                <a:path w="3044" h="2892" extrusionOk="0">
                  <a:moveTo>
                    <a:pt x="2090" y="0"/>
                  </a:moveTo>
                  <a:lnTo>
                    <a:pt x="0" y="2080"/>
                  </a:lnTo>
                  <a:lnTo>
                    <a:pt x="382" y="2462"/>
                  </a:lnTo>
                  <a:cubicBezTo>
                    <a:pt x="673" y="2748"/>
                    <a:pt x="1050" y="2891"/>
                    <a:pt x="1426" y="2891"/>
                  </a:cubicBezTo>
                  <a:cubicBezTo>
                    <a:pt x="1801" y="2891"/>
                    <a:pt x="2176" y="2748"/>
                    <a:pt x="2462" y="2462"/>
                  </a:cubicBezTo>
                  <a:cubicBezTo>
                    <a:pt x="3044" y="1889"/>
                    <a:pt x="3044" y="954"/>
                    <a:pt x="2462" y="382"/>
                  </a:cubicBezTo>
                  <a:lnTo>
                    <a:pt x="2090" y="0"/>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5612;p64"/>
            <p:cNvSpPr/>
            <p:nvPr/>
          </p:nvSpPr>
          <p:spPr>
            <a:xfrm>
              <a:off x="2475115" y="2244924"/>
              <a:ext cx="71459" cy="71721"/>
            </a:xfrm>
            <a:custGeom>
              <a:avLst/>
              <a:gdLst/>
              <a:ahLst/>
              <a:cxnLst/>
              <a:rect l="l" t="t" r="r" b="b"/>
              <a:pathLst>
                <a:path w="2729" h="2739" extrusionOk="0">
                  <a:moveTo>
                    <a:pt x="2080" y="0"/>
                  </a:moveTo>
                  <a:lnTo>
                    <a:pt x="0" y="2080"/>
                  </a:lnTo>
                  <a:lnTo>
                    <a:pt x="372" y="2462"/>
                  </a:lnTo>
                  <a:cubicBezTo>
                    <a:pt x="487" y="2576"/>
                    <a:pt x="620" y="2662"/>
                    <a:pt x="763" y="2738"/>
                  </a:cubicBezTo>
                  <a:lnTo>
                    <a:pt x="2728" y="764"/>
                  </a:lnTo>
                  <a:cubicBezTo>
                    <a:pt x="2662" y="621"/>
                    <a:pt x="2566" y="487"/>
                    <a:pt x="2452" y="382"/>
                  </a:cubicBezTo>
                  <a:lnTo>
                    <a:pt x="2080" y="0"/>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5613;p64"/>
            <p:cNvSpPr/>
            <p:nvPr/>
          </p:nvSpPr>
          <p:spPr>
            <a:xfrm>
              <a:off x="2450371" y="2220756"/>
              <a:ext cx="89945" cy="88820"/>
            </a:xfrm>
            <a:custGeom>
              <a:avLst/>
              <a:gdLst/>
              <a:ahLst/>
              <a:cxnLst/>
              <a:rect l="l" t="t" r="r" b="b"/>
              <a:pathLst>
                <a:path w="3435" h="3392" extrusionOk="0">
                  <a:moveTo>
                    <a:pt x="2576" y="0"/>
                  </a:moveTo>
                  <a:cubicBezTo>
                    <a:pt x="2522" y="0"/>
                    <a:pt x="2467" y="22"/>
                    <a:pt x="2424" y="65"/>
                  </a:cubicBezTo>
                  <a:lnTo>
                    <a:pt x="86" y="2402"/>
                  </a:lnTo>
                  <a:cubicBezTo>
                    <a:pt x="1" y="2488"/>
                    <a:pt x="1" y="2631"/>
                    <a:pt x="86" y="2717"/>
                  </a:cubicBezTo>
                  <a:lnTo>
                    <a:pt x="697" y="3327"/>
                  </a:lnTo>
                  <a:cubicBezTo>
                    <a:pt x="740" y="3370"/>
                    <a:pt x="795" y="3392"/>
                    <a:pt x="850" y="3392"/>
                  </a:cubicBezTo>
                  <a:cubicBezTo>
                    <a:pt x="904" y="3392"/>
                    <a:pt x="959" y="3370"/>
                    <a:pt x="1002" y="3327"/>
                  </a:cubicBezTo>
                  <a:lnTo>
                    <a:pt x="3349" y="990"/>
                  </a:lnTo>
                  <a:cubicBezTo>
                    <a:pt x="3435" y="904"/>
                    <a:pt x="3435" y="761"/>
                    <a:pt x="3349" y="675"/>
                  </a:cubicBezTo>
                  <a:lnTo>
                    <a:pt x="2729" y="65"/>
                  </a:lnTo>
                  <a:cubicBezTo>
                    <a:pt x="2686" y="22"/>
                    <a:pt x="2631" y="0"/>
                    <a:pt x="25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ttangolo 5"/>
          <p:cNvSpPr/>
          <p:nvPr/>
        </p:nvSpPr>
        <p:spPr>
          <a:xfrm>
            <a:off x="6550138" y="4968301"/>
            <a:ext cx="2557848" cy="738664"/>
          </a:xfrm>
          <a:prstGeom prst="rect">
            <a:avLst/>
          </a:prstGeom>
        </p:spPr>
        <p:txBody>
          <a:bodyPr wrap="square">
            <a:spAutoFit/>
          </a:bodyPr>
          <a:lstStyle/>
          <a:p>
            <a:pPr marL="285750" indent="-285750">
              <a:buFont typeface="Arial" panose="020B0604020202020204" pitchFamily="34" charset="0"/>
              <a:buChar char="•"/>
            </a:pPr>
            <a:r>
              <a:rPr lang="it-IT" sz="1400" dirty="0"/>
              <a:t>Agenda 20-30</a:t>
            </a:r>
          </a:p>
          <a:p>
            <a:pPr marL="285750" indent="-285750">
              <a:buFont typeface="Arial" panose="020B0604020202020204" pitchFamily="34" charset="0"/>
              <a:buChar char="•"/>
            </a:pPr>
            <a:r>
              <a:rPr lang="it-IT" sz="1400" dirty="0"/>
              <a:t>Piano Nazionale della Prevenzione 2020-2025</a:t>
            </a:r>
          </a:p>
        </p:txBody>
      </p:sp>
      <p:sp>
        <p:nvSpPr>
          <p:cNvPr id="43" name="Rettangolo 42"/>
          <p:cNvSpPr/>
          <p:nvPr/>
        </p:nvSpPr>
        <p:spPr>
          <a:xfrm>
            <a:off x="9241305" y="5043602"/>
            <a:ext cx="3439470" cy="307777"/>
          </a:xfrm>
          <a:prstGeom prst="rect">
            <a:avLst/>
          </a:prstGeom>
        </p:spPr>
        <p:txBody>
          <a:bodyPr wrap="square">
            <a:spAutoFit/>
          </a:bodyPr>
          <a:lstStyle/>
          <a:p>
            <a:r>
              <a:rPr lang="it-IT" sz="1400" dirty="0" smtClean="0"/>
              <a:t>Raccordo con Missioni 2,  4, 5</a:t>
            </a:r>
            <a:endParaRPr lang="it-IT" sz="1400" dirty="0"/>
          </a:p>
        </p:txBody>
      </p:sp>
      <p:sp>
        <p:nvSpPr>
          <p:cNvPr id="7" name="Rettangolo 6"/>
          <p:cNvSpPr/>
          <p:nvPr/>
        </p:nvSpPr>
        <p:spPr>
          <a:xfrm>
            <a:off x="9734998" y="2834482"/>
            <a:ext cx="1945616" cy="738664"/>
          </a:xfrm>
          <a:prstGeom prst="rect">
            <a:avLst/>
          </a:prstGeom>
        </p:spPr>
        <p:txBody>
          <a:bodyPr wrap="square">
            <a:spAutoFit/>
          </a:bodyPr>
          <a:lstStyle/>
          <a:p>
            <a:r>
              <a:rPr lang="it-IT" sz="1400" b="1" dirty="0"/>
              <a:t>definizione della riforma entro la metà del 2022</a:t>
            </a:r>
            <a:endParaRPr lang="it-IT" sz="1400" dirty="0"/>
          </a:p>
        </p:txBody>
      </p:sp>
      <p:grpSp>
        <p:nvGrpSpPr>
          <p:cNvPr id="44" name="Google Shape;12321;p92">
            <a:extLst>
              <a:ext uri="{FF2B5EF4-FFF2-40B4-BE49-F238E27FC236}">
                <a16:creationId xmlns:a16="http://schemas.microsoft.com/office/drawing/2014/main" id="{5ADC87AD-4578-40D6-9D36-122E88D3659C}"/>
              </a:ext>
            </a:extLst>
          </p:cNvPr>
          <p:cNvGrpSpPr/>
          <p:nvPr/>
        </p:nvGrpSpPr>
        <p:grpSpPr>
          <a:xfrm>
            <a:off x="9085493" y="2892404"/>
            <a:ext cx="649277" cy="622819"/>
            <a:chOff x="6229598" y="1518052"/>
            <a:chExt cx="343560" cy="343822"/>
          </a:xfrm>
        </p:grpSpPr>
        <p:sp>
          <p:nvSpPr>
            <p:cNvPr id="45" name="Google Shape;12322;p92">
              <a:extLst>
                <a:ext uri="{FF2B5EF4-FFF2-40B4-BE49-F238E27FC236}">
                  <a16:creationId xmlns:a16="http://schemas.microsoft.com/office/drawing/2014/main" id="{9290A16F-E021-4A16-B447-C295C976DCBA}"/>
                </a:ext>
              </a:extLst>
            </p:cNvPr>
            <p:cNvSpPr/>
            <p:nvPr/>
          </p:nvSpPr>
          <p:spPr>
            <a:xfrm>
              <a:off x="6229598" y="1518052"/>
              <a:ext cx="343560" cy="343822"/>
            </a:xfrm>
            <a:custGeom>
              <a:avLst/>
              <a:gdLst/>
              <a:ahLst/>
              <a:cxnLst/>
              <a:rect l="l" t="t" r="r" b="b"/>
              <a:pathLst>
                <a:path w="13083" h="13093" extrusionOk="0">
                  <a:moveTo>
                    <a:pt x="6537" y="0"/>
                  </a:moveTo>
                  <a:cubicBezTo>
                    <a:pt x="2929" y="0"/>
                    <a:pt x="0" y="2938"/>
                    <a:pt x="0" y="6546"/>
                  </a:cubicBezTo>
                  <a:cubicBezTo>
                    <a:pt x="0" y="10164"/>
                    <a:pt x="2929" y="13092"/>
                    <a:pt x="6537" y="13092"/>
                  </a:cubicBezTo>
                  <a:cubicBezTo>
                    <a:pt x="10154" y="13092"/>
                    <a:pt x="13083" y="10164"/>
                    <a:pt x="13083" y="6546"/>
                  </a:cubicBezTo>
                  <a:cubicBezTo>
                    <a:pt x="13083" y="2938"/>
                    <a:pt x="10154" y="0"/>
                    <a:pt x="65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2323;p92">
              <a:extLst>
                <a:ext uri="{FF2B5EF4-FFF2-40B4-BE49-F238E27FC236}">
                  <a16:creationId xmlns:a16="http://schemas.microsoft.com/office/drawing/2014/main" id="{991901BD-22A3-4323-9C80-37560DD7B5E3}"/>
                </a:ext>
              </a:extLst>
            </p:cNvPr>
            <p:cNvSpPr/>
            <p:nvPr/>
          </p:nvSpPr>
          <p:spPr>
            <a:xfrm>
              <a:off x="6255228" y="1543918"/>
              <a:ext cx="292064" cy="292064"/>
            </a:xfrm>
            <a:custGeom>
              <a:avLst/>
              <a:gdLst/>
              <a:ahLst/>
              <a:cxnLst/>
              <a:rect l="l" t="t" r="r" b="b"/>
              <a:pathLst>
                <a:path w="11122" h="11122" extrusionOk="0">
                  <a:moveTo>
                    <a:pt x="5561" y="1"/>
                  </a:moveTo>
                  <a:cubicBezTo>
                    <a:pt x="2489" y="1"/>
                    <a:pt x="1" y="2489"/>
                    <a:pt x="1" y="5561"/>
                  </a:cubicBezTo>
                  <a:cubicBezTo>
                    <a:pt x="1" y="8633"/>
                    <a:pt x="2489" y="11121"/>
                    <a:pt x="5561" y="11121"/>
                  </a:cubicBezTo>
                  <a:cubicBezTo>
                    <a:pt x="8633" y="11121"/>
                    <a:pt x="11121" y="8633"/>
                    <a:pt x="11121" y="5561"/>
                  </a:cubicBezTo>
                  <a:cubicBezTo>
                    <a:pt x="11121" y="2489"/>
                    <a:pt x="8633" y="1"/>
                    <a:pt x="5561" y="1"/>
                  </a:cubicBezTo>
                  <a:close/>
                </a:path>
              </a:pathLst>
            </a:custGeom>
            <a:solidFill>
              <a:schemeClr val="accent4">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4">
                    <a:lumMod val="20000"/>
                    <a:lumOff val="80000"/>
                  </a:schemeClr>
                </a:solidFill>
              </a:endParaRPr>
            </a:p>
          </p:txBody>
        </p:sp>
        <p:sp>
          <p:nvSpPr>
            <p:cNvPr id="47" name="Google Shape;12324;p92">
              <a:extLst>
                <a:ext uri="{FF2B5EF4-FFF2-40B4-BE49-F238E27FC236}">
                  <a16:creationId xmlns:a16="http://schemas.microsoft.com/office/drawing/2014/main" id="{B8F45F1A-134E-4E55-88D0-279C0F0AAA77}"/>
                </a:ext>
              </a:extLst>
            </p:cNvPr>
            <p:cNvSpPr/>
            <p:nvPr/>
          </p:nvSpPr>
          <p:spPr>
            <a:xfrm>
              <a:off x="6396218" y="1564034"/>
              <a:ext cx="10320" cy="131221"/>
            </a:xfrm>
            <a:custGeom>
              <a:avLst/>
              <a:gdLst/>
              <a:ahLst/>
              <a:cxnLst/>
              <a:rect l="l" t="t" r="r" b="b"/>
              <a:pathLst>
                <a:path w="393" h="4997" extrusionOk="0">
                  <a:moveTo>
                    <a:pt x="197" y="0"/>
                  </a:moveTo>
                  <a:cubicBezTo>
                    <a:pt x="99" y="0"/>
                    <a:pt x="1" y="67"/>
                    <a:pt x="1" y="201"/>
                  </a:cubicBezTo>
                  <a:lnTo>
                    <a:pt x="1" y="4795"/>
                  </a:lnTo>
                  <a:cubicBezTo>
                    <a:pt x="1" y="4910"/>
                    <a:pt x="87" y="4996"/>
                    <a:pt x="192" y="4996"/>
                  </a:cubicBezTo>
                  <a:cubicBezTo>
                    <a:pt x="307" y="4996"/>
                    <a:pt x="393" y="4910"/>
                    <a:pt x="393" y="4795"/>
                  </a:cubicBezTo>
                  <a:lnTo>
                    <a:pt x="393" y="201"/>
                  </a:lnTo>
                  <a:cubicBezTo>
                    <a:pt x="393" y="67"/>
                    <a:pt x="295" y="0"/>
                    <a:pt x="197" y="0"/>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2325;p92">
              <a:extLst>
                <a:ext uri="{FF2B5EF4-FFF2-40B4-BE49-F238E27FC236}">
                  <a16:creationId xmlns:a16="http://schemas.microsoft.com/office/drawing/2014/main" id="{10F2EAB4-1085-4E5F-9F4B-A110E7F2CA10}"/>
                </a:ext>
              </a:extLst>
            </p:cNvPr>
            <p:cNvSpPr/>
            <p:nvPr/>
          </p:nvSpPr>
          <p:spPr>
            <a:xfrm>
              <a:off x="6394459" y="1684908"/>
              <a:ext cx="134477" cy="10346"/>
            </a:xfrm>
            <a:custGeom>
              <a:avLst/>
              <a:gdLst/>
              <a:ahLst/>
              <a:cxnLst/>
              <a:rect l="l" t="t" r="r" b="b"/>
              <a:pathLst>
                <a:path w="5121" h="394" extrusionOk="0">
                  <a:moveTo>
                    <a:pt x="259" y="1"/>
                  </a:moveTo>
                  <a:cubicBezTo>
                    <a:pt x="1" y="1"/>
                    <a:pt x="1" y="393"/>
                    <a:pt x="259" y="393"/>
                  </a:cubicBezTo>
                  <a:lnTo>
                    <a:pt x="4862" y="393"/>
                  </a:lnTo>
                  <a:cubicBezTo>
                    <a:pt x="5121" y="393"/>
                    <a:pt x="5121" y="1"/>
                    <a:pt x="4862"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2326;p92">
              <a:extLst>
                <a:ext uri="{FF2B5EF4-FFF2-40B4-BE49-F238E27FC236}">
                  <a16:creationId xmlns:a16="http://schemas.microsoft.com/office/drawing/2014/main" id="{A204752A-6DF4-4DDA-9607-14055F98E566}"/>
                </a:ext>
              </a:extLst>
            </p:cNvPr>
            <p:cNvSpPr/>
            <p:nvPr/>
          </p:nvSpPr>
          <p:spPr>
            <a:xfrm>
              <a:off x="6291178" y="1579868"/>
              <a:ext cx="272946" cy="256009"/>
            </a:xfrm>
            <a:custGeom>
              <a:avLst/>
              <a:gdLst/>
              <a:ahLst/>
              <a:cxnLst/>
              <a:rect l="l" t="t" r="r" b="b"/>
              <a:pathLst>
                <a:path w="10394" h="9749" extrusionOk="0">
                  <a:moveTo>
                    <a:pt x="7848" y="0"/>
                  </a:moveTo>
                  <a:lnTo>
                    <a:pt x="7848" y="0"/>
                  </a:lnTo>
                  <a:cubicBezTo>
                    <a:pt x="9781" y="2211"/>
                    <a:pt x="9666" y="5522"/>
                    <a:pt x="7599" y="7599"/>
                  </a:cubicBezTo>
                  <a:cubicBezTo>
                    <a:pt x="6518" y="8680"/>
                    <a:pt x="5095" y="9227"/>
                    <a:pt x="3667" y="9227"/>
                  </a:cubicBezTo>
                  <a:cubicBezTo>
                    <a:pt x="2363" y="9227"/>
                    <a:pt x="1055" y="8771"/>
                    <a:pt x="0" y="7848"/>
                  </a:cubicBezTo>
                  <a:lnTo>
                    <a:pt x="0" y="7848"/>
                  </a:lnTo>
                  <a:cubicBezTo>
                    <a:pt x="1108" y="9110"/>
                    <a:pt x="2650" y="9748"/>
                    <a:pt x="4196" y="9748"/>
                  </a:cubicBezTo>
                  <a:cubicBezTo>
                    <a:pt x="5614" y="9748"/>
                    <a:pt x="7035" y="9211"/>
                    <a:pt x="8125" y="8125"/>
                  </a:cubicBezTo>
                  <a:cubicBezTo>
                    <a:pt x="10393" y="5848"/>
                    <a:pt x="10269" y="2125"/>
                    <a:pt x="7848" y="0"/>
                  </a:cubicBezTo>
                  <a:close/>
                </a:path>
              </a:pathLst>
            </a:custGeom>
            <a:solidFill>
              <a:srgbClr val="E2E8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2327;p92">
              <a:extLst>
                <a:ext uri="{FF2B5EF4-FFF2-40B4-BE49-F238E27FC236}">
                  <a16:creationId xmlns:a16="http://schemas.microsoft.com/office/drawing/2014/main" id="{D402FE53-1C8A-49BE-AC8C-C10FD058236A}"/>
                </a:ext>
              </a:extLst>
            </p:cNvPr>
            <p:cNvSpPr/>
            <p:nvPr/>
          </p:nvSpPr>
          <p:spPr>
            <a:xfrm>
              <a:off x="6273584" y="1684908"/>
              <a:ext cx="21376" cy="10346"/>
            </a:xfrm>
            <a:custGeom>
              <a:avLst/>
              <a:gdLst/>
              <a:ahLst/>
              <a:cxnLst/>
              <a:rect l="l" t="t" r="r" b="b"/>
              <a:pathLst>
                <a:path w="814" h="394" extrusionOk="0">
                  <a:moveTo>
                    <a:pt x="268" y="1"/>
                  </a:moveTo>
                  <a:cubicBezTo>
                    <a:pt x="0" y="1"/>
                    <a:pt x="0" y="393"/>
                    <a:pt x="268" y="393"/>
                  </a:cubicBezTo>
                  <a:lnTo>
                    <a:pt x="555" y="393"/>
                  </a:lnTo>
                  <a:cubicBezTo>
                    <a:pt x="814" y="393"/>
                    <a:pt x="814" y="1"/>
                    <a:pt x="555" y="1"/>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2328;p92">
              <a:extLst>
                <a:ext uri="{FF2B5EF4-FFF2-40B4-BE49-F238E27FC236}">
                  <a16:creationId xmlns:a16="http://schemas.microsoft.com/office/drawing/2014/main" id="{F8CAD439-F3DF-44EE-B33A-40910ADEB22F}"/>
                </a:ext>
              </a:extLst>
            </p:cNvPr>
            <p:cNvSpPr/>
            <p:nvPr/>
          </p:nvSpPr>
          <p:spPr>
            <a:xfrm>
              <a:off x="6396218" y="1798194"/>
              <a:ext cx="10320" cy="17673"/>
            </a:xfrm>
            <a:custGeom>
              <a:avLst/>
              <a:gdLst/>
              <a:ahLst/>
              <a:cxnLst/>
              <a:rect l="l" t="t" r="r" b="b"/>
              <a:pathLst>
                <a:path w="393" h="673" extrusionOk="0">
                  <a:moveTo>
                    <a:pt x="197" y="1"/>
                  </a:moveTo>
                  <a:cubicBezTo>
                    <a:pt x="99" y="1"/>
                    <a:pt x="1" y="65"/>
                    <a:pt x="1" y="194"/>
                  </a:cubicBezTo>
                  <a:lnTo>
                    <a:pt x="1" y="481"/>
                  </a:lnTo>
                  <a:cubicBezTo>
                    <a:pt x="1" y="587"/>
                    <a:pt x="87" y="673"/>
                    <a:pt x="192" y="673"/>
                  </a:cubicBezTo>
                  <a:cubicBezTo>
                    <a:pt x="307" y="673"/>
                    <a:pt x="393" y="587"/>
                    <a:pt x="393" y="481"/>
                  </a:cubicBezTo>
                  <a:lnTo>
                    <a:pt x="393" y="194"/>
                  </a:lnTo>
                  <a:cubicBezTo>
                    <a:pt x="393" y="65"/>
                    <a:pt x="295" y="1"/>
                    <a:pt x="197" y="1"/>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2329;p92">
              <a:extLst>
                <a:ext uri="{FF2B5EF4-FFF2-40B4-BE49-F238E27FC236}">
                  <a16:creationId xmlns:a16="http://schemas.microsoft.com/office/drawing/2014/main" id="{9D4B49F3-E452-4D63-B768-2D53F3E6623E}"/>
                </a:ext>
              </a:extLst>
            </p:cNvPr>
            <p:cNvSpPr/>
            <p:nvPr/>
          </p:nvSpPr>
          <p:spPr>
            <a:xfrm>
              <a:off x="6308063" y="1599117"/>
              <a:ext cx="20036" cy="15966"/>
            </a:xfrm>
            <a:custGeom>
              <a:avLst/>
              <a:gdLst/>
              <a:ahLst/>
              <a:cxnLst/>
              <a:rect l="l" t="t" r="r" b="b"/>
              <a:pathLst>
                <a:path w="763" h="608" extrusionOk="0">
                  <a:moveTo>
                    <a:pt x="296" y="0"/>
                  </a:moveTo>
                  <a:cubicBezTo>
                    <a:pt x="140" y="0"/>
                    <a:pt x="1" y="210"/>
                    <a:pt x="161" y="349"/>
                  </a:cubicBezTo>
                  <a:lnTo>
                    <a:pt x="362" y="550"/>
                  </a:lnTo>
                  <a:cubicBezTo>
                    <a:pt x="399" y="587"/>
                    <a:pt x="445" y="606"/>
                    <a:pt x="501" y="607"/>
                  </a:cubicBezTo>
                  <a:lnTo>
                    <a:pt x="501" y="607"/>
                  </a:lnTo>
                  <a:cubicBezTo>
                    <a:pt x="679" y="604"/>
                    <a:pt x="763" y="396"/>
                    <a:pt x="640" y="272"/>
                  </a:cubicBezTo>
                  <a:lnTo>
                    <a:pt x="439" y="71"/>
                  </a:lnTo>
                  <a:cubicBezTo>
                    <a:pt x="395" y="21"/>
                    <a:pt x="344" y="0"/>
                    <a:pt x="296" y="0"/>
                  </a:cubicBezTo>
                  <a:close/>
                  <a:moveTo>
                    <a:pt x="501" y="607"/>
                  </a:moveTo>
                  <a:cubicBezTo>
                    <a:pt x="499" y="607"/>
                    <a:pt x="498" y="607"/>
                    <a:pt x="496" y="607"/>
                  </a:cubicBezTo>
                  <a:lnTo>
                    <a:pt x="506" y="607"/>
                  </a:lnTo>
                  <a:cubicBezTo>
                    <a:pt x="504" y="607"/>
                    <a:pt x="502" y="607"/>
                    <a:pt x="501" y="607"/>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2330;p92">
              <a:extLst>
                <a:ext uri="{FF2B5EF4-FFF2-40B4-BE49-F238E27FC236}">
                  <a16:creationId xmlns:a16="http://schemas.microsoft.com/office/drawing/2014/main" id="{935A1C12-EBDA-4BC9-87DA-6C25356BB020}"/>
                </a:ext>
              </a:extLst>
            </p:cNvPr>
            <p:cNvSpPr/>
            <p:nvPr/>
          </p:nvSpPr>
          <p:spPr>
            <a:xfrm>
              <a:off x="6473606" y="1764581"/>
              <a:ext cx="20141" cy="16097"/>
            </a:xfrm>
            <a:custGeom>
              <a:avLst/>
              <a:gdLst/>
              <a:ahLst/>
              <a:cxnLst/>
              <a:rect l="l" t="t" r="r" b="b"/>
              <a:pathLst>
                <a:path w="767" h="613" extrusionOk="0">
                  <a:moveTo>
                    <a:pt x="297" y="0"/>
                  </a:moveTo>
                  <a:cubicBezTo>
                    <a:pt x="138" y="0"/>
                    <a:pt x="1" y="208"/>
                    <a:pt x="154" y="355"/>
                  </a:cubicBezTo>
                  <a:lnTo>
                    <a:pt x="355" y="556"/>
                  </a:lnTo>
                  <a:cubicBezTo>
                    <a:pt x="394" y="584"/>
                    <a:pt x="451" y="613"/>
                    <a:pt x="499" y="613"/>
                  </a:cubicBezTo>
                  <a:cubicBezTo>
                    <a:pt x="671" y="613"/>
                    <a:pt x="767" y="402"/>
                    <a:pt x="642" y="278"/>
                  </a:cubicBezTo>
                  <a:lnTo>
                    <a:pt x="441" y="67"/>
                  </a:lnTo>
                  <a:cubicBezTo>
                    <a:pt x="396" y="20"/>
                    <a:pt x="345" y="0"/>
                    <a:pt x="297"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2331;p92">
              <a:extLst>
                <a:ext uri="{FF2B5EF4-FFF2-40B4-BE49-F238E27FC236}">
                  <a16:creationId xmlns:a16="http://schemas.microsoft.com/office/drawing/2014/main" id="{55BD8F04-9FBA-444E-8329-C7B89C4D5399}"/>
                </a:ext>
              </a:extLst>
            </p:cNvPr>
            <p:cNvSpPr/>
            <p:nvPr/>
          </p:nvSpPr>
          <p:spPr>
            <a:xfrm>
              <a:off x="6474368" y="1599117"/>
              <a:ext cx="20141" cy="15966"/>
            </a:xfrm>
            <a:custGeom>
              <a:avLst/>
              <a:gdLst/>
              <a:ahLst/>
              <a:cxnLst/>
              <a:rect l="l" t="t" r="r" b="b"/>
              <a:pathLst>
                <a:path w="767" h="608" extrusionOk="0">
                  <a:moveTo>
                    <a:pt x="478" y="0"/>
                  </a:moveTo>
                  <a:cubicBezTo>
                    <a:pt x="429" y="0"/>
                    <a:pt x="379" y="21"/>
                    <a:pt x="336" y="71"/>
                  </a:cubicBezTo>
                  <a:lnTo>
                    <a:pt x="135" y="272"/>
                  </a:lnTo>
                  <a:cubicBezTo>
                    <a:pt x="1" y="397"/>
                    <a:pt x="97" y="607"/>
                    <a:pt x="269" y="607"/>
                  </a:cubicBezTo>
                  <a:cubicBezTo>
                    <a:pt x="326" y="607"/>
                    <a:pt x="374" y="588"/>
                    <a:pt x="412" y="550"/>
                  </a:cubicBezTo>
                  <a:lnTo>
                    <a:pt x="613" y="349"/>
                  </a:lnTo>
                  <a:cubicBezTo>
                    <a:pt x="766" y="210"/>
                    <a:pt x="631" y="0"/>
                    <a:pt x="478"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2332;p92">
              <a:extLst>
                <a:ext uri="{FF2B5EF4-FFF2-40B4-BE49-F238E27FC236}">
                  <a16:creationId xmlns:a16="http://schemas.microsoft.com/office/drawing/2014/main" id="{BC90B250-19B5-43F0-AD65-B93BDD8AF04A}"/>
                </a:ext>
              </a:extLst>
            </p:cNvPr>
            <p:cNvSpPr/>
            <p:nvPr/>
          </p:nvSpPr>
          <p:spPr>
            <a:xfrm>
              <a:off x="6308772" y="1765001"/>
              <a:ext cx="19432" cy="15677"/>
            </a:xfrm>
            <a:custGeom>
              <a:avLst/>
              <a:gdLst/>
              <a:ahLst/>
              <a:cxnLst/>
              <a:rect l="l" t="t" r="r" b="b"/>
              <a:pathLst>
                <a:path w="740" h="597" extrusionOk="0">
                  <a:moveTo>
                    <a:pt x="457" y="0"/>
                  </a:moveTo>
                  <a:cubicBezTo>
                    <a:pt x="414" y="0"/>
                    <a:pt x="368" y="15"/>
                    <a:pt x="325" y="51"/>
                  </a:cubicBezTo>
                  <a:lnTo>
                    <a:pt x="124" y="252"/>
                  </a:lnTo>
                  <a:cubicBezTo>
                    <a:pt x="0" y="377"/>
                    <a:pt x="96" y="597"/>
                    <a:pt x="268" y="597"/>
                  </a:cubicBezTo>
                  <a:cubicBezTo>
                    <a:pt x="316" y="597"/>
                    <a:pt x="373" y="568"/>
                    <a:pt x="412" y="540"/>
                  </a:cubicBezTo>
                  <a:lnTo>
                    <a:pt x="613" y="339"/>
                  </a:lnTo>
                  <a:cubicBezTo>
                    <a:pt x="739" y="190"/>
                    <a:pt x="611" y="0"/>
                    <a:pt x="457"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2333;p92">
              <a:extLst>
                <a:ext uri="{FF2B5EF4-FFF2-40B4-BE49-F238E27FC236}">
                  <a16:creationId xmlns:a16="http://schemas.microsoft.com/office/drawing/2014/main" id="{7DD20513-DA6B-4DD2-A4BE-24D56394CA98}"/>
                </a:ext>
              </a:extLst>
            </p:cNvPr>
            <p:cNvSpPr/>
            <p:nvPr/>
          </p:nvSpPr>
          <p:spPr>
            <a:xfrm>
              <a:off x="6283064" y="1637404"/>
              <a:ext cx="20693" cy="13366"/>
            </a:xfrm>
            <a:custGeom>
              <a:avLst/>
              <a:gdLst/>
              <a:ahLst/>
              <a:cxnLst/>
              <a:rect l="l" t="t" r="r" b="b"/>
              <a:pathLst>
                <a:path w="788" h="509" extrusionOk="0">
                  <a:moveTo>
                    <a:pt x="280" y="0"/>
                  </a:moveTo>
                  <a:cubicBezTo>
                    <a:pt x="118" y="0"/>
                    <a:pt x="0" y="333"/>
                    <a:pt x="194" y="384"/>
                  </a:cubicBezTo>
                  <a:lnTo>
                    <a:pt x="453" y="489"/>
                  </a:lnTo>
                  <a:cubicBezTo>
                    <a:pt x="472" y="499"/>
                    <a:pt x="501" y="508"/>
                    <a:pt x="529" y="508"/>
                  </a:cubicBezTo>
                  <a:cubicBezTo>
                    <a:pt x="730" y="499"/>
                    <a:pt x="788" y="221"/>
                    <a:pt x="606" y="135"/>
                  </a:cubicBezTo>
                  <a:lnTo>
                    <a:pt x="347" y="20"/>
                  </a:lnTo>
                  <a:cubicBezTo>
                    <a:pt x="325" y="6"/>
                    <a:pt x="302" y="0"/>
                    <a:pt x="280"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2334;p92">
              <a:extLst>
                <a:ext uri="{FF2B5EF4-FFF2-40B4-BE49-F238E27FC236}">
                  <a16:creationId xmlns:a16="http://schemas.microsoft.com/office/drawing/2014/main" id="{81E887AF-67C4-4621-A766-344364A180AA}"/>
                </a:ext>
              </a:extLst>
            </p:cNvPr>
            <p:cNvSpPr/>
            <p:nvPr/>
          </p:nvSpPr>
          <p:spPr>
            <a:xfrm>
              <a:off x="6498947" y="1729445"/>
              <a:ext cx="20640" cy="13051"/>
            </a:xfrm>
            <a:custGeom>
              <a:avLst/>
              <a:gdLst/>
              <a:ahLst/>
              <a:cxnLst/>
              <a:rect l="l" t="t" r="r" b="b"/>
              <a:pathLst>
                <a:path w="786" h="497" extrusionOk="0">
                  <a:moveTo>
                    <a:pt x="273" y="1"/>
                  </a:moveTo>
                  <a:cubicBezTo>
                    <a:pt x="89" y="1"/>
                    <a:pt x="0" y="258"/>
                    <a:pt x="175" y="372"/>
                  </a:cubicBezTo>
                  <a:lnTo>
                    <a:pt x="433" y="477"/>
                  </a:lnTo>
                  <a:cubicBezTo>
                    <a:pt x="461" y="486"/>
                    <a:pt x="488" y="495"/>
                    <a:pt x="516" y="496"/>
                  </a:cubicBezTo>
                  <a:lnTo>
                    <a:pt x="516" y="496"/>
                  </a:lnTo>
                  <a:cubicBezTo>
                    <a:pt x="731" y="491"/>
                    <a:pt x="786" y="208"/>
                    <a:pt x="587" y="123"/>
                  </a:cubicBezTo>
                  <a:lnTo>
                    <a:pt x="328" y="8"/>
                  </a:lnTo>
                  <a:cubicBezTo>
                    <a:pt x="309" y="3"/>
                    <a:pt x="291" y="1"/>
                    <a:pt x="273" y="1"/>
                  </a:cubicBezTo>
                  <a:close/>
                  <a:moveTo>
                    <a:pt x="516" y="496"/>
                  </a:moveTo>
                  <a:cubicBezTo>
                    <a:pt x="514" y="496"/>
                    <a:pt x="512" y="496"/>
                    <a:pt x="510" y="496"/>
                  </a:cubicBezTo>
                  <a:lnTo>
                    <a:pt x="520" y="496"/>
                  </a:lnTo>
                  <a:cubicBezTo>
                    <a:pt x="518" y="496"/>
                    <a:pt x="517" y="496"/>
                    <a:pt x="516" y="496"/>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2335;p92">
              <a:extLst>
                <a:ext uri="{FF2B5EF4-FFF2-40B4-BE49-F238E27FC236}">
                  <a16:creationId xmlns:a16="http://schemas.microsoft.com/office/drawing/2014/main" id="{1DA040D4-322C-4D10-AF6D-382F60044ED1}"/>
                </a:ext>
              </a:extLst>
            </p:cNvPr>
            <p:cNvSpPr/>
            <p:nvPr/>
          </p:nvSpPr>
          <p:spPr>
            <a:xfrm>
              <a:off x="6439442" y="1574511"/>
              <a:ext cx="14837" cy="16675"/>
            </a:xfrm>
            <a:custGeom>
              <a:avLst/>
              <a:gdLst/>
              <a:ahLst/>
              <a:cxnLst/>
              <a:rect l="l" t="t" r="r" b="b"/>
              <a:pathLst>
                <a:path w="565" h="635" extrusionOk="0">
                  <a:moveTo>
                    <a:pt x="331" y="0"/>
                  </a:moveTo>
                  <a:cubicBezTo>
                    <a:pt x="269" y="0"/>
                    <a:pt x="206" y="30"/>
                    <a:pt x="163" y="99"/>
                  </a:cubicBezTo>
                  <a:lnTo>
                    <a:pt x="58" y="357"/>
                  </a:lnTo>
                  <a:cubicBezTo>
                    <a:pt x="1" y="482"/>
                    <a:pt x="96" y="635"/>
                    <a:pt x="240" y="635"/>
                  </a:cubicBezTo>
                  <a:lnTo>
                    <a:pt x="230" y="625"/>
                  </a:lnTo>
                  <a:cubicBezTo>
                    <a:pt x="307" y="625"/>
                    <a:pt x="383" y="578"/>
                    <a:pt x="412" y="511"/>
                  </a:cubicBezTo>
                  <a:lnTo>
                    <a:pt x="527" y="252"/>
                  </a:lnTo>
                  <a:cubicBezTo>
                    <a:pt x="565" y="108"/>
                    <a:pt x="450" y="0"/>
                    <a:pt x="331"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2336;p92">
              <a:extLst>
                <a:ext uri="{FF2B5EF4-FFF2-40B4-BE49-F238E27FC236}">
                  <a16:creationId xmlns:a16="http://schemas.microsoft.com/office/drawing/2014/main" id="{507B1426-1888-4528-AD32-53F3D9E4C267}"/>
                </a:ext>
              </a:extLst>
            </p:cNvPr>
            <p:cNvSpPr/>
            <p:nvPr/>
          </p:nvSpPr>
          <p:spPr>
            <a:xfrm>
              <a:off x="6347978" y="1789581"/>
              <a:ext cx="15861" cy="16754"/>
            </a:xfrm>
            <a:custGeom>
              <a:avLst/>
              <a:gdLst/>
              <a:ahLst/>
              <a:cxnLst/>
              <a:rect l="l" t="t" r="r" b="b"/>
              <a:pathLst>
                <a:path w="604" h="638" extrusionOk="0">
                  <a:moveTo>
                    <a:pt x="303" y="0"/>
                  </a:moveTo>
                  <a:cubicBezTo>
                    <a:pt x="239" y="0"/>
                    <a:pt x="181" y="30"/>
                    <a:pt x="163" y="101"/>
                  </a:cubicBezTo>
                  <a:lnTo>
                    <a:pt x="48" y="360"/>
                  </a:lnTo>
                  <a:cubicBezTo>
                    <a:pt x="0" y="494"/>
                    <a:pt x="96" y="637"/>
                    <a:pt x="230" y="637"/>
                  </a:cubicBezTo>
                  <a:cubicBezTo>
                    <a:pt x="306" y="637"/>
                    <a:pt x="383" y="589"/>
                    <a:pt x="412" y="513"/>
                  </a:cubicBezTo>
                  <a:lnTo>
                    <a:pt x="526" y="254"/>
                  </a:lnTo>
                  <a:cubicBezTo>
                    <a:pt x="604" y="125"/>
                    <a:pt x="438" y="0"/>
                    <a:pt x="303"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2337;p92">
              <a:extLst>
                <a:ext uri="{FF2B5EF4-FFF2-40B4-BE49-F238E27FC236}">
                  <a16:creationId xmlns:a16="http://schemas.microsoft.com/office/drawing/2014/main" id="{A9754B24-1592-4FBD-9664-0868A5E3BC7D}"/>
                </a:ext>
              </a:extLst>
            </p:cNvPr>
            <p:cNvSpPr/>
            <p:nvPr/>
          </p:nvSpPr>
          <p:spPr>
            <a:xfrm>
              <a:off x="6349633" y="1572883"/>
              <a:ext cx="15441" cy="17305"/>
            </a:xfrm>
            <a:custGeom>
              <a:avLst/>
              <a:gdLst/>
              <a:ahLst/>
              <a:cxnLst/>
              <a:rect l="l" t="t" r="r" b="b"/>
              <a:pathLst>
                <a:path w="588" h="659" extrusionOk="0">
                  <a:moveTo>
                    <a:pt x="254" y="0"/>
                  </a:moveTo>
                  <a:cubicBezTo>
                    <a:pt x="127" y="0"/>
                    <a:pt x="0" y="116"/>
                    <a:pt x="61" y="276"/>
                  </a:cubicBezTo>
                  <a:lnTo>
                    <a:pt x="176" y="534"/>
                  </a:lnTo>
                  <a:cubicBezTo>
                    <a:pt x="205" y="611"/>
                    <a:pt x="272" y="659"/>
                    <a:pt x="358" y="659"/>
                  </a:cubicBezTo>
                  <a:cubicBezTo>
                    <a:pt x="492" y="659"/>
                    <a:pt x="588" y="515"/>
                    <a:pt x="540" y="391"/>
                  </a:cubicBezTo>
                  <a:lnTo>
                    <a:pt x="435" y="123"/>
                  </a:lnTo>
                  <a:cubicBezTo>
                    <a:pt x="397" y="37"/>
                    <a:pt x="326" y="0"/>
                    <a:pt x="254"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2338;p92">
              <a:extLst>
                <a:ext uri="{FF2B5EF4-FFF2-40B4-BE49-F238E27FC236}">
                  <a16:creationId xmlns:a16="http://schemas.microsoft.com/office/drawing/2014/main" id="{606A93F5-4027-4DDC-BC02-3ED8FCB3724E}"/>
                </a:ext>
              </a:extLst>
            </p:cNvPr>
            <p:cNvSpPr/>
            <p:nvPr/>
          </p:nvSpPr>
          <p:spPr>
            <a:xfrm>
              <a:off x="6437341" y="1789896"/>
              <a:ext cx="15441" cy="17437"/>
            </a:xfrm>
            <a:custGeom>
              <a:avLst/>
              <a:gdLst/>
              <a:ahLst/>
              <a:cxnLst/>
              <a:rect l="l" t="t" r="r" b="b"/>
              <a:pathLst>
                <a:path w="588" h="664" extrusionOk="0">
                  <a:moveTo>
                    <a:pt x="251" y="0"/>
                  </a:moveTo>
                  <a:cubicBezTo>
                    <a:pt x="127" y="0"/>
                    <a:pt x="0" y="118"/>
                    <a:pt x="61" y="271"/>
                  </a:cubicBezTo>
                  <a:lnTo>
                    <a:pt x="167" y="539"/>
                  </a:lnTo>
                  <a:cubicBezTo>
                    <a:pt x="195" y="616"/>
                    <a:pt x="272" y="654"/>
                    <a:pt x="349" y="654"/>
                  </a:cubicBezTo>
                  <a:lnTo>
                    <a:pt x="349" y="663"/>
                  </a:lnTo>
                  <a:cubicBezTo>
                    <a:pt x="492" y="663"/>
                    <a:pt x="588" y="520"/>
                    <a:pt x="530" y="386"/>
                  </a:cubicBezTo>
                  <a:lnTo>
                    <a:pt x="425" y="127"/>
                  </a:lnTo>
                  <a:cubicBezTo>
                    <a:pt x="391" y="38"/>
                    <a:pt x="321" y="0"/>
                    <a:pt x="251"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2339;p92">
              <a:extLst>
                <a:ext uri="{FF2B5EF4-FFF2-40B4-BE49-F238E27FC236}">
                  <a16:creationId xmlns:a16="http://schemas.microsoft.com/office/drawing/2014/main" id="{B0DF5D8B-8AAC-489E-88F3-858919C7F0D0}"/>
                </a:ext>
              </a:extLst>
            </p:cNvPr>
            <p:cNvSpPr/>
            <p:nvPr/>
          </p:nvSpPr>
          <p:spPr>
            <a:xfrm>
              <a:off x="6499262" y="1639505"/>
              <a:ext cx="21664" cy="13261"/>
            </a:xfrm>
            <a:custGeom>
              <a:avLst/>
              <a:gdLst/>
              <a:ahLst/>
              <a:cxnLst/>
              <a:rect l="l" t="t" r="r" b="b"/>
              <a:pathLst>
                <a:path w="825" h="505" extrusionOk="0">
                  <a:moveTo>
                    <a:pt x="541" y="1"/>
                  </a:moveTo>
                  <a:cubicBezTo>
                    <a:pt x="515" y="1"/>
                    <a:pt x="488" y="6"/>
                    <a:pt x="460" y="17"/>
                  </a:cubicBezTo>
                  <a:lnTo>
                    <a:pt x="201" y="131"/>
                  </a:lnTo>
                  <a:cubicBezTo>
                    <a:pt x="0" y="208"/>
                    <a:pt x="58" y="505"/>
                    <a:pt x="268" y="505"/>
                  </a:cubicBezTo>
                  <a:cubicBezTo>
                    <a:pt x="297" y="505"/>
                    <a:pt x="326" y="505"/>
                    <a:pt x="345" y="495"/>
                  </a:cubicBezTo>
                  <a:lnTo>
                    <a:pt x="613" y="390"/>
                  </a:lnTo>
                  <a:cubicBezTo>
                    <a:pt x="825" y="297"/>
                    <a:pt x="736" y="1"/>
                    <a:pt x="541" y="1"/>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2340;p92">
              <a:extLst>
                <a:ext uri="{FF2B5EF4-FFF2-40B4-BE49-F238E27FC236}">
                  <a16:creationId xmlns:a16="http://schemas.microsoft.com/office/drawing/2014/main" id="{4555E67D-2D25-4C02-A917-7D2A9631E38E}"/>
                </a:ext>
              </a:extLst>
            </p:cNvPr>
            <p:cNvSpPr/>
            <p:nvPr/>
          </p:nvSpPr>
          <p:spPr>
            <a:xfrm>
              <a:off x="6282118" y="1727161"/>
              <a:ext cx="21638" cy="13314"/>
            </a:xfrm>
            <a:custGeom>
              <a:avLst/>
              <a:gdLst/>
              <a:ahLst/>
              <a:cxnLst/>
              <a:rect l="l" t="t" r="r" b="b"/>
              <a:pathLst>
                <a:path w="824" h="507" extrusionOk="0">
                  <a:moveTo>
                    <a:pt x="552" y="0"/>
                  </a:moveTo>
                  <a:cubicBezTo>
                    <a:pt x="526" y="0"/>
                    <a:pt x="499" y="6"/>
                    <a:pt x="470" y="19"/>
                  </a:cubicBezTo>
                  <a:lnTo>
                    <a:pt x="202" y="124"/>
                  </a:lnTo>
                  <a:cubicBezTo>
                    <a:pt x="1" y="200"/>
                    <a:pt x="58" y="507"/>
                    <a:pt x="278" y="507"/>
                  </a:cubicBezTo>
                  <a:cubicBezTo>
                    <a:pt x="297" y="507"/>
                    <a:pt x="326" y="497"/>
                    <a:pt x="355" y="488"/>
                  </a:cubicBezTo>
                  <a:lnTo>
                    <a:pt x="613" y="382"/>
                  </a:lnTo>
                  <a:cubicBezTo>
                    <a:pt x="823" y="298"/>
                    <a:pt x="738" y="0"/>
                    <a:pt x="552" y="0"/>
                  </a:cubicBez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668037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60000" y="360000"/>
            <a:ext cx="2384328" cy="46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descr="baseline per slid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19850"/>
            <a:ext cx="12192000" cy="438150"/>
          </a:xfrm>
          <a:prstGeom prst="rect">
            <a:avLst/>
          </a:prstGeom>
        </p:spPr>
      </p:pic>
      <p:sp>
        <p:nvSpPr>
          <p:cNvPr id="36" name="Google Shape;1471;p40">
            <a:extLst>
              <a:ext uri="{FF2B5EF4-FFF2-40B4-BE49-F238E27FC236}">
                <a16:creationId xmlns:a16="http://schemas.microsoft.com/office/drawing/2014/main" id="{E23A56CB-020B-4055-BC4F-68BA0E8E3360}"/>
              </a:ext>
            </a:extLst>
          </p:cNvPr>
          <p:cNvSpPr txBox="1">
            <a:spLocks/>
          </p:cNvSpPr>
          <p:nvPr/>
        </p:nvSpPr>
        <p:spPr>
          <a:xfrm>
            <a:off x="447672" y="212199"/>
            <a:ext cx="8546059" cy="763600"/>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2800" dirty="0" smtClean="0">
                <a:solidFill>
                  <a:schemeClr val="accent1">
                    <a:lumMod val="75000"/>
                  </a:schemeClr>
                </a:solidFill>
                <a:latin typeface="Overpass SemiBold"/>
                <a:sym typeface="Overpass SemiBold"/>
              </a:rPr>
              <a:t>MISSIONE 6 e DIMENSIONI TRASVERSALI DEL PIANO</a:t>
            </a:r>
            <a:endParaRPr lang="it-IT" sz="2800" dirty="0">
              <a:solidFill>
                <a:schemeClr val="accent1">
                  <a:lumMod val="75000"/>
                </a:schemeClr>
              </a:solidFill>
              <a:latin typeface="Overpass SemiBold"/>
              <a:sym typeface="Overpass SemiBold"/>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7184" y="623888"/>
            <a:ext cx="5177632" cy="579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tangolo 5"/>
          <p:cNvSpPr/>
          <p:nvPr/>
        </p:nvSpPr>
        <p:spPr>
          <a:xfrm>
            <a:off x="116862" y="6005028"/>
            <a:ext cx="2453522" cy="461665"/>
          </a:xfrm>
          <a:prstGeom prst="rect">
            <a:avLst/>
          </a:prstGeom>
        </p:spPr>
        <p:txBody>
          <a:bodyPr wrap="square">
            <a:spAutoFit/>
          </a:bodyPr>
          <a:lstStyle/>
          <a:p>
            <a:pPr algn="ctr"/>
            <a:r>
              <a:rPr lang="it-IT" sz="1200" i="1" dirty="0" smtClean="0"/>
              <a:t>Fonte AGENAS – Monitor 45 – giugno 2021</a:t>
            </a:r>
            <a:endParaRPr lang="it-IT" sz="1200" i="1" dirty="0"/>
          </a:p>
        </p:txBody>
      </p:sp>
    </p:spTree>
    <p:extLst>
      <p:ext uri="{BB962C8B-B14F-4D97-AF65-F5344CB8AC3E}">
        <p14:creationId xmlns:p14="http://schemas.microsoft.com/office/powerpoint/2010/main" val="2450961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60000" y="360000"/>
            <a:ext cx="2384328" cy="46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descr="baseline per slid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19850"/>
            <a:ext cx="12192000" cy="438150"/>
          </a:xfrm>
          <a:prstGeom prst="rect">
            <a:avLst/>
          </a:prstGeom>
        </p:spPr>
      </p:pic>
      <p:sp>
        <p:nvSpPr>
          <p:cNvPr id="2" name="Rettangolo 1"/>
          <p:cNvSpPr/>
          <p:nvPr/>
        </p:nvSpPr>
        <p:spPr>
          <a:xfrm>
            <a:off x="0" y="0"/>
            <a:ext cx="12192000" cy="830997"/>
          </a:xfrm>
          <a:prstGeom prst="rect">
            <a:avLst/>
          </a:prstGeom>
        </p:spPr>
        <p:txBody>
          <a:bodyPr wrap="square">
            <a:spAutoFit/>
          </a:bodyPr>
          <a:lstStyle/>
          <a:p>
            <a:r>
              <a:rPr lang="it-IT" sz="2400" b="1" i="1" dirty="0" smtClean="0">
                <a:solidFill>
                  <a:schemeClr val="accent4"/>
                </a:solidFill>
                <a:latin typeface="Overpass Black" panose="020B0604020202020204" charset="0"/>
                <a:cs typeface="Arial"/>
                <a:sym typeface="Montserrat"/>
              </a:rPr>
              <a:t>OPEN POINT</a:t>
            </a:r>
          </a:p>
          <a:p>
            <a:r>
              <a:rPr lang="it-IT" sz="2400" b="1" dirty="0" smtClean="0">
                <a:solidFill>
                  <a:schemeClr val="accent4"/>
                </a:solidFill>
                <a:latin typeface="Overpass Black" panose="020B0604020202020204" charset="0"/>
                <a:cs typeface="Arial"/>
                <a:sym typeface="Montserrat"/>
              </a:rPr>
              <a:t>Integrazione SALUTE e INCLUSIONE non è «riflesso automatico</a:t>
            </a:r>
          </a:p>
        </p:txBody>
      </p:sp>
      <p:pic>
        <p:nvPicPr>
          <p:cNvPr id="3" name="Immagine 2"/>
          <p:cNvPicPr>
            <a:picLocks noChangeAspect="1"/>
          </p:cNvPicPr>
          <p:nvPr/>
        </p:nvPicPr>
        <p:blipFill>
          <a:blip r:embed="rId4"/>
          <a:stretch>
            <a:fillRect/>
          </a:stretch>
        </p:blipFill>
        <p:spPr>
          <a:xfrm>
            <a:off x="-851" y="1035841"/>
            <a:ext cx="6096851" cy="3429479"/>
          </a:xfrm>
          <a:prstGeom prst="rect">
            <a:avLst/>
          </a:prstGeom>
        </p:spPr>
      </p:pic>
      <p:pic>
        <p:nvPicPr>
          <p:cNvPr id="5" name="Immagine 4"/>
          <p:cNvPicPr>
            <a:picLocks noChangeAspect="1"/>
          </p:cNvPicPr>
          <p:nvPr/>
        </p:nvPicPr>
        <p:blipFill>
          <a:blip r:embed="rId5"/>
          <a:stretch>
            <a:fillRect/>
          </a:stretch>
        </p:blipFill>
        <p:spPr>
          <a:xfrm>
            <a:off x="5977387" y="1035840"/>
            <a:ext cx="6096851" cy="3429479"/>
          </a:xfrm>
          <a:prstGeom prst="rect">
            <a:avLst/>
          </a:prstGeom>
        </p:spPr>
      </p:pic>
      <p:pic>
        <p:nvPicPr>
          <p:cNvPr id="6" name="Immagine 5"/>
          <p:cNvPicPr>
            <a:picLocks noChangeAspect="1"/>
          </p:cNvPicPr>
          <p:nvPr/>
        </p:nvPicPr>
        <p:blipFill>
          <a:blip r:embed="rId6"/>
          <a:stretch>
            <a:fillRect/>
          </a:stretch>
        </p:blipFill>
        <p:spPr>
          <a:xfrm>
            <a:off x="0" y="3377682"/>
            <a:ext cx="6096851" cy="3480318"/>
          </a:xfrm>
          <a:prstGeom prst="rect">
            <a:avLst/>
          </a:prstGeom>
        </p:spPr>
      </p:pic>
      <p:pic>
        <p:nvPicPr>
          <p:cNvPr id="7" name="Immagine 6"/>
          <p:cNvPicPr>
            <a:picLocks noChangeAspect="1"/>
          </p:cNvPicPr>
          <p:nvPr/>
        </p:nvPicPr>
        <p:blipFill>
          <a:blip r:embed="rId7"/>
          <a:stretch>
            <a:fillRect/>
          </a:stretch>
        </p:blipFill>
        <p:spPr>
          <a:xfrm>
            <a:off x="6095149" y="3228393"/>
            <a:ext cx="6096851" cy="3629608"/>
          </a:xfrm>
          <a:prstGeom prst="rect">
            <a:avLst/>
          </a:prstGeom>
        </p:spPr>
      </p:pic>
    </p:spTree>
    <p:extLst>
      <p:ext uri="{BB962C8B-B14F-4D97-AF65-F5344CB8AC3E}">
        <p14:creationId xmlns:p14="http://schemas.microsoft.com/office/powerpoint/2010/main" val="36176104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avolo di lavoro nazionale Urgente! - Fincopp Lombardia Od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0992" y="3445476"/>
            <a:ext cx="4133336" cy="2246378"/>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60000" y="360000"/>
            <a:ext cx="2384328" cy="46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descr="baseline per slid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419850"/>
            <a:ext cx="12192000" cy="438150"/>
          </a:xfrm>
          <a:prstGeom prst="rect">
            <a:avLst/>
          </a:prstGeom>
        </p:spPr>
      </p:pic>
      <p:sp>
        <p:nvSpPr>
          <p:cNvPr id="36" name="Google Shape;1471;p40">
            <a:extLst>
              <a:ext uri="{FF2B5EF4-FFF2-40B4-BE49-F238E27FC236}">
                <a16:creationId xmlns:a16="http://schemas.microsoft.com/office/drawing/2014/main" id="{E23A56CB-020B-4055-BC4F-68BA0E8E3360}"/>
              </a:ext>
            </a:extLst>
          </p:cNvPr>
          <p:cNvSpPr txBox="1">
            <a:spLocks/>
          </p:cNvSpPr>
          <p:nvPr/>
        </p:nvSpPr>
        <p:spPr>
          <a:xfrm>
            <a:off x="447672" y="212199"/>
            <a:ext cx="8546059" cy="763600"/>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2800" dirty="0" smtClean="0">
                <a:solidFill>
                  <a:schemeClr val="accent1">
                    <a:lumMod val="75000"/>
                  </a:schemeClr>
                </a:solidFill>
                <a:latin typeface="Overpass SemiBold"/>
                <a:sym typeface="Overpass SemiBold"/>
              </a:rPr>
              <a:t>CONCLUSIONI E RIFLESSIONI FINALI</a:t>
            </a:r>
            <a:endParaRPr lang="it-IT" sz="2800" dirty="0">
              <a:solidFill>
                <a:schemeClr val="accent1">
                  <a:lumMod val="75000"/>
                </a:schemeClr>
              </a:solidFill>
              <a:latin typeface="Overpass SemiBold"/>
              <a:sym typeface="Overpass SemiBold"/>
            </a:endParaRPr>
          </a:p>
        </p:txBody>
      </p:sp>
      <p:sp>
        <p:nvSpPr>
          <p:cNvPr id="2" name="Rettangolo arrotondato 1"/>
          <p:cNvSpPr/>
          <p:nvPr/>
        </p:nvSpPr>
        <p:spPr>
          <a:xfrm>
            <a:off x="1471868" y="1173892"/>
            <a:ext cx="9248263"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dirty="0" smtClean="0"/>
              <a:t>MISSIONE 6 E TERZO SETTORE</a:t>
            </a:r>
            <a:endParaRPr lang="it-IT" dirty="0"/>
          </a:p>
        </p:txBody>
      </p:sp>
      <p:sp>
        <p:nvSpPr>
          <p:cNvPr id="3" name="CasellaDiTesto 2"/>
          <p:cNvSpPr txBox="1"/>
          <p:nvPr/>
        </p:nvSpPr>
        <p:spPr>
          <a:xfrm>
            <a:off x="447672" y="3876167"/>
            <a:ext cx="6418567" cy="1815882"/>
          </a:xfrm>
          <a:prstGeom prst="rect">
            <a:avLst/>
          </a:prstGeom>
          <a:noFill/>
        </p:spPr>
        <p:txBody>
          <a:bodyPr wrap="square" rtlCol="0">
            <a:spAutoFit/>
          </a:bodyPr>
          <a:lstStyle/>
          <a:p>
            <a:r>
              <a:rPr lang="it-IT" sz="2800" b="1" dirty="0" smtClean="0"/>
              <a:t>QUALE RUOLO DEL TERZO SETTORE NELLA PROGRAMMAZIONE, PROGETTAZIONE, ATTUAZIONE, VALUTAZIONE DELLE LINEE DI MISSIONE SALUTE?</a:t>
            </a:r>
            <a:endParaRPr lang="it-IT" sz="2800" b="1" dirty="0"/>
          </a:p>
        </p:txBody>
      </p:sp>
    </p:spTree>
    <p:extLst>
      <p:ext uri="{BB962C8B-B14F-4D97-AF65-F5344CB8AC3E}">
        <p14:creationId xmlns:p14="http://schemas.microsoft.com/office/powerpoint/2010/main" val="1496905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baseline per slid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19850"/>
            <a:ext cx="12192000" cy="438150"/>
          </a:xfrm>
          <a:prstGeom prst="rect">
            <a:avLst/>
          </a:prstGeom>
        </p:spPr>
      </p:pic>
      <p:sp>
        <p:nvSpPr>
          <p:cNvPr id="144" name="Segnaposto contenuto 1">
            <a:extLst/>
          </p:cNvPr>
          <p:cNvSpPr txBox="1">
            <a:spLocks/>
          </p:cNvSpPr>
          <p:nvPr/>
        </p:nvSpPr>
        <p:spPr>
          <a:xfrm>
            <a:off x="608833" y="1414992"/>
            <a:ext cx="9421110" cy="4525281"/>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defRPr/>
            </a:pPr>
            <a:r>
              <a:rPr lang="it-IT" altLang="it-IT" sz="2000" b="1" dirty="0" smtClean="0">
                <a:solidFill>
                  <a:schemeClr val="accent4">
                    <a:lumMod val="60000"/>
                    <a:lumOff val="40000"/>
                  </a:schemeClr>
                </a:solidFill>
                <a:latin typeface="Lato"/>
              </a:rPr>
              <a:t>Associazione Italiana Sclerosi Multipla</a:t>
            </a:r>
          </a:p>
          <a:p>
            <a:pPr marL="0" indent="0" algn="just">
              <a:defRPr/>
            </a:pPr>
            <a:endParaRPr lang="it-IT" altLang="it-IT" sz="2000" b="1" dirty="0" smtClean="0">
              <a:latin typeface="Lato"/>
            </a:endParaRPr>
          </a:p>
          <a:p>
            <a:pPr marL="0" indent="0" algn="just">
              <a:buFont typeface="Arial" panose="020B0604020202020204" pitchFamily="34" charset="0"/>
              <a:buNone/>
              <a:defRPr/>
            </a:pPr>
            <a:r>
              <a:rPr lang="it-IT" altLang="it-IT" sz="2000" b="1" dirty="0" smtClean="0">
                <a:solidFill>
                  <a:schemeClr val="accent5">
                    <a:lumMod val="75000"/>
                  </a:schemeClr>
                </a:solidFill>
                <a:latin typeface="Lato"/>
              </a:rPr>
              <a:t>Paolo Bandiera</a:t>
            </a:r>
          </a:p>
          <a:p>
            <a:pPr marL="0" lvl="0" indent="0">
              <a:spcBef>
                <a:spcPts val="0"/>
              </a:spcBef>
              <a:buNone/>
            </a:pPr>
            <a:r>
              <a:rPr lang="it-IT" sz="2000" b="1" dirty="0">
                <a:solidFill>
                  <a:prstClr val="black"/>
                </a:solidFill>
              </a:rPr>
              <a:t>Direttore Affari Generali </a:t>
            </a:r>
            <a:endParaRPr lang="it-IT" sz="2000" b="1" dirty="0" smtClean="0">
              <a:solidFill>
                <a:prstClr val="black"/>
              </a:solidFill>
            </a:endParaRPr>
          </a:p>
          <a:p>
            <a:pPr marL="0" lvl="0" indent="0">
              <a:spcBef>
                <a:spcPts val="0"/>
              </a:spcBef>
              <a:buNone/>
            </a:pPr>
            <a:r>
              <a:rPr lang="it-IT" sz="2000" b="1" dirty="0" smtClean="0">
                <a:solidFill>
                  <a:prstClr val="black"/>
                </a:solidFill>
              </a:rPr>
              <a:t>e </a:t>
            </a:r>
            <a:r>
              <a:rPr lang="it-IT" sz="2000" b="1" dirty="0">
                <a:solidFill>
                  <a:prstClr val="black"/>
                </a:solidFill>
              </a:rPr>
              <a:t>Relazioni Istituzionali AISM</a:t>
            </a:r>
          </a:p>
          <a:p>
            <a:pPr marL="0" indent="0" algn="just">
              <a:defRPr/>
            </a:pPr>
            <a:endParaRPr lang="it-IT" altLang="it-IT" sz="2000" b="1" dirty="0" smtClean="0">
              <a:latin typeface="Lato"/>
            </a:endParaRPr>
          </a:p>
          <a:p>
            <a:pPr marL="0" indent="0" algn="just">
              <a:buFont typeface="Arial" panose="020B0604020202020204" pitchFamily="34" charset="0"/>
              <a:buNone/>
              <a:defRPr/>
            </a:pPr>
            <a:r>
              <a:rPr lang="it-IT" altLang="it-IT" sz="2000" b="1" dirty="0" smtClean="0">
                <a:latin typeface="Lato"/>
              </a:rPr>
              <a:t>Email: paolo.bandiera@aism.it</a:t>
            </a:r>
          </a:p>
          <a:p>
            <a:pPr marL="0" indent="0" algn="just">
              <a:buFont typeface="Arial" panose="020B0604020202020204" pitchFamily="34" charset="0"/>
              <a:buNone/>
              <a:defRPr/>
            </a:pPr>
            <a:r>
              <a:rPr lang="it-IT" altLang="it-IT" sz="2000" b="1" dirty="0" err="1" smtClean="0">
                <a:latin typeface="Lato"/>
              </a:rPr>
              <a:t>Tel</a:t>
            </a:r>
            <a:r>
              <a:rPr lang="it-IT" altLang="it-IT" sz="2000" b="1" dirty="0" smtClean="0">
                <a:latin typeface="Lato"/>
              </a:rPr>
              <a:t>: 010/2713222</a:t>
            </a:r>
          </a:p>
          <a:p>
            <a:pPr marL="0" indent="0" algn="just">
              <a:buFont typeface="Arial" panose="020B0604020202020204" pitchFamily="34" charset="0"/>
              <a:buNone/>
              <a:defRPr/>
            </a:pPr>
            <a:r>
              <a:rPr lang="it-IT" altLang="it-IT" sz="2000" b="1" dirty="0" smtClean="0">
                <a:latin typeface="Lato"/>
              </a:rPr>
              <a:t>www.aism.it</a:t>
            </a:r>
          </a:p>
          <a:p>
            <a:pPr marL="0" indent="0" algn="just">
              <a:defRPr/>
            </a:pPr>
            <a:endParaRPr lang="it-IT" altLang="it-IT" sz="2000" dirty="0">
              <a:latin typeface="Lato" charset="0"/>
            </a:endParaRPr>
          </a:p>
        </p:txBody>
      </p:sp>
      <p:sp>
        <p:nvSpPr>
          <p:cNvPr id="145" name="CasellaDiTesto 1">
            <a:extLst/>
          </p:cNvPr>
          <p:cNvSpPr txBox="1">
            <a:spLocks noChangeArrowheads="1"/>
          </p:cNvSpPr>
          <p:nvPr/>
        </p:nvSpPr>
        <p:spPr bwMode="auto">
          <a:xfrm>
            <a:off x="2567165" y="312949"/>
            <a:ext cx="66986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defRPr/>
            </a:pPr>
            <a:r>
              <a:rPr lang="it-IT" altLang="it-IT" sz="2800" b="1" dirty="0">
                <a:solidFill>
                  <a:schemeClr val="accent5">
                    <a:lumMod val="75000"/>
                  </a:schemeClr>
                </a:solidFill>
                <a:latin typeface="Lato"/>
                <a:ea typeface="+mj-ea"/>
                <a:cs typeface="Lato Bold"/>
              </a:rPr>
              <a:t>Contatti</a:t>
            </a:r>
          </a:p>
        </p:txBody>
      </p:sp>
      <p:pic>
        <p:nvPicPr>
          <p:cNvPr id="146" name="Immagine 145"/>
          <p:cNvPicPr>
            <a:picLocks noChangeAspect="1"/>
          </p:cNvPicPr>
          <p:nvPr/>
        </p:nvPicPr>
        <p:blipFill>
          <a:blip r:embed="rId3">
            <a:duotone>
              <a:schemeClr val="bg2">
                <a:shade val="45000"/>
                <a:satMod val="135000"/>
              </a:schemeClr>
              <a:prstClr val="white"/>
            </a:duotone>
          </a:blip>
          <a:stretch>
            <a:fillRect/>
          </a:stretch>
        </p:blipFill>
        <p:spPr>
          <a:xfrm>
            <a:off x="5020962" y="2349632"/>
            <a:ext cx="6301542" cy="2291470"/>
          </a:xfrm>
          <a:prstGeom prst="rect">
            <a:avLst/>
          </a:prstGeom>
        </p:spPr>
      </p:pic>
    </p:spTree>
    <p:extLst>
      <p:ext uri="{BB962C8B-B14F-4D97-AF65-F5344CB8AC3E}">
        <p14:creationId xmlns:p14="http://schemas.microsoft.com/office/powerpoint/2010/main" val="408099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60000" y="360000"/>
            <a:ext cx="2384328" cy="46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descr="baseline per slid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19850"/>
            <a:ext cx="12192000" cy="438150"/>
          </a:xfrm>
          <a:prstGeom prst="rect">
            <a:avLst/>
          </a:prstGeom>
        </p:spPr>
      </p:pic>
      <p:sp>
        <p:nvSpPr>
          <p:cNvPr id="9" name="Google Shape;1471;p40">
            <a:extLst>
              <a:ext uri="{FF2B5EF4-FFF2-40B4-BE49-F238E27FC236}">
                <a16:creationId xmlns:a16="http://schemas.microsoft.com/office/drawing/2014/main" id="{F1EEA422-2B9D-429B-A179-DA269F926EF2}"/>
              </a:ext>
            </a:extLst>
          </p:cNvPr>
          <p:cNvSpPr txBox="1">
            <a:spLocks/>
          </p:cNvSpPr>
          <p:nvPr/>
        </p:nvSpPr>
        <p:spPr>
          <a:xfrm>
            <a:off x="447672" y="212199"/>
            <a:ext cx="8546059" cy="763600"/>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2800" dirty="0" smtClean="0">
                <a:solidFill>
                  <a:schemeClr val="accent1">
                    <a:lumMod val="75000"/>
                  </a:schemeClr>
                </a:solidFill>
                <a:latin typeface="Overpass SemiBold"/>
                <a:sym typeface="Overpass SemiBold"/>
              </a:rPr>
              <a:t>SFIDE DEL SSN ANTE PANDEMIA</a:t>
            </a:r>
            <a:endParaRPr lang="it-IT" sz="2800" dirty="0">
              <a:solidFill>
                <a:schemeClr val="accent1">
                  <a:lumMod val="75000"/>
                </a:schemeClr>
              </a:solidFill>
              <a:latin typeface="Overpass SemiBold"/>
              <a:sym typeface="Overpass SemiBold"/>
            </a:endParaRPr>
          </a:p>
        </p:txBody>
      </p:sp>
      <p:sp>
        <p:nvSpPr>
          <p:cNvPr id="2" name="CasellaDiTesto 1"/>
          <p:cNvSpPr txBox="1"/>
          <p:nvPr/>
        </p:nvSpPr>
        <p:spPr>
          <a:xfrm>
            <a:off x="6870356" y="2162433"/>
            <a:ext cx="4993196" cy="3539430"/>
          </a:xfrm>
          <a:prstGeom prst="rect">
            <a:avLst/>
          </a:prstGeom>
          <a:noFill/>
        </p:spPr>
        <p:txBody>
          <a:bodyPr wrap="square" rtlCol="0">
            <a:spAutoFit/>
          </a:bodyPr>
          <a:lstStyle/>
          <a:p>
            <a:pPr marL="285750" indent="-285750">
              <a:buFont typeface="Arial" panose="020B0604020202020204" pitchFamily="34" charset="0"/>
              <a:buChar char="•"/>
            </a:pPr>
            <a:r>
              <a:rPr lang="it-IT" sz="1600" dirty="0" smtClean="0"/>
              <a:t>Carenza di servizi sanitari territoriali;</a:t>
            </a:r>
          </a:p>
          <a:p>
            <a:pPr marL="285750" indent="-285750">
              <a:buFont typeface="Arial" panose="020B0604020202020204" pitchFamily="34" charset="0"/>
              <a:buChar char="•"/>
            </a:pPr>
            <a:r>
              <a:rPr lang="it-IT" sz="1600" dirty="0" smtClean="0"/>
              <a:t>Tempi di attesa (smaltimento liste);</a:t>
            </a:r>
          </a:p>
          <a:p>
            <a:pPr marL="285750" indent="-285750">
              <a:buFont typeface="Arial" panose="020B0604020202020204" pitchFamily="34" charset="0"/>
              <a:buChar char="•"/>
            </a:pPr>
            <a:r>
              <a:rPr lang="it-IT" sz="1600" dirty="0" smtClean="0"/>
              <a:t>Obsolescenza macchinari e strumentazione;</a:t>
            </a:r>
          </a:p>
          <a:p>
            <a:pPr marL="285750" indent="-285750">
              <a:buFont typeface="Arial" panose="020B0604020202020204" pitchFamily="34" charset="0"/>
              <a:buChar char="•"/>
            </a:pPr>
            <a:r>
              <a:rPr lang="it-IT" sz="1600" dirty="0" smtClean="0"/>
              <a:t>Tetti di spesa a SILOS;</a:t>
            </a:r>
          </a:p>
          <a:p>
            <a:pPr marL="285750" indent="-285750">
              <a:buFont typeface="Arial" panose="020B0604020202020204" pitchFamily="34" charset="0"/>
              <a:buChar char="•"/>
            </a:pPr>
            <a:r>
              <a:rPr lang="it-IT" sz="1600" dirty="0" smtClean="0"/>
              <a:t>Approccio difensivo;</a:t>
            </a:r>
          </a:p>
          <a:p>
            <a:pPr marL="285750" indent="-285750">
              <a:buFont typeface="Arial" panose="020B0604020202020204" pitchFamily="34" charset="0"/>
              <a:buChar char="•"/>
            </a:pPr>
            <a:r>
              <a:rPr lang="it-IT" sz="1600" dirty="0" smtClean="0"/>
              <a:t>Scarsa integrazione socio-sanitaria;</a:t>
            </a:r>
          </a:p>
          <a:p>
            <a:pPr marL="285750" indent="-285750">
              <a:buFont typeface="Arial" panose="020B0604020202020204" pitchFamily="34" charset="0"/>
              <a:buChar char="•"/>
            </a:pPr>
            <a:r>
              <a:rPr lang="it-IT" sz="1600" dirty="0" smtClean="0"/>
              <a:t>Carente integrazione ospedale-territorio;</a:t>
            </a:r>
          </a:p>
          <a:p>
            <a:pPr marL="285750" indent="-285750">
              <a:buFont typeface="Arial" panose="020B0604020202020204" pitchFamily="34" charset="0"/>
              <a:buChar char="•"/>
            </a:pPr>
            <a:r>
              <a:rPr lang="it-IT" sz="1600" dirty="0" smtClean="0"/>
              <a:t>Limitata interoperabilità dei sistemi informativi;</a:t>
            </a:r>
          </a:p>
          <a:p>
            <a:pPr marL="285750" indent="-285750">
              <a:buFont typeface="Arial" panose="020B0604020202020204" pitchFamily="34" charset="0"/>
              <a:buChar char="•"/>
            </a:pPr>
            <a:r>
              <a:rPr lang="it-IT" sz="1600" dirty="0" smtClean="0"/>
              <a:t>Federalismo sanitario e mobilità sanitaria;</a:t>
            </a:r>
          </a:p>
          <a:p>
            <a:pPr marL="285750" indent="-285750">
              <a:buFont typeface="Arial" panose="020B0604020202020204" pitchFamily="34" charset="0"/>
              <a:buChar char="•"/>
            </a:pPr>
            <a:r>
              <a:rPr lang="it-IT" sz="1600" dirty="0" smtClean="0"/>
              <a:t>Applicazione LEA non uniforme;</a:t>
            </a:r>
          </a:p>
          <a:p>
            <a:pPr marL="285750" indent="-285750">
              <a:buFont typeface="Arial" panose="020B0604020202020204" pitchFamily="34" charset="0"/>
              <a:buChar char="•"/>
            </a:pPr>
            <a:r>
              <a:rPr lang="it-IT" sz="1600" dirty="0" smtClean="0"/>
              <a:t>Mancanza LEP;</a:t>
            </a:r>
          </a:p>
          <a:p>
            <a:pPr marL="285750" indent="-285750">
              <a:buFont typeface="Arial" panose="020B0604020202020204" pitchFamily="34" charset="0"/>
              <a:buChar char="•"/>
            </a:pPr>
            <a:r>
              <a:rPr lang="it-IT" sz="1600" dirty="0"/>
              <a:t>Messa in discussione </a:t>
            </a:r>
            <a:r>
              <a:rPr lang="it-IT" sz="1600" dirty="0" smtClean="0"/>
              <a:t>principio </a:t>
            </a:r>
            <a:r>
              <a:rPr lang="it-IT" sz="1600" dirty="0"/>
              <a:t>di universalità </a:t>
            </a:r>
            <a:r>
              <a:rPr lang="it-IT" sz="1600" dirty="0" smtClean="0"/>
              <a:t>(selettiva?);</a:t>
            </a:r>
            <a:endParaRPr lang="it-IT" sz="1600" dirty="0"/>
          </a:p>
          <a:p>
            <a:pPr marL="285750" indent="-285750">
              <a:buFont typeface="Arial" panose="020B0604020202020204" pitchFamily="34" charset="0"/>
              <a:buChar char="•"/>
            </a:pPr>
            <a:r>
              <a:rPr lang="it-IT" sz="1600" dirty="0" smtClean="0"/>
              <a:t>….</a:t>
            </a:r>
            <a:endParaRPr lang="it-IT" sz="1600" dirty="0"/>
          </a:p>
        </p:txBody>
      </p:sp>
      <p:grpSp>
        <p:nvGrpSpPr>
          <p:cNvPr id="6" name="Google Shape;16194;p64"/>
          <p:cNvGrpSpPr/>
          <p:nvPr/>
        </p:nvGrpSpPr>
        <p:grpSpPr>
          <a:xfrm>
            <a:off x="8779931" y="1186249"/>
            <a:ext cx="629282" cy="789853"/>
            <a:chOff x="3114815" y="3346868"/>
            <a:chExt cx="283217" cy="359180"/>
          </a:xfrm>
        </p:grpSpPr>
        <p:sp>
          <p:nvSpPr>
            <p:cNvPr id="7" name="Google Shape;16195;p64"/>
            <p:cNvSpPr/>
            <p:nvPr/>
          </p:nvSpPr>
          <p:spPr>
            <a:xfrm>
              <a:off x="3180304" y="3473446"/>
              <a:ext cx="152397" cy="176146"/>
            </a:xfrm>
            <a:custGeom>
              <a:avLst/>
              <a:gdLst/>
              <a:ahLst/>
              <a:cxnLst/>
              <a:rect l="l" t="t" r="r" b="b"/>
              <a:pathLst>
                <a:path w="5820" h="6727" extrusionOk="0">
                  <a:moveTo>
                    <a:pt x="2893" y="1"/>
                  </a:moveTo>
                  <a:cubicBezTo>
                    <a:pt x="1298" y="1"/>
                    <a:pt x="0" y="1304"/>
                    <a:pt x="0" y="2910"/>
                  </a:cubicBezTo>
                  <a:lnTo>
                    <a:pt x="0" y="6726"/>
                  </a:lnTo>
                  <a:lnTo>
                    <a:pt x="5820" y="6726"/>
                  </a:lnTo>
                  <a:lnTo>
                    <a:pt x="5820" y="2910"/>
                  </a:lnTo>
                  <a:cubicBezTo>
                    <a:pt x="5820" y="1304"/>
                    <a:pt x="4522" y="1"/>
                    <a:pt x="2927" y="1"/>
                  </a:cubicBezTo>
                  <a:cubicBezTo>
                    <a:pt x="2922" y="1"/>
                    <a:pt x="2916" y="1"/>
                    <a:pt x="2910" y="1"/>
                  </a:cubicBezTo>
                  <a:cubicBezTo>
                    <a:pt x="2904" y="1"/>
                    <a:pt x="2898" y="1"/>
                    <a:pt x="2893" y="1"/>
                  </a:cubicBezTo>
                  <a:close/>
                </a:path>
              </a:pathLst>
            </a:custGeom>
            <a:solidFill>
              <a:srgbClr val="F65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6196;p64"/>
            <p:cNvSpPr/>
            <p:nvPr/>
          </p:nvSpPr>
          <p:spPr>
            <a:xfrm>
              <a:off x="3180304" y="3473394"/>
              <a:ext cx="92197" cy="176199"/>
            </a:xfrm>
            <a:custGeom>
              <a:avLst/>
              <a:gdLst/>
              <a:ahLst/>
              <a:cxnLst/>
              <a:rect l="l" t="t" r="r" b="b"/>
              <a:pathLst>
                <a:path w="3521" h="6729" extrusionOk="0">
                  <a:moveTo>
                    <a:pt x="2989" y="1"/>
                  </a:moveTo>
                  <a:cubicBezTo>
                    <a:pt x="2963" y="1"/>
                    <a:pt x="2936" y="1"/>
                    <a:pt x="2910" y="3"/>
                  </a:cubicBezTo>
                  <a:cubicBezTo>
                    <a:pt x="1298" y="3"/>
                    <a:pt x="0" y="1300"/>
                    <a:pt x="0" y="2912"/>
                  </a:cubicBezTo>
                  <a:lnTo>
                    <a:pt x="0" y="6728"/>
                  </a:lnTo>
                  <a:lnTo>
                    <a:pt x="1221" y="6728"/>
                  </a:lnTo>
                  <a:lnTo>
                    <a:pt x="1221" y="2912"/>
                  </a:lnTo>
                  <a:cubicBezTo>
                    <a:pt x="1221" y="1539"/>
                    <a:pt x="2175" y="346"/>
                    <a:pt x="3521" y="60"/>
                  </a:cubicBezTo>
                  <a:cubicBezTo>
                    <a:pt x="3347" y="27"/>
                    <a:pt x="3165" y="1"/>
                    <a:pt x="29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6197;p64"/>
            <p:cNvSpPr/>
            <p:nvPr/>
          </p:nvSpPr>
          <p:spPr>
            <a:xfrm>
              <a:off x="3244509" y="3603585"/>
              <a:ext cx="22257" cy="46007"/>
            </a:xfrm>
            <a:custGeom>
              <a:avLst/>
              <a:gdLst/>
              <a:ahLst/>
              <a:cxnLst/>
              <a:rect l="l" t="t" r="r" b="b"/>
              <a:pathLst>
                <a:path w="850" h="1757" extrusionOk="0">
                  <a:moveTo>
                    <a:pt x="0" y="1"/>
                  </a:moveTo>
                  <a:lnTo>
                    <a:pt x="0" y="1756"/>
                  </a:lnTo>
                  <a:lnTo>
                    <a:pt x="849" y="1756"/>
                  </a:lnTo>
                  <a:lnTo>
                    <a:pt x="849" y="1"/>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6198;p64"/>
            <p:cNvSpPr/>
            <p:nvPr/>
          </p:nvSpPr>
          <p:spPr>
            <a:xfrm>
              <a:off x="3165300" y="3638333"/>
              <a:ext cx="182405" cy="35245"/>
            </a:xfrm>
            <a:custGeom>
              <a:avLst/>
              <a:gdLst/>
              <a:ahLst/>
              <a:cxnLst/>
              <a:rect l="l" t="t" r="r" b="b"/>
              <a:pathLst>
                <a:path w="6966" h="1346" extrusionOk="0">
                  <a:moveTo>
                    <a:pt x="220" y="0"/>
                  </a:moveTo>
                  <a:cubicBezTo>
                    <a:pt x="96" y="0"/>
                    <a:pt x="1" y="95"/>
                    <a:pt x="1" y="210"/>
                  </a:cubicBezTo>
                  <a:lnTo>
                    <a:pt x="1" y="1345"/>
                  </a:lnTo>
                  <a:lnTo>
                    <a:pt x="6965" y="1345"/>
                  </a:lnTo>
                  <a:lnTo>
                    <a:pt x="6965" y="219"/>
                  </a:lnTo>
                  <a:cubicBezTo>
                    <a:pt x="6965" y="95"/>
                    <a:pt x="6860" y="0"/>
                    <a:pt x="6746"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6199;p64"/>
            <p:cNvSpPr/>
            <p:nvPr/>
          </p:nvSpPr>
          <p:spPr>
            <a:xfrm>
              <a:off x="3165300" y="3638333"/>
              <a:ext cx="15266" cy="35245"/>
            </a:xfrm>
            <a:custGeom>
              <a:avLst/>
              <a:gdLst/>
              <a:ahLst/>
              <a:cxnLst/>
              <a:rect l="l" t="t" r="r" b="b"/>
              <a:pathLst>
                <a:path w="583" h="1346" extrusionOk="0">
                  <a:moveTo>
                    <a:pt x="220" y="0"/>
                  </a:moveTo>
                  <a:cubicBezTo>
                    <a:pt x="96" y="0"/>
                    <a:pt x="1" y="95"/>
                    <a:pt x="1" y="210"/>
                  </a:cubicBezTo>
                  <a:lnTo>
                    <a:pt x="1" y="1345"/>
                  </a:lnTo>
                  <a:lnTo>
                    <a:pt x="583" y="1345"/>
                  </a:lnTo>
                  <a:lnTo>
                    <a:pt x="583" y="0"/>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6200;p64"/>
            <p:cNvSpPr/>
            <p:nvPr/>
          </p:nvSpPr>
          <p:spPr>
            <a:xfrm>
              <a:off x="3149563" y="3664308"/>
              <a:ext cx="213879" cy="41739"/>
            </a:xfrm>
            <a:custGeom>
              <a:avLst/>
              <a:gdLst/>
              <a:ahLst/>
              <a:cxnLst/>
              <a:rect l="l" t="t" r="r" b="b"/>
              <a:pathLst>
                <a:path w="8168" h="1594" extrusionOk="0">
                  <a:moveTo>
                    <a:pt x="211" y="0"/>
                  </a:moveTo>
                  <a:cubicBezTo>
                    <a:pt x="96" y="0"/>
                    <a:pt x="1" y="96"/>
                    <a:pt x="1" y="220"/>
                  </a:cubicBezTo>
                  <a:lnTo>
                    <a:pt x="1" y="1374"/>
                  </a:lnTo>
                  <a:cubicBezTo>
                    <a:pt x="1" y="1498"/>
                    <a:pt x="96" y="1593"/>
                    <a:pt x="211" y="1593"/>
                  </a:cubicBezTo>
                  <a:lnTo>
                    <a:pt x="7948" y="1593"/>
                  </a:lnTo>
                  <a:cubicBezTo>
                    <a:pt x="8072" y="1593"/>
                    <a:pt x="8167" y="1498"/>
                    <a:pt x="8167" y="1374"/>
                  </a:cubicBezTo>
                  <a:lnTo>
                    <a:pt x="8167" y="220"/>
                  </a:lnTo>
                  <a:cubicBezTo>
                    <a:pt x="8167" y="96"/>
                    <a:pt x="8072" y="0"/>
                    <a:pt x="7948" y="0"/>
                  </a:cubicBez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6201;p64"/>
            <p:cNvSpPr/>
            <p:nvPr/>
          </p:nvSpPr>
          <p:spPr>
            <a:xfrm>
              <a:off x="3149327" y="3664308"/>
              <a:ext cx="15999" cy="41739"/>
            </a:xfrm>
            <a:custGeom>
              <a:avLst/>
              <a:gdLst/>
              <a:ahLst/>
              <a:cxnLst/>
              <a:rect l="l" t="t" r="r" b="b"/>
              <a:pathLst>
                <a:path w="611" h="1594" extrusionOk="0">
                  <a:moveTo>
                    <a:pt x="220" y="0"/>
                  </a:moveTo>
                  <a:cubicBezTo>
                    <a:pt x="105" y="0"/>
                    <a:pt x="0" y="96"/>
                    <a:pt x="0" y="210"/>
                  </a:cubicBezTo>
                  <a:lnTo>
                    <a:pt x="0" y="1374"/>
                  </a:lnTo>
                  <a:cubicBezTo>
                    <a:pt x="0" y="1498"/>
                    <a:pt x="105" y="1593"/>
                    <a:pt x="220" y="1593"/>
                  </a:cubicBezTo>
                  <a:lnTo>
                    <a:pt x="611" y="1593"/>
                  </a:lnTo>
                  <a:lnTo>
                    <a:pt x="611" y="0"/>
                  </a:lnTo>
                  <a:close/>
                </a:path>
              </a:pathLst>
            </a:custGeom>
            <a:solidFill>
              <a:srgbClr val="AEBF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202;p64"/>
            <p:cNvSpPr/>
            <p:nvPr/>
          </p:nvSpPr>
          <p:spPr>
            <a:xfrm>
              <a:off x="3251239" y="3346868"/>
              <a:ext cx="10762" cy="101886"/>
            </a:xfrm>
            <a:custGeom>
              <a:avLst/>
              <a:gdLst/>
              <a:ahLst/>
              <a:cxnLst/>
              <a:rect l="l" t="t" r="r" b="b"/>
              <a:pathLst>
                <a:path w="411" h="3891" extrusionOk="0">
                  <a:moveTo>
                    <a:pt x="201" y="0"/>
                  </a:moveTo>
                  <a:cubicBezTo>
                    <a:pt x="101" y="0"/>
                    <a:pt x="1" y="69"/>
                    <a:pt x="1" y="208"/>
                  </a:cubicBezTo>
                  <a:lnTo>
                    <a:pt x="1" y="3690"/>
                  </a:lnTo>
                  <a:cubicBezTo>
                    <a:pt x="1" y="3795"/>
                    <a:pt x="87" y="3890"/>
                    <a:pt x="201" y="3890"/>
                  </a:cubicBezTo>
                  <a:cubicBezTo>
                    <a:pt x="315" y="3890"/>
                    <a:pt x="411" y="3795"/>
                    <a:pt x="401" y="3680"/>
                  </a:cubicBezTo>
                  <a:lnTo>
                    <a:pt x="401" y="208"/>
                  </a:lnTo>
                  <a:cubicBezTo>
                    <a:pt x="401" y="69"/>
                    <a:pt x="301" y="0"/>
                    <a:pt x="201"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6203;p64"/>
            <p:cNvSpPr/>
            <p:nvPr/>
          </p:nvSpPr>
          <p:spPr>
            <a:xfrm>
              <a:off x="3173155" y="3365485"/>
              <a:ext cx="58131" cy="90260"/>
            </a:xfrm>
            <a:custGeom>
              <a:avLst/>
              <a:gdLst/>
              <a:ahLst/>
              <a:cxnLst/>
              <a:rect l="l" t="t" r="r" b="b"/>
              <a:pathLst>
                <a:path w="2220" h="3447" extrusionOk="0">
                  <a:moveTo>
                    <a:pt x="281" y="0"/>
                  </a:moveTo>
                  <a:cubicBezTo>
                    <a:pt x="141" y="0"/>
                    <a:pt x="1" y="145"/>
                    <a:pt x="92" y="308"/>
                  </a:cubicBezTo>
                  <a:lnTo>
                    <a:pt x="1781" y="3341"/>
                  </a:lnTo>
                  <a:cubicBezTo>
                    <a:pt x="1819" y="3408"/>
                    <a:pt x="1886" y="3446"/>
                    <a:pt x="1962" y="3446"/>
                  </a:cubicBezTo>
                  <a:cubicBezTo>
                    <a:pt x="2115" y="3446"/>
                    <a:pt x="2219" y="3275"/>
                    <a:pt x="2143" y="3141"/>
                  </a:cubicBezTo>
                  <a:lnTo>
                    <a:pt x="455" y="107"/>
                  </a:lnTo>
                  <a:cubicBezTo>
                    <a:pt x="412" y="32"/>
                    <a:pt x="347" y="0"/>
                    <a:pt x="281"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6204;p64"/>
            <p:cNvSpPr/>
            <p:nvPr/>
          </p:nvSpPr>
          <p:spPr>
            <a:xfrm>
              <a:off x="3114815" y="3419767"/>
              <a:ext cx="94999" cy="53208"/>
            </a:xfrm>
            <a:custGeom>
              <a:avLst/>
              <a:gdLst/>
              <a:ahLst/>
              <a:cxnLst/>
              <a:rect l="l" t="t" r="r" b="b"/>
              <a:pathLst>
                <a:path w="3628" h="2032" extrusionOk="0">
                  <a:moveTo>
                    <a:pt x="289" y="1"/>
                  </a:moveTo>
                  <a:cubicBezTo>
                    <a:pt x="107" y="1"/>
                    <a:pt x="0" y="255"/>
                    <a:pt x="183" y="372"/>
                  </a:cubicBezTo>
                  <a:lnTo>
                    <a:pt x="3245" y="2003"/>
                  </a:lnTo>
                  <a:cubicBezTo>
                    <a:pt x="3274" y="2013"/>
                    <a:pt x="3312" y="2022"/>
                    <a:pt x="3341" y="2022"/>
                  </a:cubicBezTo>
                  <a:lnTo>
                    <a:pt x="3341" y="2032"/>
                  </a:lnTo>
                  <a:cubicBezTo>
                    <a:pt x="3560" y="2022"/>
                    <a:pt x="3627" y="1745"/>
                    <a:pt x="3436" y="1640"/>
                  </a:cubicBezTo>
                  <a:lnTo>
                    <a:pt x="374" y="19"/>
                  </a:lnTo>
                  <a:cubicBezTo>
                    <a:pt x="345" y="6"/>
                    <a:pt x="316" y="1"/>
                    <a:pt x="289"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6205;p64"/>
            <p:cNvSpPr/>
            <p:nvPr/>
          </p:nvSpPr>
          <p:spPr>
            <a:xfrm>
              <a:off x="3281718" y="3365485"/>
              <a:ext cx="57947" cy="90260"/>
            </a:xfrm>
            <a:custGeom>
              <a:avLst/>
              <a:gdLst/>
              <a:ahLst/>
              <a:cxnLst/>
              <a:rect l="l" t="t" r="r" b="b"/>
              <a:pathLst>
                <a:path w="2213" h="3447" extrusionOk="0">
                  <a:moveTo>
                    <a:pt x="1937" y="0"/>
                  </a:moveTo>
                  <a:cubicBezTo>
                    <a:pt x="1872" y="0"/>
                    <a:pt x="1808" y="32"/>
                    <a:pt x="1765" y="107"/>
                  </a:cubicBezTo>
                  <a:lnTo>
                    <a:pt x="77" y="3141"/>
                  </a:lnTo>
                  <a:cubicBezTo>
                    <a:pt x="1" y="3275"/>
                    <a:pt x="96" y="3446"/>
                    <a:pt x="258" y="3446"/>
                  </a:cubicBezTo>
                  <a:cubicBezTo>
                    <a:pt x="325" y="3446"/>
                    <a:pt x="401" y="3408"/>
                    <a:pt x="439" y="3341"/>
                  </a:cubicBezTo>
                  <a:lnTo>
                    <a:pt x="2128" y="308"/>
                  </a:lnTo>
                  <a:cubicBezTo>
                    <a:pt x="2213" y="145"/>
                    <a:pt x="2075" y="0"/>
                    <a:pt x="1937"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6206;p64"/>
            <p:cNvSpPr/>
            <p:nvPr/>
          </p:nvSpPr>
          <p:spPr>
            <a:xfrm>
              <a:off x="3303190" y="3419610"/>
              <a:ext cx="94842" cy="53129"/>
            </a:xfrm>
            <a:custGeom>
              <a:avLst/>
              <a:gdLst/>
              <a:ahLst/>
              <a:cxnLst/>
              <a:rect l="l" t="t" r="r" b="b"/>
              <a:pathLst>
                <a:path w="3622" h="2029" extrusionOk="0">
                  <a:moveTo>
                    <a:pt x="3333" y="0"/>
                  </a:moveTo>
                  <a:cubicBezTo>
                    <a:pt x="3308" y="0"/>
                    <a:pt x="3282" y="5"/>
                    <a:pt x="3254" y="15"/>
                  </a:cubicBezTo>
                  <a:lnTo>
                    <a:pt x="182" y="1646"/>
                  </a:lnTo>
                  <a:cubicBezTo>
                    <a:pt x="1" y="1742"/>
                    <a:pt x="68" y="2028"/>
                    <a:pt x="278" y="2028"/>
                  </a:cubicBezTo>
                  <a:cubicBezTo>
                    <a:pt x="316" y="2028"/>
                    <a:pt x="344" y="2019"/>
                    <a:pt x="373" y="2009"/>
                  </a:cubicBezTo>
                  <a:lnTo>
                    <a:pt x="3445" y="378"/>
                  </a:lnTo>
                  <a:cubicBezTo>
                    <a:pt x="3621" y="252"/>
                    <a:pt x="3517" y="0"/>
                    <a:pt x="3333"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6207;p64"/>
            <p:cNvSpPr/>
            <p:nvPr/>
          </p:nvSpPr>
          <p:spPr>
            <a:xfrm>
              <a:off x="3228510" y="3561375"/>
              <a:ext cx="54229" cy="53993"/>
            </a:xfrm>
            <a:custGeom>
              <a:avLst/>
              <a:gdLst/>
              <a:ahLst/>
              <a:cxnLst/>
              <a:rect l="l" t="t" r="r" b="b"/>
              <a:pathLst>
                <a:path w="2071" h="2062" extrusionOk="0">
                  <a:moveTo>
                    <a:pt x="1031" y="1"/>
                  </a:moveTo>
                  <a:cubicBezTo>
                    <a:pt x="468" y="1"/>
                    <a:pt x="1" y="468"/>
                    <a:pt x="1" y="1031"/>
                  </a:cubicBezTo>
                  <a:cubicBezTo>
                    <a:pt x="1" y="1603"/>
                    <a:pt x="468" y="2061"/>
                    <a:pt x="1031" y="2061"/>
                  </a:cubicBezTo>
                  <a:cubicBezTo>
                    <a:pt x="1603" y="2061"/>
                    <a:pt x="2071" y="1603"/>
                    <a:pt x="2071" y="1031"/>
                  </a:cubicBezTo>
                  <a:cubicBezTo>
                    <a:pt x="2071" y="468"/>
                    <a:pt x="1603" y="1"/>
                    <a:pt x="10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ttangolo 2"/>
          <p:cNvSpPr/>
          <p:nvPr/>
        </p:nvSpPr>
        <p:spPr>
          <a:xfrm>
            <a:off x="1090224" y="2370774"/>
            <a:ext cx="4457960" cy="1754326"/>
          </a:xfrm>
          <a:prstGeom prst="rect">
            <a:avLst/>
          </a:prstGeom>
        </p:spPr>
        <p:txBody>
          <a:bodyPr wrap="square">
            <a:spAutoFit/>
          </a:bodyPr>
          <a:lstStyle/>
          <a:p>
            <a:r>
              <a:rPr lang="it-IT" dirty="0" err="1"/>
              <a:t>Racc</a:t>
            </a:r>
            <a:r>
              <a:rPr lang="it-IT" dirty="0"/>
              <a:t>. 1 - […] </a:t>
            </a:r>
            <a:r>
              <a:rPr lang="it-IT" i="1" dirty="0"/>
              <a:t>Rafforzare la resilienza </a:t>
            </a:r>
            <a:r>
              <a:rPr lang="it-IT" dirty="0"/>
              <a:t>e la capacità del sistema sanitario per quanto riguarda gli </a:t>
            </a:r>
            <a:r>
              <a:rPr lang="it-IT" i="1" dirty="0"/>
              <a:t>operatori</a:t>
            </a:r>
            <a:r>
              <a:rPr lang="it-IT" dirty="0"/>
              <a:t> sanitari, i prodotti medici essenziali e le </a:t>
            </a:r>
            <a:r>
              <a:rPr lang="it-IT" i="1" dirty="0"/>
              <a:t>infrastrutture</a:t>
            </a:r>
            <a:r>
              <a:rPr lang="it-IT" dirty="0"/>
              <a:t>; </a:t>
            </a:r>
            <a:r>
              <a:rPr lang="it-IT" dirty="0">
                <a:solidFill>
                  <a:srgbClr val="FF0000"/>
                </a:solidFill>
              </a:rPr>
              <a:t>migliorare il coordinamento tra autorità nazionali e regionali</a:t>
            </a:r>
            <a:r>
              <a:rPr lang="it-IT" dirty="0"/>
              <a:t>.</a:t>
            </a:r>
          </a:p>
        </p:txBody>
      </p:sp>
      <p:grpSp>
        <p:nvGrpSpPr>
          <p:cNvPr id="22" name="Google Shape;2369;p61">
            <a:extLst>
              <a:ext uri="{FF2B5EF4-FFF2-40B4-BE49-F238E27FC236}">
                <a16:creationId xmlns:a16="http://schemas.microsoft.com/office/drawing/2014/main" id="{C03B5276-2961-4F83-B860-9F49448D2282}"/>
              </a:ext>
            </a:extLst>
          </p:cNvPr>
          <p:cNvGrpSpPr/>
          <p:nvPr/>
        </p:nvGrpSpPr>
        <p:grpSpPr>
          <a:xfrm>
            <a:off x="974393" y="1463045"/>
            <a:ext cx="604046" cy="566221"/>
            <a:chOff x="1748382" y="3384797"/>
            <a:chExt cx="364673" cy="340067"/>
          </a:xfrm>
        </p:grpSpPr>
        <p:sp>
          <p:nvSpPr>
            <p:cNvPr id="23" name="Google Shape;2370;p61">
              <a:extLst>
                <a:ext uri="{FF2B5EF4-FFF2-40B4-BE49-F238E27FC236}">
                  <a16:creationId xmlns:a16="http://schemas.microsoft.com/office/drawing/2014/main" id="{98BB37AD-A81A-4C1E-8BB1-EA928E754E93}"/>
                </a:ext>
              </a:extLst>
            </p:cNvPr>
            <p:cNvSpPr/>
            <p:nvPr/>
          </p:nvSpPr>
          <p:spPr>
            <a:xfrm>
              <a:off x="1805182" y="3628332"/>
              <a:ext cx="45509" cy="45509"/>
            </a:xfrm>
            <a:custGeom>
              <a:avLst/>
              <a:gdLst/>
              <a:ahLst/>
              <a:cxnLst/>
              <a:rect l="l" t="t" r="r" b="b"/>
              <a:pathLst>
                <a:path w="1733" h="1733" extrusionOk="0">
                  <a:moveTo>
                    <a:pt x="220" y="0"/>
                  </a:moveTo>
                  <a:cubicBezTo>
                    <a:pt x="106" y="0"/>
                    <a:pt x="10" y="96"/>
                    <a:pt x="10" y="221"/>
                  </a:cubicBezTo>
                  <a:lnTo>
                    <a:pt x="10" y="1513"/>
                  </a:lnTo>
                  <a:cubicBezTo>
                    <a:pt x="0" y="1627"/>
                    <a:pt x="96" y="1733"/>
                    <a:pt x="220" y="1733"/>
                  </a:cubicBezTo>
                  <a:lnTo>
                    <a:pt x="1512" y="1733"/>
                  </a:lnTo>
                  <a:cubicBezTo>
                    <a:pt x="1637" y="1733"/>
                    <a:pt x="1733" y="1637"/>
                    <a:pt x="1733" y="1522"/>
                  </a:cubicBezTo>
                  <a:lnTo>
                    <a:pt x="1733" y="221"/>
                  </a:lnTo>
                  <a:cubicBezTo>
                    <a:pt x="1733" y="96"/>
                    <a:pt x="1627" y="0"/>
                    <a:pt x="1512" y="0"/>
                  </a:cubicBezTo>
                  <a:close/>
                </a:path>
              </a:pathLst>
            </a:custGeom>
            <a:solidFill>
              <a:srgbClr val="1226D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371;p61">
              <a:extLst>
                <a:ext uri="{FF2B5EF4-FFF2-40B4-BE49-F238E27FC236}">
                  <a16:creationId xmlns:a16="http://schemas.microsoft.com/office/drawing/2014/main" id="{46F044AB-FEE5-4292-A619-67DA70456499}"/>
                </a:ext>
              </a:extLst>
            </p:cNvPr>
            <p:cNvSpPr/>
            <p:nvPr/>
          </p:nvSpPr>
          <p:spPr>
            <a:xfrm>
              <a:off x="1954208" y="3509453"/>
              <a:ext cx="105828" cy="90728"/>
            </a:xfrm>
            <a:custGeom>
              <a:avLst/>
              <a:gdLst/>
              <a:ahLst/>
              <a:cxnLst/>
              <a:rect l="l" t="t" r="r" b="b"/>
              <a:pathLst>
                <a:path w="4030" h="3455" extrusionOk="0">
                  <a:moveTo>
                    <a:pt x="2307" y="1"/>
                  </a:moveTo>
                  <a:cubicBezTo>
                    <a:pt x="766" y="1"/>
                    <a:pt x="0" y="1857"/>
                    <a:pt x="1082" y="2948"/>
                  </a:cubicBezTo>
                  <a:cubicBezTo>
                    <a:pt x="1434" y="3298"/>
                    <a:pt x="1867" y="3454"/>
                    <a:pt x="2290" y="3454"/>
                  </a:cubicBezTo>
                  <a:cubicBezTo>
                    <a:pt x="3179" y="3454"/>
                    <a:pt x="4030" y="2766"/>
                    <a:pt x="4030" y="1723"/>
                  </a:cubicBezTo>
                  <a:cubicBezTo>
                    <a:pt x="4030" y="766"/>
                    <a:pt x="3264" y="1"/>
                    <a:pt x="2307" y="1"/>
                  </a:cubicBezTo>
                  <a:close/>
                </a:path>
              </a:pathLst>
            </a:custGeom>
            <a:solidFill>
              <a:srgbClr val="1226D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372;p61">
              <a:extLst>
                <a:ext uri="{FF2B5EF4-FFF2-40B4-BE49-F238E27FC236}">
                  <a16:creationId xmlns:a16="http://schemas.microsoft.com/office/drawing/2014/main" id="{892E2037-FD5E-44E1-ADBE-4D7F1D1123EA}"/>
                </a:ext>
              </a:extLst>
            </p:cNvPr>
            <p:cNvSpPr/>
            <p:nvPr/>
          </p:nvSpPr>
          <p:spPr>
            <a:xfrm>
              <a:off x="1964764" y="3546165"/>
              <a:ext cx="100051" cy="54043"/>
            </a:xfrm>
            <a:custGeom>
              <a:avLst/>
              <a:gdLst/>
              <a:ahLst/>
              <a:cxnLst/>
              <a:rect l="l" t="t" r="r" b="b"/>
              <a:pathLst>
                <a:path w="3810" h="2058" extrusionOk="0">
                  <a:moveTo>
                    <a:pt x="211" y="0"/>
                  </a:moveTo>
                  <a:lnTo>
                    <a:pt x="211" y="0"/>
                  </a:lnTo>
                  <a:cubicBezTo>
                    <a:pt x="0" y="1062"/>
                    <a:pt x="823" y="2058"/>
                    <a:pt x="1905" y="2058"/>
                  </a:cubicBezTo>
                  <a:cubicBezTo>
                    <a:pt x="2986" y="2058"/>
                    <a:pt x="3809" y="1062"/>
                    <a:pt x="3599" y="0"/>
                  </a:cubicBezTo>
                  <a:lnTo>
                    <a:pt x="3599" y="0"/>
                  </a:lnTo>
                  <a:cubicBezTo>
                    <a:pt x="3446" y="813"/>
                    <a:pt x="2738" y="1407"/>
                    <a:pt x="1905" y="1407"/>
                  </a:cubicBezTo>
                  <a:cubicBezTo>
                    <a:pt x="1072" y="1407"/>
                    <a:pt x="364" y="813"/>
                    <a:pt x="211" y="0"/>
                  </a:cubicBezTo>
                  <a:close/>
                </a:path>
              </a:pathLst>
            </a:custGeom>
            <a:solidFill>
              <a:srgbClr val="2329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373;p61">
              <a:extLst>
                <a:ext uri="{FF2B5EF4-FFF2-40B4-BE49-F238E27FC236}">
                  <a16:creationId xmlns:a16="http://schemas.microsoft.com/office/drawing/2014/main" id="{382B5588-8F1E-4285-8B04-C81EE02674AD}"/>
                </a:ext>
              </a:extLst>
            </p:cNvPr>
            <p:cNvSpPr/>
            <p:nvPr/>
          </p:nvSpPr>
          <p:spPr>
            <a:xfrm>
              <a:off x="1833569" y="3407433"/>
              <a:ext cx="153096" cy="294585"/>
            </a:xfrm>
            <a:custGeom>
              <a:avLst/>
              <a:gdLst/>
              <a:ahLst/>
              <a:cxnLst/>
              <a:rect l="l" t="t" r="r" b="b"/>
              <a:pathLst>
                <a:path w="5830" h="11218" extrusionOk="0">
                  <a:moveTo>
                    <a:pt x="5603" y="0"/>
                  </a:moveTo>
                  <a:cubicBezTo>
                    <a:pt x="5531" y="0"/>
                    <a:pt x="5464" y="38"/>
                    <a:pt x="5427" y="105"/>
                  </a:cubicBezTo>
                  <a:cubicBezTo>
                    <a:pt x="5016" y="756"/>
                    <a:pt x="4527" y="1359"/>
                    <a:pt x="3972" y="1895"/>
                  </a:cubicBezTo>
                  <a:cubicBezTo>
                    <a:pt x="3140" y="2709"/>
                    <a:pt x="1819" y="3666"/>
                    <a:pt x="221" y="3666"/>
                  </a:cubicBezTo>
                  <a:cubicBezTo>
                    <a:pt x="96" y="3666"/>
                    <a:pt x="1" y="3761"/>
                    <a:pt x="1" y="3876"/>
                  </a:cubicBezTo>
                  <a:lnTo>
                    <a:pt x="1" y="7331"/>
                  </a:lnTo>
                  <a:cubicBezTo>
                    <a:pt x="1" y="7455"/>
                    <a:pt x="96" y="7551"/>
                    <a:pt x="221" y="7551"/>
                  </a:cubicBezTo>
                  <a:cubicBezTo>
                    <a:pt x="1810" y="7551"/>
                    <a:pt x="3140" y="8508"/>
                    <a:pt x="3972" y="9312"/>
                  </a:cubicBezTo>
                  <a:cubicBezTo>
                    <a:pt x="4527" y="9848"/>
                    <a:pt x="5016" y="10451"/>
                    <a:pt x="5427" y="11111"/>
                  </a:cubicBezTo>
                  <a:cubicBezTo>
                    <a:pt x="5467" y="11185"/>
                    <a:pt x="5536" y="11217"/>
                    <a:pt x="5605" y="11217"/>
                  </a:cubicBezTo>
                  <a:cubicBezTo>
                    <a:pt x="5716" y="11217"/>
                    <a:pt x="5829" y="11132"/>
                    <a:pt x="5829" y="10996"/>
                  </a:cubicBezTo>
                  <a:lnTo>
                    <a:pt x="5829" y="220"/>
                  </a:lnTo>
                  <a:cubicBezTo>
                    <a:pt x="5829" y="115"/>
                    <a:pt x="5762" y="29"/>
                    <a:pt x="5666" y="10"/>
                  </a:cubicBezTo>
                  <a:cubicBezTo>
                    <a:pt x="5645" y="3"/>
                    <a:pt x="5624" y="0"/>
                    <a:pt x="5603" y="0"/>
                  </a:cubicBezTo>
                  <a:close/>
                </a:path>
              </a:pathLst>
            </a:custGeom>
            <a:solidFill>
              <a:srgbClr val="1226D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374;p61">
              <a:extLst>
                <a:ext uri="{FF2B5EF4-FFF2-40B4-BE49-F238E27FC236}">
                  <a16:creationId xmlns:a16="http://schemas.microsoft.com/office/drawing/2014/main" id="{9F8D73E6-15DC-4427-8572-DF6C13891E21}"/>
                </a:ext>
              </a:extLst>
            </p:cNvPr>
            <p:cNvSpPr/>
            <p:nvPr/>
          </p:nvSpPr>
          <p:spPr>
            <a:xfrm>
              <a:off x="1833569" y="3583086"/>
              <a:ext cx="152991" cy="118932"/>
            </a:xfrm>
            <a:custGeom>
              <a:avLst/>
              <a:gdLst/>
              <a:ahLst/>
              <a:cxnLst/>
              <a:rect l="l" t="t" r="r" b="b"/>
              <a:pathLst>
                <a:path w="5826" h="4529" extrusionOk="0">
                  <a:moveTo>
                    <a:pt x="1" y="1"/>
                  </a:moveTo>
                  <a:lnTo>
                    <a:pt x="1" y="642"/>
                  </a:lnTo>
                  <a:cubicBezTo>
                    <a:pt x="1" y="766"/>
                    <a:pt x="96" y="862"/>
                    <a:pt x="211" y="862"/>
                  </a:cubicBezTo>
                  <a:cubicBezTo>
                    <a:pt x="1810" y="862"/>
                    <a:pt x="3130" y="1819"/>
                    <a:pt x="3963" y="2623"/>
                  </a:cubicBezTo>
                  <a:cubicBezTo>
                    <a:pt x="4518" y="3159"/>
                    <a:pt x="5006" y="3762"/>
                    <a:pt x="5418" y="4422"/>
                  </a:cubicBezTo>
                  <a:cubicBezTo>
                    <a:pt x="5461" y="4496"/>
                    <a:pt x="5532" y="4528"/>
                    <a:pt x="5602" y="4528"/>
                  </a:cubicBezTo>
                  <a:cubicBezTo>
                    <a:pt x="5715" y="4528"/>
                    <a:pt x="5825" y="4443"/>
                    <a:pt x="5819" y="4307"/>
                  </a:cubicBezTo>
                  <a:lnTo>
                    <a:pt x="5819" y="3236"/>
                  </a:lnTo>
                  <a:cubicBezTo>
                    <a:pt x="5819" y="3322"/>
                    <a:pt x="5762" y="3408"/>
                    <a:pt x="5676" y="3437"/>
                  </a:cubicBezTo>
                  <a:cubicBezTo>
                    <a:pt x="5653" y="3446"/>
                    <a:pt x="5630" y="3450"/>
                    <a:pt x="5607" y="3450"/>
                  </a:cubicBezTo>
                  <a:cubicBezTo>
                    <a:pt x="5533" y="3450"/>
                    <a:pt x="5461" y="3406"/>
                    <a:pt x="5418" y="3341"/>
                  </a:cubicBezTo>
                  <a:cubicBezTo>
                    <a:pt x="5418" y="3331"/>
                    <a:pt x="4882" y="2862"/>
                    <a:pt x="3963" y="1982"/>
                  </a:cubicBezTo>
                  <a:cubicBezTo>
                    <a:pt x="3130" y="1178"/>
                    <a:pt x="1810" y="211"/>
                    <a:pt x="211" y="211"/>
                  </a:cubicBezTo>
                  <a:cubicBezTo>
                    <a:pt x="96" y="211"/>
                    <a:pt x="1" y="116"/>
                    <a:pt x="1" y="1"/>
                  </a:cubicBezTo>
                  <a:close/>
                </a:path>
              </a:pathLst>
            </a:custGeom>
            <a:solidFill>
              <a:srgbClr val="2329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375;p61">
              <a:extLst>
                <a:ext uri="{FF2B5EF4-FFF2-40B4-BE49-F238E27FC236}">
                  <a16:creationId xmlns:a16="http://schemas.microsoft.com/office/drawing/2014/main" id="{F20ED86E-873C-4E00-8CBA-76FF142D951E}"/>
                </a:ext>
              </a:extLst>
            </p:cNvPr>
            <p:cNvSpPr/>
            <p:nvPr/>
          </p:nvSpPr>
          <p:spPr>
            <a:xfrm>
              <a:off x="1975058" y="3384797"/>
              <a:ext cx="45535" cy="340067"/>
            </a:xfrm>
            <a:custGeom>
              <a:avLst/>
              <a:gdLst/>
              <a:ahLst/>
              <a:cxnLst/>
              <a:rect l="l" t="t" r="r" b="b"/>
              <a:pathLst>
                <a:path w="1734" h="12950" extrusionOk="0">
                  <a:moveTo>
                    <a:pt x="221" y="1"/>
                  </a:moveTo>
                  <a:cubicBezTo>
                    <a:pt x="97" y="1"/>
                    <a:pt x="1" y="97"/>
                    <a:pt x="1" y="211"/>
                  </a:cubicBezTo>
                  <a:lnTo>
                    <a:pt x="1" y="12729"/>
                  </a:lnTo>
                  <a:cubicBezTo>
                    <a:pt x="1" y="12844"/>
                    <a:pt x="97" y="12949"/>
                    <a:pt x="221" y="12949"/>
                  </a:cubicBezTo>
                  <a:lnTo>
                    <a:pt x="1513" y="12949"/>
                  </a:lnTo>
                  <a:cubicBezTo>
                    <a:pt x="1628" y="12949"/>
                    <a:pt x="1733" y="12844"/>
                    <a:pt x="1733" y="12729"/>
                  </a:cubicBezTo>
                  <a:lnTo>
                    <a:pt x="1733" y="211"/>
                  </a:lnTo>
                  <a:cubicBezTo>
                    <a:pt x="1723" y="97"/>
                    <a:pt x="1628" y="1"/>
                    <a:pt x="1513" y="1"/>
                  </a:cubicBezTo>
                  <a:close/>
                </a:path>
              </a:pathLst>
            </a:custGeom>
            <a:solidFill>
              <a:srgbClr val="FFB1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376;p61">
              <a:extLst>
                <a:ext uri="{FF2B5EF4-FFF2-40B4-BE49-F238E27FC236}">
                  <a16:creationId xmlns:a16="http://schemas.microsoft.com/office/drawing/2014/main" id="{E503696E-6C08-4BA5-85D9-FCD51B9D3E1E}"/>
                </a:ext>
              </a:extLst>
            </p:cNvPr>
            <p:cNvSpPr/>
            <p:nvPr/>
          </p:nvSpPr>
          <p:spPr>
            <a:xfrm>
              <a:off x="1975058" y="3696451"/>
              <a:ext cx="45535" cy="28413"/>
            </a:xfrm>
            <a:custGeom>
              <a:avLst/>
              <a:gdLst/>
              <a:ahLst/>
              <a:cxnLst/>
              <a:rect l="l" t="t" r="r" b="b"/>
              <a:pathLst>
                <a:path w="1734" h="1082" extrusionOk="0">
                  <a:moveTo>
                    <a:pt x="1" y="0"/>
                  </a:moveTo>
                  <a:lnTo>
                    <a:pt x="1" y="861"/>
                  </a:lnTo>
                  <a:cubicBezTo>
                    <a:pt x="1" y="986"/>
                    <a:pt x="97" y="1081"/>
                    <a:pt x="221" y="1081"/>
                  </a:cubicBezTo>
                  <a:lnTo>
                    <a:pt x="1513" y="1081"/>
                  </a:lnTo>
                  <a:cubicBezTo>
                    <a:pt x="1628" y="1081"/>
                    <a:pt x="1733" y="986"/>
                    <a:pt x="1733" y="861"/>
                  </a:cubicBezTo>
                  <a:lnTo>
                    <a:pt x="1733" y="0"/>
                  </a:lnTo>
                  <a:cubicBezTo>
                    <a:pt x="1733" y="115"/>
                    <a:pt x="1628" y="220"/>
                    <a:pt x="1513" y="220"/>
                  </a:cubicBezTo>
                  <a:lnTo>
                    <a:pt x="221" y="220"/>
                  </a:lnTo>
                  <a:cubicBezTo>
                    <a:pt x="97" y="220"/>
                    <a:pt x="1" y="115"/>
                    <a:pt x="1" y="0"/>
                  </a:cubicBezTo>
                  <a:close/>
                </a:path>
              </a:pathLst>
            </a:custGeom>
            <a:solidFill>
              <a:srgbClr val="2329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2377;p61">
              <a:extLst>
                <a:ext uri="{FF2B5EF4-FFF2-40B4-BE49-F238E27FC236}">
                  <a16:creationId xmlns:a16="http://schemas.microsoft.com/office/drawing/2014/main" id="{C1FFBA1A-60BE-4758-B4D0-97F98D8C95D8}"/>
                </a:ext>
              </a:extLst>
            </p:cNvPr>
            <p:cNvSpPr/>
            <p:nvPr/>
          </p:nvSpPr>
          <p:spPr>
            <a:xfrm>
              <a:off x="1748618" y="3503676"/>
              <a:ext cx="45272" cy="102073"/>
            </a:xfrm>
            <a:custGeom>
              <a:avLst/>
              <a:gdLst/>
              <a:ahLst/>
              <a:cxnLst/>
              <a:rect l="l" t="t" r="r" b="b"/>
              <a:pathLst>
                <a:path w="1724" h="3887" extrusionOk="0">
                  <a:moveTo>
                    <a:pt x="1073" y="1"/>
                  </a:moveTo>
                  <a:cubicBezTo>
                    <a:pt x="479" y="1"/>
                    <a:pt x="1" y="479"/>
                    <a:pt x="1" y="1082"/>
                  </a:cubicBezTo>
                  <a:lnTo>
                    <a:pt x="1" y="2805"/>
                  </a:lnTo>
                  <a:cubicBezTo>
                    <a:pt x="1" y="3398"/>
                    <a:pt x="479" y="3886"/>
                    <a:pt x="1073" y="3886"/>
                  </a:cubicBezTo>
                  <a:lnTo>
                    <a:pt x="1503" y="3886"/>
                  </a:lnTo>
                  <a:cubicBezTo>
                    <a:pt x="1628" y="3886"/>
                    <a:pt x="1724" y="3781"/>
                    <a:pt x="1724" y="3666"/>
                  </a:cubicBezTo>
                  <a:lnTo>
                    <a:pt x="1724" y="221"/>
                  </a:lnTo>
                  <a:cubicBezTo>
                    <a:pt x="1724" y="96"/>
                    <a:pt x="1628" y="1"/>
                    <a:pt x="1503" y="1"/>
                  </a:cubicBezTo>
                  <a:close/>
                </a:path>
              </a:pathLst>
            </a:custGeom>
            <a:solidFill>
              <a:srgbClr val="1226D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2378;p61">
              <a:extLst>
                <a:ext uri="{FF2B5EF4-FFF2-40B4-BE49-F238E27FC236}">
                  <a16:creationId xmlns:a16="http://schemas.microsoft.com/office/drawing/2014/main" id="{53077F0E-36E7-40D8-B422-9B8400BC0033}"/>
                </a:ext>
              </a:extLst>
            </p:cNvPr>
            <p:cNvSpPr/>
            <p:nvPr/>
          </p:nvSpPr>
          <p:spPr>
            <a:xfrm>
              <a:off x="1748382" y="3508954"/>
              <a:ext cx="45509" cy="96794"/>
            </a:xfrm>
            <a:custGeom>
              <a:avLst/>
              <a:gdLst/>
              <a:ahLst/>
              <a:cxnLst/>
              <a:rect l="l" t="t" r="r" b="b"/>
              <a:pathLst>
                <a:path w="1733" h="3686" extrusionOk="0">
                  <a:moveTo>
                    <a:pt x="460" y="1"/>
                  </a:moveTo>
                  <a:lnTo>
                    <a:pt x="460" y="1"/>
                  </a:lnTo>
                  <a:cubicBezTo>
                    <a:pt x="173" y="202"/>
                    <a:pt x="0" y="527"/>
                    <a:pt x="0" y="881"/>
                  </a:cubicBezTo>
                  <a:lnTo>
                    <a:pt x="0" y="2604"/>
                  </a:lnTo>
                  <a:cubicBezTo>
                    <a:pt x="0" y="3197"/>
                    <a:pt x="488" y="3685"/>
                    <a:pt x="1082" y="3685"/>
                  </a:cubicBezTo>
                  <a:lnTo>
                    <a:pt x="1512" y="3685"/>
                  </a:lnTo>
                  <a:cubicBezTo>
                    <a:pt x="1637" y="3685"/>
                    <a:pt x="1733" y="3580"/>
                    <a:pt x="1733" y="3465"/>
                  </a:cubicBezTo>
                  <a:lnTo>
                    <a:pt x="1733" y="3034"/>
                  </a:lnTo>
                  <a:lnTo>
                    <a:pt x="1082" y="3034"/>
                  </a:lnTo>
                  <a:cubicBezTo>
                    <a:pt x="728" y="3034"/>
                    <a:pt x="441" y="2747"/>
                    <a:pt x="441" y="2393"/>
                  </a:cubicBezTo>
                  <a:lnTo>
                    <a:pt x="441" y="240"/>
                  </a:lnTo>
                  <a:cubicBezTo>
                    <a:pt x="441" y="154"/>
                    <a:pt x="441" y="77"/>
                    <a:pt x="460" y="1"/>
                  </a:cubicBezTo>
                  <a:close/>
                </a:path>
              </a:pathLst>
            </a:custGeom>
            <a:solidFill>
              <a:srgbClr val="2329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2379;p61">
              <a:extLst>
                <a:ext uri="{FF2B5EF4-FFF2-40B4-BE49-F238E27FC236}">
                  <a16:creationId xmlns:a16="http://schemas.microsoft.com/office/drawing/2014/main" id="{821749A1-55C5-465D-8D4C-193BCE29EBEA}"/>
                </a:ext>
              </a:extLst>
            </p:cNvPr>
            <p:cNvSpPr/>
            <p:nvPr/>
          </p:nvSpPr>
          <p:spPr>
            <a:xfrm>
              <a:off x="1788087" y="3503676"/>
              <a:ext cx="56827" cy="102073"/>
            </a:xfrm>
            <a:custGeom>
              <a:avLst/>
              <a:gdLst/>
              <a:ahLst/>
              <a:cxnLst/>
              <a:rect l="l" t="t" r="r" b="b"/>
              <a:pathLst>
                <a:path w="2164" h="3887" extrusionOk="0">
                  <a:moveTo>
                    <a:pt x="0" y="1"/>
                  </a:moveTo>
                  <a:lnTo>
                    <a:pt x="0" y="3886"/>
                  </a:lnTo>
                  <a:lnTo>
                    <a:pt x="2163" y="3886"/>
                  </a:lnTo>
                  <a:lnTo>
                    <a:pt x="2163" y="1"/>
                  </a:lnTo>
                  <a:close/>
                </a:path>
              </a:pathLst>
            </a:custGeom>
            <a:solidFill>
              <a:srgbClr val="5664E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380;p61">
              <a:extLst>
                <a:ext uri="{FF2B5EF4-FFF2-40B4-BE49-F238E27FC236}">
                  <a16:creationId xmlns:a16="http://schemas.microsoft.com/office/drawing/2014/main" id="{0F47A663-2C1E-4A86-9590-B29C507E1D45}"/>
                </a:ext>
              </a:extLst>
            </p:cNvPr>
            <p:cNvSpPr/>
            <p:nvPr/>
          </p:nvSpPr>
          <p:spPr>
            <a:xfrm>
              <a:off x="1788087" y="3588627"/>
              <a:ext cx="56827" cy="17122"/>
            </a:xfrm>
            <a:custGeom>
              <a:avLst/>
              <a:gdLst/>
              <a:ahLst/>
              <a:cxnLst/>
              <a:rect l="l" t="t" r="r" b="b"/>
              <a:pathLst>
                <a:path w="2164" h="652" extrusionOk="0">
                  <a:moveTo>
                    <a:pt x="0" y="0"/>
                  </a:moveTo>
                  <a:lnTo>
                    <a:pt x="0" y="651"/>
                  </a:lnTo>
                  <a:lnTo>
                    <a:pt x="2163" y="651"/>
                  </a:lnTo>
                  <a:lnTo>
                    <a:pt x="2163" y="0"/>
                  </a:lnTo>
                  <a:close/>
                </a:path>
              </a:pathLst>
            </a:custGeom>
            <a:solidFill>
              <a:srgbClr val="2329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381;p61">
              <a:extLst>
                <a:ext uri="{FF2B5EF4-FFF2-40B4-BE49-F238E27FC236}">
                  <a16:creationId xmlns:a16="http://schemas.microsoft.com/office/drawing/2014/main" id="{42FD52E8-6684-479C-8F0B-8BA14E7E0099}"/>
                </a:ext>
              </a:extLst>
            </p:cNvPr>
            <p:cNvSpPr/>
            <p:nvPr/>
          </p:nvSpPr>
          <p:spPr>
            <a:xfrm>
              <a:off x="1788087" y="3605722"/>
              <a:ext cx="56827" cy="90755"/>
            </a:xfrm>
            <a:custGeom>
              <a:avLst/>
              <a:gdLst/>
              <a:ahLst/>
              <a:cxnLst/>
              <a:rect l="l" t="t" r="r" b="b"/>
              <a:pathLst>
                <a:path w="2164" h="3456" extrusionOk="0">
                  <a:moveTo>
                    <a:pt x="10" y="0"/>
                  </a:moveTo>
                  <a:lnTo>
                    <a:pt x="0" y="3235"/>
                  </a:lnTo>
                  <a:cubicBezTo>
                    <a:pt x="0" y="3350"/>
                    <a:pt x="96" y="3455"/>
                    <a:pt x="221" y="3455"/>
                  </a:cubicBezTo>
                  <a:lnTo>
                    <a:pt x="1082" y="3455"/>
                  </a:lnTo>
                  <a:cubicBezTo>
                    <a:pt x="1178" y="3445"/>
                    <a:pt x="1264" y="3388"/>
                    <a:pt x="1292" y="3292"/>
                  </a:cubicBezTo>
                  <a:lnTo>
                    <a:pt x="2163" y="0"/>
                  </a:lnTo>
                  <a:close/>
                </a:path>
              </a:pathLst>
            </a:custGeom>
            <a:solidFill>
              <a:srgbClr val="1226D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2382;p61">
              <a:extLst>
                <a:ext uri="{FF2B5EF4-FFF2-40B4-BE49-F238E27FC236}">
                  <a16:creationId xmlns:a16="http://schemas.microsoft.com/office/drawing/2014/main" id="{0396BD92-723F-422B-AE4B-5A6E1664C8DC}"/>
                </a:ext>
              </a:extLst>
            </p:cNvPr>
            <p:cNvSpPr/>
            <p:nvPr/>
          </p:nvSpPr>
          <p:spPr>
            <a:xfrm>
              <a:off x="2080860" y="3548922"/>
              <a:ext cx="32195" cy="11581"/>
            </a:xfrm>
            <a:custGeom>
              <a:avLst/>
              <a:gdLst/>
              <a:ahLst/>
              <a:cxnLst/>
              <a:rect l="l" t="t" r="r" b="b"/>
              <a:pathLst>
                <a:path w="1226" h="441" extrusionOk="0">
                  <a:moveTo>
                    <a:pt x="288" y="0"/>
                  </a:moveTo>
                  <a:cubicBezTo>
                    <a:pt x="1" y="0"/>
                    <a:pt x="1" y="441"/>
                    <a:pt x="288" y="441"/>
                  </a:cubicBezTo>
                  <a:lnTo>
                    <a:pt x="939" y="441"/>
                  </a:lnTo>
                  <a:cubicBezTo>
                    <a:pt x="1226" y="441"/>
                    <a:pt x="1226" y="0"/>
                    <a:pt x="939" y="0"/>
                  </a:cubicBezTo>
                  <a:close/>
                </a:path>
              </a:pathLst>
            </a:custGeom>
            <a:solidFill>
              <a:srgbClr val="5664E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383;p61">
              <a:extLst>
                <a:ext uri="{FF2B5EF4-FFF2-40B4-BE49-F238E27FC236}">
                  <a16:creationId xmlns:a16="http://schemas.microsoft.com/office/drawing/2014/main" id="{DF947E29-3268-4A6C-BB13-B7ACF3B07500}"/>
                </a:ext>
              </a:extLst>
            </p:cNvPr>
            <p:cNvSpPr/>
            <p:nvPr/>
          </p:nvSpPr>
          <p:spPr>
            <a:xfrm>
              <a:off x="2059510" y="3484874"/>
              <a:ext cx="27468" cy="23345"/>
            </a:xfrm>
            <a:custGeom>
              <a:avLst/>
              <a:gdLst/>
              <a:ahLst/>
              <a:cxnLst/>
              <a:rect l="l" t="t" r="r" b="b"/>
              <a:pathLst>
                <a:path w="1046" h="889" extrusionOk="0">
                  <a:moveTo>
                    <a:pt x="732" y="0"/>
                  </a:moveTo>
                  <a:cubicBezTo>
                    <a:pt x="682" y="0"/>
                    <a:pt x="630" y="20"/>
                    <a:pt x="584" y="66"/>
                  </a:cubicBezTo>
                  <a:lnTo>
                    <a:pt x="125" y="525"/>
                  </a:lnTo>
                  <a:cubicBezTo>
                    <a:pt x="0" y="659"/>
                    <a:pt x="87" y="889"/>
                    <a:pt x="278" y="889"/>
                  </a:cubicBezTo>
                  <a:cubicBezTo>
                    <a:pt x="335" y="889"/>
                    <a:pt x="393" y="870"/>
                    <a:pt x="431" y="831"/>
                  </a:cubicBezTo>
                  <a:lnTo>
                    <a:pt x="890" y="372"/>
                  </a:lnTo>
                  <a:cubicBezTo>
                    <a:pt x="1045" y="217"/>
                    <a:pt x="899" y="0"/>
                    <a:pt x="732" y="0"/>
                  </a:cubicBezTo>
                  <a:close/>
                </a:path>
              </a:pathLst>
            </a:custGeom>
            <a:solidFill>
              <a:srgbClr val="5664E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384;p61">
              <a:extLst>
                <a:ext uri="{FF2B5EF4-FFF2-40B4-BE49-F238E27FC236}">
                  <a16:creationId xmlns:a16="http://schemas.microsoft.com/office/drawing/2014/main" id="{26AC01C4-94C1-4602-8BA2-6F1BECAF4061}"/>
                </a:ext>
              </a:extLst>
            </p:cNvPr>
            <p:cNvSpPr/>
            <p:nvPr/>
          </p:nvSpPr>
          <p:spPr>
            <a:xfrm>
              <a:off x="2058723" y="3600969"/>
              <a:ext cx="27704" cy="23608"/>
            </a:xfrm>
            <a:custGeom>
              <a:avLst/>
              <a:gdLst/>
              <a:ahLst/>
              <a:cxnLst/>
              <a:rect l="l" t="t" r="r" b="b"/>
              <a:pathLst>
                <a:path w="1055" h="899" extrusionOk="0">
                  <a:moveTo>
                    <a:pt x="313" y="1"/>
                  </a:moveTo>
                  <a:cubicBezTo>
                    <a:pt x="146" y="1"/>
                    <a:pt x="0" y="218"/>
                    <a:pt x="155" y="373"/>
                  </a:cubicBezTo>
                  <a:lnTo>
                    <a:pt x="614" y="832"/>
                  </a:lnTo>
                  <a:cubicBezTo>
                    <a:pt x="652" y="870"/>
                    <a:pt x="710" y="899"/>
                    <a:pt x="767" y="899"/>
                  </a:cubicBezTo>
                  <a:cubicBezTo>
                    <a:pt x="959" y="889"/>
                    <a:pt x="1054" y="660"/>
                    <a:pt x="920" y="526"/>
                  </a:cubicBezTo>
                  <a:lnTo>
                    <a:pt x="461" y="66"/>
                  </a:lnTo>
                  <a:cubicBezTo>
                    <a:pt x="415" y="20"/>
                    <a:pt x="363" y="1"/>
                    <a:pt x="313" y="1"/>
                  </a:cubicBezTo>
                  <a:close/>
                </a:path>
              </a:pathLst>
            </a:custGeom>
            <a:solidFill>
              <a:srgbClr val="5664E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Rettangolo 4"/>
          <p:cNvSpPr/>
          <p:nvPr/>
        </p:nvSpPr>
        <p:spPr>
          <a:xfrm>
            <a:off x="1578439" y="1592027"/>
            <a:ext cx="4109715" cy="646331"/>
          </a:xfrm>
          <a:prstGeom prst="rect">
            <a:avLst/>
          </a:prstGeom>
        </p:spPr>
        <p:txBody>
          <a:bodyPr wrap="none">
            <a:spAutoFit/>
          </a:bodyPr>
          <a:lstStyle/>
          <a:p>
            <a:r>
              <a:rPr lang="it-IT" dirty="0">
                <a:solidFill>
                  <a:schemeClr val="accent1"/>
                </a:solidFill>
              </a:rPr>
              <a:t>RACCOMANDAZIONI </a:t>
            </a:r>
            <a:r>
              <a:rPr lang="it-IT" dirty="0" smtClean="0">
                <a:solidFill>
                  <a:schemeClr val="accent1"/>
                </a:solidFill>
              </a:rPr>
              <a:t>DALL’UE PER L’ITALIA</a:t>
            </a:r>
          </a:p>
          <a:p>
            <a:r>
              <a:rPr lang="it-IT" dirty="0" smtClean="0">
                <a:solidFill>
                  <a:schemeClr val="accent1"/>
                </a:solidFill>
              </a:rPr>
              <a:t>TEMA SALUTE</a:t>
            </a:r>
            <a:endParaRPr lang="it-IT" dirty="0">
              <a:solidFill>
                <a:schemeClr val="accent1"/>
              </a:solidFill>
            </a:endParaRPr>
          </a:p>
        </p:txBody>
      </p:sp>
      <p:sp>
        <p:nvSpPr>
          <p:cNvPr id="38" name="Rettangolo 37"/>
          <p:cNvSpPr/>
          <p:nvPr/>
        </p:nvSpPr>
        <p:spPr>
          <a:xfrm>
            <a:off x="337590" y="3063271"/>
            <a:ext cx="652743" cy="369332"/>
          </a:xfrm>
          <a:prstGeom prst="rect">
            <a:avLst/>
          </a:prstGeom>
        </p:spPr>
        <p:txBody>
          <a:bodyPr wrap="none">
            <a:spAutoFit/>
          </a:bodyPr>
          <a:lstStyle/>
          <a:p>
            <a:r>
              <a:rPr lang="it-IT" dirty="0" smtClean="0">
                <a:solidFill>
                  <a:schemeClr val="accent1"/>
                </a:solidFill>
              </a:rPr>
              <a:t>2020</a:t>
            </a:r>
            <a:endParaRPr lang="it-IT" dirty="0">
              <a:solidFill>
                <a:schemeClr val="accent1"/>
              </a:solidFill>
            </a:endParaRPr>
          </a:p>
        </p:txBody>
      </p:sp>
    </p:spTree>
    <p:extLst>
      <p:ext uri="{BB962C8B-B14F-4D97-AF65-F5344CB8AC3E}">
        <p14:creationId xmlns:p14="http://schemas.microsoft.com/office/powerpoint/2010/main" val="1571089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60000" y="360000"/>
            <a:ext cx="2384328" cy="46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descr="baseline per slid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19850"/>
            <a:ext cx="12192000" cy="438150"/>
          </a:xfrm>
          <a:prstGeom prst="rect">
            <a:avLst/>
          </a:prstGeom>
        </p:spPr>
      </p:pic>
      <p:sp>
        <p:nvSpPr>
          <p:cNvPr id="9" name="Google Shape;1471;p40">
            <a:extLst>
              <a:ext uri="{FF2B5EF4-FFF2-40B4-BE49-F238E27FC236}">
                <a16:creationId xmlns:a16="http://schemas.microsoft.com/office/drawing/2014/main" id="{F1EEA422-2B9D-429B-A179-DA269F926EF2}"/>
              </a:ext>
            </a:extLst>
          </p:cNvPr>
          <p:cNvSpPr txBox="1">
            <a:spLocks/>
          </p:cNvSpPr>
          <p:nvPr/>
        </p:nvSpPr>
        <p:spPr>
          <a:xfrm>
            <a:off x="447672" y="212199"/>
            <a:ext cx="8546059" cy="763600"/>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2800" dirty="0" smtClean="0">
                <a:solidFill>
                  <a:schemeClr val="accent1">
                    <a:lumMod val="75000"/>
                  </a:schemeClr>
                </a:solidFill>
                <a:latin typeface="Overpass SemiBold"/>
                <a:sym typeface="Overpass SemiBold"/>
              </a:rPr>
              <a:t>SSN: ALCUNE TRASFORMAZIONI INDOTTE DALLA PANDEMIA</a:t>
            </a:r>
            <a:endParaRPr lang="it-IT" sz="2800" dirty="0">
              <a:solidFill>
                <a:schemeClr val="accent1">
                  <a:lumMod val="75000"/>
                </a:schemeClr>
              </a:solidFill>
              <a:latin typeface="Overpass SemiBold"/>
              <a:sym typeface="Overpass SemiBold"/>
            </a:endParaRPr>
          </a:p>
        </p:txBody>
      </p:sp>
      <p:pic>
        <p:nvPicPr>
          <p:cNvPr id="1026" name="Picture 2" descr="ASSL Sassari - Aslsassar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490" y="1848665"/>
            <a:ext cx="4725342" cy="3228110"/>
          </a:xfrm>
          <a:prstGeom prst="rect">
            <a:avLst/>
          </a:prstGeom>
          <a:noFill/>
          <a:extLst>
            <a:ext uri="{909E8E84-426E-40DD-AFC4-6F175D3DCCD1}">
              <a14:hiddenFill xmlns:a14="http://schemas.microsoft.com/office/drawing/2010/main">
                <a:solidFill>
                  <a:srgbClr val="FFFFFF"/>
                </a:solidFill>
              </a14:hiddenFill>
            </a:ext>
          </a:extLst>
        </p:spPr>
      </p:pic>
      <p:sp>
        <p:nvSpPr>
          <p:cNvPr id="40" name="Ovale 39"/>
          <p:cNvSpPr/>
          <p:nvPr/>
        </p:nvSpPr>
        <p:spPr>
          <a:xfrm>
            <a:off x="8129326" y="1261460"/>
            <a:ext cx="2631989" cy="12974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POTENZIAMENTO T. INTENSIVA E SUBINTENSIVA</a:t>
            </a:r>
            <a:endParaRPr lang="it-IT" dirty="0"/>
          </a:p>
        </p:txBody>
      </p:sp>
      <p:sp>
        <p:nvSpPr>
          <p:cNvPr id="42" name="Ovale 41"/>
          <p:cNvSpPr/>
          <p:nvPr/>
        </p:nvSpPr>
        <p:spPr>
          <a:xfrm>
            <a:off x="8051844" y="3475183"/>
            <a:ext cx="3063766" cy="19933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RISORSE ECONOMICHE AGGIUNTIVE (DL. CURA ITALIA, RILANCIO, RISTORI…)</a:t>
            </a:r>
            <a:endParaRPr lang="it-IT" b="1" dirty="0"/>
          </a:p>
        </p:txBody>
      </p:sp>
      <p:sp>
        <p:nvSpPr>
          <p:cNvPr id="43" name="Ovale 42"/>
          <p:cNvSpPr/>
          <p:nvPr/>
        </p:nvSpPr>
        <p:spPr>
          <a:xfrm>
            <a:off x="5362832" y="3679203"/>
            <a:ext cx="3002691" cy="11401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USCA INFERMIERI DI COMUNITA’</a:t>
            </a:r>
            <a:endParaRPr lang="it-IT" dirty="0"/>
          </a:p>
        </p:txBody>
      </p:sp>
      <p:sp>
        <p:nvSpPr>
          <p:cNvPr id="44" name="Ovale 43"/>
          <p:cNvSpPr/>
          <p:nvPr/>
        </p:nvSpPr>
        <p:spPr>
          <a:xfrm>
            <a:off x="5575877" y="1405217"/>
            <a:ext cx="2693773" cy="13221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ASSUNZIONI PERSONALE</a:t>
            </a:r>
            <a:endParaRPr lang="it-IT" dirty="0"/>
          </a:p>
        </p:txBody>
      </p:sp>
      <p:sp>
        <p:nvSpPr>
          <p:cNvPr id="11" name="Ovale 10"/>
          <p:cNvSpPr/>
          <p:nvPr/>
        </p:nvSpPr>
        <p:spPr>
          <a:xfrm>
            <a:off x="8822722" y="2317780"/>
            <a:ext cx="2902775" cy="13221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RICETTA DEMATERIALIZZATA</a:t>
            </a:r>
            <a:endParaRPr lang="it-IT" dirty="0"/>
          </a:p>
        </p:txBody>
      </p:sp>
      <p:sp>
        <p:nvSpPr>
          <p:cNvPr id="12" name="Ovale 11"/>
          <p:cNvSpPr/>
          <p:nvPr/>
        </p:nvSpPr>
        <p:spPr>
          <a:xfrm>
            <a:off x="6484172" y="2495721"/>
            <a:ext cx="2693773" cy="13221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PROROGA PIANI TERAPEUTICI</a:t>
            </a:r>
            <a:endParaRPr lang="it-IT" dirty="0"/>
          </a:p>
        </p:txBody>
      </p:sp>
      <p:sp>
        <p:nvSpPr>
          <p:cNvPr id="13" name="Ovale 12"/>
          <p:cNvSpPr/>
          <p:nvPr/>
        </p:nvSpPr>
        <p:spPr>
          <a:xfrm>
            <a:off x="2783987" y="5084142"/>
            <a:ext cx="2517770" cy="13221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TUTELA DEI PAZIENTI FRAGILI</a:t>
            </a:r>
            <a:endParaRPr lang="it-IT" dirty="0"/>
          </a:p>
        </p:txBody>
      </p:sp>
      <p:sp>
        <p:nvSpPr>
          <p:cNvPr id="14" name="Ovale 13"/>
          <p:cNvSpPr/>
          <p:nvPr/>
        </p:nvSpPr>
        <p:spPr>
          <a:xfrm>
            <a:off x="0" y="5118579"/>
            <a:ext cx="3174905" cy="13221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«RISCOPERTA» DEL VALORE (COLLETTIVO) DELLA PREVENZIONE</a:t>
            </a:r>
            <a:endParaRPr lang="it-IT" dirty="0"/>
          </a:p>
        </p:txBody>
      </p:sp>
      <p:sp>
        <p:nvSpPr>
          <p:cNvPr id="15" name="Ovale 14"/>
          <p:cNvSpPr/>
          <p:nvPr/>
        </p:nvSpPr>
        <p:spPr>
          <a:xfrm>
            <a:off x="8550592" y="5160383"/>
            <a:ext cx="3174905" cy="13221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POTENZIAMENTO DEL SISTEMA EMERGENZIALE</a:t>
            </a:r>
            <a:endParaRPr lang="it-IT" dirty="0"/>
          </a:p>
        </p:txBody>
      </p:sp>
      <p:sp>
        <p:nvSpPr>
          <p:cNvPr id="16" name="Ovale 15"/>
          <p:cNvSpPr/>
          <p:nvPr/>
        </p:nvSpPr>
        <p:spPr>
          <a:xfrm>
            <a:off x="6280214" y="4845809"/>
            <a:ext cx="2897731" cy="13787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ACCELERAZIONE TELEMEDICINA</a:t>
            </a:r>
            <a:endParaRPr lang="it-IT" dirty="0"/>
          </a:p>
        </p:txBody>
      </p:sp>
      <p:sp>
        <p:nvSpPr>
          <p:cNvPr id="17" name="Ovale 16"/>
          <p:cNvSpPr/>
          <p:nvPr/>
        </p:nvSpPr>
        <p:spPr>
          <a:xfrm>
            <a:off x="5800953" y="614860"/>
            <a:ext cx="2835646" cy="11859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RICONVERSIONE REPARTI</a:t>
            </a:r>
            <a:endParaRPr lang="it-IT" dirty="0"/>
          </a:p>
        </p:txBody>
      </p:sp>
      <p:sp>
        <p:nvSpPr>
          <p:cNvPr id="18" name="Ovale 17"/>
          <p:cNvSpPr/>
          <p:nvPr/>
        </p:nvSpPr>
        <p:spPr>
          <a:xfrm>
            <a:off x="4296532" y="4403425"/>
            <a:ext cx="2742488" cy="12974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COINVOLGIMENTO (NON UNIFORME) MMG</a:t>
            </a:r>
            <a:endParaRPr lang="it-IT" dirty="0"/>
          </a:p>
        </p:txBody>
      </p:sp>
    </p:spTree>
    <p:extLst>
      <p:ext uri="{BB962C8B-B14F-4D97-AF65-F5344CB8AC3E}">
        <p14:creationId xmlns:p14="http://schemas.microsoft.com/office/powerpoint/2010/main" val="4175390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60000" y="360000"/>
            <a:ext cx="2384328" cy="46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descr="baseline per slid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419850"/>
            <a:ext cx="12192000" cy="438150"/>
          </a:xfrm>
          <a:prstGeom prst="rect">
            <a:avLst/>
          </a:prstGeom>
        </p:spPr>
      </p:pic>
      <p:sp>
        <p:nvSpPr>
          <p:cNvPr id="9" name="Google Shape;1471;p40">
            <a:extLst>
              <a:ext uri="{FF2B5EF4-FFF2-40B4-BE49-F238E27FC236}">
                <a16:creationId xmlns:a16="http://schemas.microsoft.com/office/drawing/2014/main" id="{F1EEA422-2B9D-429B-A179-DA269F926EF2}"/>
              </a:ext>
            </a:extLst>
          </p:cNvPr>
          <p:cNvSpPr txBox="1">
            <a:spLocks/>
          </p:cNvSpPr>
          <p:nvPr/>
        </p:nvSpPr>
        <p:spPr>
          <a:xfrm>
            <a:off x="447672" y="212199"/>
            <a:ext cx="8546059" cy="763600"/>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2800" dirty="0" smtClean="0">
                <a:solidFill>
                  <a:schemeClr val="accent1">
                    <a:lumMod val="75000"/>
                  </a:schemeClr>
                </a:solidFill>
                <a:latin typeface="Overpass SemiBold"/>
                <a:sym typeface="Overpass SemiBold"/>
              </a:rPr>
              <a:t>( le molte) LEZIONI DELLA PANDEMIA</a:t>
            </a:r>
            <a:endParaRPr lang="it-IT" sz="2800" dirty="0">
              <a:solidFill>
                <a:schemeClr val="accent1">
                  <a:lumMod val="75000"/>
                </a:schemeClr>
              </a:solidFill>
              <a:latin typeface="Overpass SemiBold"/>
              <a:sym typeface="Overpass SemiBold"/>
            </a:endParaRPr>
          </a:p>
        </p:txBody>
      </p:sp>
      <p:sp>
        <p:nvSpPr>
          <p:cNvPr id="2" name="Rettangolo 1"/>
          <p:cNvSpPr/>
          <p:nvPr/>
        </p:nvSpPr>
        <p:spPr>
          <a:xfrm>
            <a:off x="539577" y="1147534"/>
            <a:ext cx="7282249" cy="4247317"/>
          </a:xfrm>
          <a:prstGeom prst="rect">
            <a:avLst/>
          </a:prstGeom>
        </p:spPr>
        <p:txBody>
          <a:bodyPr wrap="square">
            <a:spAutoFit/>
          </a:bodyPr>
          <a:lstStyle/>
          <a:p>
            <a:pPr marL="342900" indent="-342900">
              <a:buFont typeface="+mj-lt"/>
              <a:buAutoNum type="arabicPeriod"/>
            </a:pPr>
            <a:r>
              <a:rPr lang="it-IT" dirty="0"/>
              <a:t>Un rilevamento e una risposta più rapidi dipendono da una </a:t>
            </a:r>
            <a:r>
              <a:rPr lang="it-IT" b="1" dirty="0"/>
              <a:t>sorveglianza globale</a:t>
            </a:r>
            <a:r>
              <a:rPr lang="it-IT" dirty="0"/>
              <a:t> più forte e </a:t>
            </a:r>
            <a:r>
              <a:rPr lang="it-IT" b="1" dirty="0"/>
              <a:t>da dati</a:t>
            </a:r>
            <a:r>
              <a:rPr lang="it-IT" dirty="0"/>
              <a:t> </a:t>
            </a:r>
            <a:r>
              <a:rPr lang="it-IT" b="1" dirty="0"/>
              <a:t>più comparabili e </a:t>
            </a:r>
            <a:r>
              <a:rPr lang="it-IT" b="1" dirty="0" smtClean="0"/>
              <a:t>completi</a:t>
            </a:r>
            <a:r>
              <a:rPr lang="it-IT" dirty="0" smtClean="0"/>
              <a:t>;</a:t>
            </a:r>
          </a:p>
          <a:p>
            <a:pPr marL="342900" indent="-342900">
              <a:buFont typeface="+mj-lt"/>
              <a:buAutoNum type="arabicPeriod"/>
            </a:pPr>
            <a:r>
              <a:rPr lang="it-IT" dirty="0"/>
              <a:t>Una </a:t>
            </a:r>
            <a:r>
              <a:rPr lang="it-IT" b="1" dirty="0"/>
              <a:t>voce scientifica chiara e coordinata</a:t>
            </a:r>
            <a:r>
              <a:rPr lang="it-IT" dirty="0"/>
              <a:t> facilita le </a:t>
            </a:r>
            <a:r>
              <a:rPr lang="it-IT" b="1" dirty="0"/>
              <a:t>decisioni politiche </a:t>
            </a:r>
            <a:r>
              <a:rPr lang="it-IT" dirty="0"/>
              <a:t>e la comunicazione </a:t>
            </a:r>
            <a:r>
              <a:rPr lang="it-IT" dirty="0" smtClean="0"/>
              <a:t>pubblica;</a:t>
            </a:r>
          </a:p>
          <a:p>
            <a:pPr marL="342900" indent="-342900">
              <a:buFont typeface="+mj-lt"/>
              <a:buAutoNum type="arabicPeriod"/>
            </a:pPr>
            <a:r>
              <a:rPr lang="it-IT" dirty="0"/>
              <a:t>La </a:t>
            </a:r>
            <a:r>
              <a:rPr lang="it-IT" b="1" dirty="0"/>
              <a:t>preparazione</a:t>
            </a:r>
            <a:r>
              <a:rPr lang="it-IT" dirty="0"/>
              <a:t> richiede investimenti, controlli e revisioni </a:t>
            </a:r>
            <a:r>
              <a:rPr lang="it-IT" dirty="0" smtClean="0"/>
              <a:t>costanti;</a:t>
            </a:r>
            <a:endParaRPr lang="it-IT" dirty="0"/>
          </a:p>
          <a:p>
            <a:pPr marL="342900" indent="-342900">
              <a:buFont typeface="+mj-lt"/>
              <a:buAutoNum type="arabicPeriod"/>
            </a:pPr>
            <a:r>
              <a:rPr lang="it-IT" dirty="0"/>
              <a:t>Gli </a:t>
            </a:r>
            <a:r>
              <a:rPr lang="it-IT" b="1" dirty="0"/>
              <a:t>strumenti di emergenza </a:t>
            </a:r>
            <a:r>
              <a:rPr lang="it-IT" dirty="0"/>
              <a:t>devono essere pronti, </a:t>
            </a:r>
            <a:r>
              <a:rPr lang="it-IT" b="1" dirty="0"/>
              <a:t>più veloci </a:t>
            </a:r>
            <a:r>
              <a:rPr lang="it-IT" dirty="0"/>
              <a:t>e più facili da </a:t>
            </a:r>
            <a:r>
              <a:rPr lang="it-IT" dirty="0" smtClean="0"/>
              <a:t>attivare;</a:t>
            </a:r>
            <a:endParaRPr lang="it-IT" dirty="0"/>
          </a:p>
          <a:p>
            <a:pPr marL="342900" indent="-342900">
              <a:buFont typeface="+mj-lt"/>
              <a:buAutoNum type="arabicPeriod"/>
            </a:pPr>
            <a:r>
              <a:rPr lang="it-IT" dirty="0"/>
              <a:t>Le </a:t>
            </a:r>
            <a:r>
              <a:rPr lang="it-IT" b="1" dirty="0"/>
              <a:t>misure coordinate </a:t>
            </a:r>
            <a:r>
              <a:rPr lang="it-IT" dirty="0"/>
              <a:t>dovrebbero diventare un </a:t>
            </a:r>
            <a:r>
              <a:rPr lang="it-IT" b="1" dirty="0"/>
              <a:t>riflesso </a:t>
            </a:r>
            <a:r>
              <a:rPr lang="it-IT" b="1" dirty="0" smtClean="0"/>
              <a:t>automatico</a:t>
            </a:r>
            <a:r>
              <a:rPr lang="it-IT" dirty="0" smtClean="0"/>
              <a:t>;</a:t>
            </a:r>
            <a:endParaRPr lang="it-IT" dirty="0"/>
          </a:p>
          <a:p>
            <a:pPr marL="342900" indent="-342900">
              <a:buFont typeface="+mj-lt"/>
              <a:buAutoNum type="arabicPeriod"/>
            </a:pPr>
            <a:r>
              <a:rPr lang="it-IT" dirty="0"/>
              <a:t>Sono necessarie </a:t>
            </a:r>
            <a:r>
              <a:rPr lang="it-IT" b="1" dirty="0"/>
              <a:t>partnership pubblico-private</a:t>
            </a:r>
            <a:r>
              <a:rPr lang="it-IT" dirty="0"/>
              <a:t> rafforzate e catene di approvvigionamento più forti per apparecchiature e </a:t>
            </a:r>
            <a:r>
              <a:rPr lang="it-IT" dirty="0" smtClean="0"/>
              <a:t>medicinali;</a:t>
            </a:r>
            <a:endParaRPr lang="it-IT" dirty="0"/>
          </a:p>
          <a:p>
            <a:pPr marL="342900" indent="-342900">
              <a:buFont typeface="+mj-lt"/>
              <a:buAutoNum type="arabicPeriod"/>
            </a:pPr>
            <a:r>
              <a:rPr lang="it-IT" dirty="0"/>
              <a:t>La capacità di far fronte a una pandemia dipende dalla costanza e </a:t>
            </a:r>
            <a:r>
              <a:rPr lang="it-IT" b="1" dirty="0"/>
              <a:t>dall’aumento di investimenti nei sistemi </a:t>
            </a:r>
            <a:r>
              <a:rPr lang="it-IT" b="1" dirty="0" smtClean="0"/>
              <a:t>sanitari</a:t>
            </a:r>
            <a:r>
              <a:rPr lang="it-IT" dirty="0" smtClean="0"/>
              <a:t>;</a:t>
            </a:r>
            <a:endParaRPr lang="it-IT" dirty="0"/>
          </a:p>
          <a:p>
            <a:pPr marL="342900" indent="-342900">
              <a:buFont typeface="+mj-lt"/>
              <a:buAutoNum type="arabicPeriod"/>
            </a:pPr>
            <a:r>
              <a:rPr lang="it-IT" b="1" dirty="0"/>
              <a:t>Prevenzione, preparazione e risposta </a:t>
            </a:r>
            <a:r>
              <a:rPr lang="it-IT" dirty="0"/>
              <a:t>alla pandemia sono una </a:t>
            </a:r>
            <a:r>
              <a:rPr lang="it-IT" b="1" dirty="0"/>
              <a:t>priorità </a:t>
            </a:r>
            <a:r>
              <a:rPr lang="it-IT" b="1" dirty="0" smtClean="0"/>
              <a:t>globale</a:t>
            </a:r>
            <a:r>
              <a:rPr lang="it-IT" dirty="0" smtClean="0"/>
              <a:t>;</a:t>
            </a:r>
            <a:endParaRPr lang="it-IT" dirty="0"/>
          </a:p>
          <a:p>
            <a:pPr marL="342900" indent="-342900">
              <a:buFont typeface="+mj-lt"/>
              <a:buAutoNum type="arabicPeriod"/>
            </a:pPr>
            <a:r>
              <a:rPr lang="it-IT" dirty="0"/>
              <a:t>Serve un </a:t>
            </a:r>
            <a:r>
              <a:rPr lang="it-IT" b="1" dirty="0"/>
              <a:t>approccio </a:t>
            </a:r>
            <a:r>
              <a:rPr lang="it-IT" b="1" dirty="0" smtClean="0"/>
              <a:t>coordinato per fronteggiare la disinformazione</a:t>
            </a:r>
            <a:r>
              <a:rPr lang="it-IT" dirty="0" smtClean="0"/>
              <a:t>;</a:t>
            </a:r>
            <a:endParaRPr lang="it-IT" dirty="0"/>
          </a:p>
        </p:txBody>
      </p:sp>
      <p:grpSp>
        <p:nvGrpSpPr>
          <p:cNvPr id="14" name="Google Shape;12600;p62"/>
          <p:cNvGrpSpPr/>
          <p:nvPr/>
        </p:nvGrpSpPr>
        <p:grpSpPr>
          <a:xfrm>
            <a:off x="8937388" y="2562305"/>
            <a:ext cx="1367986" cy="1354783"/>
            <a:chOff x="3508282" y="3810341"/>
            <a:chExt cx="351644" cy="351959"/>
          </a:xfrm>
        </p:grpSpPr>
        <p:sp>
          <p:nvSpPr>
            <p:cNvPr id="15" name="Google Shape;12601;p62"/>
            <p:cNvSpPr/>
            <p:nvPr/>
          </p:nvSpPr>
          <p:spPr>
            <a:xfrm>
              <a:off x="3508282" y="3810341"/>
              <a:ext cx="133180" cy="64232"/>
            </a:xfrm>
            <a:custGeom>
              <a:avLst/>
              <a:gdLst/>
              <a:ahLst/>
              <a:cxnLst/>
              <a:rect l="l" t="t" r="r" b="b"/>
              <a:pathLst>
                <a:path w="8895" h="4290" extrusionOk="0">
                  <a:moveTo>
                    <a:pt x="2503" y="1"/>
                  </a:moveTo>
                  <a:cubicBezTo>
                    <a:pt x="1115" y="1"/>
                    <a:pt x="1" y="1115"/>
                    <a:pt x="1" y="2503"/>
                  </a:cubicBezTo>
                  <a:cubicBezTo>
                    <a:pt x="1" y="3491"/>
                    <a:pt x="800" y="4290"/>
                    <a:pt x="1788" y="4290"/>
                  </a:cubicBezTo>
                  <a:cubicBezTo>
                    <a:pt x="2797" y="4290"/>
                    <a:pt x="7191" y="3491"/>
                    <a:pt x="7191" y="2503"/>
                  </a:cubicBezTo>
                  <a:lnTo>
                    <a:pt x="8600" y="2503"/>
                  </a:lnTo>
                  <a:cubicBezTo>
                    <a:pt x="8600" y="1809"/>
                    <a:pt x="8894" y="1178"/>
                    <a:pt x="8432" y="737"/>
                  </a:cubicBezTo>
                  <a:cubicBezTo>
                    <a:pt x="7990" y="274"/>
                    <a:pt x="3197" y="1"/>
                    <a:pt x="2503" y="1"/>
                  </a:cubicBezTo>
                  <a:close/>
                </a:path>
              </a:pathLst>
            </a:custGeom>
            <a:solidFill>
              <a:schemeClr val="accent4">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602;p62"/>
            <p:cNvSpPr/>
            <p:nvPr/>
          </p:nvSpPr>
          <p:spPr>
            <a:xfrm>
              <a:off x="3535053" y="3847802"/>
              <a:ext cx="58872" cy="26771"/>
            </a:xfrm>
            <a:custGeom>
              <a:avLst/>
              <a:gdLst/>
              <a:ahLst/>
              <a:cxnLst/>
              <a:rect l="l" t="t" r="r" b="b"/>
              <a:pathLst>
                <a:path w="3932" h="1788" extrusionOk="0">
                  <a:moveTo>
                    <a:pt x="1808" y="1"/>
                  </a:moveTo>
                  <a:cubicBezTo>
                    <a:pt x="1808" y="989"/>
                    <a:pt x="1009" y="1788"/>
                    <a:pt x="0" y="1788"/>
                  </a:cubicBezTo>
                  <a:lnTo>
                    <a:pt x="3932" y="1788"/>
                  </a:lnTo>
                  <a:lnTo>
                    <a:pt x="3932" y="1"/>
                  </a:ln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603;p62"/>
            <p:cNvSpPr/>
            <p:nvPr/>
          </p:nvSpPr>
          <p:spPr>
            <a:xfrm>
              <a:off x="3545743" y="3810341"/>
              <a:ext cx="239261" cy="351959"/>
            </a:xfrm>
            <a:custGeom>
              <a:avLst/>
              <a:gdLst/>
              <a:ahLst/>
              <a:cxnLst/>
              <a:rect l="l" t="t" r="r" b="b"/>
              <a:pathLst>
                <a:path w="15980" h="23507" extrusionOk="0">
                  <a:moveTo>
                    <a:pt x="1" y="1"/>
                  </a:moveTo>
                  <a:cubicBezTo>
                    <a:pt x="653" y="1"/>
                    <a:pt x="1304" y="253"/>
                    <a:pt x="1767" y="737"/>
                  </a:cubicBezTo>
                  <a:cubicBezTo>
                    <a:pt x="1872" y="821"/>
                    <a:pt x="1956" y="926"/>
                    <a:pt x="2040" y="1031"/>
                  </a:cubicBezTo>
                  <a:cubicBezTo>
                    <a:pt x="2335" y="1451"/>
                    <a:pt x="2503" y="1977"/>
                    <a:pt x="2503" y="2503"/>
                  </a:cubicBezTo>
                  <a:lnTo>
                    <a:pt x="2503" y="21004"/>
                  </a:lnTo>
                  <a:cubicBezTo>
                    <a:pt x="2503" y="22371"/>
                    <a:pt x="3617" y="23506"/>
                    <a:pt x="5005" y="23506"/>
                  </a:cubicBezTo>
                  <a:lnTo>
                    <a:pt x="8747" y="23506"/>
                  </a:lnTo>
                  <a:cubicBezTo>
                    <a:pt x="9209" y="23065"/>
                    <a:pt x="11312" y="23212"/>
                    <a:pt x="11312" y="22539"/>
                  </a:cubicBezTo>
                  <a:lnTo>
                    <a:pt x="15979" y="19217"/>
                  </a:lnTo>
                  <a:lnTo>
                    <a:pt x="15979" y="2503"/>
                  </a:lnTo>
                  <a:cubicBezTo>
                    <a:pt x="15979" y="1115"/>
                    <a:pt x="14865" y="1"/>
                    <a:pt x="13477" y="1"/>
                  </a:cubicBezTo>
                  <a:close/>
                </a:path>
              </a:pathLst>
            </a:custGeom>
            <a:solidFill>
              <a:schemeClr val="accent4">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604;p62"/>
            <p:cNvSpPr/>
            <p:nvPr/>
          </p:nvSpPr>
          <p:spPr>
            <a:xfrm>
              <a:off x="3583205" y="4082317"/>
              <a:ext cx="201799" cy="79983"/>
            </a:xfrm>
            <a:custGeom>
              <a:avLst/>
              <a:gdLst/>
              <a:ahLst/>
              <a:cxnLst/>
              <a:rect l="l" t="t" r="r" b="b"/>
              <a:pathLst>
                <a:path w="13478" h="5342" extrusionOk="0">
                  <a:moveTo>
                    <a:pt x="1" y="1"/>
                  </a:moveTo>
                  <a:lnTo>
                    <a:pt x="1" y="2839"/>
                  </a:lnTo>
                  <a:cubicBezTo>
                    <a:pt x="1" y="4206"/>
                    <a:pt x="1115" y="5341"/>
                    <a:pt x="2503" y="5341"/>
                  </a:cubicBezTo>
                  <a:lnTo>
                    <a:pt x="6245" y="5341"/>
                  </a:lnTo>
                  <a:cubicBezTo>
                    <a:pt x="6707" y="4900"/>
                    <a:pt x="8810" y="5047"/>
                    <a:pt x="8810" y="4374"/>
                  </a:cubicBezTo>
                  <a:lnTo>
                    <a:pt x="13477" y="1052"/>
                  </a:lnTo>
                  <a:lnTo>
                    <a:pt x="13477" y="1"/>
                  </a:lnTo>
                  <a:close/>
                </a:path>
              </a:pathLst>
            </a:custGeom>
            <a:solidFill>
              <a:schemeClr val="accent4">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605;p62"/>
            <p:cNvSpPr/>
            <p:nvPr/>
          </p:nvSpPr>
          <p:spPr>
            <a:xfrm>
              <a:off x="3545429" y="3810341"/>
              <a:ext cx="232328" cy="15437"/>
            </a:xfrm>
            <a:custGeom>
              <a:avLst/>
              <a:gdLst/>
              <a:ahLst/>
              <a:cxnLst/>
              <a:rect l="l" t="t" r="r" b="b"/>
              <a:pathLst>
                <a:path w="15517" h="1031" extrusionOk="0">
                  <a:moveTo>
                    <a:pt x="1" y="1"/>
                  </a:moveTo>
                  <a:cubicBezTo>
                    <a:pt x="674" y="1"/>
                    <a:pt x="1304" y="253"/>
                    <a:pt x="1788" y="737"/>
                  </a:cubicBezTo>
                  <a:cubicBezTo>
                    <a:pt x="1872" y="821"/>
                    <a:pt x="1956" y="926"/>
                    <a:pt x="2040" y="1031"/>
                  </a:cubicBezTo>
                  <a:lnTo>
                    <a:pt x="15517" y="1031"/>
                  </a:lnTo>
                  <a:cubicBezTo>
                    <a:pt x="15054" y="379"/>
                    <a:pt x="14297" y="1"/>
                    <a:pt x="13498" y="1"/>
                  </a:cubicBezTo>
                  <a:close/>
                </a:path>
              </a:pathLst>
            </a:custGeom>
            <a:solidFill>
              <a:schemeClr val="accent4">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606;p62"/>
            <p:cNvSpPr/>
            <p:nvPr/>
          </p:nvSpPr>
          <p:spPr>
            <a:xfrm>
              <a:off x="3620666" y="4097753"/>
              <a:ext cx="239261" cy="64546"/>
            </a:xfrm>
            <a:custGeom>
              <a:avLst/>
              <a:gdLst/>
              <a:ahLst/>
              <a:cxnLst/>
              <a:rect l="l" t="t" r="r" b="b"/>
              <a:pathLst>
                <a:path w="15980" h="4311" extrusionOk="0">
                  <a:moveTo>
                    <a:pt x="715" y="0"/>
                  </a:moveTo>
                  <a:cubicBezTo>
                    <a:pt x="1704" y="0"/>
                    <a:pt x="2503" y="820"/>
                    <a:pt x="2503" y="1808"/>
                  </a:cubicBezTo>
                  <a:cubicBezTo>
                    <a:pt x="2503" y="2355"/>
                    <a:pt x="2313" y="2901"/>
                    <a:pt x="1977" y="3343"/>
                  </a:cubicBezTo>
                  <a:cubicBezTo>
                    <a:pt x="1914" y="3406"/>
                    <a:pt x="1851" y="3490"/>
                    <a:pt x="1767" y="3574"/>
                  </a:cubicBezTo>
                  <a:cubicBezTo>
                    <a:pt x="1304" y="4037"/>
                    <a:pt x="673" y="4310"/>
                    <a:pt x="1" y="4310"/>
                  </a:cubicBezTo>
                  <a:lnTo>
                    <a:pt x="13477" y="4310"/>
                  </a:lnTo>
                  <a:cubicBezTo>
                    <a:pt x="14129" y="4310"/>
                    <a:pt x="14760" y="4037"/>
                    <a:pt x="15243" y="3574"/>
                  </a:cubicBezTo>
                  <a:cubicBezTo>
                    <a:pt x="15306" y="3490"/>
                    <a:pt x="15390" y="3406"/>
                    <a:pt x="15454" y="3343"/>
                  </a:cubicBezTo>
                  <a:cubicBezTo>
                    <a:pt x="15790" y="2901"/>
                    <a:pt x="15979" y="2355"/>
                    <a:pt x="15979" y="1808"/>
                  </a:cubicBezTo>
                  <a:cubicBezTo>
                    <a:pt x="15979" y="820"/>
                    <a:pt x="15180" y="21"/>
                    <a:pt x="14192" y="0"/>
                  </a:cubicBezTo>
                  <a:close/>
                </a:path>
              </a:pathLst>
            </a:custGeom>
            <a:solidFill>
              <a:schemeClr val="accent4">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607;p62"/>
            <p:cNvSpPr/>
            <p:nvPr/>
          </p:nvSpPr>
          <p:spPr>
            <a:xfrm>
              <a:off x="3620666" y="4147791"/>
              <a:ext cx="231385" cy="14508"/>
            </a:xfrm>
            <a:custGeom>
              <a:avLst/>
              <a:gdLst/>
              <a:ahLst/>
              <a:cxnLst/>
              <a:rect l="l" t="t" r="r" b="b"/>
              <a:pathLst>
                <a:path w="15454" h="969" extrusionOk="0">
                  <a:moveTo>
                    <a:pt x="1977" y="1"/>
                  </a:moveTo>
                  <a:cubicBezTo>
                    <a:pt x="1914" y="64"/>
                    <a:pt x="1851" y="148"/>
                    <a:pt x="1767" y="232"/>
                  </a:cubicBezTo>
                  <a:cubicBezTo>
                    <a:pt x="1304" y="695"/>
                    <a:pt x="673" y="968"/>
                    <a:pt x="1" y="968"/>
                  </a:cubicBezTo>
                  <a:lnTo>
                    <a:pt x="13477" y="968"/>
                  </a:lnTo>
                  <a:cubicBezTo>
                    <a:pt x="14129" y="968"/>
                    <a:pt x="14760" y="695"/>
                    <a:pt x="15243" y="232"/>
                  </a:cubicBezTo>
                  <a:cubicBezTo>
                    <a:pt x="15306" y="148"/>
                    <a:pt x="15390" y="64"/>
                    <a:pt x="15454" y="1"/>
                  </a:cubicBez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608;p62"/>
            <p:cNvSpPr/>
            <p:nvPr/>
          </p:nvSpPr>
          <p:spPr>
            <a:xfrm>
              <a:off x="3604301" y="4097753"/>
              <a:ext cx="53841" cy="27085"/>
            </a:xfrm>
            <a:custGeom>
              <a:avLst/>
              <a:gdLst/>
              <a:ahLst/>
              <a:cxnLst/>
              <a:rect l="l" t="t" r="r" b="b"/>
              <a:pathLst>
                <a:path w="3596" h="1809" extrusionOk="0">
                  <a:moveTo>
                    <a:pt x="1787" y="0"/>
                  </a:moveTo>
                  <a:cubicBezTo>
                    <a:pt x="799" y="0"/>
                    <a:pt x="0" y="820"/>
                    <a:pt x="0" y="1808"/>
                  </a:cubicBezTo>
                  <a:lnTo>
                    <a:pt x="3596" y="1808"/>
                  </a:lnTo>
                  <a:cubicBezTo>
                    <a:pt x="3575" y="820"/>
                    <a:pt x="2776" y="0"/>
                    <a:pt x="1787" y="0"/>
                  </a:cubicBezTo>
                  <a:close/>
                </a:path>
              </a:pathLst>
            </a:custGeom>
            <a:solidFill>
              <a:schemeClr val="accent4">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609;p62"/>
            <p:cNvSpPr/>
            <p:nvPr/>
          </p:nvSpPr>
          <p:spPr>
            <a:xfrm>
              <a:off x="3606187" y="3867401"/>
              <a:ext cx="159292" cy="25124"/>
            </a:xfrm>
            <a:custGeom>
              <a:avLst/>
              <a:gdLst/>
              <a:ahLst/>
              <a:cxnLst/>
              <a:rect l="l" t="t" r="r" b="b"/>
              <a:pathLst>
                <a:path w="10639" h="1678" extrusionOk="0">
                  <a:moveTo>
                    <a:pt x="4353" y="0"/>
                  </a:moveTo>
                  <a:cubicBezTo>
                    <a:pt x="3901" y="0"/>
                    <a:pt x="3449" y="195"/>
                    <a:pt x="3133" y="584"/>
                  </a:cubicBezTo>
                  <a:cubicBezTo>
                    <a:pt x="2954" y="836"/>
                    <a:pt x="2681" y="962"/>
                    <a:pt x="2410" y="962"/>
                  </a:cubicBezTo>
                  <a:cubicBezTo>
                    <a:pt x="2140" y="962"/>
                    <a:pt x="1872" y="836"/>
                    <a:pt x="1703" y="584"/>
                  </a:cubicBezTo>
                  <a:cubicBezTo>
                    <a:pt x="1388" y="226"/>
                    <a:pt x="947" y="16"/>
                    <a:pt x="484" y="16"/>
                  </a:cubicBezTo>
                  <a:cubicBezTo>
                    <a:pt x="477" y="16"/>
                    <a:pt x="471" y="16"/>
                    <a:pt x="464" y="16"/>
                  </a:cubicBezTo>
                  <a:cubicBezTo>
                    <a:pt x="1" y="16"/>
                    <a:pt x="7" y="731"/>
                    <a:pt x="484" y="731"/>
                  </a:cubicBezTo>
                  <a:cubicBezTo>
                    <a:pt x="757" y="731"/>
                    <a:pt x="1031" y="878"/>
                    <a:pt x="1199" y="1109"/>
                  </a:cubicBezTo>
                  <a:cubicBezTo>
                    <a:pt x="1514" y="1488"/>
                    <a:pt x="1966" y="1677"/>
                    <a:pt x="2418" y="1677"/>
                  </a:cubicBezTo>
                  <a:cubicBezTo>
                    <a:pt x="2870" y="1677"/>
                    <a:pt x="3322" y="1488"/>
                    <a:pt x="3638" y="1109"/>
                  </a:cubicBezTo>
                  <a:cubicBezTo>
                    <a:pt x="3806" y="857"/>
                    <a:pt x="4079" y="731"/>
                    <a:pt x="4353" y="731"/>
                  </a:cubicBezTo>
                  <a:cubicBezTo>
                    <a:pt x="4626" y="731"/>
                    <a:pt x="4899" y="857"/>
                    <a:pt x="5067" y="1109"/>
                  </a:cubicBezTo>
                  <a:cubicBezTo>
                    <a:pt x="5383" y="1488"/>
                    <a:pt x="5835" y="1677"/>
                    <a:pt x="6287" y="1677"/>
                  </a:cubicBezTo>
                  <a:cubicBezTo>
                    <a:pt x="6739" y="1677"/>
                    <a:pt x="7191" y="1488"/>
                    <a:pt x="7506" y="1109"/>
                  </a:cubicBezTo>
                  <a:cubicBezTo>
                    <a:pt x="7685" y="857"/>
                    <a:pt x="7958" y="731"/>
                    <a:pt x="8229" y="731"/>
                  </a:cubicBezTo>
                  <a:cubicBezTo>
                    <a:pt x="8500" y="731"/>
                    <a:pt x="8768" y="857"/>
                    <a:pt x="8936" y="1109"/>
                  </a:cubicBezTo>
                  <a:cubicBezTo>
                    <a:pt x="9251" y="1467"/>
                    <a:pt x="9693" y="1677"/>
                    <a:pt x="10176" y="1677"/>
                  </a:cubicBezTo>
                  <a:cubicBezTo>
                    <a:pt x="10639" y="1677"/>
                    <a:pt x="10639" y="962"/>
                    <a:pt x="10176" y="962"/>
                  </a:cubicBezTo>
                  <a:cubicBezTo>
                    <a:pt x="9882" y="962"/>
                    <a:pt x="9609" y="815"/>
                    <a:pt x="9461" y="584"/>
                  </a:cubicBezTo>
                  <a:cubicBezTo>
                    <a:pt x="9136" y="195"/>
                    <a:pt x="8678" y="0"/>
                    <a:pt x="8224" y="0"/>
                  </a:cubicBezTo>
                  <a:cubicBezTo>
                    <a:pt x="7769" y="0"/>
                    <a:pt x="7317" y="195"/>
                    <a:pt x="7002" y="584"/>
                  </a:cubicBezTo>
                  <a:cubicBezTo>
                    <a:pt x="6833" y="836"/>
                    <a:pt x="6565" y="962"/>
                    <a:pt x="6295" y="962"/>
                  </a:cubicBezTo>
                  <a:cubicBezTo>
                    <a:pt x="6024" y="962"/>
                    <a:pt x="5751" y="836"/>
                    <a:pt x="5572" y="584"/>
                  </a:cubicBezTo>
                  <a:cubicBezTo>
                    <a:pt x="5257" y="195"/>
                    <a:pt x="4805" y="0"/>
                    <a:pt x="43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610;p62"/>
            <p:cNvSpPr/>
            <p:nvPr/>
          </p:nvSpPr>
          <p:spPr>
            <a:xfrm>
              <a:off x="3606187" y="3904159"/>
              <a:ext cx="159292" cy="25184"/>
            </a:xfrm>
            <a:custGeom>
              <a:avLst/>
              <a:gdLst/>
              <a:ahLst/>
              <a:cxnLst/>
              <a:rect l="l" t="t" r="r" b="b"/>
              <a:pathLst>
                <a:path w="10639" h="1682" extrusionOk="0">
                  <a:moveTo>
                    <a:pt x="484" y="0"/>
                  </a:moveTo>
                  <a:cubicBezTo>
                    <a:pt x="1" y="0"/>
                    <a:pt x="1" y="736"/>
                    <a:pt x="484" y="736"/>
                  </a:cubicBezTo>
                  <a:cubicBezTo>
                    <a:pt x="757" y="736"/>
                    <a:pt x="1031" y="883"/>
                    <a:pt x="1199" y="1093"/>
                  </a:cubicBezTo>
                  <a:cubicBezTo>
                    <a:pt x="1514" y="1482"/>
                    <a:pt x="1966" y="1677"/>
                    <a:pt x="2418" y="1677"/>
                  </a:cubicBezTo>
                  <a:cubicBezTo>
                    <a:pt x="2870" y="1677"/>
                    <a:pt x="3322" y="1482"/>
                    <a:pt x="3638" y="1093"/>
                  </a:cubicBezTo>
                  <a:cubicBezTo>
                    <a:pt x="3806" y="852"/>
                    <a:pt x="4079" y="731"/>
                    <a:pt x="4353" y="731"/>
                  </a:cubicBezTo>
                  <a:cubicBezTo>
                    <a:pt x="4626" y="731"/>
                    <a:pt x="4899" y="852"/>
                    <a:pt x="5067" y="1093"/>
                  </a:cubicBezTo>
                  <a:cubicBezTo>
                    <a:pt x="5383" y="1482"/>
                    <a:pt x="5835" y="1677"/>
                    <a:pt x="6287" y="1677"/>
                  </a:cubicBezTo>
                  <a:cubicBezTo>
                    <a:pt x="6739" y="1677"/>
                    <a:pt x="7191" y="1482"/>
                    <a:pt x="7506" y="1093"/>
                  </a:cubicBezTo>
                  <a:cubicBezTo>
                    <a:pt x="7685" y="852"/>
                    <a:pt x="7958" y="731"/>
                    <a:pt x="8229" y="731"/>
                  </a:cubicBezTo>
                  <a:cubicBezTo>
                    <a:pt x="8500" y="731"/>
                    <a:pt x="8768" y="852"/>
                    <a:pt x="8936" y="1093"/>
                  </a:cubicBezTo>
                  <a:cubicBezTo>
                    <a:pt x="9251" y="1472"/>
                    <a:pt x="9693" y="1682"/>
                    <a:pt x="10176" y="1682"/>
                  </a:cubicBezTo>
                  <a:cubicBezTo>
                    <a:pt x="10639" y="1682"/>
                    <a:pt x="10639" y="967"/>
                    <a:pt x="10176" y="967"/>
                  </a:cubicBezTo>
                  <a:cubicBezTo>
                    <a:pt x="9882" y="967"/>
                    <a:pt x="9609" y="820"/>
                    <a:pt x="9461" y="589"/>
                  </a:cubicBezTo>
                  <a:cubicBezTo>
                    <a:pt x="9136" y="200"/>
                    <a:pt x="8678" y="5"/>
                    <a:pt x="8224" y="5"/>
                  </a:cubicBezTo>
                  <a:cubicBezTo>
                    <a:pt x="7769" y="5"/>
                    <a:pt x="7317" y="200"/>
                    <a:pt x="7002" y="589"/>
                  </a:cubicBezTo>
                  <a:cubicBezTo>
                    <a:pt x="6833" y="841"/>
                    <a:pt x="6565" y="967"/>
                    <a:pt x="6295" y="967"/>
                  </a:cubicBezTo>
                  <a:cubicBezTo>
                    <a:pt x="6024" y="967"/>
                    <a:pt x="5751" y="841"/>
                    <a:pt x="5572" y="589"/>
                  </a:cubicBezTo>
                  <a:cubicBezTo>
                    <a:pt x="5257" y="200"/>
                    <a:pt x="4805" y="5"/>
                    <a:pt x="4353" y="5"/>
                  </a:cubicBezTo>
                  <a:cubicBezTo>
                    <a:pt x="3901" y="5"/>
                    <a:pt x="3449" y="200"/>
                    <a:pt x="3133" y="589"/>
                  </a:cubicBezTo>
                  <a:cubicBezTo>
                    <a:pt x="2954" y="841"/>
                    <a:pt x="2681" y="967"/>
                    <a:pt x="2410" y="967"/>
                  </a:cubicBezTo>
                  <a:cubicBezTo>
                    <a:pt x="2140" y="967"/>
                    <a:pt x="1872" y="841"/>
                    <a:pt x="1703" y="589"/>
                  </a:cubicBezTo>
                  <a:cubicBezTo>
                    <a:pt x="1388" y="231"/>
                    <a:pt x="947" y="21"/>
                    <a:pt x="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611;p62"/>
            <p:cNvSpPr/>
            <p:nvPr/>
          </p:nvSpPr>
          <p:spPr>
            <a:xfrm>
              <a:off x="3606187" y="3940976"/>
              <a:ext cx="159292" cy="25199"/>
            </a:xfrm>
            <a:custGeom>
              <a:avLst/>
              <a:gdLst/>
              <a:ahLst/>
              <a:cxnLst/>
              <a:rect l="l" t="t" r="r" b="b"/>
              <a:pathLst>
                <a:path w="10639" h="1683" extrusionOk="0">
                  <a:moveTo>
                    <a:pt x="484" y="1"/>
                  </a:moveTo>
                  <a:cubicBezTo>
                    <a:pt x="1" y="1"/>
                    <a:pt x="1" y="737"/>
                    <a:pt x="484" y="737"/>
                  </a:cubicBezTo>
                  <a:cubicBezTo>
                    <a:pt x="757" y="737"/>
                    <a:pt x="1031" y="884"/>
                    <a:pt x="1199" y="1094"/>
                  </a:cubicBezTo>
                  <a:cubicBezTo>
                    <a:pt x="1514" y="1483"/>
                    <a:pt x="1966" y="1678"/>
                    <a:pt x="2418" y="1678"/>
                  </a:cubicBezTo>
                  <a:cubicBezTo>
                    <a:pt x="2870" y="1678"/>
                    <a:pt x="3322" y="1483"/>
                    <a:pt x="3638" y="1094"/>
                  </a:cubicBezTo>
                  <a:cubicBezTo>
                    <a:pt x="3806" y="852"/>
                    <a:pt x="4079" y="732"/>
                    <a:pt x="4353" y="732"/>
                  </a:cubicBezTo>
                  <a:cubicBezTo>
                    <a:pt x="4626" y="732"/>
                    <a:pt x="4899" y="852"/>
                    <a:pt x="5067" y="1094"/>
                  </a:cubicBezTo>
                  <a:cubicBezTo>
                    <a:pt x="5383" y="1483"/>
                    <a:pt x="5835" y="1678"/>
                    <a:pt x="6287" y="1678"/>
                  </a:cubicBezTo>
                  <a:cubicBezTo>
                    <a:pt x="6739" y="1678"/>
                    <a:pt x="7191" y="1483"/>
                    <a:pt x="7506" y="1094"/>
                  </a:cubicBezTo>
                  <a:cubicBezTo>
                    <a:pt x="7685" y="852"/>
                    <a:pt x="7958" y="732"/>
                    <a:pt x="8229" y="732"/>
                  </a:cubicBezTo>
                  <a:cubicBezTo>
                    <a:pt x="8500" y="732"/>
                    <a:pt x="8768" y="852"/>
                    <a:pt x="8936" y="1094"/>
                  </a:cubicBezTo>
                  <a:cubicBezTo>
                    <a:pt x="9251" y="1473"/>
                    <a:pt x="9693" y="1683"/>
                    <a:pt x="10176" y="1683"/>
                  </a:cubicBezTo>
                  <a:cubicBezTo>
                    <a:pt x="10639" y="1683"/>
                    <a:pt x="10639" y="968"/>
                    <a:pt x="10176" y="968"/>
                  </a:cubicBezTo>
                  <a:cubicBezTo>
                    <a:pt x="9882" y="968"/>
                    <a:pt x="9609" y="821"/>
                    <a:pt x="9461" y="590"/>
                  </a:cubicBezTo>
                  <a:cubicBezTo>
                    <a:pt x="9136" y="201"/>
                    <a:pt x="8678" y="6"/>
                    <a:pt x="8224" y="6"/>
                  </a:cubicBezTo>
                  <a:cubicBezTo>
                    <a:pt x="7769" y="6"/>
                    <a:pt x="7317" y="201"/>
                    <a:pt x="7002" y="590"/>
                  </a:cubicBezTo>
                  <a:cubicBezTo>
                    <a:pt x="6833" y="842"/>
                    <a:pt x="6565" y="968"/>
                    <a:pt x="6295" y="968"/>
                  </a:cubicBezTo>
                  <a:cubicBezTo>
                    <a:pt x="6024" y="968"/>
                    <a:pt x="5751" y="842"/>
                    <a:pt x="5572" y="590"/>
                  </a:cubicBezTo>
                  <a:cubicBezTo>
                    <a:pt x="5257" y="201"/>
                    <a:pt x="4805" y="6"/>
                    <a:pt x="4353" y="6"/>
                  </a:cubicBezTo>
                  <a:cubicBezTo>
                    <a:pt x="3901" y="6"/>
                    <a:pt x="3449" y="201"/>
                    <a:pt x="3133" y="590"/>
                  </a:cubicBezTo>
                  <a:cubicBezTo>
                    <a:pt x="2954" y="842"/>
                    <a:pt x="2681" y="968"/>
                    <a:pt x="2410" y="968"/>
                  </a:cubicBezTo>
                  <a:cubicBezTo>
                    <a:pt x="2140" y="968"/>
                    <a:pt x="1872" y="842"/>
                    <a:pt x="1703" y="590"/>
                  </a:cubicBezTo>
                  <a:cubicBezTo>
                    <a:pt x="1388" y="232"/>
                    <a:pt x="947" y="22"/>
                    <a:pt x="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612;p62"/>
            <p:cNvSpPr/>
            <p:nvPr/>
          </p:nvSpPr>
          <p:spPr>
            <a:xfrm>
              <a:off x="3711639" y="3882434"/>
              <a:ext cx="147030" cy="147015"/>
            </a:xfrm>
            <a:custGeom>
              <a:avLst/>
              <a:gdLst/>
              <a:ahLst/>
              <a:cxnLst/>
              <a:rect l="l" t="t" r="r" b="b"/>
              <a:pathLst>
                <a:path w="9820" h="9819" extrusionOk="0">
                  <a:moveTo>
                    <a:pt x="9819" y="0"/>
                  </a:moveTo>
                  <a:cubicBezTo>
                    <a:pt x="6665" y="169"/>
                    <a:pt x="3953" y="1220"/>
                    <a:pt x="1977" y="3196"/>
                  </a:cubicBezTo>
                  <a:cubicBezTo>
                    <a:pt x="1" y="5193"/>
                    <a:pt x="421" y="6434"/>
                    <a:pt x="232" y="9587"/>
                  </a:cubicBezTo>
                  <a:cubicBezTo>
                    <a:pt x="3407" y="9398"/>
                    <a:pt x="4647" y="9819"/>
                    <a:pt x="6623" y="7842"/>
                  </a:cubicBezTo>
                  <a:cubicBezTo>
                    <a:pt x="7107" y="7359"/>
                    <a:pt x="7548" y="6812"/>
                    <a:pt x="7927" y="6245"/>
                  </a:cubicBezTo>
                  <a:lnTo>
                    <a:pt x="6203" y="5950"/>
                  </a:lnTo>
                  <a:lnTo>
                    <a:pt x="6224" y="5929"/>
                  </a:lnTo>
                  <a:cubicBezTo>
                    <a:pt x="8326" y="4668"/>
                    <a:pt x="9672" y="2460"/>
                    <a:pt x="9819" y="42"/>
                  </a:cubicBezTo>
                  <a:lnTo>
                    <a:pt x="98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613;p62"/>
            <p:cNvSpPr/>
            <p:nvPr/>
          </p:nvSpPr>
          <p:spPr>
            <a:xfrm>
              <a:off x="3682996" y="3930915"/>
              <a:ext cx="127191" cy="127176"/>
            </a:xfrm>
            <a:custGeom>
              <a:avLst/>
              <a:gdLst/>
              <a:ahLst/>
              <a:cxnLst/>
              <a:rect l="l" t="t" r="r" b="b"/>
              <a:pathLst>
                <a:path w="8495" h="8494" extrusionOk="0">
                  <a:moveTo>
                    <a:pt x="8494" y="0"/>
                  </a:moveTo>
                  <a:lnTo>
                    <a:pt x="8494" y="0"/>
                  </a:lnTo>
                  <a:cubicBezTo>
                    <a:pt x="4983" y="2061"/>
                    <a:pt x="2061" y="4983"/>
                    <a:pt x="0" y="8494"/>
                  </a:cubicBezTo>
                  <a:cubicBezTo>
                    <a:pt x="3512" y="6434"/>
                    <a:pt x="6434" y="3511"/>
                    <a:pt x="8494" y="0"/>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egnaposto piè di pagina 2"/>
          <p:cNvSpPr>
            <a:spLocks noGrp="1"/>
          </p:cNvSpPr>
          <p:nvPr>
            <p:ph type="ftr" sz="quarter" idx="11"/>
          </p:nvPr>
        </p:nvSpPr>
        <p:spPr>
          <a:xfrm>
            <a:off x="7957091" y="5844660"/>
            <a:ext cx="4114800" cy="365125"/>
          </a:xfrm>
        </p:spPr>
        <p:txBody>
          <a:bodyPr/>
          <a:lstStyle/>
          <a:p>
            <a:r>
              <a:rPr lang="it-IT" dirty="0" smtClean="0"/>
              <a:t>Le prime lezioni della Pandemia di Covid-19, secondo la Commissione EU, Adriana Riccomagno, 21.06.2021</a:t>
            </a:r>
            <a:endParaRPr lang="it-IT" dirty="0"/>
          </a:p>
        </p:txBody>
      </p:sp>
    </p:spTree>
    <p:extLst>
      <p:ext uri="{BB962C8B-B14F-4D97-AF65-F5344CB8AC3E}">
        <p14:creationId xmlns:p14="http://schemas.microsoft.com/office/powerpoint/2010/main" val="1164693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60000" y="360000"/>
            <a:ext cx="2384328" cy="46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descr="baseline per slid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19850"/>
            <a:ext cx="12192000" cy="438150"/>
          </a:xfrm>
          <a:prstGeom prst="rect">
            <a:avLst/>
          </a:prstGeom>
        </p:spPr>
      </p:pic>
      <p:sp>
        <p:nvSpPr>
          <p:cNvPr id="9" name="Google Shape;1471;p40">
            <a:extLst>
              <a:ext uri="{FF2B5EF4-FFF2-40B4-BE49-F238E27FC236}">
                <a16:creationId xmlns:a16="http://schemas.microsoft.com/office/drawing/2014/main" id="{F1EEA422-2B9D-429B-A179-DA269F926EF2}"/>
              </a:ext>
            </a:extLst>
          </p:cNvPr>
          <p:cNvSpPr txBox="1">
            <a:spLocks/>
          </p:cNvSpPr>
          <p:nvPr/>
        </p:nvSpPr>
        <p:spPr>
          <a:xfrm>
            <a:off x="447672" y="212199"/>
            <a:ext cx="8546059" cy="763600"/>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2800" dirty="0" smtClean="0">
                <a:solidFill>
                  <a:schemeClr val="accent1">
                    <a:lumMod val="75000"/>
                  </a:schemeClr>
                </a:solidFill>
                <a:latin typeface="Overpass SemiBold"/>
                <a:sym typeface="Overpass SemiBold"/>
              </a:rPr>
              <a:t>IL RUOLO DELL’EUROPA E DEL MONDO</a:t>
            </a:r>
            <a:endParaRPr lang="it-IT" sz="2800" dirty="0">
              <a:solidFill>
                <a:schemeClr val="accent1">
                  <a:lumMod val="75000"/>
                </a:schemeClr>
              </a:solidFill>
              <a:latin typeface="Overpass SemiBold"/>
              <a:sym typeface="Overpass SemiBold"/>
            </a:endParaRPr>
          </a:p>
        </p:txBody>
      </p:sp>
      <p:sp>
        <p:nvSpPr>
          <p:cNvPr id="2" name="Rettangolo 1"/>
          <p:cNvSpPr/>
          <p:nvPr/>
        </p:nvSpPr>
        <p:spPr>
          <a:xfrm>
            <a:off x="291153" y="2175218"/>
            <a:ext cx="5804847" cy="2862322"/>
          </a:xfrm>
          <a:prstGeom prst="rect">
            <a:avLst/>
          </a:prstGeom>
        </p:spPr>
        <p:txBody>
          <a:bodyPr wrap="square">
            <a:spAutoFit/>
          </a:bodyPr>
          <a:lstStyle/>
          <a:p>
            <a:pPr marL="285750" indent="-285750">
              <a:buFont typeface="Arial" panose="020B0604020202020204" pitchFamily="34" charset="0"/>
              <a:buChar char="•"/>
            </a:pPr>
            <a:r>
              <a:rPr lang="it-IT" b="1" dirty="0" err="1" smtClean="0">
                <a:solidFill>
                  <a:srgbClr val="FF0000"/>
                </a:solidFill>
              </a:rPr>
              <a:t>Planetary</a:t>
            </a:r>
            <a:r>
              <a:rPr lang="it-IT" b="1" dirty="0" smtClean="0">
                <a:solidFill>
                  <a:srgbClr val="FF0000"/>
                </a:solidFill>
              </a:rPr>
              <a:t> </a:t>
            </a:r>
            <a:r>
              <a:rPr lang="it-IT" b="1" dirty="0" err="1" smtClean="0">
                <a:solidFill>
                  <a:srgbClr val="FF0000"/>
                </a:solidFill>
              </a:rPr>
              <a:t>Health</a:t>
            </a:r>
            <a:r>
              <a:rPr lang="it-IT" b="1" dirty="0" smtClean="0">
                <a:solidFill>
                  <a:srgbClr val="FF0000"/>
                </a:solidFill>
              </a:rPr>
              <a:t> </a:t>
            </a:r>
            <a:r>
              <a:rPr lang="it-IT" b="1" dirty="0"/>
              <a:t>“salute </a:t>
            </a:r>
            <a:r>
              <a:rPr lang="it-IT" b="1" dirty="0" smtClean="0"/>
              <a:t>planetaria”, strategia globale lanciata da Lancet;</a:t>
            </a:r>
          </a:p>
          <a:p>
            <a:pPr marL="285750" indent="-285750">
              <a:buFont typeface="Arial" panose="020B0604020202020204" pitchFamily="34" charset="0"/>
              <a:buChar char="•"/>
            </a:pPr>
            <a:endParaRPr lang="it-IT" b="1" dirty="0"/>
          </a:p>
          <a:p>
            <a:pPr marL="285750" indent="-285750">
              <a:buFont typeface="Arial" panose="020B0604020202020204" pitchFamily="34" charset="0"/>
              <a:buChar char="•"/>
            </a:pPr>
            <a:r>
              <a:rPr lang="it-IT" b="1" dirty="0" err="1" smtClean="0">
                <a:solidFill>
                  <a:srgbClr val="FF0000"/>
                </a:solidFill>
              </a:rPr>
              <a:t>One</a:t>
            </a:r>
            <a:r>
              <a:rPr lang="it-IT" b="1" dirty="0" smtClean="0">
                <a:solidFill>
                  <a:srgbClr val="FF0000"/>
                </a:solidFill>
              </a:rPr>
              <a:t> </a:t>
            </a:r>
            <a:r>
              <a:rPr lang="it-IT" b="1" dirty="0" err="1" smtClean="0">
                <a:solidFill>
                  <a:srgbClr val="FF0000"/>
                </a:solidFill>
              </a:rPr>
              <a:t>Health</a:t>
            </a:r>
            <a:r>
              <a:rPr lang="it-IT" b="1" dirty="0" smtClean="0"/>
              <a:t>: visione olistica basata sul </a:t>
            </a:r>
            <a:r>
              <a:rPr lang="it-IT" b="1" dirty="0"/>
              <a:t>riconoscimento che la salute umana, la salute animale e la salute dell’ecosistema siano legate </a:t>
            </a:r>
            <a:r>
              <a:rPr lang="it-IT" b="1" dirty="0" smtClean="0"/>
              <a:t>indissolubilmente;</a:t>
            </a:r>
          </a:p>
          <a:p>
            <a:pPr marL="285750" indent="-285750">
              <a:buFont typeface="Arial" panose="020B0604020202020204" pitchFamily="34" charset="0"/>
              <a:buChar char="•"/>
            </a:pPr>
            <a:endParaRPr lang="it-IT" b="1" dirty="0" smtClean="0"/>
          </a:p>
          <a:p>
            <a:pPr marL="285750" indent="-285750">
              <a:buFont typeface="Arial" panose="020B0604020202020204" pitchFamily="34" charset="0"/>
              <a:buChar char="•"/>
            </a:pPr>
            <a:r>
              <a:rPr lang="it-IT" b="1" dirty="0">
                <a:solidFill>
                  <a:srgbClr val="FF0000"/>
                </a:solidFill>
              </a:rPr>
              <a:t>Agenda 2030 </a:t>
            </a:r>
            <a:r>
              <a:rPr lang="it-IT" b="1" dirty="0" smtClean="0"/>
              <a:t>- Obiettivo </a:t>
            </a:r>
            <a:r>
              <a:rPr lang="it-IT" b="1" dirty="0"/>
              <a:t>3: “ Assicurare la salute e il benessere per tutti e per tutte le età </a:t>
            </a:r>
            <a:r>
              <a:rPr lang="it-IT" b="1" dirty="0" smtClean="0"/>
              <a:t>” </a:t>
            </a:r>
            <a:r>
              <a:rPr lang="it-IT" b="1" dirty="0" smtClean="0">
                <a:solidFill>
                  <a:srgbClr val="FF0000"/>
                </a:solidFill>
              </a:rPr>
              <a:t>è qui e oggi</a:t>
            </a:r>
            <a:endParaRPr lang="it-IT" b="1" dirty="0">
              <a:solidFill>
                <a:srgbClr val="FF0000"/>
              </a:solidFill>
            </a:endParaRPr>
          </a:p>
          <a:p>
            <a:endParaRPr lang="it-IT" dirty="0"/>
          </a:p>
        </p:txBody>
      </p:sp>
      <p:pic>
        <p:nvPicPr>
          <p:cNvPr id="4098" name="Picture 2" descr="Europa continentale - Wikipe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1617" y="1260818"/>
            <a:ext cx="2976766" cy="3026977"/>
          </a:xfrm>
          <a:prstGeom prst="rect">
            <a:avLst/>
          </a:prstGeom>
          <a:noFill/>
          <a:extLst>
            <a:ext uri="{909E8E84-426E-40DD-AFC4-6F175D3DCCD1}">
              <a14:hiddenFill xmlns:a14="http://schemas.microsoft.com/office/drawing/2010/main">
                <a:solidFill>
                  <a:srgbClr val="FFFFFF"/>
                </a:solidFill>
              </a14:hiddenFill>
            </a:ext>
          </a:extLst>
        </p:spPr>
      </p:pic>
      <p:sp>
        <p:nvSpPr>
          <p:cNvPr id="10" name="Rettangolo 9"/>
          <p:cNvSpPr/>
          <p:nvPr/>
        </p:nvSpPr>
        <p:spPr>
          <a:xfrm>
            <a:off x="5864772" y="4287795"/>
            <a:ext cx="6180591" cy="2031325"/>
          </a:xfrm>
          <a:prstGeom prst="rect">
            <a:avLst/>
          </a:prstGeom>
        </p:spPr>
        <p:txBody>
          <a:bodyPr wrap="square">
            <a:spAutoFit/>
          </a:bodyPr>
          <a:lstStyle/>
          <a:p>
            <a:r>
              <a:rPr lang="it-IT" dirty="0" smtClean="0"/>
              <a:t>Inedita </a:t>
            </a:r>
            <a:r>
              <a:rPr lang="it-IT" b="1" dirty="0" smtClean="0"/>
              <a:t>centralità dell’Europa</a:t>
            </a:r>
            <a:r>
              <a:rPr lang="it-IT" dirty="0" smtClean="0"/>
              <a:t> nelle politiche sanitarie:</a:t>
            </a:r>
          </a:p>
          <a:p>
            <a:pPr marL="285750" indent="-285750">
              <a:buFont typeface="Wingdings" panose="05000000000000000000" pitchFamily="2" charset="2"/>
              <a:buChar char="Ø"/>
            </a:pPr>
            <a:endParaRPr lang="it-IT" dirty="0" smtClean="0"/>
          </a:p>
          <a:p>
            <a:pPr marL="285750" indent="-285750">
              <a:buFont typeface="Wingdings" panose="05000000000000000000" pitchFamily="2" charset="2"/>
              <a:buChar char="Ø"/>
            </a:pPr>
            <a:r>
              <a:rPr lang="it-IT" dirty="0"/>
              <a:t>Salute come precondizione della tenuta economica e sociale</a:t>
            </a:r>
          </a:p>
          <a:p>
            <a:pPr marL="285750" indent="-285750">
              <a:buFont typeface="Wingdings" panose="05000000000000000000" pitchFamily="2" charset="2"/>
              <a:buChar char="Ø"/>
            </a:pPr>
            <a:r>
              <a:rPr lang="it-IT" dirty="0" smtClean="0"/>
              <a:t>Strategia </a:t>
            </a:r>
            <a:r>
              <a:rPr lang="it-IT" dirty="0"/>
              <a:t>Pandemica </a:t>
            </a:r>
            <a:r>
              <a:rPr lang="it-IT" dirty="0" smtClean="0"/>
              <a:t>Europea</a:t>
            </a:r>
          </a:p>
          <a:p>
            <a:pPr marL="285750" indent="-285750">
              <a:buFont typeface="Wingdings" panose="05000000000000000000" pitchFamily="2" charset="2"/>
              <a:buChar char="Ø"/>
            </a:pPr>
            <a:r>
              <a:rPr lang="it-IT" dirty="0" smtClean="0"/>
              <a:t>Green Pass Europeo;</a:t>
            </a:r>
          </a:p>
          <a:p>
            <a:pPr marL="285750" indent="-285750">
              <a:buFont typeface="Wingdings" panose="05000000000000000000" pitchFamily="2" charset="2"/>
              <a:buChar char="Ø"/>
            </a:pPr>
            <a:r>
              <a:rPr lang="it-IT" dirty="0" smtClean="0"/>
              <a:t>Acquisto Centralizzato Vaccini.</a:t>
            </a:r>
          </a:p>
          <a:p>
            <a:pPr marL="285750" indent="-285750">
              <a:buFont typeface="Wingdings" panose="05000000000000000000" pitchFamily="2" charset="2"/>
              <a:buChar char="Ø"/>
            </a:pPr>
            <a:r>
              <a:rPr lang="it-IT" dirty="0" smtClean="0"/>
              <a:t>…</a:t>
            </a:r>
            <a:endParaRPr lang="it-IT" dirty="0"/>
          </a:p>
        </p:txBody>
      </p:sp>
      <p:pic>
        <p:nvPicPr>
          <p:cNvPr id="6146" name="Picture 2" descr="https://campus.hubscuola.it/content/uploads/2019/07/c2_img_salute-300x3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0876" y="4685496"/>
            <a:ext cx="1670352" cy="1670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389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60000" y="360000"/>
            <a:ext cx="2384328" cy="46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descr="baseline per slid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19850"/>
            <a:ext cx="12192000" cy="438150"/>
          </a:xfrm>
          <a:prstGeom prst="rect">
            <a:avLst/>
          </a:prstGeom>
        </p:spPr>
      </p:pic>
      <p:sp>
        <p:nvSpPr>
          <p:cNvPr id="9" name="Google Shape;1471;p40">
            <a:extLst>
              <a:ext uri="{FF2B5EF4-FFF2-40B4-BE49-F238E27FC236}">
                <a16:creationId xmlns:a16="http://schemas.microsoft.com/office/drawing/2014/main" id="{F1EEA422-2B9D-429B-A179-DA269F926EF2}"/>
              </a:ext>
            </a:extLst>
          </p:cNvPr>
          <p:cNvSpPr txBox="1">
            <a:spLocks/>
          </p:cNvSpPr>
          <p:nvPr/>
        </p:nvSpPr>
        <p:spPr>
          <a:xfrm>
            <a:off x="447672" y="212199"/>
            <a:ext cx="8546059" cy="763600"/>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2800" dirty="0" smtClean="0">
                <a:solidFill>
                  <a:schemeClr val="accent1">
                    <a:lumMod val="75000"/>
                  </a:schemeClr>
                </a:solidFill>
                <a:latin typeface="Overpass SemiBold"/>
                <a:sym typeface="Overpass SemiBold"/>
              </a:rPr>
              <a:t>INIZIATIVE </a:t>
            </a:r>
            <a:r>
              <a:rPr lang="it-IT" sz="2800" i="1" dirty="0" smtClean="0">
                <a:solidFill>
                  <a:schemeClr val="accent1">
                    <a:lumMod val="75000"/>
                  </a:schemeClr>
                </a:solidFill>
                <a:latin typeface="Overpass SemiBold"/>
                <a:sym typeface="Overpass SemiBold"/>
              </a:rPr>
              <a:t>FLAGSHIP</a:t>
            </a:r>
            <a:r>
              <a:rPr lang="it-IT" sz="2800" dirty="0" smtClean="0">
                <a:solidFill>
                  <a:schemeClr val="accent1">
                    <a:lumMod val="75000"/>
                  </a:schemeClr>
                </a:solidFill>
                <a:latin typeface="Overpass SemiBold"/>
                <a:sym typeface="Overpass SemiBold"/>
              </a:rPr>
              <a:t> DEL NGEU e TEMA SALUTE</a:t>
            </a:r>
            <a:endParaRPr lang="it-IT" sz="2800" dirty="0">
              <a:solidFill>
                <a:schemeClr val="accent1">
                  <a:lumMod val="75000"/>
                </a:schemeClr>
              </a:solidFill>
              <a:latin typeface="Overpass SemiBold"/>
              <a:sym typeface="Overpass SemiBold"/>
            </a:endParaRPr>
          </a:p>
        </p:txBody>
      </p:sp>
      <p:sp>
        <p:nvSpPr>
          <p:cNvPr id="2" name="Rettangolo 1"/>
          <p:cNvSpPr/>
          <p:nvPr/>
        </p:nvSpPr>
        <p:spPr>
          <a:xfrm>
            <a:off x="447672" y="1160674"/>
            <a:ext cx="11344009" cy="923330"/>
          </a:xfrm>
          <a:prstGeom prst="rect">
            <a:avLst/>
          </a:prstGeom>
        </p:spPr>
        <p:txBody>
          <a:bodyPr wrap="square">
            <a:spAutoFit/>
          </a:bodyPr>
          <a:lstStyle/>
          <a:p>
            <a:r>
              <a:rPr lang="it-IT" dirty="0" smtClean="0"/>
              <a:t>Avviando </a:t>
            </a:r>
            <a:r>
              <a:rPr lang="it-IT" dirty="0"/>
              <a:t>il Semestre europeo 2021, la Commissione </a:t>
            </a:r>
            <a:r>
              <a:rPr lang="it-IT" dirty="0" smtClean="0"/>
              <a:t>pone sfide </a:t>
            </a:r>
            <a:r>
              <a:rPr lang="it-IT" dirty="0"/>
              <a:t>comuni che gli Stati membri devono affrontare all’interno dei rispettivi PNRR. Gli Stati membri sono invitati a fornire informazioni su quali componenti del loro Piano contribuiscono ai sette </a:t>
            </a:r>
            <a:r>
              <a:rPr lang="it-IT" dirty="0" smtClean="0"/>
              <a:t>“</a:t>
            </a:r>
            <a:r>
              <a:rPr lang="it-IT" i="1" dirty="0" err="1"/>
              <a:t>Flagship</a:t>
            </a:r>
            <a:r>
              <a:rPr lang="it-IT" i="1" dirty="0"/>
              <a:t> </a:t>
            </a:r>
            <a:r>
              <a:rPr lang="it-IT" i="1" dirty="0" err="1"/>
              <a:t>programs</a:t>
            </a:r>
            <a:r>
              <a:rPr lang="it-IT" dirty="0" smtClean="0"/>
              <a:t>” europei. Rispetto alla Missione Salute, in particolare rilevano:</a:t>
            </a:r>
            <a:endParaRPr lang="it-IT" dirty="0"/>
          </a:p>
        </p:txBody>
      </p:sp>
      <p:sp>
        <p:nvSpPr>
          <p:cNvPr id="3" name="Rettangolo arrotondato 2"/>
          <p:cNvSpPr/>
          <p:nvPr/>
        </p:nvSpPr>
        <p:spPr>
          <a:xfrm>
            <a:off x="200537" y="2520778"/>
            <a:ext cx="2777442" cy="34598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FF0000"/>
                </a:solidFill>
              </a:rPr>
              <a:t>RENOVATE</a:t>
            </a:r>
          </a:p>
          <a:p>
            <a:pPr algn="ctr"/>
            <a:r>
              <a:rPr lang="it-IT" sz="1600" dirty="0"/>
              <a:t>Il </a:t>
            </a:r>
            <a:r>
              <a:rPr lang="it-IT" sz="1600" dirty="0" smtClean="0"/>
              <a:t>Piano </a:t>
            </a:r>
            <a:r>
              <a:rPr lang="it-IT" sz="1600" dirty="0"/>
              <a:t>mira a migliorare </a:t>
            </a:r>
            <a:r>
              <a:rPr lang="it-IT" sz="1600" b="1" dirty="0"/>
              <a:t>l’efficienza energetica</a:t>
            </a:r>
            <a:r>
              <a:rPr lang="it-IT" sz="1600" dirty="0"/>
              <a:t> sia degli </a:t>
            </a:r>
            <a:r>
              <a:rPr lang="it-IT" sz="1600" b="1" dirty="0"/>
              <a:t>edifici pubblici </a:t>
            </a:r>
            <a:r>
              <a:rPr lang="it-IT" sz="1600" dirty="0"/>
              <a:t>che di </a:t>
            </a:r>
            <a:r>
              <a:rPr lang="it-IT" sz="1600" b="1" dirty="0"/>
              <a:t>quelli privati</a:t>
            </a:r>
            <a:r>
              <a:rPr lang="it-IT" sz="1600" dirty="0"/>
              <a:t>. Gli investimenti saranno concentrati </a:t>
            </a:r>
            <a:r>
              <a:rPr lang="it-IT" sz="1600" dirty="0" smtClean="0"/>
              <a:t>sull’ attuazione </a:t>
            </a:r>
            <a:r>
              <a:rPr lang="it-IT" sz="1600" dirty="0"/>
              <a:t>di un programma per migliorare l'efficienza e la sicurezza del patrimonio edilizio </a:t>
            </a:r>
            <a:r>
              <a:rPr lang="it-IT" sz="1600" dirty="0" smtClean="0"/>
              <a:t>pubblico e privato</a:t>
            </a:r>
            <a:endParaRPr lang="it-IT" sz="1600" b="1" dirty="0"/>
          </a:p>
        </p:txBody>
      </p:sp>
      <p:sp>
        <p:nvSpPr>
          <p:cNvPr id="7" name="Rettangolo arrotondato 6"/>
          <p:cNvSpPr/>
          <p:nvPr/>
        </p:nvSpPr>
        <p:spPr>
          <a:xfrm>
            <a:off x="3219704" y="2545490"/>
            <a:ext cx="2777442" cy="34598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FF0000"/>
                </a:solidFill>
              </a:rPr>
              <a:t>CONNECT</a:t>
            </a:r>
          </a:p>
          <a:p>
            <a:pPr algn="ctr"/>
            <a:r>
              <a:rPr lang="it-IT" sz="1500" dirty="0"/>
              <a:t>Il </a:t>
            </a:r>
            <a:r>
              <a:rPr lang="it-IT" sz="1500" dirty="0" smtClean="0"/>
              <a:t>Piano </a:t>
            </a:r>
            <a:r>
              <a:rPr lang="it-IT" sz="1500" dirty="0"/>
              <a:t>punta a portare entro il 2026 </a:t>
            </a:r>
            <a:r>
              <a:rPr lang="it-IT" sz="1500" b="1" dirty="0"/>
              <a:t>connessioni a banda ultra-larga </a:t>
            </a:r>
            <a:r>
              <a:rPr lang="it-IT" sz="1500" dirty="0"/>
              <a:t>su tutto il territorio nazionale. Gli interventi verranno realizzati </a:t>
            </a:r>
            <a:r>
              <a:rPr lang="it-IT" sz="1500" dirty="0" smtClean="0"/>
              <a:t>con </a:t>
            </a:r>
            <a:r>
              <a:rPr lang="it-IT" sz="1500" dirty="0"/>
              <a:t>l’impiego di fibra e </a:t>
            </a:r>
            <a:r>
              <a:rPr lang="it-IT" sz="1500" dirty="0" smtClean="0"/>
              <a:t>tecnologie 5G, ora disponibili, </a:t>
            </a:r>
            <a:r>
              <a:rPr lang="it-IT" sz="1500" dirty="0"/>
              <a:t>per garantire un utilizzo ottimale delle risorse. Inoltre, si completerà la copertura di </a:t>
            </a:r>
            <a:r>
              <a:rPr lang="it-IT" sz="1500" dirty="0" smtClean="0"/>
              <a:t>oltre </a:t>
            </a:r>
            <a:r>
              <a:rPr lang="it-IT" sz="1500" dirty="0"/>
              <a:t>12.000 strutture </a:t>
            </a:r>
            <a:r>
              <a:rPr lang="it-IT" sz="1500" dirty="0" smtClean="0"/>
              <a:t>sanitarie. </a:t>
            </a:r>
            <a:endParaRPr lang="it-IT" sz="1500" b="1" dirty="0"/>
          </a:p>
        </p:txBody>
      </p:sp>
      <p:sp>
        <p:nvSpPr>
          <p:cNvPr id="10" name="Rettangolo arrotondato 9"/>
          <p:cNvSpPr/>
          <p:nvPr/>
        </p:nvSpPr>
        <p:spPr>
          <a:xfrm>
            <a:off x="6216289" y="2545490"/>
            <a:ext cx="2777442" cy="34598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FF0000"/>
                </a:solidFill>
              </a:rPr>
              <a:t>MODERNISE</a:t>
            </a:r>
          </a:p>
          <a:p>
            <a:pPr algn="ctr"/>
            <a:r>
              <a:rPr lang="it-IT" sz="1300" dirty="0"/>
              <a:t>Questo </a:t>
            </a:r>
            <a:r>
              <a:rPr lang="it-IT" sz="1300" dirty="0" err="1"/>
              <a:t>flagship</a:t>
            </a:r>
            <a:r>
              <a:rPr lang="it-IT" sz="1300" dirty="0"/>
              <a:t> concerne la </a:t>
            </a:r>
            <a:r>
              <a:rPr lang="it-IT" sz="1300" b="1" dirty="0"/>
              <a:t>digitalizzazione</a:t>
            </a:r>
            <a:r>
              <a:rPr lang="it-IT" sz="1300" dirty="0"/>
              <a:t> di alcuni importanti servizi pubblici, </a:t>
            </a:r>
            <a:r>
              <a:rPr lang="it-IT" sz="1300" dirty="0" smtClean="0"/>
              <a:t>compresa la </a:t>
            </a:r>
            <a:r>
              <a:rPr lang="it-IT" sz="1300" dirty="0"/>
              <a:t>sanità. Entro il </a:t>
            </a:r>
            <a:r>
              <a:rPr lang="it-IT" sz="1300" dirty="0" smtClean="0"/>
              <a:t>2025 le </a:t>
            </a:r>
            <a:r>
              <a:rPr lang="it-IT" sz="1300" dirty="0"/>
              <a:t>pubbliche amministrazioni dovranno fornire servizi pubblici digitali interoperabili, personalizzati e di facile </a:t>
            </a:r>
            <a:r>
              <a:rPr lang="it-IT" sz="1300" dirty="0" smtClean="0"/>
              <a:t>utilizzo. </a:t>
            </a:r>
            <a:r>
              <a:rPr lang="it-IT" sz="1300" dirty="0"/>
              <a:t>Il rafforzamento dei servizi pubblici digitali poggerà su una serie di interventi “abilitanti”, tra cui la migrazione al </a:t>
            </a:r>
            <a:r>
              <a:rPr lang="it-IT" sz="1300" dirty="0" err="1"/>
              <a:t>cloud</a:t>
            </a:r>
            <a:r>
              <a:rPr lang="it-IT" sz="1300" dirty="0"/>
              <a:t> delle pubbliche amministrazioni e il rafforzamento della </a:t>
            </a:r>
            <a:r>
              <a:rPr lang="it-IT" sz="1300" dirty="0" err="1"/>
              <a:t>cybersecurity</a:t>
            </a:r>
            <a:r>
              <a:rPr lang="it-IT" sz="1300" dirty="0"/>
              <a:t> </a:t>
            </a:r>
            <a:r>
              <a:rPr lang="it-IT" sz="1300" dirty="0" smtClean="0"/>
              <a:t>nazionale</a:t>
            </a:r>
            <a:endParaRPr lang="it-IT" sz="1300" b="1" dirty="0"/>
          </a:p>
        </p:txBody>
      </p:sp>
      <p:sp>
        <p:nvSpPr>
          <p:cNvPr id="11" name="Rettangolo arrotondato 10"/>
          <p:cNvSpPr/>
          <p:nvPr/>
        </p:nvSpPr>
        <p:spPr>
          <a:xfrm>
            <a:off x="9249940" y="2545489"/>
            <a:ext cx="2777442" cy="34598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FF0000"/>
                </a:solidFill>
              </a:rPr>
              <a:t>RESKILL AND UPSKILL</a:t>
            </a:r>
          </a:p>
          <a:p>
            <a:pPr algn="ctr"/>
            <a:r>
              <a:rPr lang="it-IT" sz="1400" b="1" dirty="0"/>
              <a:t>L’apprendimento di nuove competenze (</a:t>
            </a:r>
            <a:r>
              <a:rPr lang="it-IT" sz="1400" b="1" i="1" dirty="0"/>
              <a:t>reskilling</a:t>
            </a:r>
            <a:r>
              <a:rPr lang="it-IT" sz="1400" dirty="0"/>
              <a:t>) e il </a:t>
            </a:r>
            <a:r>
              <a:rPr lang="it-IT" sz="1400" b="1" dirty="0"/>
              <a:t>miglioramento</a:t>
            </a:r>
            <a:r>
              <a:rPr lang="it-IT" sz="1400" dirty="0"/>
              <a:t> di quelle esistenti per accedere a mansioni più avanzate (</a:t>
            </a:r>
            <a:r>
              <a:rPr lang="it-IT" sz="1400" b="1" i="1" dirty="0"/>
              <a:t>upskilling</a:t>
            </a:r>
            <a:r>
              <a:rPr lang="it-IT" sz="1400" dirty="0"/>
              <a:t>) sono fondamentali per sostenere </a:t>
            </a:r>
            <a:r>
              <a:rPr lang="it-IT" sz="1400" dirty="0" smtClean="0"/>
              <a:t>la transizione digitale</a:t>
            </a:r>
            <a:r>
              <a:rPr lang="it-IT" sz="1400" dirty="0"/>
              <a:t>, </a:t>
            </a:r>
            <a:r>
              <a:rPr lang="it-IT" sz="1400" dirty="0" smtClean="0"/>
              <a:t>e </a:t>
            </a:r>
            <a:r>
              <a:rPr lang="it-IT" sz="1400" dirty="0"/>
              <a:t>garantire occupazione di qualità. È pertanto necessario migliorare le competenze digitali e professionali attraverso investimenti in istruzione e </a:t>
            </a:r>
            <a:r>
              <a:rPr lang="it-IT" sz="1400" dirty="0" smtClean="0"/>
              <a:t>formazione</a:t>
            </a:r>
            <a:endParaRPr lang="it-IT" sz="1400" b="1" dirty="0"/>
          </a:p>
        </p:txBody>
      </p:sp>
    </p:spTree>
    <p:extLst>
      <p:ext uri="{BB962C8B-B14F-4D97-AF65-F5344CB8AC3E}">
        <p14:creationId xmlns:p14="http://schemas.microsoft.com/office/powerpoint/2010/main" val="1642150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arrotondato 9"/>
          <p:cNvSpPr/>
          <p:nvPr/>
        </p:nvSpPr>
        <p:spPr>
          <a:xfrm>
            <a:off x="8501449" y="4269611"/>
            <a:ext cx="2978398" cy="17064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arrotondato 5"/>
          <p:cNvSpPr/>
          <p:nvPr/>
        </p:nvSpPr>
        <p:spPr>
          <a:xfrm>
            <a:off x="8501449" y="1444928"/>
            <a:ext cx="3242879" cy="15693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arrotondato 2"/>
          <p:cNvSpPr/>
          <p:nvPr/>
        </p:nvSpPr>
        <p:spPr>
          <a:xfrm>
            <a:off x="568410" y="987771"/>
            <a:ext cx="3632887" cy="2432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60000" y="360000"/>
            <a:ext cx="2384328" cy="46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descr="baseline per slid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19850"/>
            <a:ext cx="12192000" cy="438150"/>
          </a:xfrm>
          <a:prstGeom prst="rect">
            <a:avLst/>
          </a:prstGeom>
        </p:spPr>
      </p:pic>
      <p:sp>
        <p:nvSpPr>
          <p:cNvPr id="9" name="Google Shape;1471;p40">
            <a:extLst>
              <a:ext uri="{FF2B5EF4-FFF2-40B4-BE49-F238E27FC236}">
                <a16:creationId xmlns:a16="http://schemas.microsoft.com/office/drawing/2014/main" id="{F1EEA422-2B9D-429B-A179-DA269F926EF2}"/>
              </a:ext>
            </a:extLst>
          </p:cNvPr>
          <p:cNvSpPr txBox="1">
            <a:spLocks/>
          </p:cNvSpPr>
          <p:nvPr/>
        </p:nvSpPr>
        <p:spPr>
          <a:xfrm>
            <a:off x="447672" y="212199"/>
            <a:ext cx="8546059" cy="763600"/>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2800" dirty="0" smtClean="0">
                <a:solidFill>
                  <a:schemeClr val="accent1">
                    <a:lumMod val="75000"/>
                  </a:schemeClr>
                </a:solidFill>
                <a:latin typeface="Overpass SemiBold"/>
                <a:sym typeface="Overpass SemiBold"/>
              </a:rPr>
              <a:t>LA SALUTE NEL PNRR</a:t>
            </a:r>
            <a:endParaRPr lang="it-IT" sz="2800" dirty="0">
              <a:solidFill>
                <a:schemeClr val="accent1">
                  <a:lumMod val="75000"/>
                </a:schemeClr>
              </a:solidFill>
              <a:latin typeface="Overpass SemiBold"/>
              <a:sym typeface="Overpass SemiBold"/>
            </a:endParaRPr>
          </a:p>
        </p:txBody>
      </p:sp>
      <p:pic>
        <p:nvPicPr>
          <p:cNvPr id="3074" name="Picture 2" descr="Piano Nazionale di Ripresa e Resilienza: prima missione il digita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8092" y="1998204"/>
            <a:ext cx="2736817" cy="2580428"/>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547143" y="1106197"/>
            <a:ext cx="3388483" cy="2277547"/>
          </a:xfrm>
          <a:prstGeom prst="rect">
            <a:avLst/>
          </a:prstGeom>
        </p:spPr>
        <p:txBody>
          <a:bodyPr wrap="square">
            <a:spAutoFit/>
          </a:bodyPr>
          <a:lstStyle/>
          <a:p>
            <a:pPr algn="ctr"/>
            <a:r>
              <a:rPr lang="it-IT" sz="1600" b="1" dirty="0" smtClean="0">
                <a:solidFill>
                  <a:srgbClr val="FF0000"/>
                </a:solidFill>
              </a:rPr>
              <a:t>6 </a:t>
            </a:r>
            <a:r>
              <a:rPr lang="it-IT" sz="1600" b="1" dirty="0">
                <a:solidFill>
                  <a:srgbClr val="FF0000"/>
                </a:solidFill>
              </a:rPr>
              <a:t>grandi </a:t>
            </a:r>
            <a:r>
              <a:rPr lang="it-IT" sz="1600" b="1" dirty="0" smtClean="0">
                <a:solidFill>
                  <a:srgbClr val="FF0000"/>
                </a:solidFill>
              </a:rPr>
              <a:t>Aree </a:t>
            </a:r>
            <a:r>
              <a:rPr lang="it-IT" sz="1600" b="1" dirty="0">
                <a:solidFill>
                  <a:srgbClr val="FF0000"/>
                </a:solidFill>
              </a:rPr>
              <a:t>di intervento </a:t>
            </a:r>
            <a:r>
              <a:rPr lang="it-IT" sz="1400" dirty="0" smtClean="0"/>
              <a:t>(Pilastri):</a:t>
            </a:r>
          </a:p>
          <a:p>
            <a:pPr algn="ctr"/>
            <a:r>
              <a:rPr lang="it-IT" sz="1400" dirty="0"/>
              <a:t>• </a:t>
            </a:r>
            <a:r>
              <a:rPr lang="it-IT" sz="1400" dirty="0" smtClean="0"/>
              <a:t>Transizione </a:t>
            </a:r>
            <a:r>
              <a:rPr lang="it-IT" sz="1400" dirty="0"/>
              <a:t>verde </a:t>
            </a:r>
            <a:endParaRPr lang="it-IT" sz="1400" dirty="0" smtClean="0"/>
          </a:p>
          <a:p>
            <a:pPr algn="ctr"/>
            <a:r>
              <a:rPr lang="it-IT" sz="1400" dirty="0" smtClean="0"/>
              <a:t>• </a:t>
            </a:r>
            <a:r>
              <a:rPr lang="it-IT" sz="1400" dirty="0"/>
              <a:t>Trasformazione digitale </a:t>
            </a:r>
            <a:endParaRPr lang="it-IT" sz="1400" dirty="0" smtClean="0"/>
          </a:p>
          <a:p>
            <a:pPr algn="ctr"/>
            <a:r>
              <a:rPr lang="it-IT" sz="1400" dirty="0" smtClean="0"/>
              <a:t>• </a:t>
            </a:r>
            <a:r>
              <a:rPr lang="it-IT" sz="1400" dirty="0"/>
              <a:t>Crescita intelligente, sostenibile e inclusiva </a:t>
            </a:r>
            <a:endParaRPr lang="it-IT" sz="1400" dirty="0" smtClean="0"/>
          </a:p>
          <a:p>
            <a:pPr algn="ctr"/>
            <a:r>
              <a:rPr lang="it-IT" sz="1400" dirty="0" smtClean="0"/>
              <a:t>• </a:t>
            </a:r>
            <a:r>
              <a:rPr lang="it-IT" sz="1400" dirty="0"/>
              <a:t>Coesione sociale e territoriale </a:t>
            </a:r>
            <a:endParaRPr lang="it-IT" sz="1400" dirty="0" smtClean="0"/>
          </a:p>
          <a:p>
            <a:pPr algn="ctr"/>
            <a:r>
              <a:rPr lang="it-IT" sz="1400" dirty="0" smtClean="0"/>
              <a:t>• </a:t>
            </a:r>
            <a:r>
              <a:rPr lang="it-IT" sz="1400" dirty="0"/>
              <a:t>Salute e resilienza economica, sociale e istituzionale </a:t>
            </a:r>
            <a:endParaRPr lang="it-IT" sz="1400" dirty="0" smtClean="0"/>
          </a:p>
          <a:p>
            <a:pPr algn="ctr"/>
            <a:r>
              <a:rPr lang="it-IT" sz="1400" dirty="0" smtClean="0"/>
              <a:t>• </a:t>
            </a:r>
            <a:r>
              <a:rPr lang="it-IT" sz="1400" dirty="0"/>
              <a:t>Politiche per le nuove generazioni, l’infanzia e i giovani</a:t>
            </a:r>
            <a:endParaRPr lang="it-IT" sz="1400" dirty="0" smtClean="0"/>
          </a:p>
        </p:txBody>
      </p:sp>
      <p:sp>
        <p:nvSpPr>
          <p:cNvPr id="5" name="Rettangolo 4"/>
          <p:cNvSpPr/>
          <p:nvPr/>
        </p:nvSpPr>
        <p:spPr>
          <a:xfrm>
            <a:off x="8480181" y="1721750"/>
            <a:ext cx="3285414" cy="1031051"/>
          </a:xfrm>
          <a:prstGeom prst="rect">
            <a:avLst/>
          </a:prstGeom>
        </p:spPr>
        <p:txBody>
          <a:bodyPr wrap="square">
            <a:spAutoFit/>
          </a:bodyPr>
          <a:lstStyle/>
          <a:p>
            <a:pPr algn="ctr"/>
            <a:r>
              <a:rPr lang="it-IT" sz="1600" b="1" dirty="0" smtClean="0">
                <a:solidFill>
                  <a:srgbClr val="FF0000"/>
                </a:solidFill>
              </a:rPr>
              <a:t>3 Assi strategici</a:t>
            </a:r>
            <a:r>
              <a:rPr lang="it-IT" sz="1500" dirty="0" smtClean="0"/>
              <a:t>: </a:t>
            </a:r>
          </a:p>
          <a:p>
            <a:pPr marL="285750" indent="-285750" algn="ctr">
              <a:buFont typeface="Arial" panose="020B0604020202020204" pitchFamily="34" charset="0"/>
              <a:buChar char="•"/>
            </a:pPr>
            <a:r>
              <a:rPr lang="it-IT" sz="1500" dirty="0" smtClean="0"/>
              <a:t>digitalizzazione </a:t>
            </a:r>
            <a:r>
              <a:rPr lang="it-IT" sz="1500" dirty="0"/>
              <a:t>e </a:t>
            </a:r>
            <a:r>
              <a:rPr lang="it-IT" sz="1500" dirty="0" smtClean="0"/>
              <a:t>innovazione;</a:t>
            </a:r>
          </a:p>
          <a:p>
            <a:pPr marL="285750" indent="-285750" algn="ctr">
              <a:buFont typeface="Arial" panose="020B0604020202020204" pitchFamily="34" charset="0"/>
              <a:buChar char="•"/>
            </a:pPr>
            <a:r>
              <a:rPr lang="it-IT" sz="1500" dirty="0" smtClean="0"/>
              <a:t> </a:t>
            </a:r>
            <a:r>
              <a:rPr lang="it-IT" sz="1500" dirty="0"/>
              <a:t>transizione </a:t>
            </a:r>
            <a:r>
              <a:rPr lang="it-IT" sz="1500" dirty="0" smtClean="0"/>
              <a:t>ecologica;</a:t>
            </a:r>
          </a:p>
          <a:p>
            <a:pPr marL="285750" indent="-285750" algn="ctr">
              <a:buFont typeface="Arial" panose="020B0604020202020204" pitchFamily="34" charset="0"/>
              <a:buChar char="•"/>
            </a:pPr>
            <a:r>
              <a:rPr lang="it-IT" sz="1500" dirty="0" smtClean="0"/>
              <a:t> </a:t>
            </a:r>
            <a:r>
              <a:rPr lang="it-IT" sz="1500" dirty="0"/>
              <a:t>inclusione sociale. </a:t>
            </a:r>
          </a:p>
        </p:txBody>
      </p:sp>
      <p:sp>
        <p:nvSpPr>
          <p:cNvPr id="7" name="Rettangolo 6"/>
          <p:cNvSpPr/>
          <p:nvPr/>
        </p:nvSpPr>
        <p:spPr>
          <a:xfrm>
            <a:off x="8538265" y="4338013"/>
            <a:ext cx="2904765" cy="1569660"/>
          </a:xfrm>
          <a:prstGeom prst="rect">
            <a:avLst/>
          </a:prstGeom>
        </p:spPr>
        <p:txBody>
          <a:bodyPr wrap="square">
            <a:spAutoFit/>
          </a:bodyPr>
          <a:lstStyle/>
          <a:p>
            <a:pPr algn="ctr"/>
            <a:r>
              <a:rPr lang="it-IT" sz="1600" b="1" dirty="0" smtClean="0">
                <a:solidFill>
                  <a:srgbClr val="FF0000"/>
                </a:solidFill>
              </a:rPr>
              <a:t>3 </a:t>
            </a:r>
            <a:r>
              <a:rPr lang="it-IT" sz="1600" b="1" dirty="0">
                <a:solidFill>
                  <a:srgbClr val="FF0000"/>
                </a:solidFill>
              </a:rPr>
              <a:t>P</a:t>
            </a:r>
            <a:r>
              <a:rPr lang="it-IT" sz="1600" b="1" dirty="0" smtClean="0">
                <a:solidFill>
                  <a:srgbClr val="FF0000"/>
                </a:solidFill>
              </a:rPr>
              <a:t>riorità</a:t>
            </a:r>
            <a:r>
              <a:rPr lang="it-IT" sz="1600" dirty="0" smtClean="0"/>
              <a:t>: </a:t>
            </a:r>
          </a:p>
          <a:p>
            <a:pPr marL="285750" indent="-285750" algn="ctr">
              <a:buFont typeface="Arial" panose="020B0604020202020204" pitchFamily="34" charset="0"/>
              <a:buChar char="•"/>
            </a:pPr>
            <a:r>
              <a:rPr lang="it-IT" sz="1600" dirty="0" smtClean="0"/>
              <a:t>la </a:t>
            </a:r>
            <a:r>
              <a:rPr lang="it-IT" sz="1600" dirty="0"/>
              <a:t>parità di </a:t>
            </a:r>
            <a:r>
              <a:rPr lang="it-IT" sz="1600" dirty="0" smtClean="0"/>
              <a:t>genere;</a:t>
            </a:r>
          </a:p>
          <a:p>
            <a:pPr marL="285750" indent="-285750" algn="ctr">
              <a:buFont typeface="Arial" panose="020B0604020202020204" pitchFamily="34" charset="0"/>
              <a:buChar char="•"/>
            </a:pPr>
            <a:r>
              <a:rPr lang="it-IT" sz="1600" dirty="0" smtClean="0"/>
              <a:t>la </a:t>
            </a:r>
            <a:r>
              <a:rPr lang="it-IT" sz="1600" dirty="0"/>
              <a:t>protezione e la valorizzazione dei </a:t>
            </a:r>
            <a:r>
              <a:rPr lang="it-IT" sz="1600" dirty="0" smtClean="0"/>
              <a:t>giovani;</a:t>
            </a:r>
          </a:p>
          <a:p>
            <a:pPr marL="285750" indent="-285750" algn="ctr">
              <a:buFont typeface="Arial" panose="020B0604020202020204" pitchFamily="34" charset="0"/>
              <a:buChar char="•"/>
            </a:pPr>
            <a:r>
              <a:rPr lang="it-IT" sz="1600" dirty="0" smtClean="0"/>
              <a:t>il </a:t>
            </a:r>
            <a:r>
              <a:rPr lang="it-IT" sz="1600" dirty="0"/>
              <a:t>superamento dei divari territoriali.</a:t>
            </a:r>
          </a:p>
        </p:txBody>
      </p:sp>
      <p:sp>
        <p:nvSpPr>
          <p:cNvPr id="12" name="Rettangolo arrotondato 11"/>
          <p:cNvSpPr/>
          <p:nvPr/>
        </p:nvSpPr>
        <p:spPr>
          <a:xfrm>
            <a:off x="970003" y="4314257"/>
            <a:ext cx="2829697" cy="15379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1054438" y="4421520"/>
            <a:ext cx="2660825" cy="830997"/>
          </a:xfrm>
          <a:prstGeom prst="rect">
            <a:avLst/>
          </a:prstGeom>
        </p:spPr>
        <p:txBody>
          <a:bodyPr wrap="square">
            <a:spAutoFit/>
          </a:bodyPr>
          <a:lstStyle/>
          <a:p>
            <a:pPr algn="ctr"/>
            <a:r>
              <a:rPr lang="it-IT" sz="1600" dirty="0" smtClean="0">
                <a:solidFill>
                  <a:srgbClr val="FF0000"/>
                </a:solidFill>
              </a:rPr>
              <a:t>16</a:t>
            </a:r>
            <a:r>
              <a:rPr lang="it-IT" sz="1600" dirty="0" smtClean="0"/>
              <a:t> </a:t>
            </a:r>
            <a:r>
              <a:rPr lang="it-IT" sz="1600" b="1" dirty="0">
                <a:solidFill>
                  <a:srgbClr val="FF0000"/>
                </a:solidFill>
              </a:rPr>
              <a:t>Componenti, raggruppate in </a:t>
            </a:r>
            <a:r>
              <a:rPr lang="it-IT" sz="1600" b="1" dirty="0" smtClean="0">
                <a:solidFill>
                  <a:srgbClr val="FF0000"/>
                </a:solidFill>
              </a:rPr>
              <a:t>6 Missioni</a:t>
            </a:r>
            <a:r>
              <a:rPr lang="it-IT" sz="1600" dirty="0" smtClean="0"/>
              <a:t>, in </a:t>
            </a:r>
            <a:r>
              <a:rPr lang="it-IT" sz="1600" dirty="0"/>
              <a:t>linea con i sei </a:t>
            </a:r>
            <a:r>
              <a:rPr lang="it-IT" sz="1600" dirty="0" smtClean="0"/>
              <a:t>Pilastri</a:t>
            </a:r>
            <a:endParaRPr lang="it-IT" sz="1600" dirty="0"/>
          </a:p>
        </p:txBody>
      </p:sp>
      <p:sp>
        <p:nvSpPr>
          <p:cNvPr id="13" name="CasellaDiTesto 12"/>
          <p:cNvSpPr txBox="1"/>
          <p:nvPr/>
        </p:nvSpPr>
        <p:spPr>
          <a:xfrm>
            <a:off x="4943630" y="4052189"/>
            <a:ext cx="2520778" cy="400110"/>
          </a:xfrm>
          <a:prstGeom prst="rect">
            <a:avLst/>
          </a:prstGeom>
          <a:noFill/>
        </p:spPr>
        <p:txBody>
          <a:bodyPr wrap="square" rtlCol="0">
            <a:spAutoFit/>
          </a:bodyPr>
          <a:lstStyle/>
          <a:p>
            <a:r>
              <a:rPr lang="it-IT" sz="2000" dirty="0" smtClean="0">
                <a:solidFill>
                  <a:schemeClr val="bg1"/>
                </a:solidFill>
              </a:rPr>
              <a:t>MISSIONE SALUTE</a:t>
            </a:r>
            <a:endParaRPr lang="it-IT" sz="2000" dirty="0">
              <a:solidFill>
                <a:schemeClr val="bg1"/>
              </a:solidFill>
            </a:endParaRPr>
          </a:p>
        </p:txBody>
      </p:sp>
    </p:spTree>
    <p:extLst>
      <p:ext uri="{BB962C8B-B14F-4D97-AF65-F5344CB8AC3E}">
        <p14:creationId xmlns:p14="http://schemas.microsoft.com/office/powerpoint/2010/main" val="3052871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13358</TotalTime>
  <Words>3905</Words>
  <Application>Microsoft Office PowerPoint</Application>
  <PresentationFormat>Widescreen</PresentationFormat>
  <Paragraphs>400</Paragraphs>
  <Slides>36</Slides>
  <Notes>2</Notes>
  <HiddenSlides>0</HiddenSlides>
  <MMClips>0</MMClips>
  <ScaleCrop>false</ScaleCrop>
  <HeadingPairs>
    <vt:vector size="6" baseType="variant">
      <vt:variant>
        <vt:lpstr>Caratteri utilizzati</vt:lpstr>
      </vt:variant>
      <vt:variant>
        <vt:i4>13</vt:i4>
      </vt:variant>
      <vt:variant>
        <vt:lpstr>Tema</vt:lpstr>
      </vt:variant>
      <vt:variant>
        <vt:i4>1</vt:i4>
      </vt:variant>
      <vt:variant>
        <vt:lpstr>Titoli diapositive</vt:lpstr>
      </vt:variant>
      <vt:variant>
        <vt:i4>36</vt:i4>
      </vt:variant>
    </vt:vector>
  </HeadingPairs>
  <TitlesOfParts>
    <vt:vector size="50" baseType="lpstr">
      <vt:lpstr>MS PGothic</vt:lpstr>
      <vt:lpstr>Arial</vt:lpstr>
      <vt:lpstr>Calibri</vt:lpstr>
      <vt:lpstr>Calibri Light</vt:lpstr>
      <vt:lpstr>Lato</vt:lpstr>
      <vt:lpstr>Lato Bold</vt:lpstr>
      <vt:lpstr>Montserrat</vt:lpstr>
      <vt:lpstr>Open Sans</vt:lpstr>
      <vt:lpstr>Overpass Black</vt:lpstr>
      <vt:lpstr>Overpass SemiBold</vt:lpstr>
      <vt:lpstr>Source Sans Pro</vt:lpstr>
      <vt:lpstr>Trebuchet MS</vt:lpstr>
      <vt:lpstr>Wingdings</vt:lpstr>
      <vt:lpstr>Tema di Office</vt:lpstr>
      <vt:lpstr>PNRR e Salute – Verso un cambio di approccio che riporti al centro la persona e il territorio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Terzo settore, una fabbrica di capitale sociale?</dc:title>
  <dc:creator>Stampa</dc:creator>
  <cp:lastModifiedBy>Stampa</cp:lastModifiedBy>
  <cp:revision>149</cp:revision>
  <cp:lastPrinted>2021-06-28T14:22:56Z</cp:lastPrinted>
  <dcterms:created xsi:type="dcterms:W3CDTF">2019-10-10T08:41:41Z</dcterms:created>
  <dcterms:modified xsi:type="dcterms:W3CDTF">2021-07-05T16:01:48Z</dcterms:modified>
</cp:coreProperties>
</file>