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9" r:id="rId4"/>
    <p:sldId id="260" r:id="rId5"/>
    <p:sldId id="270" r:id="rId6"/>
    <p:sldId id="275" r:id="rId7"/>
    <p:sldId id="287" r:id="rId8"/>
    <p:sldId id="288" r:id="rId9"/>
    <p:sldId id="289" r:id="rId10"/>
    <p:sldId id="262" r:id="rId11"/>
    <p:sldId id="290" r:id="rId12"/>
    <p:sldId id="273" r:id="rId13"/>
    <p:sldId id="272" r:id="rId14"/>
    <p:sldId id="265" r:id="rId15"/>
    <p:sldId id="291" r:id="rId16"/>
    <p:sldId id="292" r:id="rId17"/>
    <p:sldId id="298" r:id="rId18"/>
    <p:sldId id="284" r:id="rId19"/>
    <p:sldId id="297" r:id="rId20"/>
    <p:sldId id="276" r:id="rId21"/>
    <p:sldId id="277" r:id="rId22"/>
    <p:sldId id="295" r:id="rId23"/>
    <p:sldId id="283" r:id="rId24"/>
    <p:sldId id="286" r:id="rId25"/>
    <p:sldId id="293" r:id="rId26"/>
    <p:sldId id="296" r:id="rId27"/>
    <p:sldId id="294" r:id="rId28"/>
    <p:sldId id="279" r:id="rId2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istiano Gori" initials="CG" lastIdx="1" clrIdx="0">
    <p:extLst>
      <p:ext uri="{19B8F6BF-5375-455C-9EA6-DF929625EA0E}">
        <p15:presenceInfo xmlns:p15="http://schemas.microsoft.com/office/powerpoint/2012/main" userId="b0888aea0b03baa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83FAAB-EC09-4FB8-8662-A6989908411C}" v="2" dt="2021-06-20T09:46:12.58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ano Gori" userId="b0888aea0b03baa8" providerId="LiveId" clId="{1F83FAAB-EC09-4FB8-8662-A6989908411C}"/>
    <pc:docChg chg="undo custSel addSld delSld modSld">
      <pc:chgData name="Cristiano Gori" userId="b0888aea0b03baa8" providerId="LiveId" clId="{1F83FAAB-EC09-4FB8-8662-A6989908411C}" dt="2021-06-20T10:41:01.906" v="4414" actId="20577"/>
      <pc:docMkLst>
        <pc:docMk/>
      </pc:docMkLst>
      <pc:sldChg chg="modSp mod addCm delCm">
        <pc:chgData name="Cristiano Gori" userId="b0888aea0b03baa8" providerId="LiveId" clId="{1F83FAAB-EC09-4FB8-8662-A6989908411C}" dt="2021-06-20T09:56:09.202" v="1335" actId="20577"/>
        <pc:sldMkLst>
          <pc:docMk/>
          <pc:sldMk cId="3981352664" sldId="265"/>
        </pc:sldMkLst>
        <pc:graphicFrameChg chg="modGraphic">
          <ac:chgData name="Cristiano Gori" userId="b0888aea0b03baa8" providerId="LiveId" clId="{1F83FAAB-EC09-4FB8-8662-A6989908411C}" dt="2021-06-20T09:56:09.202" v="1335" actId="20577"/>
          <ac:graphicFrameMkLst>
            <pc:docMk/>
            <pc:sldMk cId="3981352664" sldId="265"/>
            <ac:graphicFrameMk id="4" creationId="{62EE2C56-B126-4002-983C-47AC05816D18}"/>
          </ac:graphicFrameMkLst>
        </pc:graphicFrameChg>
      </pc:sldChg>
      <pc:sldChg chg="modSp del mod">
        <pc:chgData name="Cristiano Gori" userId="b0888aea0b03baa8" providerId="LiveId" clId="{1F83FAAB-EC09-4FB8-8662-A6989908411C}" dt="2021-06-20T10:14:18.217" v="3258" actId="47"/>
        <pc:sldMkLst>
          <pc:docMk/>
          <pc:sldMk cId="3414513622" sldId="267"/>
        </pc:sldMkLst>
        <pc:spChg chg="mod">
          <ac:chgData name="Cristiano Gori" userId="b0888aea0b03baa8" providerId="LiveId" clId="{1F83FAAB-EC09-4FB8-8662-A6989908411C}" dt="2021-06-20T09:57:38.268" v="1366" actId="20577"/>
          <ac:spMkLst>
            <pc:docMk/>
            <pc:sldMk cId="3414513622" sldId="267"/>
            <ac:spMk id="2" creationId="{6C7C5F29-447E-4294-B29C-B1973CDAA2D6}"/>
          </ac:spMkLst>
        </pc:spChg>
        <pc:spChg chg="mod">
          <ac:chgData name="Cristiano Gori" userId="b0888aea0b03baa8" providerId="LiveId" clId="{1F83FAAB-EC09-4FB8-8662-A6989908411C}" dt="2021-06-20T10:14:16.077" v="3257" actId="6549"/>
          <ac:spMkLst>
            <pc:docMk/>
            <pc:sldMk cId="3414513622" sldId="267"/>
            <ac:spMk id="3" creationId="{DE030115-5177-4073-8C91-DC071DC42FD5}"/>
          </ac:spMkLst>
        </pc:spChg>
      </pc:sldChg>
      <pc:sldChg chg="modSp del mod">
        <pc:chgData name="Cristiano Gori" userId="b0888aea0b03baa8" providerId="LiveId" clId="{1F83FAAB-EC09-4FB8-8662-A6989908411C}" dt="2021-06-20T10:08:03.077" v="2490" actId="47"/>
        <pc:sldMkLst>
          <pc:docMk/>
          <pc:sldMk cId="2579597024" sldId="268"/>
        </pc:sldMkLst>
        <pc:spChg chg="mod">
          <ac:chgData name="Cristiano Gori" userId="b0888aea0b03baa8" providerId="LiveId" clId="{1F83FAAB-EC09-4FB8-8662-A6989908411C}" dt="2021-06-20T10:02:33.307" v="1683" actId="20577"/>
          <ac:spMkLst>
            <pc:docMk/>
            <pc:sldMk cId="2579597024" sldId="268"/>
            <ac:spMk id="2" creationId="{CF2EC076-DBC7-4DAA-83AD-CF477293C073}"/>
          </ac:spMkLst>
        </pc:spChg>
        <pc:spChg chg="mod">
          <ac:chgData name="Cristiano Gori" userId="b0888aea0b03baa8" providerId="LiveId" clId="{1F83FAAB-EC09-4FB8-8662-A6989908411C}" dt="2021-06-20T10:05:48.686" v="2030" actId="5793"/>
          <ac:spMkLst>
            <pc:docMk/>
            <pc:sldMk cId="2579597024" sldId="268"/>
            <ac:spMk id="3" creationId="{389C1530-A329-4D53-BD48-311D57743B8B}"/>
          </ac:spMkLst>
        </pc:spChg>
      </pc:sldChg>
      <pc:sldChg chg="del">
        <pc:chgData name="Cristiano Gori" userId="b0888aea0b03baa8" providerId="LiveId" clId="{1F83FAAB-EC09-4FB8-8662-A6989908411C}" dt="2021-06-20T09:34:42.546" v="960" actId="47"/>
        <pc:sldMkLst>
          <pc:docMk/>
          <pc:sldMk cId="1936062941" sldId="278"/>
        </pc:sldMkLst>
      </pc:sldChg>
      <pc:sldChg chg="del">
        <pc:chgData name="Cristiano Gori" userId="b0888aea0b03baa8" providerId="LiveId" clId="{1F83FAAB-EC09-4FB8-8662-A6989908411C}" dt="2021-06-20T07:23:37.755" v="166" actId="47"/>
        <pc:sldMkLst>
          <pc:docMk/>
          <pc:sldMk cId="3521242876" sldId="282"/>
        </pc:sldMkLst>
      </pc:sldChg>
      <pc:sldChg chg="modSp mod">
        <pc:chgData name="Cristiano Gori" userId="b0888aea0b03baa8" providerId="LiveId" clId="{1F83FAAB-EC09-4FB8-8662-A6989908411C}" dt="2021-06-20T10:31:01.297" v="4247" actId="20577"/>
        <pc:sldMkLst>
          <pc:docMk/>
          <pc:sldMk cId="1300487806" sldId="284"/>
        </pc:sldMkLst>
        <pc:spChg chg="mod">
          <ac:chgData name="Cristiano Gori" userId="b0888aea0b03baa8" providerId="LiveId" clId="{1F83FAAB-EC09-4FB8-8662-A6989908411C}" dt="2021-06-20T10:31:01.297" v="4247" actId="20577"/>
          <ac:spMkLst>
            <pc:docMk/>
            <pc:sldMk cId="1300487806" sldId="284"/>
            <ac:spMk id="2" creationId="{E1D607E7-1928-4D5A-9AD7-1EE2EB3621E4}"/>
          </ac:spMkLst>
        </pc:spChg>
        <pc:spChg chg="mod">
          <ac:chgData name="Cristiano Gori" userId="b0888aea0b03baa8" providerId="LiveId" clId="{1F83FAAB-EC09-4FB8-8662-A6989908411C}" dt="2021-06-20T10:30:52.602" v="4231" actId="20577"/>
          <ac:spMkLst>
            <pc:docMk/>
            <pc:sldMk cId="1300487806" sldId="284"/>
            <ac:spMk id="3" creationId="{A3B9FAEE-0266-499C-8C08-069D2E10BB2A}"/>
          </ac:spMkLst>
        </pc:spChg>
      </pc:sldChg>
      <pc:sldChg chg="modSp mod">
        <pc:chgData name="Cristiano Gori" userId="b0888aea0b03baa8" providerId="LiveId" clId="{1F83FAAB-EC09-4FB8-8662-A6989908411C}" dt="2021-06-20T07:31:53.502" v="546" actId="20577"/>
        <pc:sldMkLst>
          <pc:docMk/>
          <pc:sldMk cId="1383662047" sldId="286"/>
        </pc:sldMkLst>
        <pc:spChg chg="mod">
          <ac:chgData name="Cristiano Gori" userId="b0888aea0b03baa8" providerId="LiveId" clId="{1F83FAAB-EC09-4FB8-8662-A6989908411C}" dt="2021-06-20T07:29:44.135" v="520" actId="113"/>
          <ac:spMkLst>
            <pc:docMk/>
            <pc:sldMk cId="1383662047" sldId="286"/>
            <ac:spMk id="2" creationId="{D152F589-DC9E-485A-AE19-9420920E82CF}"/>
          </ac:spMkLst>
        </pc:spChg>
        <pc:spChg chg="mod">
          <ac:chgData name="Cristiano Gori" userId="b0888aea0b03baa8" providerId="LiveId" clId="{1F83FAAB-EC09-4FB8-8662-A6989908411C}" dt="2021-06-20T07:31:53.502" v="546" actId="20577"/>
          <ac:spMkLst>
            <pc:docMk/>
            <pc:sldMk cId="1383662047" sldId="286"/>
            <ac:spMk id="3" creationId="{C5DFA87E-A62B-41C3-B22A-674345AB2FC8}"/>
          </ac:spMkLst>
        </pc:spChg>
      </pc:sldChg>
      <pc:sldChg chg="modSp mod">
        <pc:chgData name="Cristiano Gori" userId="b0888aea0b03baa8" providerId="LiveId" clId="{1F83FAAB-EC09-4FB8-8662-A6989908411C}" dt="2021-06-20T10:02:17.572" v="1681" actId="20577"/>
        <pc:sldMkLst>
          <pc:docMk/>
          <pc:sldMk cId="2861283291" sldId="290"/>
        </pc:sldMkLst>
        <pc:spChg chg="mod">
          <ac:chgData name="Cristiano Gori" userId="b0888aea0b03baa8" providerId="LiveId" clId="{1F83FAAB-EC09-4FB8-8662-A6989908411C}" dt="2021-06-20T10:02:17.572" v="1681" actId="20577"/>
          <ac:spMkLst>
            <pc:docMk/>
            <pc:sldMk cId="2861283291" sldId="290"/>
            <ac:spMk id="2" creationId="{4AEF5F22-EF8A-4AAF-9A72-680C5D86CD90}"/>
          </ac:spMkLst>
        </pc:spChg>
      </pc:sldChg>
      <pc:sldChg chg="modSp mod">
        <pc:chgData name="Cristiano Gori" userId="b0888aea0b03baa8" providerId="LiveId" clId="{1F83FAAB-EC09-4FB8-8662-A6989908411C}" dt="2021-06-20T10:23:52.396" v="4187" actId="20577"/>
        <pc:sldMkLst>
          <pc:docMk/>
          <pc:sldMk cId="2564766897" sldId="292"/>
        </pc:sldMkLst>
        <pc:spChg chg="mod">
          <ac:chgData name="Cristiano Gori" userId="b0888aea0b03baa8" providerId="LiveId" clId="{1F83FAAB-EC09-4FB8-8662-A6989908411C}" dt="2021-06-20T10:23:52.396" v="4187" actId="20577"/>
          <ac:spMkLst>
            <pc:docMk/>
            <pc:sldMk cId="2564766897" sldId="292"/>
            <ac:spMk id="3" creationId="{A11E05BE-D01E-4CA5-9C4D-49271DB6EEC7}"/>
          </ac:spMkLst>
        </pc:spChg>
      </pc:sldChg>
      <pc:sldChg chg="modSp new mod">
        <pc:chgData name="Cristiano Gori" userId="b0888aea0b03baa8" providerId="LiveId" clId="{1F83FAAB-EC09-4FB8-8662-A6989908411C}" dt="2021-06-20T10:41:01.906" v="4414" actId="20577"/>
        <pc:sldMkLst>
          <pc:docMk/>
          <pc:sldMk cId="1082115588" sldId="293"/>
        </pc:sldMkLst>
        <pc:spChg chg="mod">
          <ac:chgData name="Cristiano Gori" userId="b0888aea0b03baa8" providerId="LiveId" clId="{1F83FAAB-EC09-4FB8-8662-A6989908411C}" dt="2021-06-20T10:35:24.778" v="4321" actId="20577"/>
          <ac:spMkLst>
            <pc:docMk/>
            <pc:sldMk cId="1082115588" sldId="293"/>
            <ac:spMk id="2" creationId="{D60FE899-FC1E-4E4D-B033-66DE4C8C97F7}"/>
          </ac:spMkLst>
        </pc:spChg>
        <pc:spChg chg="mod">
          <ac:chgData name="Cristiano Gori" userId="b0888aea0b03baa8" providerId="LiveId" clId="{1F83FAAB-EC09-4FB8-8662-A6989908411C}" dt="2021-06-20T10:41:01.906" v="4414" actId="20577"/>
          <ac:spMkLst>
            <pc:docMk/>
            <pc:sldMk cId="1082115588" sldId="293"/>
            <ac:spMk id="3" creationId="{888E8F2E-AC1E-4AC8-94FD-F6A69862BC75}"/>
          </ac:spMkLst>
        </pc:spChg>
      </pc:sldChg>
      <pc:sldChg chg="modSp new mod">
        <pc:chgData name="Cristiano Gori" userId="b0888aea0b03baa8" providerId="LiveId" clId="{1F83FAAB-EC09-4FB8-8662-A6989908411C}" dt="2021-06-20T09:45:44.966" v="1329" actId="20577"/>
        <pc:sldMkLst>
          <pc:docMk/>
          <pc:sldMk cId="4288254436" sldId="294"/>
        </pc:sldMkLst>
        <pc:spChg chg="mod">
          <ac:chgData name="Cristiano Gori" userId="b0888aea0b03baa8" providerId="LiveId" clId="{1F83FAAB-EC09-4FB8-8662-A6989908411C}" dt="2021-06-20T09:44:45.345" v="1277" actId="20577"/>
          <ac:spMkLst>
            <pc:docMk/>
            <pc:sldMk cId="4288254436" sldId="294"/>
            <ac:spMk id="2" creationId="{777CA581-CA42-42C4-9C76-D4B74BCD2A26}"/>
          </ac:spMkLst>
        </pc:spChg>
        <pc:spChg chg="mod">
          <ac:chgData name="Cristiano Gori" userId="b0888aea0b03baa8" providerId="LiveId" clId="{1F83FAAB-EC09-4FB8-8662-A6989908411C}" dt="2021-06-20T09:45:44.966" v="1329" actId="20577"/>
          <ac:spMkLst>
            <pc:docMk/>
            <pc:sldMk cId="4288254436" sldId="294"/>
            <ac:spMk id="3" creationId="{AED131BE-514E-4D7A-8B9F-3F4CCE704FD3}"/>
          </ac:spMkLst>
        </pc:spChg>
      </pc:sldChg>
      <pc:sldChg chg="addSp delSp modSp new mod">
        <pc:chgData name="Cristiano Gori" userId="b0888aea0b03baa8" providerId="LiveId" clId="{1F83FAAB-EC09-4FB8-8662-A6989908411C}" dt="2021-06-20T09:56:31.753" v="1341" actId="20577"/>
        <pc:sldMkLst>
          <pc:docMk/>
          <pc:sldMk cId="3657146821" sldId="295"/>
        </pc:sldMkLst>
        <pc:spChg chg="mod">
          <ac:chgData name="Cristiano Gori" userId="b0888aea0b03baa8" providerId="LiveId" clId="{1F83FAAB-EC09-4FB8-8662-A6989908411C}" dt="2021-06-20T07:33:57.875" v="604" actId="113"/>
          <ac:spMkLst>
            <pc:docMk/>
            <pc:sldMk cId="3657146821" sldId="295"/>
            <ac:spMk id="2" creationId="{C43B7EDC-958A-4BBA-9DE7-B53C60DAF2CB}"/>
          </ac:spMkLst>
        </pc:spChg>
        <pc:spChg chg="del">
          <ac:chgData name="Cristiano Gori" userId="b0888aea0b03baa8" providerId="LiveId" clId="{1F83FAAB-EC09-4FB8-8662-A6989908411C}" dt="2021-06-20T07:34:55.642" v="623" actId="3680"/>
          <ac:spMkLst>
            <pc:docMk/>
            <pc:sldMk cId="3657146821" sldId="295"/>
            <ac:spMk id="3" creationId="{81E73B67-6F1D-4392-B7D1-F56FCA7C951F}"/>
          </ac:spMkLst>
        </pc:spChg>
        <pc:graphicFrameChg chg="add mod ord modGraphic">
          <ac:chgData name="Cristiano Gori" userId="b0888aea0b03baa8" providerId="LiveId" clId="{1F83FAAB-EC09-4FB8-8662-A6989908411C}" dt="2021-06-20T09:56:31.753" v="1341" actId="20577"/>
          <ac:graphicFrameMkLst>
            <pc:docMk/>
            <pc:sldMk cId="3657146821" sldId="295"/>
            <ac:graphicFrameMk id="4" creationId="{92DD5789-3EDF-414F-B640-FD444B31AE2C}"/>
          </ac:graphicFrameMkLst>
        </pc:graphicFrameChg>
      </pc:sldChg>
      <pc:sldChg chg="modSp add mod">
        <pc:chgData name="Cristiano Gori" userId="b0888aea0b03baa8" providerId="LiveId" clId="{1F83FAAB-EC09-4FB8-8662-A6989908411C}" dt="2021-06-20T09:45:35.689" v="1325" actId="20577"/>
        <pc:sldMkLst>
          <pc:docMk/>
          <pc:sldMk cId="692658971" sldId="296"/>
        </pc:sldMkLst>
        <pc:spChg chg="mod">
          <ac:chgData name="Cristiano Gori" userId="b0888aea0b03baa8" providerId="LiveId" clId="{1F83FAAB-EC09-4FB8-8662-A6989908411C}" dt="2021-06-20T09:43:54.467" v="1192" actId="20577"/>
          <ac:spMkLst>
            <pc:docMk/>
            <pc:sldMk cId="692658971" sldId="296"/>
            <ac:spMk id="2" creationId="{D60FE899-FC1E-4E4D-B033-66DE4C8C97F7}"/>
          </ac:spMkLst>
        </pc:spChg>
        <pc:spChg chg="mod">
          <ac:chgData name="Cristiano Gori" userId="b0888aea0b03baa8" providerId="LiveId" clId="{1F83FAAB-EC09-4FB8-8662-A6989908411C}" dt="2021-06-20T09:45:35.689" v="1325" actId="20577"/>
          <ac:spMkLst>
            <pc:docMk/>
            <pc:sldMk cId="692658971" sldId="296"/>
            <ac:spMk id="3" creationId="{888E8F2E-AC1E-4AC8-94FD-F6A69862BC75}"/>
          </ac:spMkLst>
        </pc:spChg>
      </pc:sldChg>
      <pc:sldChg chg="modSp new mod">
        <pc:chgData name="Cristiano Gori" userId="b0888aea0b03baa8" providerId="LiveId" clId="{1F83FAAB-EC09-4FB8-8662-A6989908411C}" dt="2021-06-20T10:09:16.563" v="2574" actId="20577"/>
        <pc:sldMkLst>
          <pc:docMk/>
          <pc:sldMk cId="3101231780" sldId="297"/>
        </pc:sldMkLst>
        <pc:spChg chg="mod">
          <ac:chgData name="Cristiano Gori" userId="b0888aea0b03baa8" providerId="LiveId" clId="{1F83FAAB-EC09-4FB8-8662-A6989908411C}" dt="2021-06-20T10:09:01.411" v="2573" actId="113"/>
          <ac:spMkLst>
            <pc:docMk/>
            <pc:sldMk cId="3101231780" sldId="297"/>
            <ac:spMk id="2" creationId="{6E9E84B4-C4CE-4ED3-A87C-126284F9AA18}"/>
          </ac:spMkLst>
        </pc:spChg>
        <pc:spChg chg="mod">
          <ac:chgData name="Cristiano Gori" userId="b0888aea0b03baa8" providerId="LiveId" clId="{1F83FAAB-EC09-4FB8-8662-A6989908411C}" dt="2021-06-20T10:09:16.563" v="2574" actId="20577"/>
          <ac:spMkLst>
            <pc:docMk/>
            <pc:sldMk cId="3101231780" sldId="297"/>
            <ac:spMk id="3" creationId="{17327AA1-1898-4FE0-BAE7-BB46CDB5BB90}"/>
          </ac:spMkLst>
        </pc:spChg>
      </pc:sldChg>
      <pc:sldChg chg="modSp add mod">
        <pc:chgData name="Cristiano Gori" userId="b0888aea0b03baa8" providerId="LiveId" clId="{1F83FAAB-EC09-4FB8-8662-A6989908411C}" dt="2021-06-20T10:25:28.706" v="4203" actId="20577"/>
        <pc:sldMkLst>
          <pc:docMk/>
          <pc:sldMk cId="3753193708" sldId="298"/>
        </pc:sldMkLst>
        <pc:spChg chg="mod">
          <ac:chgData name="Cristiano Gori" userId="b0888aea0b03baa8" providerId="LiveId" clId="{1F83FAAB-EC09-4FB8-8662-A6989908411C}" dt="2021-06-20T10:11:05.596" v="2640" actId="20577"/>
          <ac:spMkLst>
            <pc:docMk/>
            <pc:sldMk cId="3753193708" sldId="298"/>
            <ac:spMk id="2" creationId="{F3F6AD39-A4E8-4081-8873-6524046BB182}"/>
          </ac:spMkLst>
        </pc:spChg>
        <pc:spChg chg="mod">
          <ac:chgData name="Cristiano Gori" userId="b0888aea0b03baa8" providerId="LiveId" clId="{1F83FAAB-EC09-4FB8-8662-A6989908411C}" dt="2021-06-20T10:25:28.706" v="4203" actId="20577"/>
          <ac:spMkLst>
            <pc:docMk/>
            <pc:sldMk cId="3753193708" sldId="298"/>
            <ac:spMk id="3" creationId="{A11E05BE-D01E-4CA5-9C4D-49271DB6EE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B3C1395-4168-484D-9367-198140CD6838}" type="datetimeFigureOut">
              <a:rPr lang="it-IT" smtClean="0"/>
              <a:t>20/06/2021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694102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3C1395-4168-484D-9367-198140CD6838}" type="datetimeFigureOut">
              <a:rPr lang="it-IT" smtClean="0"/>
              <a:t>20/06/2021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85919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3C1395-4168-484D-9367-198140CD6838}" type="datetimeFigureOut">
              <a:rPr lang="it-IT" smtClean="0"/>
              <a:t>20/06/2021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3036814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B3C1395-4168-484D-9367-198140CD6838}" type="datetimeFigureOut">
              <a:rPr lang="it-IT" smtClean="0"/>
              <a:t>20/06/2021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3552776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B3C1395-4168-484D-9367-198140CD6838}" type="datetimeFigureOut">
              <a:rPr lang="it-IT" smtClean="0"/>
              <a:t>20/06/2021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592083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B3C1395-4168-484D-9367-198140CD6838}" type="datetimeFigureOut">
              <a:rPr lang="it-IT" smtClean="0"/>
              <a:t>20/06/2021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93227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B3C1395-4168-484D-9367-198140CD6838}" type="datetimeFigureOut">
              <a:rPr lang="it-IT" smtClean="0"/>
              <a:t>20/06/2021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2176424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B3C1395-4168-484D-9367-198140CD6838}" type="datetimeFigureOut">
              <a:rPr lang="it-IT" smtClean="0"/>
              <a:t>20/06/2021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04280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3C1395-4168-484D-9367-198140CD6838}" type="datetimeFigureOut">
              <a:rPr lang="it-IT" smtClean="0"/>
              <a:t>20/06/2021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418386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B3C1395-4168-484D-9367-198140CD6838}" type="datetimeFigureOut">
              <a:rPr lang="it-IT" smtClean="0"/>
              <a:t>20/06/2021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303396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B3C1395-4168-484D-9367-198140CD6838}" type="datetimeFigureOut">
              <a:rPr lang="it-IT" smtClean="0"/>
              <a:t>20/06/2021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4CDDE5-BD3E-484B-B2FA-29917A5477B7}" type="slidenum">
              <a:rPr lang="it-IT" smtClean="0"/>
              <a:t>‹N›</a:t>
            </a:fld>
            <a:endParaRPr lang="it-IT"/>
          </a:p>
        </p:txBody>
      </p:sp>
    </p:spTree>
    <p:extLst>
      <p:ext uri="{BB962C8B-B14F-4D97-AF65-F5344CB8AC3E}">
        <p14:creationId xmlns:p14="http://schemas.microsoft.com/office/powerpoint/2010/main" val="102356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C1395-4168-484D-9367-198140CD6838}" type="datetimeFigureOut">
              <a:rPr lang="it-IT" smtClean="0"/>
              <a:t>20/06/2021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CDDE5-BD3E-484B-B2FA-29917A5477B7}" type="slidenum">
              <a:rPr lang="it-IT" smtClean="0"/>
              <a:t>‹N›</a:t>
            </a:fld>
            <a:endParaRPr lang="it-IT"/>
          </a:p>
        </p:txBody>
      </p:sp>
    </p:spTree>
    <p:extLst>
      <p:ext uri="{BB962C8B-B14F-4D97-AF65-F5344CB8AC3E}">
        <p14:creationId xmlns:p14="http://schemas.microsoft.com/office/powerpoint/2010/main" val="1603899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965199"/>
            <a:ext cx="9144000" cy="2330451"/>
          </a:xfrm>
        </p:spPr>
        <p:txBody>
          <a:bodyPr anchor="ctr">
            <a:noAutofit/>
          </a:bodyPr>
          <a:lstStyle/>
          <a:p>
            <a:pPr>
              <a:lnSpc>
                <a:spcPct val="100000"/>
              </a:lnSpc>
            </a:pPr>
            <a:r>
              <a:rPr lang="it-IT" sz="3400" b="1" dirty="0">
                <a:solidFill>
                  <a:srgbClr val="7F7F7F"/>
                </a:solidFill>
                <a:latin typeface="Trebuchet MS"/>
                <a:cs typeface="Trebuchet MS"/>
              </a:rPr>
              <a:t>PNRR E NON AUTOSUFFICIENZA – </a:t>
            </a:r>
            <a:br>
              <a:rPr lang="it-IT" sz="3400" b="1" dirty="0">
                <a:solidFill>
                  <a:srgbClr val="7F7F7F"/>
                </a:solidFill>
                <a:latin typeface="Trebuchet MS"/>
                <a:cs typeface="Trebuchet MS"/>
              </a:rPr>
            </a:br>
            <a:r>
              <a:rPr lang="it-IT" sz="3400" b="1" dirty="0">
                <a:solidFill>
                  <a:srgbClr val="7F7F7F"/>
                </a:solidFill>
                <a:latin typeface="Trebuchet MS"/>
                <a:cs typeface="Trebuchet MS"/>
              </a:rPr>
              <a:t>COSTRUIRE IL FUTURO DELL’ASSISTENZA AGLI ANZIANI NON AUTOSUFFICIENTI</a:t>
            </a:r>
          </a:p>
        </p:txBody>
      </p:sp>
      <p:sp>
        <p:nvSpPr>
          <p:cNvPr id="3" name="Sottotitolo 2"/>
          <p:cNvSpPr>
            <a:spLocks noGrp="1"/>
          </p:cNvSpPr>
          <p:nvPr>
            <p:ph type="subTitle" idx="1"/>
          </p:nvPr>
        </p:nvSpPr>
        <p:spPr>
          <a:xfrm>
            <a:off x="1524000" y="2184400"/>
            <a:ext cx="9144000" cy="3898900"/>
          </a:xfrm>
        </p:spPr>
        <p:txBody>
          <a:bodyPr>
            <a:normAutofit fontScale="77500" lnSpcReduction="20000"/>
          </a:bodyPr>
          <a:lstStyle/>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r>
              <a:rPr lang="it-IT" sz="3600" u="sng" dirty="0"/>
              <a:t>Forum Nazionale del Terzo Settore – Consulta Welfare</a:t>
            </a:r>
          </a:p>
          <a:p>
            <a:endParaRPr lang="it-IT" dirty="0"/>
          </a:p>
          <a:p>
            <a:endParaRPr lang="it-IT" dirty="0"/>
          </a:p>
          <a:p>
            <a:r>
              <a:rPr lang="it-IT" sz="2800" i="1" dirty="0"/>
              <a:t>Cristiano Gori</a:t>
            </a:r>
          </a:p>
          <a:p>
            <a:r>
              <a:rPr lang="it-IT" sz="2800" i="1" dirty="0"/>
              <a:t>Università di Trento e Network Non Autosufficienza </a:t>
            </a:r>
          </a:p>
          <a:p>
            <a:endParaRPr lang="it-IT" sz="2800" dirty="0"/>
          </a:p>
          <a:p>
            <a:r>
              <a:rPr lang="it-IT" sz="2800" dirty="0"/>
              <a:t>22 giugno 2021 </a:t>
            </a:r>
          </a:p>
          <a:p>
            <a:endParaRPr lang="it-IT" dirty="0">
              <a:solidFill>
                <a:srgbClr val="FF0000"/>
              </a:solidFill>
            </a:endParaRPr>
          </a:p>
          <a:p>
            <a:endParaRPr lang="it-IT" dirty="0">
              <a:solidFill>
                <a:schemeClr val="bg1">
                  <a:lumMod val="50000"/>
                </a:schemeClr>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60000" y="360000"/>
            <a:ext cx="2384328" cy="467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magine 7" descr="baseline per slid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19850"/>
            <a:ext cx="12192000" cy="438150"/>
          </a:xfrm>
          <a:prstGeom prst="rect">
            <a:avLst/>
          </a:prstGeom>
        </p:spPr>
      </p:pic>
    </p:spTree>
    <p:extLst>
      <p:ext uri="{BB962C8B-B14F-4D97-AF65-F5344CB8AC3E}">
        <p14:creationId xmlns:p14="http://schemas.microsoft.com/office/powerpoint/2010/main" val="21699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CCDA0D-4875-48FB-80C0-C6E480862011}"/>
              </a:ext>
            </a:extLst>
          </p:cNvPr>
          <p:cNvSpPr>
            <a:spLocks noGrp="1"/>
          </p:cNvSpPr>
          <p:nvPr>
            <p:ph type="title"/>
          </p:nvPr>
        </p:nvSpPr>
        <p:spPr/>
        <p:txBody>
          <a:bodyPr/>
          <a:lstStyle/>
          <a:p>
            <a:pPr algn="just"/>
            <a:r>
              <a:rPr lang="it-IT" b="1" dirty="0"/>
              <a:t>Il primo pacchetto d’interventi </a:t>
            </a:r>
          </a:p>
        </p:txBody>
      </p:sp>
      <p:graphicFrame>
        <p:nvGraphicFramePr>
          <p:cNvPr id="5" name="Tabella 5">
            <a:extLst>
              <a:ext uri="{FF2B5EF4-FFF2-40B4-BE49-F238E27FC236}">
                <a16:creationId xmlns:a16="http://schemas.microsoft.com/office/drawing/2014/main" id="{9DBBE831-B712-4008-9A36-A7A2498CD2EB}"/>
              </a:ext>
            </a:extLst>
          </p:cNvPr>
          <p:cNvGraphicFramePr>
            <a:graphicFrameLocks noGrp="1"/>
          </p:cNvGraphicFramePr>
          <p:nvPr>
            <p:ph idx="1"/>
            <p:extLst>
              <p:ext uri="{D42A27DB-BD31-4B8C-83A1-F6EECF244321}">
                <p14:modId xmlns:p14="http://schemas.microsoft.com/office/powerpoint/2010/main" val="1987862641"/>
              </p:ext>
            </p:extLst>
          </p:nvPr>
        </p:nvGraphicFramePr>
        <p:xfrm>
          <a:off x="838200" y="1825625"/>
          <a:ext cx="10515600" cy="492215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617247411"/>
                    </a:ext>
                  </a:extLst>
                </a:gridCol>
                <a:gridCol w="5257800">
                  <a:extLst>
                    <a:ext uri="{9D8B030D-6E8A-4147-A177-3AD203B41FA5}">
                      <a16:colId xmlns:a16="http://schemas.microsoft.com/office/drawing/2014/main" val="3038476506"/>
                    </a:ext>
                  </a:extLst>
                </a:gridCol>
              </a:tblGrid>
              <a:tr h="497114">
                <a:tc>
                  <a:txBody>
                    <a:bodyPr/>
                    <a:lstStyle/>
                    <a:p>
                      <a:pPr algn="l" fontAlgn="ctr"/>
                      <a:r>
                        <a:rPr lang="it-IT" b="1" dirty="0">
                          <a:solidFill>
                            <a:schemeClr val="tx1"/>
                          </a:solidFill>
                          <a:effectLst/>
                          <a:latin typeface="+mj-lt"/>
                        </a:rPr>
                        <a:t>Criticità</a:t>
                      </a:r>
                    </a:p>
                  </a:txBody>
                  <a:tcPr marL="38100" marR="38100" marT="31750" marB="31750" anchor="ctr"/>
                </a:tc>
                <a:tc>
                  <a:txBody>
                    <a:bodyPr/>
                    <a:lstStyle/>
                    <a:p>
                      <a:pPr algn="l" fontAlgn="ctr"/>
                      <a:r>
                        <a:rPr lang="it-IT" b="1">
                          <a:solidFill>
                            <a:schemeClr val="tx1"/>
                          </a:solidFill>
                          <a:effectLst/>
                          <a:latin typeface="+mj-lt"/>
                        </a:rPr>
                        <a:t>Azione</a:t>
                      </a:r>
                    </a:p>
                  </a:txBody>
                  <a:tcPr marL="38100" marR="38100" marT="31750" marB="31750" anchor="ctr"/>
                </a:tc>
                <a:extLst>
                  <a:ext uri="{0D108BD9-81ED-4DB2-BD59-A6C34878D82A}">
                    <a16:rowId xmlns:a16="http://schemas.microsoft.com/office/drawing/2014/main" val="800380258"/>
                  </a:ext>
                </a:extLst>
              </a:tr>
              <a:tr h="497114">
                <a:tc>
                  <a:txBody>
                    <a:bodyPr/>
                    <a:lstStyle/>
                    <a:p>
                      <a:pPr algn="l" fontAlgn="auto"/>
                      <a:r>
                        <a:rPr lang="it-IT" b="0" i="1" dirty="0">
                          <a:solidFill>
                            <a:schemeClr val="tx1"/>
                          </a:solidFill>
                          <a:effectLst/>
                          <a:latin typeface="+mj-lt"/>
                        </a:rPr>
                        <a:t>Frammentazione delle risposte</a:t>
                      </a:r>
                    </a:p>
                  </a:txBody>
                  <a:tcPr marL="31750" marR="31750" marT="31750" marB="31750" anchor="ctr"/>
                </a:tc>
                <a:tc>
                  <a:txBody>
                    <a:bodyPr/>
                    <a:lstStyle/>
                    <a:p>
                      <a:pPr marL="0" indent="0" algn="just" fontAlgn="auto">
                        <a:buFontTx/>
                        <a:buNone/>
                      </a:pPr>
                      <a:r>
                        <a:rPr lang="it-IT" b="0" dirty="0">
                          <a:solidFill>
                            <a:schemeClr val="tx1"/>
                          </a:solidFill>
                          <a:effectLst/>
                          <a:latin typeface="+mj-lt"/>
                        </a:rPr>
                        <a:t>- Percorsi di accesso unici all’insieme delle misure pubbliche, da far confluire in progetti personalizzati unitari </a:t>
                      </a:r>
                    </a:p>
                    <a:p>
                      <a:pPr marL="0" indent="0" algn="just" fontAlgn="auto">
                        <a:buFontTx/>
                        <a:buNone/>
                      </a:pPr>
                      <a:r>
                        <a:rPr lang="it-IT" b="0" dirty="0">
                          <a:solidFill>
                            <a:schemeClr val="tx1"/>
                          </a:solidFill>
                          <a:effectLst/>
                          <a:latin typeface="+mj-lt"/>
                        </a:rPr>
                        <a:t>- Sistema di governance multilivello unitario</a:t>
                      </a:r>
                    </a:p>
                  </a:txBody>
                  <a:tcPr marL="31750" marR="31750" marT="31750" marB="31750" anchor="ctr"/>
                </a:tc>
                <a:extLst>
                  <a:ext uri="{0D108BD9-81ED-4DB2-BD59-A6C34878D82A}">
                    <a16:rowId xmlns:a16="http://schemas.microsoft.com/office/drawing/2014/main" val="908090631"/>
                  </a:ext>
                </a:extLst>
              </a:tr>
              <a:tr h="497114">
                <a:tc>
                  <a:txBody>
                    <a:bodyPr/>
                    <a:lstStyle/>
                    <a:p>
                      <a:pPr algn="l" fontAlgn="auto"/>
                      <a:r>
                        <a:rPr lang="it-IT" b="0" i="1" dirty="0">
                          <a:solidFill>
                            <a:schemeClr val="tx1"/>
                          </a:solidFill>
                          <a:effectLst/>
                          <a:latin typeface="+mj-lt"/>
                        </a:rPr>
                        <a:t>Modelli d’intervento inadeguati</a:t>
                      </a:r>
                    </a:p>
                  </a:txBody>
                  <a:tcPr marL="31750" marR="31750" marT="31750" marB="31750" anchor="ctr"/>
                </a:tc>
                <a:tc>
                  <a:txBody>
                    <a:bodyPr/>
                    <a:lstStyle/>
                    <a:p>
                      <a:pPr algn="just" fontAlgn="auto"/>
                      <a:r>
                        <a:rPr lang="it-IT" b="0" dirty="0">
                          <a:solidFill>
                            <a:schemeClr val="tx1"/>
                          </a:solidFill>
                          <a:effectLst/>
                          <a:latin typeface="+mj-lt"/>
                        </a:rPr>
                        <a:t>- Riforma complessiva dei servizi domiciliari guidata dal paradigma del care multidimensionale</a:t>
                      </a:r>
                    </a:p>
                  </a:txBody>
                  <a:tcPr marL="31750" marR="31750" marT="31750" marB="31750" anchor="ctr"/>
                </a:tc>
                <a:extLst>
                  <a:ext uri="{0D108BD9-81ED-4DB2-BD59-A6C34878D82A}">
                    <a16:rowId xmlns:a16="http://schemas.microsoft.com/office/drawing/2014/main" val="2797814465"/>
                  </a:ext>
                </a:extLst>
              </a:tr>
              <a:tr h="497114">
                <a:tc>
                  <a:txBody>
                    <a:bodyPr/>
                    <a:lstStyle/>
                    <a:p>
                      <a:pPr algn="l" fontAlgn="auto"/>
                      <a:r>
                        <a:rPr lang="it-IT" b="0" i="1">
                          <a:solidFill>
                            <a:schemeClr val="tx1"/>
                          </a:solidFill>
                          <a:effectLst/>
                          <a:latin typeface="+mj-lt"/>
                        </a:rPr>
                        <a:t>Ridotto finanziamento dei servizi</a:t>
                      </a:r>
                    </a:p>
                  </a:txBody>
                  <a:tcPr marL="31750" marR="31750" marT="31750" marB="31750" anchor="ctr"/>
                </a:tc>
                <a:tc>
                  <a:txBody>
                    <a:bodyPr/>
                    <a:lstStyle/>
                    <a:p>
                      <a:pPr marL="0" indent="0" algn="just" fontAlgn="auto">
                        <a:buFontTx/>
                        <a:buNone/>
                      </a:pPr>
                      <a:r>
                        <a:rPr lang="it-IT" b="0" dirty="0">
                          <a:solidFill>
                            <a:schemeClr val="tx1"/>
                          </a:solidFill>
                          <a:effectLst/>
                          <a:latin typeface="+mj-lt"/>
                        </a:rPr>
                        <a:t>- Investimento per accompagnarne la riforma dei servizi domiciliari </a:t>
                      </a:r>
                    </a:p>
                    <a:p>
                      <a:pPr marL="0" indent="0" algn="just" fontAlgn="auto">
                        <a:buFontTx/>
                        <a:buNone/>
                      </a:pPr>
                      <a:r>
                        <a:rPr lang="it-IT" b="0" dirty="0">
                          <a:solidFill>
                            <a:schemeClr val="tx1"/>
                          </a:solidFill>
                          <a:effectLst/>
                          <a:latin typeface="+mj-lt"/>
                        </a:rPr>
                        <a:t>- Investimento per la riqualificazione e l’ammodernamento delle strutture residenziali</a:t>
                      </a:r>
                    </a:p>
                  </a:txBody>
                  <a:tcPr marL="31750" marR="31750" marT="31750" marB="31750" anchor="ctr"/>
                </a:tc>
                <a:extLst>
                  <a:ext uri="{0D108BD9-81ED-4DB2-BD59-A6C34878D82A}">
                    <a16:rowId xmlns:a16="http://schemas.microsoft.com/office/drawing/2014/main" val="3496186553"/>
                  </a:ext>
                </a:extLst>
              </a:tr>
              <a:tr h="497114">
                <a:tc>
                  <a:txBody>
                    <a:bodyPr/>
                    <a:lstStyle/>
                    <a:p>
                      <a:pPr algn="l" fontAlgn="auto"/>
                      <a:r>
                        <a:rPr lang="it-IT" b="0" i="1">
                          <a:solidFill>
                            <a:schemeClr val="tx1"/>
                          </a:solidFill>
                          <a:effectLst/>
                          <a:latin typeface="+mj-lt"/>
                        </a:rPr>
                        <a:t>Azione trasversale</a:t>
                      </a:r>
                    </a:p>
                  </a:txBody>
                  <a:tcPr marL="31750" marR="31750" marT="31750" marB="31750" anchor="ctr"/>
                </a:tc>
                <a:tc>
                  <a:txBody>
                    <a:bodyPr/>
                    <a:lstStyle/>
                    <a:p>
                      <a:pPr algn="just" fontAlgn="auto"/>
                      <a:r>
                        <a:rPr lang="it-IT" b="0" dirty="0">
                          <a:solidFill>
                            <a:schemeClr val="tx1"/>
                          </a:solidFill>
                          <a:effectLst/>
                          <a:latin typeface="+mj-lt"/>
                        </a:rPr>
                        <a:t>- Introduzione di un sistema nazionale di monitoraggio</a:t>
                      </a:r>
                    </a:p>
                  </a:txBody>
                  <a:tcPr marL="31750" marR="31750" marT="31750" marB="31750" anchor="ctr"/>
                </a:tc>
                <a:extLst>
                  <a:ext uri="{0D108BD9-81ED-4DB2-BD59-A6C34878D82A}">
                    <a16:rowId xmlns:a16="http://schemas.microsoft.com/office/drawing/2014/main" val="3368412891"/>
                  </a:ext>
                </a:extLst>
              </a:tr>
              <a:tr h="497114">
                <a:tc>
                  <a:txBody>
                    <a:bodyPr/>
                    <a:lstStyle/>
                    <a:p>
                      <a:endParaRPr lang="it-IT" dirty="0">
                        <a:solidFill>
                          <a:schemeClr val="tx1"/>
                        </a:solidFill>
                        <a:latin typeface="+mj-lt"/>
                      </a:endParaRPr>
                    </a:p>
                  </a:txBody>
                  <a:tcPr/>
                </a:tc>
                <a:tc>
                  <a:txBody>
                    <a:bodyPr/>
                    <a:lstStyle/>
                    <a:p>
                      <a:endParaRPr lang="it-IT">
                        <a:solidFill>
                          <a:schemeClr val="tx1"/>
                        </a:solidFill>
                        <a:latin typeface="+mj-lt"/>
                      </a:endParaRPr>
                    </a:p>
                  </a:txBody>
                  <a:tcPr/>
                </a:tc>
                <a:extLst>
                  <a:ext uri="{0D108BD9-81ED-4DB2-BD59-A6C34878D82A}">
                    <a16:rowId xmlns:a16="http://schemas.microsoft.com/office/drawing/2014/main" val="3210623406"/>
                  </a:ext>
                </a:extLst>
              </a:tr>
              <a:tr h="497114">
                <a:tc>
                  <a:txBody>
                    <a:bodyPr/>
                    <a:lstStyle/>
                    <a:p>
                      <a:r>
                        <a:rPr lang="it-IT" i="1" dirty="0">
                          <a:solidFill>
                            <a:schemeClr val="tx1"/>
                          </a:solidFill>
                          <a:latin typeface="+mj-lt"/>
                        </a:rPr>
                        <a:t>Fondi</a:t>
                      </a:r>
                    </a:p>
                  </a:txBody>
                  <a:tcPr/>
                </a:tc>
                <a:tc>
                  <a:txBody>
                    <a:bodyPr/>
                    <a:lstStyle/>
                    <a:p>
                      <a:r>
                        <a:rPr lang="it-IT" dirty="0">
                          <a:solidFill>
                            <a:schemeClr val="tx1"/>
                          </a:solidFill>
                          <a:latin typeface="+mj-lt"/>
                        </a:rPr>
                        <a:t>Da 1 a 7,5 Miliardi </a:t>
                      </a:r>
                    </a:p>
                  </a:txBody>
                  <a:tcPr/>
                </a:tc>
                <a:extLst>
                  <a:ext uri="{0D108BD9-81ED-4DB2-BD59-A6C34878D82A}">
                    <a16:rowId xmlns:a16="http://schemas.microsoft.com/office/drawing/2014/main" val="3017280931"/>
                  </a:ext>
                </a:extLst>
              </a:tr>
            </a:tbl>
          </a:graphicData>
        </a:graphic>
      </p:graphicFrame>
    </p:spTree>
    <p:extLst>
      <p:ext uri="{BB962C8B-B14F-4D97-AF65-F5344CB8AC3E}">
        <p14:creationId xmlns:p14="http://schemas.microsoft.com/office/powerpoint/2010/main" val="1801828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EF5F22-EF8A-4AAF-9A72-680C5D86CD90}"/>
              </a:ext>
            </a:extLst>
          </p:cNvPr>
          <p:cNvSpPr>
            <a:spLocks noGrp="1"/>
          </p:cNvSpPr>
          <p:nvPr>
            <p:ph type="title"/>
          </p:nvPr>
        </p:nvSpPr>
        <p:spPr/>
        <p:txBody>
          <a:bodyPr/>
          <a:lstStyle/>
          <a:p>
            <a:r>
              <a:rPr lang="it-IT" b="1" dirty="0"/>
              <a:t>Obiettivo III – La collaborazione tra i Ministeri</a:t>
            </a:r>
            <a:endParaRPr lang="it-IT" dirty="0"/>
          </a:p>
        </p:txBody>
      </p:sp>
      <p:sp>
        <p:nvSpPr>
          <p:cNvPr id="3" name="Segnaposto contenuto 2">
            <a:extLst>
              <a:ext uri="{FF2B5EF4-FFF2-40B4-BE49-F238E27FC236}">
                <a16:creationId xmlns:a16="http://schemas.microsoft.com/office/drawing/2014/main" id="{4F6BDA33-083F-4C2B-9917-F24CD72DC91A}"/>
              </a:ext>
            </a:extLst>
          </p:cNvPr>
          <p:cNvSpPr>
            <a:spLocks noGrp="1"/>
          </p:cNvSpPr>
          <p:nvPr>
            <p:ph idx="1"/>
          </p:nvPr>
        </p:nvSpPr>
        <p:spPr/>
        <p:txBody>
          <a:bodyPr/>
          <a:lstStyle/>
          <a:p>
            <a:endParaRPr lang="it-IT" dirty="0"/>
          </a:p>
          <a:p>
            <a:pPr algn="just"/>
            <a:r>
              <a:rPr lang="it-IT" dirty="0"/>
              <a:t>La fattiva collaborazione tra il Ministero del Lavoro e delle Politiche Sociali e quello della Salute era ritenuta una condizione imprescindibile per promuovere efficacemente nei territori il necessario approccio multidimensionale alla non autosufficienza.  </a:t>
            </a:r>
          </a:p>
        </p:txBody>
      </p:sp>
    </p:spTree>
    <p:extLst>
      <p:ext uri="{BB962C8B-B14F-4D97-AF65-F5344CB8AC3E}">
        <p14:creationId xmlns:p14="http://schemas.microsoft.com/office/powerpoint/2010/main" val="286128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C56569-8C9B-4768-B6B4-F77664D3A76F}"/>
              </a:ext>
            </a:extLst>
          </p:cNvPr>
          <p:cNvSpPr>
            <a:spLocks noGrp="1"/>
          </p:cNvSpPr>
          <p:nvPr>
            <p:ph type="title"/>
          </p:nvPr>
        </p:nvSpPr>
        <p:spPr/>
        <p:txBody>
          <a:bodyPr/>
          <a:lstStyle/>
          <a:p>
            <a:r>
              <a:rPr lang="it-IT" b="1" dirty="0"/>
              <a:t>La campagna </a:t>
            </a:r>
          </a:p>
        </p:txBody>
      </p:sp>
      <p:sp>
        <p:nvSpPr>
          <p:cNvPr id="3" name="Segnaposto contenuto 2">
            <a:extLst>
              <a:ext uri="{FF2B5EF4-FFF2-40B4-BE49-F238E27FC236}">
                <a16:creationId xmlns:a16="http://schemas.microsoft.com/office/drawing/2014/main" id="{8CC276DE-763C-4ECE-884A-0D13743BA4B9}"/>
              </a:ext>
            </a:extLst>
          </p:cNvPr>
          <p:cNvSpPr>
            <a:spLocks noGrp="1"/>
          </p:cNvSpPr>
          <p:nvPr>
            <p:ph idx="1"/>
          </p:nvPr>
        </p:nvSpPr>
        <p:spPr/>
        <p:txBody>
          <a:bodyPr>
            <a:normAutofit lnSpcReduction="10000"/>
          </a:bodyPr>
          <a:lstStyle/>
          <a:p>
            <a:pPr marL="0" indent="0">
              <a:buNone/>
            </a:pPr>
            <a:r>
              <a:rPr lang="it-IT" dirty="0"/>
              <a:t>Parole chiave:</a:t>
            </a:r>
          </a:p>
          <a:p>
            <a:pPr marL="0" indent="0">
              <a:buNone/>
            </a:pPr>
            <a:endParaRPr lang="it-IT" dirty="0"/>
          </a:p>
          <a:p>
            <a:r>
              <a:rPr lang="it-IT" i="1" dirty="0"/>
              <a:t>Finestra di opportunità</a:t>
            </a:r>
          </a:p>
          <a:p>
            <a:pPr marL="0" indent="0">
              <a:buNone/>
            </a:pPr>
            <a:endParaRPr lang="it-IT" dirty="0"/>
          </a:p>
          <a:p>
            <a:r>
              <a:rPr lang="it-IT" i="1" dirty="0"/>
              <a:t>Aggregazione della domanda sociale </a:t>
            </a:r>
          </a:p>
          <a:p>
            <a:pPr marL="0" indent="0">
              <a:buNone/>
            </a:pPr>
            <a:endParaRPr lang="it-IT" dirty="0"/>
          </a:p>
          <a:p>
            <a:r>
              <a:rPr lang="it-IT" i="1" dirty="0"/>
              <a:t>Approfondimento tecnico </a:t>
            </a:r>
          </a:p>
          <a:p>
            <a:endParaRPr lang="it-IT" i="1" dirty="0"/>
          </a:p>
          <a:p>
            <a:r>
              <a:rPr lang="it-IT" i="1" dirty="0"/>
              <a:t>Istituzioni che ascoltano la società civile </a:t>
            </a:r>
          </a:p>
          <a:p>
            <a:pPr marL="0" indent="0">
              <a:buNone/>
            </a:pPr>
            <a:endParaRPr lang="it-IT" dirty="0"/>
          </a:p>
        </p:txBody>
      </p:sp>
    </p:spTree>
    <p:extLst>
      <p:ext uri="{BB962C8B-B14F-4D97-AF65-F5344CB8AC3E}">
        <p14:creationId xmlns:p14="http://schemas.microsoft.com/office/powerpoint/2010/main" val="164460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98B1566-497B-4CEE-A3B4-8C1DB9862DB0}"/>
              </a:ext>
            </a:extLst>
          </p:cNvPr>
          <p:cNvSpPr>
            <a:spLocks noGrp="1"/>
          </p:cNvSpPr>
          <p:nvPr>
            <p:ph type="ctrTitle"/>
          </p:nvPr>
        </p:nvSpPr>
        <p:spPr/>
        <p:txBody>
          <a:bodyPr/>
          <a:lstStyle/>
          <a:p>
            <a:r>
              <a:rPr lang="it-IT" b="1" dirty="0"/>
              <a:t>3. Il PNRR di Draghi </a:t>
            </a:r>
          </a:p>
        </p:txBody>
      </p:sp>
      <p:sp>
        <p:nvSpPr>
          <p:cNvPr id="5" name="Sottotitolo 4">
            <a:extLst>
              <a:ext uri="{FF2B5EF4-FFF2-40B4-BE49-F238E27FC236}">
                <a16:creationId xmlns:a16="http://schemas.microsoft.com/office/drawing/2014/main" id="{4E8B5AB3-16E0-4731-BFC1-959C58471731}"/>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1597660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199D08-3C4E-4136-ABA4-3E56A4CF401F}"/>
              </a:ext>
            </a:extLst>
          </p:cNvPr>
          <p:cNvSpPr>
            <a:spLocks noGrp="1"/>
          </p:cNvSpPr>
          <p:nvPr>
            <p:ph type="title"/>
          </p:nvPr>
        </p:nvSpPr>
        <p:spPr/>
        <p:txBody>
          <a:bodyPr/>
          <a:lstStyle/>
          <a:p>
            <a:r>
              <a:rPr lang="it-IT" b="1" dirty="0"/>
              <a:t>Il PNRR di Draghi </a:t>
            </a:r>
          </a:p>
        </p:txBody>
      </p:sp>
      <p:graphicFrame>
        <p:nvGraphicFramePr>
          <p:cNvPr id="4" name="Tabella 4">
            <a:extLst>
              <a:ext uri="{FF2B5EF4-FFF2-40B4-BE49-F238E27FC236}">
                <a16:creationId xmlns:a16="http://schemas.microsoft.com/office/drawing/2014/main" id="{62EE2C56-B126-4002-983C-47AC05816D18}"/>
              </a:ext>
            </a:extLst>
          </p:cNvPr>
          <p:cNvGraphicFramePr>
            <a:graphicFrameLocks noGrp="1"/>
          </p:cNvGraphicFramePr>
          <p:nvPr>
            <p:ph idx="1"/>
            <p:extLst>
              <p:ext uri="{D42A27DB-BD31-4B8C-83A1-F6EECF244321}">
                <p14:modId xmlns:p14="http://schemas.microsoft.com/office/powerpoint/2010/main" val="2317087233"/>
              </p:ext>
            </p:extLst>
          </p:nvPr>
        </p:nvGraphicFramePr>
        <p:xfrm>
          <a:off x="809625" y="1825625"/>
          <a:ext cx="10544175" cy="4023360"/>
        </p:xfrm>
        <a:graphic>
          <a:graphicData uri="http://schemas.openxmlformats.org/drawingml/2006/table">
            <a:tbl>
              <a:tblPr firstRow="1" bandRow="1">
                <a:tableStyleId>{5C22544A-7EE6-4342-B048-85BDC9FD1C3A}</a:tableStyleId>
              </a:tblPr>
              <a:tblGrid>
                <a:gridCol w="5286375">
                  <a:extLst>
                    <a:ext uri="{9D8B030D-6E8A-4147-A177-3AD203B41FA5}">
                      <a16:colId xmlns:a16="http://schemas.microsoft.com/office/drawing/2014/main" val="2408474926"/>
                    </a:ext>
                  </a:extLst>
                </a:gridCol>
                <a:gridCol w="5257800">
                  <a:extLst>
                    <a:ext uri="{9D8B030D-6E8A-4147-A177-3AD203B41FA5}">
                      <a16:colId xmlns:a16="http://schemas.microsoft.com/office/drawing/2014/main" val="1072287411"/>
                    </a:ext>
                  </a:extLst>
                </a:gridCol>
              </a:tblGrid>
              <a:tr h="370840">
                <a:tc>
                  <a:txBody>
                    <a:bodyPr/>
                    <a:lstStyle/>
                    <a:p>
                      <a:endParaRPr lang="it-IT" sz="3000" dirty="0"/>
                    </a:p>
                  </a:txBody>
                  <a:tcPr/>
                </a:tc>
                <a:tc>
                  <a:txBody>
                    <a:bodyPr/>
                    <a:lstStyle/>
                    <a:p>
                      <a:endParaRPr lang="it-IT" sz="3000"/>
                    </a:p>
                  </a:txBody>
                  <a:tcPr/>
                </a:tc>
                <a:extLst>
                  <a:ext uri="{0D108BD9-81ED-4DB2-BD59-A6C34878D82A}">
                    <a16:rowId xmlns:a16="http://schemas.microsoft.com/office/drawing/2014/main" val="2472812171"/>
                  </a:ext>
                </a:extLst>
              </a:tr>
              <a:tr h="370840">
                <a:tc>
                  <a:txBody>
                    <a:bodyPr/>
                    <a:lstStyle/>
                    <a:p>
                      <a:r>
                        <a:rPr lang="it-IT" sz="3000" i="1" dirty="0"/>
                        <a:t>Riforma </a:t>
                      </a:r>
                    </a:p>
                  </a:txBody>
                  <a:tcPr/>
                </a:tc>
                <a:tc>
                  <a:txBody>
                    <a:bodyPr/>
                    <a:lstStyle/>
                    <a:p>
                      <a:r>
                        <a:rPr lang="it-IT" sz="3000" dirty="0"/>
                        <a:t>Sì  </a:t>
                      </a:r>
                    </a:p>
                    <a:p>
                      <a:endParaRPr lang="it-IT" sz="3000" dirty="0"/>
                    </a:p>
                  </a:txBody>
                  <a:tcPr/>
                </a:tc>
                <a:extLst>
                  <a:ext uri="{0D108BD9-81ED-4DB2-BD59-A6C34878D82A}">
                    <a16:rowId xmlns:a16="http://schemas.microsoft.com/office/drawing/2014/main" val="3879424544"/>
                  </a:ext>
                </a:extLst>
              </a:tr>
              <a:tr h="370840">
                <a:tc>
                  <a:txBody>
                    <a:bodyPr/>
                    <a:lstStyle/>
                    <a:p>
                      <a:r>
                        <a:rPr lang="it-IT" sz="3000" i="1" dirty="0"/>
                        <a:t>Investimenti </a:t>
                      </a:r>
                    </a:p>
                  </a:txBody>
                  <a:tcPr/>
                </a:tc>
                <a:tc>
                  <a:txBody>
                    <a:bodyPr/>
                    <a:lstStyle/>
                    <a:p>
                      <a:r>
                        <a:rPr lang="it-IT" sz="3000" dirty="0"/>
                        <a:t>3 ml. domiciliarità </a:t>
                      </a:r>
                    </a:p>
                    <a:p>
                      <a:r>
                        <a:rPr lang="it-IT" sz="3000" dirty="0"/>
                        <a:t>300 mil. riconversione RSA </a:t>
                      </a:r>
                    </a:p>
                    <a:p>
                      <a:r>
                        <a:rPr lang="it-IT" sz="3000" dirty="0"/>
                        <a:t>Fondi coesione</a:t>
                      </a:r>
                    </a:p>
                  </a:txBody>
                  <a:tcPr/>
                </a:tc>
                <a:extLst>
                  <a:ext uri="{0D108BD9-81ED-4DB2-BD59-A6C34878D82A}">
                    <a16:rowId xmlns:a16="http://schemas.microsoft.com/office/drawing/2014/main" val="2725147247"/>
                  </a:ext>
                </a:extLst>
              </a:tr>
              <a:tr h="370840">
                <a:tc>
                  <a:txBody>
                    <a:bodyPr/>
                    <a:lstStyle/>
                    <a:p>
                      <a:r>
                        <a:rPr lang="it-IT" sz="3000" i="1" dirty="0"/>
                        <a:t>Collaborazione tra </a:t>
                      </a:r>
                      <a:r>
                        <a:rPr lang="it-IT" sz="3000" i="1" dirty="0" err="1"/>
                        <a:t>MinSalute</a:t>
                      </a:r>
                      <a:r>
                        <a:rPr lang="it-IT" sz="3000" i="1" dirty="0"/>
                        <a:t> e </a:t>
                      </a:r>
                      <a:r>
                        <a:rPr lang="it-IT" sz="3000" i="1" dirty="0" err="1"/>
                        <a:t>MinWelfare</a:t>
                      </a:r>
                      <a:r>
                        <a:rPr lang="it-IT" sz="3000" i="1" dirty="0"/>
                        <a:t> </a:t>
                      </a:r>
                    </a:p>
                  </a:txBody>
                  <a:tcPr/>
                </a:tc>
                <a:tc>
                  <a:txBody>
                    <a:bodyPr/>
                    <a:lstStyle/>
                    <a:p>
                      <a:r>
                        <a:rPr lang="it-IT" sz="3000" dirty="0"/>
                        <a:t>Sì </a:t>
                      </a:r>
                    </a:p>
                  </a:txBody>
                  <a:tcPr/>
                </a:tc>
                <a:extLst>
                  <a:ext uri="{0D108BD9-81ED-4DB2-BD59-A6C34878D82A}">
                    <a16:rowId xmlns:a16="http://schemas.microsoft.com/office/drawing/2014/main" val="620322416"/>
                  </a:ext>
                </a:extLst>
              </a:tr>
            </a:tbl>
          </a:graphicData>
        </a:graphic>
      </p:graphicFrame>
    </p:spTree>
    <p:extLst>
      <p:ext uri="{BB962C8B-B14F-4D97-AF65-F5344CB8AC3E}">
        <p14:creationId xmlns:p14="http://schemas.microsoft.com/office/powerpoint/2010/main" val="3981352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F6AD39-A4E8-4081-8873-6524046BB182}"/>
              </a:ext>
            </a:extLst>
          </p:cNvPr>
          <p:cNvSpPr>
            <a:spLocks noGrp="1"/>
          </p:cNvSpPr>
          <p:nvPr>
            <p:ph type="title"/>
          </p:nvPr>
        </p:nvSpPr>
        <p:spPr/>
        <p:txBody>
          <a:bodyPr/>
          <a:lstStyle/>
          <a:p>
            <a:r>
              <a:rPr lang="it-IT" b="1" dirty="0"/>
              <a:t>Obiettivo I – La riforma </a:t>
            </a:r>
          </a:p>
        </p:txBody>
      </p:sp>
      <p:sp>
        <p:nvSpPr>
          <p:cNvPr id="3" name="Segnaposto contenuto 2">
            <a:extLst>
              <a:ext uri="{FF2B5EF4-FFF2-40B4-BE49-F238E27FC236}">
                <a16:creationId xmlns:a16="http://schemas.microsoft.com/office/drawing/2014/main" id="{A11E05BE-D01E-4CA5-9C4D-49271DB6EEC7}"/>
              </a:ext>
            </a:extLst>
          </p:cNvPr>
          <p:cNvSpPr>
            <a:spLocks noGrp="1"/>
          </p:cNvSpPr>
          <p:nvPr>
            <p:ph idx="1"/>
          </p:nvPr>
        </p:nvSpPr>
        <p:spPr/>
        <p:txBody>
          <a:bodyPr>
            <a:normAutofit fontScale="92500" lnSpcReduction="10000"/>
          </a:bodyPr>
          <a:lstStyle/>
          <a:p>
            <a:pPr algn="just"/>
            <a:r>
              <a:rPr lang="it-IT" dirty="0"/>
              <a:t>Il PNRR prevede la realizzazione della riforma nazionale dell’assistenza agli anziani non autosufficienti. Si tratta di una riforma organica, che comprende l’insieme degli interventi esistenti, appartenenti sia alla filiera delle politiche sociali che a quella sociosanitaria. </a:t>
            </a:r>
          </a:p>
          <a:p>
            <a:pPr algn="just"/>
            <a:r>
              <a:rPr lang="it-IT" dirty="0"/>
              <a:t>Tale atto sarà finalizzato all’introduzione dei livelli essenziali delle prestazioni rivolte agli anziani non autosufficienti.</a:t>
            </a:r>
          </a:p>
          <a:p>
            <a:pPr algn="just"/>
            <a:r>
              <a:rPr lang="it-IT" dirty="0"/>
              <a:t>Il Piano attribuisce alla riforma quelle sono abitualmente – in Paesi simili al nostro – gli obiettivi di analoghi provvedimenti: a) l’incremento dell’offerta di servizi, b) il rafforzamento dei modelli d’intervento secondo la logica propria della non autosufficienza (care multidimensionale), c) la riduzione della frammentazione del sistema e la semplificazione dei percorsi di accesso. </a:t>
            </a:r>
          </a:p>
        </p:txBody>
      </p:sp>
    </p:spTree>
    <p:extLst>
      <p:ext uri="{BB962C8B-B14F-4D97-AF65-F5344CB8AC3E}">
        <p14:creationId xmlns:p14="http://schemas.microsoft.com/office/powerpoint/2010/main" val="1891221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F6AD39-A4E8-4081-8873-6524046BB182}"/>
              </a:ext>
            </a:extLst>
          </p:cNvPr>
          <p:cNvSpPr>
            <a:spLocks noGrp="1"/>
          </p:cNvSpPr>
          <p:nvPr>
            <p:ph type="title"/>
          </p:nvPr>
        </p:nvSpPr>
        <p:spPr/>
        <p:txBody>
          <a:bodyPr/>
          <a:lstStyle/>
          <a:p>
            <a:r>
              <a:rPr lang="it-IT" b="1" dirty="0"/>
              <a:t>Obiettivo I – La riforma (continua)  </a:t>
            </a:r>
          </a:p>
        </p:txBody>
      </p:sp>
      <p:sp>
        <p:nvSpPr>
          <p:cNvPr id="3" name="Segnaposto contenuto 2">
            <a:extLst>
              <a:ext uri="{FF2B5EF4-FFF2-40B4-BE49-F238E27FC236}">
                <a16:creationId xmlns:a16="http://schemas.microsoft.com/office/drawing/2014/main" id="{A11E05BE-D01E-4CA5-9C4D-49271DB6EEC7}"/>
              </a:ext>
            </a:extLst>
          </p:cNvPr>
          <p:cNvSpPr>
            <a:spLocks noGrp="1"/>
          </p:cNvSpPr>
          <p:nvPr>
            <p:ph idx="1"/>
          </p:nvPr>
        </p:nvSpPr>
        <p:spPr/>
        <p:txBody>
          <a:bodyPr>
            <a:normAutofit/>
          </a:bodyPr>
          <a:lstStyle/>
          <a:p>
            <a:pPr algn="just"/>
            <a:r>
              <a:rPr lang="it-IT" dirty="0"/>
              <a:t>La riforma dovrà essere introdotta entro la scadenza naturale della legislatura (primavera 2023).</a:t>
            </a:r>
          </a:p>
          <a:p>
            <a:pPr algn="just"/>
            <a:endParaRPr lang="it-IT" dirty="0"/>
          </a:p>
          <a:p>
            <a:pPr algn="just"/>
            <a:r>
              <a:rPr lang="it-IT" dirty="0"/>
              <a:t>la Ragioneria Generale dello Stato ha approvato un impegno di riforma contenente un’indicazione – l’introduzione dei livelli essenziali – che comporta inevitabilmente un incremento di spesa. </a:t>
            </a:r>
          </a:p>
        </p:txBody>
      </p:sp>
    </p:spTree>
    <p:extLst>
      <p:ext uri="{BB962C8B-B14F-4D97-AF65-F5344CB8AC3E}">
        <p14:creationId xmlns:p14="http://schemas.microsoft.com/office/powerpoint/2010/main" val="2564766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F6AD39-A4E8-4081-8873-6524046BB182}"/>
              </a:ext>
            </a:extLst>
          </p:cNvPr>
          <p:cNvSpPr>
            <a:spLocks noGrp="1"/>
          </p:cNvSpPr>
          <p:nvPr>
            <p:ph type="title"/>
          </p:nvPr>
        </p:nvSpPr>
        <p:spPr/>
        <p:txBody>
          <a:bodyPr/>
          <a:lstStyle/>
          <a:p>
            <a:r>
              <a:rPr lang="it-IT" b="1" dirty="0"/>
              <a:t>Obiettivo II – Un primo pacchetto d’interventi  </a:t>
            </a:r>
          </a:p>
        </p:txBody>
      </p:sp>
      <p:sp>
        <p:nvSpPr>
          <p:cNvPr id="3" name="Segnaposto contenuto 2">
            <a:extLst>
              <a:ext uri="{FF2B5EF4-FFF2-40B4-BE49-F238E27FC236}">
                <a16:creationId xmlns:a16="http://schemas.microsoft.com/office/drawing/2014/main" id="{A11E05BE-D01E-4CA5-9C4D-49271DB6EEC7}"/>
              </a:ext>
            </a:extLst>
          </p:cNvPr>
          <p:cNvSpPr>
            <a:spLocks noGrp="1"/>
          </p:cNvSpPr>
          <p:nvPr>
            <p:ph idx="1"/>
          </p:nvPr>
        </p:nvSpPr>
        <p:spPr/>
        <p:txBody>
          <a:bodyPr>
            <a:normAutofit fontScale="92500" lnSpcReduction="10000"/>
          </a:bodyPr>
          <a:lstStyle/>
          <a:p>
            <a:pPr algn="just"/>
            <a:r>
              <a:rPr lang="it-IT" dirty="0"/>
              <a:t>Incremento degli investimenti, in particolare da 1 a 3 miliardi per la domiciliarità. </a:t>
            </a:r>
          </a:p>
          <a:p>
            <a:pPr algn="just"/>
            <a:endParaRPr lang="it-IT" dirty="0"/>
          </a:p>
          <a:p>
            <a:pPr algn="just"/>
            <a:r>
              <a:rPr lang="it-IT" dirty="0"/>
              <a:t>Previsti, inoltre, 300 milioni per riconversione RSA in appartamenti protetti e destinazione di una parte degli stanziamenti per la coesione territoriale agli anziani non autosufficienti.</a:t>
            </a:r>
          </a:p>
          <a:p>
            <a:pPr marL="0" indent="0" algn="just">
              <a:buNone/>
            </a:pPr>
            <a:endParaRPr lang="it-IT" dirty="0"/>
          </a:p>
          <a:p>
            <a:pPr algn="just"/>
            <a:r>
              <a:rPr lang="it-IT" dirty="0"/>
              <a:t>Gli interventi indicati nella proposta ma non finanziati come investimenti – ad es., la semplificazione dei percorsi di accesso e la riqualificazione delle strutture residenziali – sono stati collocati tra gli interventi da realizzare con la riforma.</a:t>
            </a:r>
          </a:p>
        </p:txBody>
      </p:sp>
    </p:spTree>
    <p:extLst>
      <p:ext uri="{BB962C8B-B14F-4D97-AF65-F5344CB8AC3E}">
        <p14:creationId xmlns:p14="http://schemas.microsoft.com/office/powerpoint/2010/main" val="3753193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D607E7-1928-4D5A-9AD7-1EE2EB3621E4}"/>
              </a:ext>
            </a:extLst>
          </p:cNvPr>
          <p:cNvSpPr>
            <a:spLocks noGrp="1"/>
          </p:cNvSpPr>
          <p:nvPr>
            <p:ph type="title"/>
          </p:nvPr>
        </p:nvSpPr>
        <p:spPr/>
        <p:txBody>
          <a:bodyPr/>
          <a:lstStyle/>
          <a:p>
            <a:r>
              <a:rPr lang="it-IT" b="1" dirty="0"/>
              <a:t>Investimenti – Indicazioni attuative iniziali </a:t>
            </a:r>
          </a:p>
        </p:txBody>
      </p:sp>
      <p:sp>
        <p:nvSpPr>
          <p:cNvPr id="3" name="Segnaposto contenuto 2">
            <a:extLst>
              <a:ext uri="{FF2B5EF4-FFF2-40B4-BE49-F238E27FC236}">
                <a16:creationId xmlns:a16="http://schemas.microsoft.com/office/drawing/2014/main" id="{A3B9FAEE-0266-499C-8C08-069D2E10BB2A}"/>
              </a:ext>
            </a:extLst>
          </p:cNvPr>
          <p:cNvSpPr>
            <a:spLocks noGrp="1"/>
          </p:cNvSpPr>
          <p:nvPr>
            <p:ph idx="1"/>
          </p:nvPr>
        </p:nvSpPr>
        <p:spPr/>
        <p:txBody>
          <a:bodyPr>
            <a:normAutofit fontScale="92500" lnSpcReduction="10000"/>
          </a:bodyPr>
          <a:lstStyle/>
          <a:p>
            <a:pPr marL="0" indent="0" algn="just">
              <a:buNone/>
            </a:pPr>
            <a:r>
              <a:rPr lang="it-IT" i="1" dirty="0"/>
              <a:t>Indicazione attuative sull’utilizzo dei 3 miliardi d’investimenti per la domiciliarità successive all’approvazione del PNRR</a:t>
            </a:r>
          </a:p>
          <a:p>
            <a:pPr marL="0" indent="0" algn="just">
              <a:buNone/>
            </a:pPr>
            <a:endParaRPr lang="it-IT" dirty="0"/>
          </a:p>
          <a:p>
            <a:pPr algn="just"/>
            <a:r>
              <a:rPr lang="it-IT" dirty="0"/>
              <a:t>Conferma di logica clinico-sanitaria (cure) e prestazionale.</a:t>
            </a:r>
          </a:p>
          <a:p>
            <a:pPr marL="0" indent="0" algn="just">
              <a:buNone/>
            </a:pPr>
            <a:endParaRPr lang="it-IT" dirty="0"/>
          </a:p>
          <a:p>
            <a:pPr algn="just"/>
            <a:r>
              <a:rPr lang="it-IT" dirty="0"/>
              <a:t>Incremento di copertura a parità d’intensità. </a:t>
            </a:r>
          </a:p>
          <a:p>
            <a:pPr marL="0" indent="0" algn="just">
              <a:buNone/>
            </a:pPr>
            <a:endParaRPr lang="it-IT" dirty="0"/>
          </a:p>
          <a:p>
            <a:pPr algn="just"/>
            <a:r>
              <a:rPr lang="it-IT" dirty="0"/>
              <a:t>Nessun riferimento a esigenza di affiancare agli interventi medico-infermieristici quelli di sostegno nelle attività fondamentali della vita quotidiana (sociali).  </a:t>
            </a:r>
          </a:p>
        </p:txBody>
      </p:sp>
    </p:spTree>
    <p:extLst>
      <p:ext uri="{BB962C8B-B14F-4D97-AF65-F5344CB8AC3E}">
        <p14:creationId xmlns:p14="http://schemas.microsoft.com/office/powerpoint/2010/main" val="1300487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E84B4-C4CE-4ED3-A87C-126284F9AA18}"/>
              </a:ext>
            </a:extLst>
          </p:cNvPr>
          <p:cNvSpPr>
            <a:spLocks noGrp="1"/>
          </p:cNvSpPr>
          <p:nvPr>
            <p:ph type="title"/>
          </p:nvPr>
        </p:nvSpPr>
        <p:spPr/>
        <p:txBody>
          <a:bodyPr/>
          <a:lstStyle/>
          <a:p>
            <a:r>
              <a:rPr lang="it-IT" b="1" dirty="0"/>
              <a:t>Obiettivo III – La collaborazione tra i Ministeri</a:t>
            </a:r>
          </a:p>
        </p:txBody>
      </p:sp>
      <p:sp>
        <p:nvSpPr>
          <p:cNvPr id="3" name="Segnaposto contenuto 2">
            <a:extLst>
              <a:ext uri="{FF2B5EF4-FFF2-40B4-BE49-F238E27FC236}">
                <a16:creationId xmlns:a16="http://schemas.microsoft.com/office/drawing/2014/main" id="{17327AA1-1898-4FE0-BAE7-BB46CDB5BB90}"/>
              </a:ext>
            </a:extLst>
          </p:cNvPr>
          <p:cNvSpPr>
            <a:spLocks noGrp="1"/>
          </p:cNvSpPr>
          <p:nvPr>
            <p:ph idx="1"/>
          </p:nvPr>
        </p:nvSpPr>
        <p:spPr/>
        <p:txBody>
          <a:bodyPr>
            <a:normAutofit fontScale="92500" lnSpcReduction="10000"/>
          </a:bodyPr>
          <a:lstStyle/>
          <a:p>
            <a:pPr algn="just"/>
            <a:r>
              <a:rPr lang="it-IT" dirty="0"/>
              <a:t>Le nuove indicazioni del PNRR di Draghi sono state elaborate grazie alla collaborazione tra il Ministero del Welfare e quello della Salute.</a:t>
            </a:r>
          </a:p>
          <a:p>
            <a:pPr algn="just"/>
            <a:endParaRPr lang="it-IT" dirty="0"/>
          </a:p>
          <a:p>
            <a:pPr algn="just"/>
            <a:r>
              <a:rPr lang="it-IT" dirty="0"/>
              <a:t>È cambiato l’approccio dichiarato. Viene ora perseguita l’integrazione tra sociale e sanità. </a:t>
            </a:r>
          </a:p>
          <a:p>
            <a:pPr algn="just"/>
            <a:endParaRPr lang="it-IT" dirty="0"/>
          </a:p>
          <a:p>
            <a:pPr algn="just"/>
            <a:r>
              <a:rPr lang="it-IT" dirty="0"/>
              <a:t>E’ stato previsto di coordinare gli investimenti di competenza dei due Ministeri.</a:t>
            </a:r>
          </a:p>
          <a:p>
            <a:pPr marL="0" indent="0" algn="just">
              <a:buNone/>
            </a:pPr>
            <a:endParaRPr lang="it-IT" dirty="0"/>
          </a:p>
          <a:p>
            <a:pPr algn="just"/>
            <a:r>
              <a:rPr lang="it-IT" dirty="0"/>
              <a:t>La riforma prevede un approccio organico, che considera congiuntamente sociosanitario e sociale </a:t>
            </a:r>
          </a:p>
          <a:p>
            <a:endParaRPr lang="it-IT" dirty="0"/>
          </a:p>
          <a:p>
            <a:endParaRPr lang="it-IT" dirty="0"/>
          </a:p>
        </p:txBody>
      </p:sp>
    </p:spTree>
    <p:extLst>
      <p:ext uri="{BB962C8B-B14F-4D97-AF65-F5344CB8AC3E}">
        <p14:creationId xmlns:p14="http://schemas.microsoft.com/office/powerpoint/2010/main" val="3101231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426796-64D9-4DAB-A78D-7CAFA2D98959}"/>
              </a:ext>
            </a:extLst>
          </p:cNvPr>
          <p:cNvSpPr>
            <a:spLocks noGrp="1"/>
          </p:cNvSpPr>
          <p:nvPr>
            <p:ph type="title"/>
          </p:nvPr>
        </p:nvSpPr>
        <p:spPr>
          <a:xfrm>
            <a:off x="838200" y="346075"/>
            <a:ext cx="10515600" cy="1325563"/>
          </a:xfrm>
        </p:spPr>
        <p:txBody>
          <a:bodyPr/>
          <a:lstStyle/>
          <a:p>
            <a:r>
              <a:rPr lang="it-IT" b="1" dirty="0"/>
              <a:t>Indice </a:t>
            </a:r>
          </a:p>
        </p:txBody>
      </p:sp>
      <p:sp>
        <p:nvSpPr>
          <p:cNvPr id="3" name="Segnaposto contenuto 2">
            <a:extLst>
              <a:ext uri="{FF2B5EF4-FFF2-40B4-BE49-F238E27FC236}">
                <a16:creationId xmlns:a16="http://schemas.microsoft.com/office/drawing/2014/main" id="{BE888593-41FF-46D5-9535-9B0E2148AC23}"/>
              </a:ext>
            </a:extLst>
          </p:cNvPr>
          <p:cNvSpPr>
            <a:spLocks noGrp="1"/>
          </p:cNvSpPr>
          <p:nvPr>
            <p:ph idx="1"/>
          </p:nvPr>
        </p:nvSpPr>
        <p:spPr/>
        <p:txBody>
          <a:bodyPr/>
          <a:lstStyle/>
          <a:p>
            <a:pPr marL="514350" indent="-514350">
              <a:lnSpc>
                <a:spcPct val="200000"/>
              </a:lnSpc>
              <a:spcBef>
                <a:spcPts val="0"/>
              </a:spcBef>
              <a:buFont typeface="+mj-lt"/>
              <a:buAutoNum type="arabicPeriod"/>
            </a:pPr>
            <a:r>
              <a:rPr lang="it-IT" sz="3400" i="1" dirty="0"/>
              <a:t>Il PNRR di Conte </a:t>
            </a:r>
          </a:p>
          <a:p>
            <a:pPr marL="514350" indent="-514350">
              <a:lnSpc>
                <a:spcPct val="200000"/>
              </a:lnSpc>
              <a:spcBef>
                <a:spcPts val="0"/>
              </a:spcBef>
              <a:buFont typeface="+mj-lt"/>
              <a:buAutoNum type="arabicPeriod"/>
            </a:pPr>
            <a:r>
              <a:rPr lang="it-IT" sz="3400" i="1" dirty="0"/>
              <a:t>La proposta e la campagna </a:t>
            </a:r>
          </a:p>
          <a:p>
            <a:pPr marL="514350" indent="-514350">
              <a:lnSpc>
                <a:spcPct val="200000"/>
              </a:lnSpc>
              <a:spcBef>
                <a:spcPts val="0"/>
              </a:spcBef>
              <a:buFont typeface="+mj-lt"/>
              <a:buAutoNum type="arabicPeriod"/>
            </a:pPr>
            <a:r>
              <a:rPr lang="it-IT" sz="3400" i="1" dirty="0"/>
              <a:t>Il PNRR di Draghi </a:t>
            </a:r>
          </a:p>
          <a:p>
            <a:pPr marL="514350" indent="-514350">
              <a:lnSpc>
                <a:spcPct val="200000"/>
              </a:lnSpc>
              <a:spcBef>
                <a:spcPts val="0"/>
              </a:spcBef>
              <a:buFont typeface="+mj-lt"/>
              <a:buAutoNum type="arabicPeriod"/>
            </a:pPr>
            <a:r>
              <a:rPr lang="it-IT" sz="3400" i="1" dirty="0"/>
              <a:t>Guardando avanti </a:t>
            </a:r>
          </a:p>
          <a:p>
            <a:pPr marL="0" indent="0">
              <a:buNone/>
            </a:pPr>
            <a:endParaRPr lang="it-IT" dirty="0"/>
          </a:p>
        </p:txBody>
      </p:sp>
    </p:spTree>
    <p:extLst>
      <p:ext uri="{BB962C8B-B14F-4D97-AF65-F5344CB8AC3E}">
        <p14:creationId xmlns:p14="http://schemas.microsoft.com/office/powerpoint/2010/main" val="1004572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A61B38A-8734-426D-A0D6-3333151474AB}"/>
              </a:ext>
            </a:extLst>
          </p:cNvPr>
          <p:cNvSpPr>
            <a:spLocks noGrp="1"/>
          </p:cNvSpPr>
          <p:nvPr>
            <p:ph type="ctrTitle"/>
          </p:nvPr>
        </p:nvSpPr>
        <p:spPr/>
        <p:txBody>
          <a:bodyPr/>
          <a:lstStyle/>
          <a:p>
            <a:r>
              <a:rPr lang="it-IT" b="1" dirty="0"/>
              <a:t>4. Guardando avanti </a:t>
            </a:r>
          </a:p>
        </p:txBody>
      </p:sp>
      <p:sp>
        <p:nvSpPr>
          <p:cNvPr id="5" name="Sottotitolo 4">
            <a:extLst>
              <a:ext uri="{FF2B5EF4-FFF2-40B4-BE49-F238E27FC236}">
                <a16:creationId xmlns:a16="http://schemas.microsoft.com/office/drawing/2014/main" id="{8BF2835E-23B1-4108-A287-2F72A100F7BC}"/>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4057823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1DA315-C96D-48D9-B05D-023A874B44FD}"/>
              </a:ext>
            </a:extLst>
          </p:cNvPr>
          <p:cNvSpPr>
            <a:spLocks noGrp="1"/>
          </p:cNvSpPr>
          <p:nvPr>
            <p:ph type="title"/>
          </p:nvPr>
        </p:nvSpPr>
        <p:spPr/>
        <p:txBody>
          <a:bodyPr/>
          <a:lstStyle/>
          <a:p>
            <a:r>
              <a:rPr lang="it-IT" b="1" dirty="0"/>
              <a:t>Dove siamo arrivati?  </a:t>
            </a:r>
          </a:p>
        </p:txBody>
      </p:sp>
      <p:sp>
        <p:nvSpPr>
          <p:cNvPr id="3" name="Segnaposto contenuto 2">
            <a:extLst>
              <a:ext uri="{FF2B5EF4-FFF2-40B4-BE49-F238E27FC236}">
                <a16:creationId xmlns:a16="http://schemas.microsoft.com/office/drawing/2014/main" id="{9EF026AD-943B-4A7E-97D6-456A5E39BC78}"/>
              </a:ext>
            </a:extLst>
          </p:cNvPr>
          <p:cNvSpPr>
            <a:spLocks noGrp="1"/>
          </p:cNvSpPr>
          <p:nvPr>
            <p:ph idx="1"/>
          </p:nvPr>
        </p:nvSpPr>
        <p:spPr/>
        <p:txBody>
          <a:bodyPr/>
          <a:lstStyle/>
          <a:p>
            <a:pPr marL="0" indent="0">
              <a:buNone/>
            </a:pPr>
            <a:endParaRPr lang="it-IT" dirty="0"/>
          </a:p>
          <a:p>
            <a:pPr marL="0" indent="0">
              <a:buNone/>
            </a:pPr>
            <a:r>
              <a:rPr lang="it-IT" sz="3400" i="1" dirty="0"/>
              <a:t>Opportunità storica </a:t>
            </a:r>
          </a:p>
          <a:p>
            <a:r>
              <a:rPr lang="it-IT" sz="3400" dirty="0"/>
              <a:t>Abbiamo ottenuto molto</a:t>
            </a:r>
          </a:p>
          <a:p>
            <a:pPr marL="0" indent="0">
              <a:buNone/>
            </a:pPr>
            <a:endParaRPr lang="it-IT" sz="3400" dirty="0"/>
          </a:p>
          <a:p>
            <a:pPr marL="0" indent="0">
              <a:buNone/>
            </a:pPr>
            <a:endParaRPr lang="it-IT" sz="3400" dirty="0"/>
          </a:p>
          <a:p>
            <a:pPr marL="0" indent="0">
              <a:buNone/>
            </a:pPr>
            <a:r>
              <a:rPr lang="it-IT" sz="3400" i="1" dirty="0"/>
              <a:t>Effettive risposte per gli anziani e le loro famiglie</a:t>
            </a:r>
          </a:p>
          <a:p>
            <a:r>
              <a:rPr lang="it-IT" sz="3400" dirty="0"/>
              <a:t>Non abbiamo ottenuto ancora (quasi) niente</a:t>
            </a:r>
          </a:p>
        </p:txBody>
      </p:sp>
    </p:spTree>
    <p:extLst>
      <p:ext uri="{BB962C8B-B14F-4D97-AF65-F5344CB8AC3E}">
        <p14:creationId xmlns:p14="http://schemas.microsoft.com/office/powerpoint/2010/main" val="1633232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B7EDC-958A-4BBA-9DE7-B53C60DAF2CB}"/>
              </a:ext>
            </a:extLst>
          </p:cNvPr>
          <p:cNvSpPr>
            <a:spLocks noGrp="1"/>
          </p:cNvSpPr>
          <p:nvPr>
            <p:ph type="title"/>
          </p:nvPr>
        </p:nvSpPr>
        <p:spPr/>
        <p:txBody>
          <a:bodyPr/>
          <a:lstStyle/>
          <a:p>
            <a:r>
              <a:rPr lang="it-IT" b="1" dirty="0"/>
              <a:t>Il PNRR di Draghi </a:t>
            </a:r>
          </a:p>
        </p:txBody>
      </p:sp>
      <p:graphicFrame>
        <p:nvGraphicFramePr>
          <p:cNvPr id="4" name="Tabella 4">
            <a:extLst>
              <a:ext uri="{FF2B5EF4-FFF2-40B4-BE49-F238E27FC236}">
                <a16:creationId xmlns:a16="http://schemas.microsoft.com/office/drawing/2014/main" id="{92DD5789-3EDF-414F-B640-FD444B31AE2C}"/>
              </a:ext>
            </a:extLst>
          </p:cNvPr>
          <p:cNvGraphicFramePr>
            <a:graphicFrameLocks noGrp="1"/>
          </p:cNvGraphicFramePr>
          <p:nvPr>
            <p:ph idx="1"/>
            <p:extLst>
              <p:ext uri="{D42A27DB-BD31-4B8C-83A1-F6EECF244321}">
                <p14:modId xmlns:p14="http://schemas.microsoft.com/office/powerpoint/2010/main" val="3972580042"/>
              </p:ext>
            </p:extLst>
          </p:nvPr>
        </p:nvGraphicFramePr>
        <p:xfrm>
          <a:off x="838200" y="1825625"/>
          <a:ext cx="10515600" cy="40233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669889041"/>
                    </a:ext>
                  </a:extLst>
                </a:gridCol>
                <a:gridCol w="5257800">
                  <a:extLst>
                    <a:ext uri="{9D8B030D-6E8A-4147-A177-3AD203B41FA5}">
                      <a16:colId xmlns:a16="http://schemas.microsoft.com/office/drawing/2014/main" val="1457897421"/>
                    </a:ext>
                  </a:extLst>
                </a:gridCol>
              </a:tblGrid>
              <a:tr h="370840">
                <a:tc>
                  <a:txBody>
                    <a:bodyPr/>
                    <a:lstStyle/>
                    <a:p>
                      <a:endParaRPr lang="it-IT" sz="3000" dirty="0"/>
                    </a:p>
                  </a:txBody>
                  <a:tcPr/>
                </a:tc>
                <a:tc>
                  <a:txBody>
                    <a:bodyPr/>
                    <a:lstStyle/>
                    <a:p>
                      <a:endParaRPr lang="it-IT" sz="3000"/>
                    </a:p>
                  </a:txBody>
                  <a:tcPr/>
                </a:tc>
                <a:extLst>
                  <a:ext uri="{0D108BD9-81ED-4DB2-BD59-A6C34878D82A}">
                    <a16:rowId xmlns:a16="http://schemas.microsoft.com/office/drawing/2014/main" val="220486968"/>
                  </a:ext>
                </a:extLst>
              </a:tr>
              <a:tr h="370840">
                <a:tc>
                  <a:txBody>
                    <a:bodyPr/>
                    <a:lstStyle/>
                    <a:p>
                      <a:r>
                        <a:rPr lang="it-IT" sz="3000" i="1" dirty="0"/>
                        <a:t>Riforma </a:t>
                      </a:r>
                    </a:p>
                  </a:txBody>
                  <a:tcPr/>
                </a:tc>
                <a:tc>
                  <a:txBody>
                    <a:bodyPr/>
                    <a:lstStyle/>
                    <a:p>
                      <a:r>
                        <a:rPr lang="it-IT" sz="3000" dirty="0"/>
                        <a:t>Sì  </a:t>
                      </a:r>
                    </a:p>
                    <a:p>
                      <a:endParaRPr lang="it-IT" sz="3000" dirty="0"/>
                    </a:p>
                  </a:txBody>
                  <a:tcPr/>
                </a:tc>
                <a:extLst>
                  <a:ext uri="{0D108BD9-81ED-4DB2-BD59-A6C34878D82A}">
                    <a16:rowId xmlns:a16="http://schemas.microsoft.com/office/drawing/2014/main" val="3353620277"/>
                  </a:ext>
                </a:extLst>
              </a:tr>
              <a:tr h="370840">
                <a:tc>
                  <a:txBody>
                    <a:bodyPr/>
                    <a:lstStyle/>
                    <a:p>
                      <a:r>
                        <a:rPr lang="it-IT" sz="3000" i="1" dirty="0"/>
                        <a:t>Investimenti </a:t>
                      </a:r>
                    </a:p>
                  </a:txBody>
                  <a:tcPr/>
                </a:tc>
                <a:tc>
                  <a:txBody>
                    <a:bodyPr/>
                    <a:lstStyle/>
                    <a:p>
                      <a:r>
                        <a:rPr lang="it-IT" sz="3000" dirty="0"/>
                        <a:t>3 ml. domiciliarità</a:t>
                      </a:r>
                    </a:p>
                    <a:p>
                      <a:r>
                        <a:rPr lang="it-IT" sz="3000" dirty="0"/>
                        <a:t>300 mil. riconversione RSA </a:t>
                      </a:r>
                    </a:p>
                    <a:p>
                      <a:r>
                        <a:rPr lang="it-IT" sz="3000" dirty="0"/>
                        <a:t>Fondi coesione</a:t>
                      </a:r>
                    </a:p>
                  </a:txBody>
                  <a:tcPr/>
                </a:tc>
                <a:extLst>
                  <a:ext uri="{0D108BD9-81ED-4DB2-BD59-A6C34878D82A}">
                    <a16:rowId xmlns:a16="http://schemas.microsoft.com/office/drawing/2014/main" val="3131201717"/>
                  </a:ext>
                </a:extLst>
              </a:tr>
              <a:tr h="370840">
                <a:tc>
                  <a:txBody>
                    <a:bodyPr/>
                    <a:lstStyle/>
                    <a:p>
                      <a:r>
                        <a:rPr lang="it-IT" sz="3000" i="1" dirty="0"/>
                        <a:t>Collaborazione tra </a:t>
                      </a:r>
                      <a:r>
                        <a:rPr lang="it-IT" sz="3000" i="1" dirty="0" err="1"/>
                        <a:t>MinSalute</a:t>
                      </a:r>
                      <a:r>
                        <a:rPr lang="it-IT" sz="3000" i="1" dirty="0"/>
                        <a:t> e </a:t>
                      </a:r>
                      <a:r>
                        <a:rPr lang="it-IT" sz="3000" i="1" dirty="0" err="1"/>
                        <a:t>MinWelfare</a:t>
                      </a:r>
                      <a:r>
                        <a:rPr lang="it-IT" sz="3000" i="1" dirty="0"/>
                        <a:t> </a:t>
                      </a:r>
                    </a:p>
                  </a:txBody>
                  <a:tcPr/>
                </a:tc>
                <a:tc>
                  <a:txBody>
                    <a:bodyPr/>
                    <a:lstStyle/>
                    <a:p>
                      <a:r>
                        <a:rPr lang="it-IT" sz="3000" dirty="0"/>
                        <a:t>Sì </a:t>
                      </a:r>
                    </a:p>
                  </a:txBody>
                  <a:tcPr/>
                </a:tc>
                <a:extLst>
                  <a:ext uri="{0D108BD9-81ED-4DB2-BD59-A6C34878D82A}">
                    <a16:rowId xmlns:a16="http://schemas.microsoft.com/office/drawing/2014/main" val="1522891806"/>
                  </a:ext>
                </a:extLst>
              </a:tr>
            </a:tbl>
          </a:graphicData>
        </a:graphic>
      </p:graphicFrame>
    </p:spTree>
    <p:extLst>
      <p:ext uri="{BB962C8B-B14F-4D97-AF65-F5344CB8AC3E}">
        <p14:creationId xmlns:p14="http://schemas.microsoft.com/office/powerpoint/2010/main" val="3657146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531B35-3ADE-430B-B982-65333BC6A67D}"/>
              </a:ext>
            </a:extLst>
          </p:cNvPr>
          <p:cNvSpPr>
            <a:spLocks noGrp="1"/>
          </p:cNvSpPr>
          <p:nvPr>
            <p:ph type="title"/>
          </p:nvPr>
        </p:nvSpPr>
        <p:spPr/>
        <p:txBody>
          <a:bodyPr/>
          <a:lstStyle/>
          <a:p>
            <a:r>
              <a:rPr lang="it-IT" b="1" dirty="0"/>
              <a:t>Il bivio </a:t>
            </a:r>
          </a:p>
        </p:txBody>
      </p:sp>
      <p:sp>
        <p:nvSpPr>
          <p:cNvPr id="3" name="Segnaposto contenuto 2">
            <a:extLst>
              <a:ext uri="{FF2B5EF4-FFF2-40B4-BE49-F238E27FC236}">
                <a16:creationId xmlns:a16="http://schemas.microsoft.com/office/drawing/2014/main" id="{1706325F-4982-4124-8F85-CE692FD639D8}"/>
              </a:ext>
            </a:extLst>
          </p:cNvPr>
          <p:cNvSpPr>
            <a:spLocks noGrp="1"/>
          </p:cNvSpPr>
          <p:nvPr>
            <p:ph idx="1"/>
          </p:nvPr>
        </p:nvSpPr>
        <p:spPr/>
        <p:txBody>
          <a:bodyPr>
            <a:normAutofit/>
          </a:bodyPr>
          <a:lstStyle/>
          <a:p>
            <a:pPr marL="0" indent="0" algn="ctr">
              <a:buNone/>
            </a:pPr>
            <a:endParaRPr lang="it-IT" dirty="0"/>
          </a:p>
          <a:p>
            <a:pPr marL="0" indent="0" algn="ctr">
              <a:lnSpc>
                <a:spcPct val="160000"/>
              </a:lnSpc>
              <a:buNone/>
            </a:pPr>
            <a:r>
              <a:rPr lang="it-IT" sz="4400" dirty="0"/>
              <a:t>Riforma formale </a:t>
            </a:r>
          </a:p>
          <a:p>
            <a:pPr marL="0" indent="0" algn="ctr">
              <a:lnSpc>
                <a:spcPct val="160000"/>
              </a:lnSpc>
              <a:buNone/>
            </a:pPr>
            <a:r>
              <a:rPr lang="it-IT" sz="4400" dirty="0"/>
              <a:t>Vs </a:t>
            </a:r>
          </a:p>
          <a:p>
            <a:pPr marL="0" indent="0" algn="ctr">
              <a:lnSpc>
                <a:spcPct val="160000"/>
              </a:lnSpc>
              <a:buNone/>
            </a:pPr>
            <a:r>
              <a:rPr lang="it-IT" sz="4400" dirty="0"/>
              <a:t>Riforma sostanziale </a:t>
            </a:r>
          </a:p>
        </p:txBody>
      </p:sp>
    </p:spTree>
    <p:extLst>
      <p:ext uri="{BB962C8B-B14F-4D97-AF65-F5344CB8AC3E}">
        <p14:creationId xmlns:p14="http://schemas.microsoft.com/office/powerpoint/2010/main" val="1366265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52F589-DC9E-485A-AE19-9420920E82CF}"/>
              </a:ext>
            </a:extLst>
          </p:cNvPr>
          <p:cNvSpPr>
            <a:spLocks noGrp="1"/>
          </p:cNvSpPr>
          <p:nvPr>
            <p:ph type="title"/>
          </p:nvPr>
        </p:nvSpPr>
        <p:spPr/>
        <p:txBody>
          <a:bodyPr/>
          <a:lstStyle/>
          <a:p>
            <a:r>
              <a:rPr lang="it-IT" b="1" dirty="0"/>
              <a:t>La tempistica </a:t>
            </a:r>
          </a:p>
        </p:txBody>
      </p:sp>
      <p:sp>
        <p:nvSpPr>
          <p:cNvPr id="3" name="Segnaposto contenuto 2">
            <a:extLst>
              <a:ext uri="{FF2B5EF4-FFF2-40B4-BE49-F238E27FC236}">
                <a16:creationId xmlns:a16="http://schemas.microsoft.com/office/drawing/2014/main" id="{C5DFA87E-A62B-41C3-B22A-674345AB2FC8}"/>
              </a:ext>
            </a:extLst>
          </p:cNvPr>
          <p:cNvSpPr>
            <a:spLocks noGrp="1"/>
          </p:cNvSpPr>
          <p:nvPr>
            <p:ph idx="1"/>
          </p:nvPr>
        </p:nvSpPr>
        <p:spPr/>
        <p:txBody>
          <a:bodyPr>
            <a:normAutofit fontScale="92500" lnSpcReduction="10000"/>
          </a:bodyPr>
          <a:lstStyle/>
          <a:p>
            <a:pPr marL="0" indent="0">
              <a:spcBef>
                <a:spcPts val="600"/>
              </a:spcBef>
              <a:spcAft>
                <a:spcPts val="600"/>
              </a:spcAft>
              <a:buNone/>
            </a:pPr>
            <a:r>
              <a:rPr lang="it-IT" i="1" dirty="0">
                <a:latin typeface="Arial" panose="020B0604020202020204" pitchFamily="34" charset="0"/>
                <a:cs typeface="Arial" panose="020B0604020202020204" pitchFamily="34" charset="0"/>
              </a:rPr>
              <a:t>Assistenza anziani non autosufficienti - Entro la primavera 2023</a:t>
            </a:r>
          </a:p>
          <a:p>
            <a:pPr marL="0" indent="0">
              <a:spcBef>
                <a:spcPts val="600"/>
              </a:spcBef>
              <a:spcAft>
                <a:spcPts val="600"/>
              </a:spcAft>
              <a:buNone/>
            </a:pPr>
            <a:endParaRPr lang="it-IT" dirty="0">
              <a:latin typeface="Arial" panose="020B0604020202020204" pitchFamily="34" charset="0"/>
              <a:cs typeface="Arial" panose="020B0604020202020204" pitchFamily="34" charset="0"/>
            </a:endParaRPr>
          </a:p>
          <a:p>
            <a:pPr marL="514350" indent="-514350">
              <a:spcBef>
                <a:spcPts val="600"/>
              </a:spcBef>
              <a:spcAft>
                <a:spcPts val="600"/>
              </a:spcAft>
              <a:buFont typeface="+mj-lt"/>
              <a:buAutoNum type="arabicPeriod"/>
            </a:pPr>
            <a:r>
              <a:rPr lang="it-IT" dirty="0">
                <a:latin typeface="Arial" panose="020B0604020202020204" pitchFamily="34" charset="0"/>
                <a:cs typeface="Arial" panose="020B0604020202020204" pitchFamily="34" charset="0"/>
              </a:rPr>
              <a:t>Presentazione del Disegno di Legge Delega da parte del Governo</a:t>
            </a:r>
          </a:p>
          <a:p>
            <a:pPr marL="514350" indent="-514350">
              <a:spcBef>
                <a:spcPts val="600"/>
              </a:spcBef>
              <a:spcAft>
                <a:spcPts val="600"/>
              </a:spcAft>
              <a:buFont typeface="+mj-lt"/>
              <a:buAutoNum type="arabicPeriod"/>
            </a:pPr>
            <a:r>
              <a:rPr lang="it-IT" dirty="0">
                <a:latin typeface="Arial" panose="020B0604020202020204" pitchFamily="34" charset="0"/>
                <a:cs typeface="Arial" panose="020B0604020202020204" pitchFamily="34" charset="0"/>
              </a:rPr>
              <a:t>Discussione parlamentare </a:t>
            </a:r>
          </a:p>
          <a:p>
            <a:pPr marL="514350" indent="-514350">
              <a:spcBef>
                <a:spcPts val="600"/>
              </a:spcBef>
              <a:spcAft>
                <a:spcPts val="600"/>
              </a:spcAft>
              <a:buFont typeface="+mj-lt"/>
              <a:buAutoNum type="arabicPeriod"/>
            </a:pPr>
            <a:r>
              <a:rPr lang="it-IT" dirty="0">
                <a:latin typeface="Arial" panose="020B0604020202020204" pitchFamily="34" charset="0"/>
                <a:cs typeface="Arial" panose="020B0604020202020204" pitchFamily="34" charset="0"/>
              </a:rPr>
              <a:t>Approvazione della Legge Delega da parte del Parlamento </a:t>
            </a:r>
          </a:p>
          <a:p>
            <a:pPr marL="514350" indent="-514350">
              <a:spcBef>
                <a:spcPts val="600"/>
              </a:spcBef>
              <a:spcAft>
                <a:spcPts val="600"/>
              </a:spcAft>
              <a:buFont typeface="+mj-lt"/>
              <a:buAutoNum type="arabicPeriod"/>
            </a:pPr>
            <a:r>
              <a:rPr lang="it-IT" dirty="0">
                <a:latin typeface="Arial" panose="020B0604020202020204" pitchFamily="34" charset="0"/>
                <a:cs typeface="Arial" panose="020B0604020202020204" pitchFamily="34" charset="0"/>
              </a:rPr>
              <a:t>Elaborazione del Decreto Legislativo da parte del Governo</a:t>
            </a:r>
          </a:p>
          <a:p>
            <a:pPr marL="514350" indent="-514350">
              <a:spcBef>
                <a:spcPts val="600"/>
              </a:spcBef>
              <a:spcAft>
                <a:spcPts val="600"/>
              </a:spcAft>
              <a:buFont typeface="+mj-lt"/>
              <a:buAutoNum type="arabicPeriod"/>
            </a:pPr>
            <a:r>
              <a:rPr lang="it-IT" dirty="0">
                <a:latin typeface="Arial" panose="020B0604020202020204" pitchFamily="34" charset="0"/>
                <a:cs typeface="Arial" panose="020B0604020202020204" pitchFamily="34" charset="0"/>
              </a:rPr>
              <a:t>Approvazione in prima lettura del Decreto Legislativo dal Governo</a:t>
            </a:r>
          </a:p>
          <a:p>
            <a:pPr marL="514350" marR="0" lvl="0" indent="-514350" algn="l" defTabSz="914400" rtl="0" eaLnBrk="0" fontAlgn="base" latinLnBrk="0" hangingPunct="0">
              <a:spcBef>
                <a:spcPts val="600"/>
              </a:spcBef>
              <a:spcAft>
                <a:spcPts val="600"/>
              </a:spcAft>
              <a:buClrTx/>
              <a:buSzTx/>
              <a:buFont typeface="+mj-lt"/>
              <a:buAutoNum type="arabicPeriod"/>
              <a:tabLst/>
            </a:pPr>
            <a:r>
              <a:rPr lang="it-IT" altLang="it-IT" dirty="0">
                <a:latin typeface="Arial" panose="020B0604020202020204" pitchFamily="34" charset="0"/>
                <a:cs typeface="Arial" panose="020B0604020202020204" pitchFamily="34" charset="0"/>
              </a:rPr>
              <a:t>P</a:t>
            </a:r>
            <a:r>
              <a:rPr kumimoji="0" lang="it-IT" altLang="it-IT" sz="2800" b="0" i="0" u="none" strike="noStrike" cap="none" normalizeH="0" baseline="0" dirty="0">
                <a:ln>
                  <a:noFill/>
                </a:ln>
                <a:effectLst/>
                <a:latin typeface="Arial" panose="020B0604020202020204" pitchFamily="34" charset="0"/>
                <a:cs typeface="Arial" panose="020B0604020202020204" pitchFamily="34" charset="0"/>
              </a:rPr>
              <a:t>assaggio di 60 gg per il parere parlamentare </a:t>
            </a:r>
          </a:p>
          <a:p>
            <a:pPr marL="514350" marR="0" lvl="0" indent="-514350" algn="l" defTabSz="914400" rtl="0" eaLnBrk="0" fontAlgn="base" latinLnBrk="0" hangingPunct="0">
              <a:spcBef>
                <a:spcPts val="600"/>
              </a:spcBef>
              <a:spcAft>
                <a:spcPts val="600"/>
              </a:spcAft>
              <a:buClrTx/>
              <a:buSzTx/>
              <a:buFont typeface="+mj-lt"/>
              <a:buAutoNum type="arabicPeriod"/>
              <a:tabLst/>
            </a:pPr>
            <a:r>
              <a:rPr lang="it-IT" altLang="it-IT" dirty="0">
                <a:latin typeface="Arial" panose="020B0604020202020204" pitchFamily="34" charset="0"/>
                <a:cs typeface="Arial" panose="020B0604020202020204" pitchFamily="34" charset="0"/>
              </a:rPr>
              <a:t>A</a:t>
            </a:r>
            <a:r>
              <a:rPr kumimoji="0" lang="it-IT" altLang="it-IT" sz="2800" b="0" i="0" u="none" strike="noStrike" cap="none" normalizeH="0" baseline="0" dirty="0">
                <a:ln>
                  <a:noFill/>
                </a:ln>
                <a:effectLst/>
                <a:latin typeface="Arial" panose="020B0604020202020204" pitchFamily="34" charset="0"/>
                <a:cs typeface="Arial" panose="020B0604020202020204" pitchFamily="34" charset="0"/>
              </a:rPr>
              <a:t>pprovazione definitiva in Consiglio del Ministri</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1383662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FE899-FC1E-4E4D-B033-66DE4C8C97F7}"/>
              </a:ext>
            </a:extLst>
          </p:cNvPr>
          <p:cNvSpPr>
            <a:spLocks noGrp="1"/>
          </p:cNvSpPr>
          <p:nvPr>
            <p:ph type="title"/>
          </p:nvPr>
        </p:nvSpPr>
        <p:spPr/>
        <p:txBody>
          <a:bodyPr/>
          <a:lstStyle/>
          <a:p>
            <a:r>
              <a:rPr lang="it-IT" b="1" dirty="0"/>
              <a:t>Azioni da raccordare  </a:t>
            </a:r>
          </a:p>
        </p:txBody>
      </p:sp>
      <p:sp>
        <p:nvSpPr>
          <p:cNvPr id="3" name="Segnaposto contenuto 2">
            <a:extLst>
              <a:ext uri="{FF2B5EF4-FFF2-40B4-BE49-F238E27FC236}">
                <a16:creationId xmlns:a16="http://schemas.microsoft.com/office/drawing/2014/main" id="{888E8F2E-AC1E-4AC8-94FD-F6A69862BC75}"/>
              </a:ext>
            </a:extLst>
          </p:cNvPr>
          <p:cNvSpPr>
            <a:spLocks noGrp="1"/>
          </p:cNvSpPr>
          <p:nvPr>
            <p:ph idx="1"/>
          </p:nvPr>
        </p:nvSpPr>
        <p:spPr>
          <a:xfrm>
            <a:off x="838200" y="1483360"/>
            <a:ext cx="10515600" cy="4693603"/>
          </a:xfrm>
        </p:spPr>
        <p:txBody>
          <a:bodyPr>
            <a:normAutofit fontScale="92500" lnSpcReduction="20000"/>
          </a:bodyPr>
          <a:lstStyle/>
          <a:p>
            <a:pPr marL="0" indent="0">
              <a:buNone/>
            </a:pPr>
            <a:endParaRPr lang="it-IT" i="1" dirty="0"/>
          </a:p>
          <a:p>
            <a:pPr marL="0" indent="0">
              <a:buNone/>
            </a:pPr>
            <a:r>
              <a:rPr lang="it-IT" i="1" dirty="0"/>
              <a:t>Riforme non autosufficienza</a:t>
            </a:r>
          </a:p>
          <a:p>
            <a:r>
              <a:rPr lang="it-IT" dirty="0"/>
              <a:t>Legge quadro disabilità</a:t>
            </a:r>
          </a:p>
          <a:p>
            <a:r>
              <a:rPr lang="it-IT" dirty="0"/>
              <a:t>Legge delega assistenza anziani non autosufficienti</a:t>
            </a:r>
          </a:p>
          <a:p>
            <a:pPr marL="0" indent="0">
              <a:buNone/>
            </a:pPr>
            <a:r>
              <a:rPr lang="it-IT" dirty="0"/>
              <a:t> </a:t>
            </a:r>
          </a:p>
          <a:p>
            <a:pPr marL="0" indent="0">
              <a:buNone/>
            </a:pPr>
            <a:r>
              <a:rPr lang="it-IT" i="1" dirty="0"/>
              <a:t>Anziani non autosufficienti </a:t>
            </a:r>
          </a:p>
          <a:p>
            <a:r>
              <a:rPr lang="it-IT" dirty="0"/>
              <a:t>Disegno della riforma</a:t>
            </a:r>
          </a:p>
          <a:p>
            <a:r>
              <a:rPr lang="it-IT"/>
              <a:t>Interventi transitori </a:t>
            </a:r>
            <a:r>
              <a:rPr lang="it-IT" dirty="0"/>
              <a:t>(investimenti PNRR, leggi di bilancio 22 e 23)</a:t>
            </a:r>
          </a:p>
          <a:p>
            <a:pPr marL="0" indent="0">
              <a:buNone/>
            </a:pPr>
            <a:endParaRPr lang="it-IT" dirty="0"/>
          </a:p>
          <a:p>
            <a:pPr marL="0" indent="0">
              <a:buNone/>
            </a:pPr>
            <a:r>
              <a:rPr lang="it-IT" i="1" dirty="0"/>
              <a:t>Altre riforme </a:t>
            </a:r>
          </a:p>
          <a:p>
            <a:r>
              <a:rPr lang="it-IT" dirty="0"/>
              <a:t>Riforma governance sanità territoriale </a:t>
            </a:r>
          </a:p>
          <a:p>
            <a:pPr marL="0" indent="0">
              <a:buNone/>
            </a:pPr>
            <a:endParaRPr lang="it-IT" i="1" dirty="0"/>
          </a:p>
          <a:p>
            <a:pPr marL="0" indent="0">
              <a:buNone/>
            </a:pPr>
            <a:endParaRPr lang="it-IT" dirty="0"/>
          </a:p>
          <a:p>
            <a:endParaRPr lang="it-IT" dirty="0"/>
          </a:p>
        </p:txBody>
      </p:sp>
    </p:spTree>
    <p:extLst>
      <p:ext uri="{BB962C8B-B14F-4D97-AF65-F5344CB8AC3E}">
        <p14:creationId xmlns:p14="http://schemas.microsoft.com/office/powerpoint/2010/main" val="1082115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FE899-FC1E-4E4D-B033-66DE4C8C97F7}"/>
              </a:ext>
            </a:extLst>
          </p:cNvPr>
          <p:cNvSpPr>
            <a:spLocks noGrp="1"/>
          </p:cNvSpPr>
          <p:nvPr>
            <p:ph type="title"/>
          </p:nvPr>
        </p:nvSpPr>
        <p:spPr/>
        <p:txBody>
          <a:bodyPr/>
          <a:lstStyle/>
          <a:p>
            <a:r>
              <a:rPr lang="it-IT" b="1" dirty="0"/>
              <a:t>Il contesto istituzionale </a:t>
            </a:r>
          </a:p>
        </p:txBody>
      </p:sp>
      <p:sp>
        <p:nvSpPr>
          <p:cNvPr id="3" name="Segnaposto contenuto 2">
            <a:extLst>
              <a:ext uri="{FF2B5EF4-FFF2-40B4-BE49-F238E27FC236}">
                <a16:creationId xmlns:a16="http://schemas.microsoft.com/office/drawing/2014/main" id="{888E8F2E-AC1E-4AC8-94FD-F6A69862BC75}"/>
              </a:ext>
            </a:extLst>
          </p:cNvPr>
          <p:cNvSpPr>
            <a:spLocks noGrp="1"/>
          </p:cNvSpPr>
          <p:nvPr>
            <p:ph idx="1"/>
          </p:nvPr>
        </p:nvSpPr>
        <p:spPr>
          <a:xfrm>
            <a:off x="838200" y="1483360"/>
            <a:ext cx="10515600" cy="4693603"/>
          </a:xfrm>
        </p:spPr>
        <p:txBody>
          <a:bodyPr>
            <a:normAutofit/>
          </a:bodyPr>
          <a:lstStyle/>
          <a:p>
            <a:pPr marL="0" indent="0">
              <a:buNone/>
            </a:pPr>
            <a:endParaRPr lang="it-IT" i="1" dirty="0"/>
          </a:p>
          <a:p>
            <a:pPr marL="0" indent="0">
              <a:buNone/>
            </a:pPr>
            <a:r>
              <a:rPr lang="it-IT" i="1" dirty="0"/>
              <a:t>Assenza di un soggetto istituzionale titolare </a:t>
            </a:r>
          </a:p>
          <a:p>
            <a:r>
              <a:rPr lang="it-IT" dirty="0"/>
              <a:t>Due ministeri coinvolti</a:t>
            </a:r>
          </a:p>
          <a:p>
            <a:r>
              <a:rPr lang="it-IT" dirty="0"/>
              <a:t>Molteplicità di commissioni</a:t>
            </a:r>
          </a:p>
          <a:p>
            <a:endParaRPr lang="it-IT" dirty="0"/>
          </a:p>
          <a:p>
            <a:pPr marL="0" indent="0">
              <a:buNone/>
            </a:pPr>
            <a:r>
              <a:rPr lang="it-IT" i="1" dirty="0"/>
              <a:t> Livelli di governo interessati</a:t>
            </a:r>
          </a:p>
          <a:p>
            <a:r>
              <a:rPr lang="it-IT" dirty="0"/>
              <a:t>Riforma nazionale </a:t>
            </a:r>
          </a:p>
          <a:p>
            <a:r>
              <a:rPr lang="it-IT" dirty="0"/>
              <a:t>Responsabilità regionali </a:t>
            </a:r>
          </a:p>
          <a:p>
            <a:r>
              <a:rPr lang="it-IT" dirty="0"/>
              <a:t>Responsabilità comunali</a:t>
            </a:r>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692658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7CA581-CA42-42C4-9C76-D4B74BCD2A26}"/>
              </a:ext>
            </a:extLst>
          </p:cNvPr>
          <p:cNvSpPr>
            <a:spLocks noGrp="1"/>
          </p:cNvSpPr>
          <p:nvPr>
            <p:ph type="title"/>
          </p:nvPr>
        </p:nvSpPr>
        <p:spPr/>
        <p:txBody>
          <a:bodyPr/>
          <a:lstStyle/>
          <a:p>
            <a:r>
              <a:rPr lang="it-IT" b="1" dirty="0"/>
              <a:t>Peculiarità di questa politica pubblica  </a:t>
            </a:r>
            <a:endParaRPr lang="it-IT" dirty="0"/>
          </a:p>
        </p:txBody>
      </p:sp>
      <p:sp>
        <p:nvSpPr>
          <p:cNvPr id="3" name="Segnaposto contenuto 2">
            <a:extLst>
              <a:ext uri="{FF2B5EF4-FFF2-40B4-BE49-F238E27FC236}">
                <a16:creationId xmlns:a16="http://schemas.microsoft.com/office/drawing/2014/main" id="{AED131BE-514E-4D7A-8B9F-3F4CCE704FD3}"/>
              </a:ext>
            </a:extLst>
          </p:cNvPr>
          <p:cNvSpPr>
            <a:spLocks noGrp="1"/>
          </p:cNvSpPr>
          <p:nvPr>
            <p:ph idx="1"/>
          </p:nvPr>
        </p:nvSpPr>
        <p:spPr/>
        <p:txBody>
          <a:bodyPr>
            <a:normAutofit/>
          </a:bodyPr>
          <a:lstStyle/>
          <a:p>
            <a:pPr marL="0" indent="0">
              <a:buNone/>
            </a:pPr>
            <a:endParaRPr lang="it-IT" dirty="0"/>
          </a:p>
          <a:p>
            <a:r>
              <a:rPr lang="it-IT" dirty="0"/>
              <a:t>Un settore insieme debole e molto strutturato</a:t>
            </a:r>
          </a:p>
          <a:p>
            <a:pPr marL="0" indent="0">
              <a:buNone/>
            </a:pPr>
            <a:r>
              <a:rPr lang="it-IT" dirty="0"/>
              <a:t> </a:t>
            </a:r>
          </a:p>
          <a:p>
            <a:r>
              <a:rPr lang="it-IT" dirty="0"/>
              <a:t>Le cose da fare si sanno, il difficile è farle</a:t>
            </a:r>
          </a:p>
          <a:p>
            <a:endParaRPr lang="it-IT" dirty="0"/>
          </a:p>
          <a:p>
            <a:r>
              <a:rPr lang="it-IT" dirty="0"/>
              <a:t>Necessità di incrementare la spesa corrente</a:t>
            </a:r>
          </a:p>
          <a:p>
            <a:endParaRPr lang="it-IT" dirty="0"/>
          </a:p>
          <a:p>
            <a:r>
              <a:rPr lang="it-IT" dirty="0"/>
              <a:t>Significativo livello di consenso tra gli stakeholder  </a:t>
            </a:r>
          </a:p>
        </p:txBody>
      </p:sp>
    </p:spTree>
    <p:extLst>
      <p:ext uri="{BB962C8B-B14F-4D97-AF65-F5344CB8AC3E}">
        <p14:creationId xmlns:p14="http://schemas.microsoft.com/office/powerpoint/2010/main" val="4288254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1122D3-E32C-4F72-B4A3-F9C06A783CB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5664F3A-FF2E-42E4-8E9D-568A50E44D4D}"/>
              </a:ext>
            </a:extLst>
          </p:cNvPr>
          <p:cNvSpPr>
            <a:spLocks noGrp="1"/>
          </p:cNvSpPr>
          <p:nvPr>
            <p:ph idx="1"/>
          </p:nvPr>
        </p:nvSpPr>
        <p:spPr/>
        <p:txBody>
          <a:bodyPr/>
          <a:lstStyle/>
          <a:p>
            <a:pPr marL="0" indent="0">
              <a:buNone/>
            </a:pPr>
            <a:endParaRPr lang="it-IT" dirty="0"/>
          </a:p>
          <a:p>
            <a:pPr marL="0" indent="0">
              <a:buNone/>
            </a:pPr>
            <a:endParaRPr lang="it-IT" dirty="0"/>
          </a:p>
          <a:p>
            <a:pPr marL="0" indent="0">
              <a:buNone/>
            </a:pPr>
            <a:endParaRPr lang="it-IT" dirty="0"/>
          </a:p>
          <a:p>
            <a:pPr marL="0" indent="0" algn="ctr">
              <a:buNone/>
            </a:pPr>
            <a:r>
              <a:rPr lang="it-IT" sz="6000" b="1" dirty="0"/>
              <a:t>GRAZIE PER L’ATTENZIONE </a:t>
            </a:r>
          </a:p>
        </p:txBody>
      </p:sp>
    </p:spTree>
    <p:extLst>
      <p:ext uri="{BB962C8B-B14F-4D97-AF65-F5344CB8AC3E}">
        <p14:creationId xmlns:p14="http://schemas.microsoft.com/office/powerpoint/2010/main" val="204293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7E47EF0E-64FE-4EDC-B3FC-8D80E2D32EC7}"/>
              </a:ext>
            </a:extLst>
          </p:cNvPr>
          <p:cNvSpPr>
            <a:spLocks noGrp="1"/>
          </p:cNvSpPr>
          <p:nvPr>
            <p:ph type="ctrTitle"/>
          </p:nvPr>
        </p:nvSpPr>
        <p:spPr/>
        <p:txBody>
          <a:bodyPr/>
          <a:lstStyle/>
          <a:p>
            <a:r>
              <a:rPr lang="it-IT" b="1" dirty="0"/>
              <a:t>1. IL PNRR di Conte </a:t>
            </a:r>
          </a:p>
        </p:txBody>
      </p:sp>
      <p:sp>
        <p:nvSpPr>
          <p:cNvPr id="5" name="Sottotitolo 4">
            <a:extLst>
              <a:ext uri="{FF2B5EF4-FFF2-40B4-BE49-F238E27FC236}">
                <a16:creationId xmlns:a16="http://schemas.microsoft.com/office/drawing/2014/main" id="{569D9BAD-0730-42CC-952D-91808C4D1FA9}"/>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204002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F78576-92BA-499C-B3A7-8582269E72DE}"/>
              </a:ext>
            </a:extLst>
          </p:cNvPr>
          <p:cNvSpPr>
            <a:spLocks noGrp="1"/>
          </p:cNvSpPr>
          <p:nvPr>
            <p:ph type="title"/>
          </p:nvPr>
        </p:nvSpPr>
        <p:spPr/>
        <p:txBody>
          <a:bodyPr/>
          <a:lstStyle/>
          <a:p>
            <a:r>
              <a:rPr lang="it-IT" b="1" dirty="0"/>
              <a:t>Il PNRR di Conte (Gennaio 2021) </a:t>
            </a:r>
          </a:p>
        </p:txBody>
      </p:sp>
      <p:graphicFrame>
        <p:nvGraphicFramePr>
          <p:cNvPr id="4" name="Tabella 4">
            <a:extLst>
              <a:ext uri="{FF2B5EF4-FFF2-40B4-BE49-F238E27FC236}">
                <a16:creationId xmlns:a16="http://schemas.microsoft.com/office/drawing/2014/main" id="{5E46A022-5ABD-4ACB-AC81-A3C6F518DE09}"/>
              </a:ext>
            </a:extLst>
          </p:cNvPr>
          <p:cNvGraphicFramePr>
            <a:graphicFrameLocks noGrp="1"/>
          </p:cNvGraphicFramePr>
          <p:nvPr>
            <p:ph idx="1"/>
            <p:extLst>
              <p:ext uri="{D42A27DB-BD31-4B8C-83A1-F6EECF244321}">
                <p14:modId xmlns:p14="http://schemas.microsoft.com/office/powerpoint/2010/main" val="3603207896"/>
              </p:ext>
            </p:extLst>
          </p:nvPr>
        </p:nvGraphicFramePr>
        <p:xfrm>
          <a:off x="838200" y="1825624"/>
          <a:ext cx="10515600" cy="405484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691906110"/>
                    </a:ext>
                  </a:extLst>
                </a:gridCol>
                <a:gridCol w="5257800">
                  <a:extLst>
                    <a:ext uri="{9D8B030D-6E8A-4147-A177-3AD203B41FA5}">
                      <a16:colId xmlns:a16="http://schemas.microsoft.com/office/drawing/2014/main" val="1325136889"/>
                    </a:ext>
                  </a:extLst>
                </a:gridCol>
              </a:tblGrid>
              <a:tr h="729703">
                <a:tc>
                  <a:txBody>
                    <a:bodyPr/>
                    <a:lstStyle/>
                    <a:p>
                      <a:endParaRPr lang="it-IT" sz="2600" dirty="0"/>
                    </a:p>
                  </a:txBody>
                  <a:tcPr/>
                </a:tc>
                <a:tc>
                  <a:txBody>
                    <a:bodyPr/>
                    <a:lstStyle/>
                    <a:p>
                      <a:endParaRPr lang="it-IT" sz="2600" dirty="0"/>
                    </a:p>
                  </a:txBody>
                  <a:tcPr/>
                </a:tc>
                <a:extLst>
                  <a:ext uri="{0D108BD9-81ED-4DB2-BD59-A6C34878D82A}">
                    <a16:rowId xmlns:a16="http://schemas.microsoft.com/office/drawing/2014/main" val="4222240710"/>
                  </a:ext>
                </a:extLst>
              </a:tr>
              <a:tr h="729703">
                <a:tc>
                  <a:txBody>
                    <a:bodyPr/>
                    <a:lstStyle/>
                    <a:p>
                      <a:r>
                        <a:rPr lang="it-IT" sz="3000" i="1" dirty="0"/>
                        <a:t>Riforma </a:t>
                      </a:r>
                    </a:p>
                  </a:txBody>
                  <a:tcPr/>
                </a:tc>
                <a:tc>
                  <a:txBody>
                    <a:bodyPr/>
                    <a:lstStyle/>
                    <a:p>
                      <a:pPr algn="ctr"/>
                      <a:r>
                        <a:rPr lang="it-IT" sz="3000" dirty="0"/>
                        <a:t>No</a:t>
                      </a:r>
                    </a:p>
                    <a:p>
                      <a:pPr algn="ctr"/>
                      <a:endParaRPr lang="it-IT" sz="3000" dirty="0"/>
                    </a:p>
                  </a:txBody>
                  <a:tcPr/>
                </a:tc>
                <a:extLst>
                  <a:ext uri="{0D108BD9-81ED-4DB2-BD59-A6C34878D82A}">
                    <a16:rowId xmlns:a16="http://schemas.microsoft.com/office/drawing/2014/main" val="3218057493"/>
                  </a:ext>
                </a:extLst>
              </a:tr>
              <a:tr h="729703">
                <a:tc>
                  <a:txBody>
                    <a:bodyPr/>
                    <a:lstStyle/>
                    <a:p>
                      <a:r>
                        <a:rPr lang="it-IT" sz="3000" i="1" dirty="0"/>
                        <a:t>Investimenti </a:t>
                      </a:r>
                    </a:p>
                  </a:txBody>
                  <a:tcPr/>
                </a:tc>
                <a:tc>
                  <a:txBody>
                    <a:bodyPr/>
                    <a:lstStyle/>
                    <a:p>
                      <a:pPr algn="ctr"/>
                      <a:r>
                        <a:rPr lang="it-IT" sz="3000" dirty="0"/>
                        <a:t>1 ml. Domiciliarità</a:t>
                      </a:r>
                    </a:p>
                    <a:p>
                      <a:pPr algn="ctr"/>
                      <a:endParaRPr lang="it-IT" sz="3000" dirty="0"/>
                    </a:p>
                  </a:txBody>
                  <a:tcPr/>
                </a:tc>
                <a:extLst>
                  <a:ext uri="{0D108BD9-81ED-4DB2-BD59-A6C34878D82A}">
                    <a16:rowId xmlns:a16="http://schemas.microsoft.com/office/drawing/2014/main" val="2027732761"/>
                  </a:ext>
                </a:extLst>
              </a:tr>
              <a:tr h="1313465">
                <a:tc>
                  <a:txBody>
                    <a:bodyPr/>
                    <a:lstStyle/>
                    <a:p>
                      <a:r>
                        <a:rPr lang="it-IT" sz="3000" i="1" dirty="0"/>
                        <a:t>Collaborazione tra </a:t>
                      </a:r>
                      <a:r>
                        <a:rPr lang="it-IT" sz="3000" i="1" dirty="0" err="1"/>
                        <a:t>MinSalute</a:t>
                      </a:r>
                      <a:r>
                        <a:rPr lang="it-IT" sz="3000" i="1" dirty="0"/>
                        <a:t> e </a:t>
                      </a:r>
                      <a:r>
                        <a:rPr lang="it-IT" sz="3000" i="1" dirty="0" err="1"/>
                        <a:t>MinWelfare</a:t>
                      </a:r>
                      <a:r>
                        <a:rPr lang="it-IT" sz="3000" i="1" dirty="0"/>
                        <a:t> </a:t>
                      </a:r>
                    </a:p>
                  </a:txBody>
                  <a:tcPr/>
                </a:tc>
                <a:tc>
                  <a:txBody>
                    <a:bodyPr/>
                    <a:lstStyle/>
                    <a:p>
                      <a:pPr algn="ctr"/>
                      <a:r>
                        <a:rPr lang="it-IT" sz="3000" dirty="0"/>
                        <a:t>No </a:t>
                      </a:r>
                    </a:p>
                  </a:txBody>
                  <a:tcPr/>
                </a:tc>
                <a:extLst>
                  <a:ext uri="{0D108BD9-81ED-4DB2-BD59-A6C34878D82A}">
                    <a16:rowId xmlns:a16="http://schemas.microsoft.com/office/drawing/2014/main" val="2119986685"/>
                  </a:ext>
                </a:extLst>
              </a:tr>
            </a:tbl>
          </a:graphicData>
        </a:graphic>
      </p:graphicFrame>
    </p:spTree>
    <p:extLst>
      <p:ext uri="{BB962C8B-B14F-4D97-AF65-F5344CB8AC3E}">
        <p14:creationId xmlns:p14="http://schemas.microsoft.com/office/powerpoint/2010/main" val="707775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D2E8037-C378-45C0-9864-4829032BC59F}"/>
              </a:ext>
            </a:extLst>
          </p:cNvPr>
          <p:cNvSpPr>
            <a:spLocks noGrp="1"/>
          </p:cNvSpPr>
          <p:nvPr>
            <p:ph type="ctrTitle"/>
          </p:nvPr>
        </p:nvSpPr>
        <p:spPr/>
        <p:txBody>
          <a:bodyPr/>
          <a:lstStyle/>
          <a:p>
            <a:r>
              <a:rPr lang="it-IT" b="1" dirty="0"/>
              <a:t>2. La proposta e la campagna</a:t>
            </a:r>
          </a:p>
        </p:txBody>
      </p:sp>
      <p:sp>
        <p:nvSpPr>
          <p:cNvPr id="5" name="Sottotitolo 4">
            <a:extLst>
              <a:ext uri="{FF2B5EF4-FFF2-40B4-BE49-F238E27FC236}">
                <a16:creationId xmlns:a16="http://schemas.microsoft.com/office/drawing/2014/main" id="{AE55B4FD-797C-4F0E-81D4-73295BB1FB2A}"/>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50471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Gilav\Desktop\PNRR DEFINITIVO CON SOSTENITORI\5. Articolo Luoghi\Immagine_copertina_loghi.JPG">
            <a:extLst>
              <a:ext uri="{FF2B5EF4-FFF2-40B4-BE49-F238E27FC236}">
                <a16:creationId xmlns:a16="http://schemas.microsoft.com/office/drawing/2014/main" id="{8172D9B6-6CE5-4A58-9A44-F107BFBB5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223" y="180975"/>
            <a:ext cx="8350078" cy="6867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53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5A5140-CC49-4195-BAAE-7F28F860C5E8}"/>
              </a:ext>
            </a:extLst>
          </p:cNvPr>
          <p:cNvSpPr>
            <a:spLocks noGrp="1"/>
          </p:cNvSpPr>
          <p:nvPr>
            <p:ph type="title"/>
          </p:nvPr>
        </p:nvSpPr>
        <p:spPr/>
        <p:txBody>
          <a:bodyPr/>
          <a:lstStyle/>
          <a:p>
            <a:r>
              <a:rPr lang="it-IT" b="1" dirty="0"/>
              <a:t>La proposta e la campagna</a:t>
            </a:r>
          </a:p>
        </p:txBody>
      </p:sp>
      <p:sp>
        <p:nvSpPr>
          <p:cNvPr id="3" name="Segnaposto contenuto 2">
            <a:extLst>
              <a:ext uri="{FF2B5EF4-FFF2-40B4-BE49-F238E27FC236}">
                <a16:creationId xmlns:a16="http://schemas.microsoft.com/office/drawing/2014/main" id="{565F39B0-D41B-42A0-9AF2-455EF6C62917}"/>
              </a:ext>
            </a:extLst>
          </p:cNvPr>
          <p:cNvSpPr>
            <a:spLocks noGrp="1"/>
          </p:cNvSpPr>
          <p:nvPr>
            <p:ph idx="1"/>
          </p:nvPr>
        </p:nvSpPr>
        <p:spPr/>
        <p:txBody>
          <a:bodyPr/>
          <a:lstStyle/>
          <a:p>
            <a:pPr algn="just"/>
            <a:r>
              <a:rPr lang="it-IT" dirty="0"/>
              <a:t>Proposta elaborata dal Network non Autosufficienza </a:t>
            </a:r>
          </a:p>
          <a:p>
            <a:pPr marL="0" indent="0" algn="just">
              <a:buNone/>
            </a:pPr>
            <a:endParaRPr lang="it-IT" dirty="0"/>
          </a:p>
          <a:p>
            <a:pPr algn="just"/>
            <a:r>
              <a:rPr lang="it-IT" dirty="0"/>
              <a:t>Sostenuta inizialmente da 9 soggetti sociali, tra cui il Forum Nazionale Terzo Settore </a:t>
            </a:r>
          </a:p>
          <a:p>
            <a:pPr marL="0" indent="0" algn="just">
              <a:buNone/>
            </a:pPr>
            <a:endParaRPr lang="it-IT" dirty="0"/>
          </a:p>
          <a:p>
            <a:pPr algn="just"/>
            <a:r>
              <a:rPr lang="it-IT" dirty="0"/>
              <a:t>Ultimo appello per la sua introduzione sottoscritto dalla maggior parte delle organizzazioni di anziani, familiari, professionisti e gestori del nostro Paese</a:t>
            </a:r>
          </a:p>
          <a:p>
            <a:pPr marL="0" indent="0">
              <a:buNone/>
            </a:pPr>
            <a:endParaRPr lang="it-IT" dirty="0"/>
          </a:p>
        </p:txBody>
      </p:sp>
    </p:spTree>
    <p:extLst>
      <p:ext uri="{BB962C8B-B14F-4D97-AF65-F5344CB8AC3E}">
        <p14:creationId xmlns:p14="http://schemas.microsoft.com/office/powerpoint/2010/main" val="1376795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636FA-0CAA-4221-802C-75DDF79B32DD}"/>
              </a:ext>
            </a:extLst>
          </p:cNvPr>
          <p:cNvSpPr>
            <a:spLocks noGrp="1"/>
          </p:cNvSpPr>
          <p:nvPr>
            <p:ph type="title"/>
          </p:nvPr>
        </p:nvSpPr>
        <p:spPr/>
        <p:txBody>
          <a:bodyPr/>
          <a:lstStyle/>
          <a:p>
            <a:r>
              <a:rPr lang="it-IT" b="1" dirty="0"/>
              <a:t>Obiettivo I – La riforma </a:t>
            </a:r>
            <a:endParaRPr lang="it-IT" dirty="0"/>
          </a:p>
        </p:txBody>
      </p:sp>
      <p:sp>
        <p:nvSpPr>
          <p:cNvPr id="3" name="Segnaposto contenuto 2">
            <a:extLst>
              <a:ext uri="{FF2B5EF4-FFF2-40B4-BE49-F238E27FC236}">
                <a16:creationId xmlns:a16="http://schemas.microsoft.com/office/drawing/2014/main" id="{85CBF5E3-4226-45BD-BA3B-13B9042960D5}"/>
              </a:ext>
            </a:extLst>
          </p:cNvPr>
          <p:cNvSpPr>
            <a:spLocks noGrp="1"/>
          </p:cNvSpPr>
          <p:nvPr>
            <p:ph idx="1"/>
          </p:nvPr>
        </p:nvSpPr>
        <p:spPr/>
        <p:txBody>
          <a:bodyPr/>
          <a:lstStyle/>
          <a:p>
            <a:pPr algn="just"/>
            <a:endParaRPr lang="it-IT" dirty="0"/>
          </a:p>
          <a:p>
            <a:pPr algn="just"/>
            <a:r>
              <a:rPr lang="it-IT" dirty="0"/>
              <a:t>Si voleva sfruttare l’occasione del PNRR per avviare la riforma dell’assistenza agli anziani non autosufficienti in Italia, attesa dalla fine degli anni ’90 – quando si iniziò a discuterne in sede tecnica e politica – sinora senza esito. </a:t>
            </a:r>
          </a:p>
          <a:p>
            <a:pPr marL="0" indent="0" algn="just">
              <a:buNone/>
            </a:pPr>
            <a:endParaRPr lang="it-IT" dirty="0"/>
          </a:p>
          <a:p>
            <a:pPr algn="just"/>
            <a:r>
              <a:rPr lang="it-IT" dirty="0"/>
              <a:t>La riforma era l’obiettivo principale della proposta e raggiungerlo rappresentava il senso ultimo della campagna a suo supporto. </a:t>
            </a:r>
          </a:p>
        </p:txBody>
      </p:sp>
    </p:spTree>
    <p:extLst>
      <p:ext uri="{BB962C8B-B14F-4D97-AF65-F5344CB8AC3E}">
        <p14:creationId xmlns:p14="http://schemas.microsoft.com/office/powerpoint/2010/main" val="136824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2561EF-6E65-49C3-8C5D-9604D3BE634F}"/>
              </a:ext>
            </a:extLst>
          </p:cNvPr>
          <p:cNvSpPr>
            <a:spLocks noGrp="1"/>
          </p:cNvSpPr>
          <p:nvPr>
            <p:ph type="title"/>
          </p:nvPr>
        </p:nvSpPr>
        <p:spPr/>
        <p:txBody>
          <a:bodyPr/>
          <a:lstStyle/>
          <a:p>
            <a:pPr algn="just"/>
            <a:r>
              <a:rPr lang="it-IT" b="1" dirty="0"/>
              <a:t>Obiettivo II – Un primo pacchetto d’interventi</a:t>
            </a:r>
            <a:endParaRPr lang="it-IT" dirty="0"/>
          </a:p>
        </p:txBody>
      </p:sp>
      <p:sp>
        <p:nvSpPr>
          <p:cNvPr id="3" name="Segnaposto contenuto 2">
            <a:extLst>
              <a:ext uri="{FF2B5EF4-FFF2-40B4-BE49-F238E27FC236}">
                <a16:creationId xmlns:a16="http://schemas.microsoft.com/office/drawing/2014/main" id="{46243769-2145-464B-BB33-EF27B2ACB626}"/>
              </a:ext>
            </a:extLst>
          </p:cNvPr>
          <p:cNvSpPr>
            <a:spLocks noGrp="1"/>
          </p:cNvSpPr>
          <p:nvPr>
            <p:ph idx="1"/>
          </p:nvPr>
        </p:nvSpPr>
        <p:spPr/>
        <p:txBody>
          <a:bodyPr>
            <a:normAutofit/>
          </a:bodyPr>
          <a:lstStyle/>
          <a:p>
            <a:pPr algn="just"/>
            <a:endParaRPr lang="it-IT" dirty="0"/>
          </a:p>
          <a:p>
            <a:pPr algn="just"/>
            <a:r>
              <a:rPr lang="it-IT" dirty="0"/>
              <a:t>Questo era pensato come il passo iniziale del percorso di riforma, da realizzare attraverso gli investimenti del PNRR.</a:t>
            </a:r>
          </a:p>
          <a:p>
            <a:pPr marL="0" indent="0" algn="just">
              <a:buNone/>
            </a:pPr>
            <a:endParaRPr lang="it-IT" dirty="0"/>
          </a:p>
          <a:p>
            <a:pPr algn="just"/>
            <a:r>
              <a:rPr lang="it-IT" dirty="0"/>
              <a:t>Gli interventi da attuare erano il rafforzamento della domiciliarità, la semplificazione dei percorsi d’accesso e la riqualificazione della residenzialità; li accompagnavano alcune azioni trasversali, tra le quali l’introduzione di un sistema di monitoraggio e di nuove forme di collaborazione tra Stato, Regioni e Comuni. </a:t>
            </a:r>
          </a:p>
        </p:txBody>
      </p:sp>
    </p:spTree>
    <p:extLst>
      <p:ext uri="{BB962C8B-B14F-4D97-AF65-F5344CB8AC3E}">
        <p14:creationId xmlns:p14="http://schemas.microsoft.com/office/powerpoint/2010/main" val="2242067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1071</Words>
  <Application>Microsoft Office PowerPoint</Application>
  <PresentationFormat>Widescreen</PresentationFormat>
  <Paragraphs>180</Paragraphs>
  <Slides>28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28</vt:i4>
      </vt:variant>
    </vt:vector>
  </HeadingPairs>
  <TitlesOfParts>
    <vt:vector size="33" baseType="lpstr">
      <vt:lpstr>Arial</vt:lpstr>
      <vt:lpstr>Calibri</vt:lpstr>
      <vt:lpstr>Calibri Light</vt:lpstr>
      <vt:lpstr>Trebuchet MS</vt:lpstr>
      <vt:lpstr>Tema di Office</vt:lpstr>
      <vt:lpstr>PNRR E NON AUTOSUFFICIENZA –  COSTRUIRE IL FUTURO DELL’ASSISTENZA AGLI ANZIANI NON AUTOSUFFICIENTI</vt:lpstr>
      <vt:lpstr>Indice </vt:lpstr>
      <vt:lpstr>1. IL PNRR di Conte </vt:lpstr>
      <vt:lpstr>Il PNRR di Conte (Gennaio 2021) </vt:lpstr>
      <vt:lpstr>2. La proposta e la campagna</vt:lpstr>
      <vt:lpstr>Presentazione standard di PowerPoint</vt:lpstr>
      <vt:lpstr>La proposta e la campagna</vt:lpstr>
      <vt:lpstr>Obiettivo I – La riforma </vt:lpstr>
      <vt:lpstr>Obiettivo II – Un primo pacchetto d’interventi</vt:lpstr>
      <vt:lpstr>Il primo pacchetto d’interventi </vt:lpstr>
      <vt:lpstr>Obiettivo III – La collaborazione tra i Ministeri</vt:lpstr>
      <vt:lpstr>La campagna </vt:lpstr>
      <vt:lpstr>3. Il PNRR di Draghi </vt:lpstr>
      <vt:lpstr>Il PNRR di Draghi </vt:lpstr>
      <vt:lpstr>Obiettivo I – La riforma </vt:lpstr>
      <vt:lpstr>Obiettivo I – La riforma (continua)  </vt:lpstr>
      <vt:lpstr>Obiettivo II – Un primo pacchetto d’interventi  </vt:lpstr>
      <vt:lpstr>Investimenti – Indicazioni attuative iniziali </vt:lpstr>
      <vt:lpstr>Obiettivo III – La collaborazione tra i Ministeri</vt:lpstr>
      <vt:lpstr>4. Guardando avanti </vt:lpstr>
      <vt:lpstr>Dove siamo arrivati?  </vt:lpstr>
      <vt:lpstr>Il PNRR di Draghi </vt:lpstr>
      <vt:lpstr>Il bivio </vt:lpstr>
      <vt:lpstr>La tempistica </vt:lpstr>
      <vt:lpstr>Azioni da raccordare  </vt:lpstr>
      <vt:lpstr>Il contesto istituzionale </vt:lpstr>
      <vt:lpstr>Peculiarità di questa politica pubblica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Terzo settore, una fabbrica di capitale sociale?</dc:title>
  <dc:creator>Stampa</dc:creator>
  <cp:lastModifiedBy>Cristiano Gori</cp:lastModifiedBy>
  <cp:revision>26</cp:revision>
  <cp:lastPrinted>2021-06-20T10:36:42Z</cp:lastPrinted>
  <dcterms:created xsi:type="dcterms:W3CDTF">2019-10-10T08:41:41Z</dcterms:created>
  <dcterms:modified xsi:type="dcterms:W3CDTF">2021-06-20T10:41:25Z</dcterms:modified>
</cp:coreProperties>
</file>