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88" r:id="rId3"/>
    <p:sldId id="259" r:id="rId4"/>
    <p:sldId id="289" r:id="rId5"/>
    <p:sldId id="261" r:id="rId6"/>
    <p:sldId id="290" r:id="rId7"/>
    <p:sldId id="266" r:id="rId8"/>
    <p:sldId id="267" r:id="rId9"/>
    <p:sldId id="268" r:id="rId10"/>
    <p:sldId id="269" r:id="rId11"/>
    <p:sldId id="270" r:id="rId12"/>
    <p:sldId id="292" r:id="rId13"/>
    <p:sldId id="272" r:id="rId14"/>
    <p:sldId id="291" r:id="rId15"/>
    <p:sldId id="276" r:id="rId16"/>
    <p:sldId id="274" r:id="rId17"/>
    <p:sldId id="280" r:id="rId18"/>
    <p:sldId id="282" r:id="rId19"/>
    <p:sldId id="283" r:id="rId20"/>
    <p:sldId id="279" r:id="rId21"/>
    <p:sldId id="277" r:id="rId22"/>
    <p:sldId id="286" r:id="rId23"/>
    <p:sldId id="285" r:id="rId24"/>
    <p:sldId id="287"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0099CC"/>
    <a:srgbClr val="996633"/>
    <a:srgbClr val="009999"/>
    <a:srgbClr val="9B1528"/>
    <a:srgbClr val="F46D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6" autoAdjust="0"/>
    <p:restoredTop sz="94660"/>
  </p:normalViewPr>
  <p:slideViewPr>
    <p:cSldViewPr snapToGrid="0">
      <p:cViewPr varScale="1">
        <p:scale>
          <a:sx n="64" d="100"/>
          <a:sy n="64" d="100"/>
        </p:scale>
        <p:origin x="34" y="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625A1-3A87-4950-90A8-5B1CA647CE66}" type="datetimeFigureOut">
              <a:rPr lang="it-IT" smtClean="0"/>
              <a:t>19/10/2021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98932-8D0E-4D74-96FB-93A22079D3D2}" type="slidenum">
              <a:rPr lang="it-IT" smtClean="0"/>
              <a:t>‹N›</a:t>
            </a:fld>
            <a:endParaRPr lang="it-IT"/>
          </a:p>
        </p:txBody>
      </p:sp>
    </p:spTree>
    <p:extLst>
      <p:ext uri="{BB962C8B-B14F-4D97-AF65-F5344CB8AC3E}">
        <p14:creationId xmlns:p14="http://schemas.microsoft.com/office/powerpoint/2010/main" val="8671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B3C1395-4168-484D-9367-198140CD6838}" type="datetimeFigureOut">
              <a:rPr lang="it-IT" smtClean="0"/>
              <a:t>19/10/2021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169410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3C1395-4168-484D-9367-198140CD6838}" type="datetimeFigureOut">
              <a:rPr lang="it-IT" smtClean="0"/>
              <a:t>19/10/2021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185919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3C1395-4168-484D-9367-198140CD6838}" type="datetimeFigureOut">
              <a:rPr lang="it-IT" smtClean="0"/>
              <a:t>19/10/2021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303681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3C1395-4168-484D-9367-198140CD6838}" type="datetimeFigureOut">
              <a:rPr lang="it-IT" smtClean="0"/>
              <a:t>19/10/2021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355277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9B3C1395-4168-484D-9367-198140CD6838}" type="datetimeFigureOut">
              <a:rPr lang="it-IT" smtClean="0"/>
              <a:t>19/10/2021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159208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B3C1395-4168-484D-9367-198140CD6838}" type="datetimeFigureOut">
              <a:rPr lang="it-IT" smtClean="0"/>
              <a:t>19/10/2021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193227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B3C1395-4168-484D-9367-198140CD6838}" type="datetimeFigureOut">
              <a:rPr lang="it-IT" smtClean="0"/>
              <a:t>19/10/2021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217642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B3C1395-4168-484D-9367-198140CD6838}" type="datetimeFigureOut">
              <a:rPr lang="it-IT" smtClean="0"/>
              <a:t>19/10/2021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104280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B3C1395-4168-484D-9367-198140CD6838}" type="datetimeFigureOut">
              <a:rPr lang="it-IT" smtClean="0"/>
              <a:t>19/10/2021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418386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B3C1395-4168-484D-9367-198140CD6838}" type="datetimeFigureOut">
              <a:rPr lang="it-IT" smtClean="0"/>
              <a:t>19/10/2021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303396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B3C1395-4168-484D-9367-198140CD6838}" type="datetimeFigureOut">
              <a:rPr lang="it-IT" smtClean="0"/>
              <a:t>19/10/2021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54CDDE5-BD3E-484B-B2FA-29917A5477B7}" type="slidenum">
              <a:rPr lang="it-IT" smtClean="0"/>
              <a:t>‹N›</a:t>
            </a:fld>
            <a:endParaRPr lang="it-IT"/>
          </a:p>
        </p:txBody>
      </p:sp>
    </p:spTree>
    <p:extLst>
      <p:ext uri="{BB962C8B-B14F-4D97-AF65-F5344CB8AC3E}">
        <p14:creationId xmlns:p14="http://schemas.microsoft.com/office/powerpoint/2010/main" val="1023564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C1395-4168-484D-9367-198140CD6838}" type="datetimeFigureOut">
              <a:rPr lang="it-IT" smtClean="0"/>
              <a:t>19/10/2021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CDDE5-BD3E-484B-B2FA-29917A5477B7}" type="slidenum">
              <a:rPr lang="it-IT" smtClean="0"/>
              <a:t>‹N›</a:t>
            </a:fld>
            <a:endParaRPr lang="it-IT"/>
          </a:p>
        </p:txBody>
      </p:sp>
    </p:spTree>
    <p:extLst>
      <p:ext uri="{BB962C8B-B14F-4D97-AF65-F5344CB8AC3E}">
        <p14:creationId xmlns:p14="http://schemas.microsoft.com/office/powerpoint/2010/main" val="1603899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3.jpe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image" Target="../media/image2.emf"/><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png"/><Relationship Id="rId24" Type="http://schemas.openxmlformats.org/officeDocument/2006/relationships/image" Target="../media/image35.jpeg"/><Relationship Id="rId5" Type="http://schemas.openxmlformats.org/officeDocument/2006/relationships/image" Target="../media/image16.jpeg"/><Relationship Id="rId15" Type="http://schemas.openxmlformats.org/officeDocument/2006/relationships/image" Target="../media/image26.png"/><Relationship Id="rId23" Type="http://schemas.openxmlformats.org/officeDocument/2006/relationships/image" Target="../media/image34.jpeg"/><Relationship Id="rId10" Type="http://schemas.openxmlformats.org/officeDocument/2006/relationships/image" Target="../media/image21.jpeg"/><Relationship Id="rId19" Type="http://schemas.openxmlformats.org/officeDocument/2006/relationships/image" Target="../media/image30.jpe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fif"/><Relationship Id="rId22"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3.jpeg"/><Relationship Id="rId7" Type="http://schemas.openxmlformats.org/officeDocument/2006/relationships/image" Target="../media/image46.jpe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b="55213"/>
          <a:stretch/>
        </p:blipFill>
        <p:spPr>
          <a:xfrm>
            <a:off x="389466" y="1290320"/>
            <a:ext cx="11413067" cy="3169920"/>
          </a:xfrm>
          <a:prstGeom prst="roundRect">
            <a:avLst/>
          </a:prstGeom>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605" y="240937"/>
            <a:ext cx="914787" cy="914787"/>
          </a:xfrm>
          <a:prstGeom prst="rect">
            <a:avLst/>
          </a:prstGeom>
        </p:spPr>
      </p:pic>
    </p:spTree>
    <p:extLst>
      <p:ext uri="{BB962C8B-B14F-4D97-AF65-F5344CB8AC3E}">
        <p14:creationId xmlns:p14="http://schemas.microsoft.com/office/powerpoint/2010/main" val="216999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Risultati immagini per welfare soci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441" y="1089931"/>
            <a:ext cx="4501092" cy="2462040"/>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
        <p:nvSpPr>
          <p:cNvPr id="7" name="Titolo 1"/>
          <p:cNvSpPr txBox="1">
            <a:spLocks/>
          </p:cNvSpPr>
          <p:nvPr/>
        </p:nvSpPr>
        <p:spPr>
          <a:xfrm>
            <a:off x="275990" y="98697"/>
            <a:ext cx="7933289" cy="104508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smtClean="0">
                <a:solidFill>
                  <a:srgbClr val="F46D2A"/>
                </a:solidFill>
              </a:rPr>
              <a:t>La rete di protezione sociale</a:t>
            </a:r>
            <a:endParaRPr lang="it-IT" sz="3600" dirty="0">
              <a:solidFill>
                <a:srgbClr val="F46D2A"/>
              </a:solidFill>
            </a:endParaRPr>
          </a:p>
        </p:txBody>
      </p:sp>
      <p:sp>
        <p:nvSpPr>
          <p:cNvPr id="9" name="Rettangolo 8"/>
          <p:cNvSpPr/>
          <p:nvPr/>
        </p:nvSpPr>
        <p:spPr>
          <a:xfrm>
            <a:off x="5537200" y="3923843"/>
            <a:ext cx="6502400" cy="2246769"/>
          </a:xfrm>
          <a:prstGeom prst="rect">
            <a:avLst/>
          </a:prstGeom>
        </p:spPr>
        <p:txBody>
          <a:bodyPr wrap="square">
            <a:spAutoFit/>
          </a:bodyPr>
          <a:lstStyle/>
          <a:p>
            <a:r>
              <a:rPr lang="it-IT" sz="2800" dirty="0" smtClean="0"/>
              <a:t>Aggregare le </a:t>
            </a:r>
            <a:r>
              <a:rPr lang="it-IT" sz="2800" dirty="0"/>
              <a:t>energie del territorio per affrontare le priorità </a:t>
            </a:r>
            <a:r>
              <a:rPr lang="it-IT" sz="2800" dirty="0" smtClean="0"/>
              <a:t>emergenti.</a:t>
            </a:r>
            <a:br>
              <a:rPr lang="it-IT" sz="2800" dirty="0" smtClean="0"/>
            </a:br>
            <a:endParaRPr lang="it-IT" sz="2800" dirty="0" smtClean="0"/>
          </a:p>
          <a:p>
            <a:r>
              <a:rPr lang="it-IT" sz="2800" dirty="0" smtClean="0"/>
              <a:t>Un </a:t>
            </a:r>
            <a:r>
              <a:rPr lang="it-IT" sz="2800" dirty="0"/>
              <a:t>“</a:t>
            </a:r>
            <a:r>
              <a:rPr lang="it-IT" sz="2800" dirty="0" smtClean="0"/>
              <a:t>investimento </a:t>
            </a:r>
            <a:r>
              <a:rPr lang="it-IT" sz="2800" dirty="0"/>
              <a:t>paese” da costruire con le risorse del </a:t>
            </a:r>
            <a:r>
              <a:rPr lang="it-IT" sz="2800" dirty="0" smtClean="0"/>
              <a:t>PNRR.</a:t>
            </a:r>
            <a:endParaRPr lang="it-IT" sz="2400" dirty="0"/>
          </a:p>
        </p:txBody>
      </p:sp>
      <p:pic>
        <p:nvPicPr>
          <p:cNvPr id="10" name="Immagine 9"/>
          <p:cNvPicPr>
            <a:picLocks noChangeAspect="1"/>
          </p:cNvPicPr>
          <p:nvPr/>
        </p:nvPicPr>
        <p:blipFill>
          <a:blip r:embed="rId5"/>
          <a:stretch>
            <a:fillRect/>
          </a:stretch>
        </p:blipFill>
        <p:spPr>
          <a:xfrm>
            <a:off x="859702" y="3372653"/>
            <a:ext cx="4372997" cy="2930359"/>
          </a:xfrm>
          <a:prstGeom prst="rect">
            <a:avLst/>
          </a:prstGeom>
        </p:spPr>
      </p:pic>
      <p:sp>
        <p:nvSpPr>
          <p:cNvPr id="12" name="Rettangolo 11"/>
          <p:cNvSpPr/>
          <p:nvPr/>
        </p:nvSpPr>
        <p:spPr>
          <a:xfrm>
            <a:off x="699469" y="1143779"/>
            <a:ext cx="5741971" cy="2246769"/>
          </a:xfrm>
          <a:prstGeom prst="rect">
            <a:avLst/>
          </a:prstGeom>
        </p:spPr>
        <p:txBody>
          <a:bodyPr wrap="square">
            <a:spAutoFit/>
          </a:bodyPr>
          <a:lstStyle/>
          <a:p>
            <a:r>
              <a:rPr lang="it-IT" sz="2800" dirty="0" smtClean="0"/>
              <a:t>Trasformare </a:t>
            </a:r>
            <a:r>
              <a:rPr lang="it-IT" sz="2800" dirty="0"/>
              <a:t>le reti di collaborazione naturali in vere piattaforme </a:t>
            </a:r>
            <a:r>
              <a:rPr lang="it-IT" sz="2800" dirty="0" smtClean="0"/>
              <a:t>collaborative, </a:t>
            </a:r>
            <a:r>
              <a:rPr lang="it-IT" sz="2800" dirty="0"/>
              <a:t>migliorando l’impatto delle iniziative e delle misure di aiuto sia pubbliche che </a:t>
            </a:r>
            <a:r>
              <a:rPr lang="it-IT" sz="2800" dirty="0" smtClean="0"/>
              <a:t>private</a:t>
            </a:r>
            <a:endParaRPr lang="it-IT" sz="2800" dirty="0"/>
          </a:p>
        </p:txBody>
      </p:sp>
    </p:spTree>
    <p:extLst>
      <p:ext uri="{BB962C8B-B14F-4D97-AF65-F5344CB8AC3E}">
        <p14:creationId xmlns:p14="http://schemas.microsoft.com/office/powerpoint/2010/main" val="103153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par>
                                <p:cTn id="8" presetID="10" presetClass="entr" presetSubtype="0" fill="hold" nodeType="withEffect">
                                  <p:stCondLst>
                                    <p:cond delay="8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440" y="1639157"/>
            <a:ext cx="4909808" cy="3839623"/>
          </a:xfrm>
          <a:prstGeom prst="rect">
            <a:avLst/>
          </a:prstGeom>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
        <p:nvSpPr>
          <p:cNvPr id="7" name="Titolo 1"/>
          <p:cNvSpPr txBox="1">
            <a:spLocks/>
          </p:cNvSpPr>
          <p:nvPr/>
        </p:nvSpPr>
        <p:spPr>
          <a:xfrm>
            <a:off x="193041" y="98697"/>
            <a:ext cx="10789920" cy="89081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a:solidFill>
                  <a:srgbClr val="F46D2A"/>
                </a:solidFill>
              </a:rPr>
              <a:t>Verso modelli di sviluppo inclusivi e sostenibili</a:t>
            </a:r>
            <a:r>
              <a:rPr lang="it-IT" sz="3600" b="1" dirty="0" smtClean="0">
                <a:solidFill>
                  <a:srgbClr val="F46D2A"/>
                </a:solidFill>
              </a:rPr>
              <a:t>: </a:t>
            </a:r>
            <a:br>
              <a:rPr lang="it-IT" sz="3600" b="1" dirty="0" smtClean="0">
                <a:solidFill>
                  <a:srgbClr val="F46D2A"/>
                </a:solidFill>
              </a:rPr>
            </a:br>
            <a:r>
              <a:rPr lang="it-IT" sz="3600" b="1" dirty="0" smtClean="0">
                <a:solidFill>
                  <a:srgbClr val="F46D2A"/>
                </a:solidFill>
              </a:rPr>
              <a:t>economia sociale</a:t>
            </a:r>
            <a:endParaRPr lang="it-IT" sz="3600" b="1" dirty="0">
              <a:solidFill>
                <a:srgbClr val="F46D2A"/>
              </a:solidFill>
            </a:endParaRPr>
          </a:p>
        </p:txBody>
      </p:sp>
      <p:sp>
        <p:nvSpPr>
          <p:cNvPr id="4" name="Titolo 3"/>
          <p:cNvSpPr>
            <a:spLocks noGrp="1"/>
          </p:cNvSpPr>
          <p:nvPr>
            <p:ph type="ctrTitle"/>
          </p:nvPr>
        </p:nvSpPr>
        <p:spPr>
          <a:xfrm>
            <a:off x="432774" y="1136401"/>
            <a:ext cx="6404905" cy="1462723"/>
          </a:xfrm>
        </p:spPr>
        <p:txBody>
          <a:bodyPr>
            <a:noAutofit/>
          </a:bodyPr>
          <a:lstStyle/>
          <a:p>
            <a:pPr algn="l"/>
            <a:r>
              <a:rPr lang="it-IT" sz="2400" dirty="0">
                <a:latin typeface="+mn-lt"/>
              </a:rPr>
              <a:t>C</a:t>
            </a:r>
            <a:r>
              <a:rPr lang="it-IT" sz="2400" dirty="0" smtClean="0">
                <a:latin typeface="+mn-lt"/>
              </a:rPr>
              <a:t>ontribuire </a:t>
            </a:r>
            <a:r>
              <a:rPr lang="it-IT" sz="2400" dirty="0">
                <a:latin typeface="+mn-lt"/>
              </a:rPr>
              <a:t>ad </a:t>
            </a:r>
            <a:r>
              <a:rPr lang="it-IT" sz="2400" dirty="0" smtClean="0">
                <a:latin typeface="+mn-lt"/>
              </a:rPr>
              <a:t>un modello </a:t>
            </a:r>
            <a:r>
              <a:rPr lang="it-IT" sz="2400" dirty="0">
                <a:latin typeface="+mn-lt"/>
              </a:rPr>
              <a:t>di sviluppo sempre più socialmente </a:t>
            </a:r>
            <a:r>
              <a:rPr lang="it-IT" sz="2400" dirty="0" smtClean="0">
                <a:latin typeface="+mn-lt"/>
              </a:rPr>
              <a:t>sostenibile, ancorato alle esigenze </a:t>
            </a:r>
            <a:r>
              <a:rPr lang="it-IT" sz="2400" dirty="0">
                <a:latin typeface="+mn-lt"/>
              </a:rPr>
              <a:t>reali di persone e comunità, </a:t>
            </a:r>
            <a:r>
              <a:rPr lang="it-IT" sz="2400" dirty="0" smtClean="0">
                <a:latin typeface="+mn-lt"/>
              </a:rPr>
              <a:t>rispettoso </a:t>
            </a:r>
            <a:r>
              <a:rPr lang="it-IT" sz="2400" dirty="0">
                <a:latin typeface="+mn-lt"/>
              </a:rPr>
              <a:t>di ambiente, clima, persone e </a:t>
            </a:r>
            <a:r>
              <a:rPr lang="it-IT" sz="2400" dirty="0" smtClean="0">
                <a:latin typeface="+mn-lt"/>
              </a:rPr>
              <a:t>comunità.</a:t>
            </a:r>
            <a:endParaRPr lang="it-IT" sz="2400" dirty="0"/>
          </a:p>
        </p:txBody>
      </p:sp>
      <p:sp>
        <p:nvSpPr>
          <p:cNvPr id="5" name="Sottotitolo 4"/>
          <p:cNvSpPr>
            <a:spLocks noGrp="1"/>
          </p:cNvSpPr>
          <p:nvPr>
            <p:ph type="subTitle" idx="1"/>
          </p:nvPr>
        </p:nvSpPr>
        <p:spPr>
          <a:xfrm>
            <a:off x="432774" y="2599124"/>
            <a:ext cx="6866490" cy="3588316"/>
          </a:xfrm>
        </p:spPr>
        <p:txBody>
          <a:bodyPr>
            <a:noAutofit/>
          </a:bodyPr>
          <a:lstStyle/>
          <a:p>
            <a:pPr algn="l"/>
            <a:r>
              <a:rPr lang="it-IT" sz="2600" dirty="0">
                <a:ea typeface="+mj-ea"/>
                <a:cs typeface="+mj-cs"/>
              </a:rPr>
              <a:t>C</a:t>
            </a:r>
            <a:r>
              <a:rPr lang="it-IT" sz="2600" dirty="0" smtClean="0">
                <a:ea typeface="+mj-ea"/>
                <a:cs typeface="+mj-cs"/>
              </a:rPr>
              <a:t>ostruire </a:t>
            </a:r>
            <a:r>
              <a:rPr lang="it-IT" sz="2600" dirty="0">
                <a:ea typeface="+mj-ea"/>
                <a:cs typeface="+mj-cs"/>
              </a:rPr>
              <a:t>percorsi per la valorizzazione delle diverse forme di </a:t>
            </a:r>
            <a:r>
              <a:rPr lang="it-IT" sz="2600" b="1" dirty="0">
                <a:ea typeface="+mj-ea"/>
                <a:cs typeface="+mj-cs"/>
              </a:rPr>
              <a:t>economia sociale </a:t>
            </a:r>
            <a:r>
              <a:rPr lang="it-IT" sz="2600" dirty="0">
                <a:ea typeface="+mj-ea"/>
                <a:cs typeface="+mj-cs"/>
              </a:rPr>
              <a:t>presenti nel Paese. </a:t>
            </a:r>
            <a:br>
              <a:rPr lang="it-IT" sz="2600" dirty="0">
                <a:ea typeface="+mj-ea"/>
                <a:cs typeface="+mj-cs"/>
              </a:rPr>
            </a:br>
            <a:r>
              <a:rPr lang="it-IT" sz="2600" dirty="0">
                <a:ea typeface="+mj-ea"/>
                <a:cs typeface="+mj-cs"/>
              </a:rPr>
              <a:t>Un mondo che rappresenta non solo quel grande esercito di iniziativa civica volontaria (</a:t>
            </a:r>
            <a:r>
              <a:rPr lang="it-IT" sz="2600" b="1" dirty="0" smtClean="0">
                <a:ea typeface="+mj-ea"/>
                <a:cs typeface="+mj-cs"/>
              </a:rPr>
              <a:t>6 milioni </a:t>
            </a:r>
            <a:br>
              <a:rPr lang="it-IT" sz="2600" b="1" dirty="0" smtClean="0">
                <a:ea typeface="+mj-ea"/>
                <a:cs typeface="+mj-cs"/>
              </a:rPr>
            </a:br>
            <a:r>
              <a:rPr lang="it-IT" sz="2600" b="1" dirty="0" smtClean="0">
                <a:ea typeface="+mj-ea"/>
                <a:cs typeface="+mj-cs"/>
              </a:rPr>
              <a:t>di </a:t>
            </a:r>
            <a:r>
              <a:rPr lang="it-IT" sz="2600" b="1" dirty="0">
                <a:ea typeface="+mj-ea"/>
                <a:cs typeface="+mj-cs"/>
              </a:rPr>
              <a:t>volontari</a:t>
            </a:r>
            <a:r>
              <a:rPr lang="it-IT" sz="2600" dirty="0">
                <a:ea typeface="+mj-ea"/>
                <a:cs typeface="+mj-cs"/>
              </a:rPr>
              <a:t>), ma anche una vera e propria forza economica </a:t>
            </a:r>
            <a:r>
              <a:rPr lang="it-IT" sz="2600" dirty="0" smtClean="0">
                <a:ea typeface="+mj-ea"/>
                <a:cs typeface="+mj-cs"/>
              </a:rPr>
              <a:t>(</a:t>
            </a:r>
            <a:r>
              <a:rPr lang="it-IT" sz="2600" b="1" dirty="0" smtClean="0">
                <a:ea typeface="+mj-ea"/>
                <a:cs typeface="+mj-cs"/>
              </a:rPr>
              <a:t>850.000 dipendenti</a:t>
            </a:r>
            <a:r>
              <a:rPr lang="it-IT" sz="2600" dirty="0" smtClean="0">
                <a:ea typeface="+mj-ea"/>
                <a:cs typeface="+mj-cs"/>
              </a:rPr>
              <a:t>) </a:t>
            </a:r>
            <a:r>
              <a:rPr lang="it-IT" sz="2600" dirty="0">
                <a:ea typeface="+mj-ea"/>
                <a:cs typeface="+mj-cs"/>
              </a:rPr>
              <a:t>e genera un valore economico di circa </a:t>
            </a:r>
            <a:r>
              <a:rPr lang="it-IT" sz="2600" b="1" dirty="0">
                <a:ea typeface="+mj-ea"/>
                <a:cs typeface="+mj-cs"/>
              </a:rPr>
              <a:t>72 miliardi</a:t>
            </a:r>
            <a:r>
              <a:rPr lang="it-IT" sz="2600" dirty="0">
                <a:ea typeface="+mj-ea"/>
                <a:cs typeface="+mj-cs"/>
              </a:rPr>
              <a:t>, che ha saputo crescere con indici significativi proprio nei tempi di maggiore crisi e nei territori più deboli.</a:t>
            </a:r>
          </a:p>
        </p:txBody>
      </p:sp>
    </p:spTree>
    <p:extLst>
      <p:ext uri="{BB962C8B-B14F-4D97-AF65-F5344CB8AC3E}">
        <p14:creationId xmlns:p14="http://schemas.microsoft.com/office/powerpoint/2010/main" val="1057871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baseline per sl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
        <p:nvSpPr>
          <p:cNvPr id="7" name="Titolo 1"/>
          <p:cNvSpPr txBox="1">
            <a:spLocks/>
          </p:cNvSpPr>
          <p:nvPr/>
        </p:nvSpPr>
        <p:spPr>
          <a:xfrm>
            <a:off x="275990" y="98697"/>
            <a:ext cx="5474570" cy="104508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smtClean="0">
                <a:solidFill>
                  <a:srgbClr val="F46D2A"/>
                </a:solidFill>
              </a:rPr>
              <a:t>Terzo settore e finanza</a:t>
            </a:r>
            <a:endParaRPr lang="it-IT" sz="3600" dirty="0">
              <a:solidFill>
                <a:srgbClr val="F46D2A"/>
              </a:solidFill>
            </a:endParaRPr>
          </a:p>
        </p:txBody>
      </p:sp>
      <p:sp>
        <p:nvSpPr>
          <p:cNvPr id="4" name="Titolo 3"/>
          <p:cNvSpPr>
            <a:spLocks noGrp="1"/>
          </p:cNvSpPr>
          <p:nvPr>
            <p:ph type="ctrTitle"/>
          </p:nvPr>
        </p:nvSpPr>
        <p:spPr>
          <a:xfrm>
            <a:off x="513915" y="1298586"/>
            <a:ext cx="4866640" cy="4467213"/>
          </a:xfrm>
        </p:spPr>
        <p:txBody>
          <a:bodyPr>
            <a:noAutofit/>
          </a:bodyPr>
          <a:lstStyle/>
          <a:p>
            <a:r>
              <a:rPr lang="it-IT" sz="2400" dirty="0" smtClean="0">
                <a:latin typeface="+mn-lt"/>
              </a:rPr>
              <a:t>Cantieri </a:t>
            </a:r>
            <a:r>
              <a:rPr lang="it-IT" sz="2400" dirty="0" err="1" smtClean="0">
                <a:latin typeface="+mn-lt"/>
              </a:rPr>
              <a:t>ViceVersa</a:t>
            </a:r>
            <a:r>
              <a:rPr lang="it-IT" sz="2400" dirty="0" smtClean="0">
                <a:latin typeface="+mn-lt"/>
              </a:rPr>
              <a:t>: 3 edizioni del cantiere </a:t>
            </a:r>
            <a:r>
              <a:rPr lang="it-IT" sz="2400" dirty="0">
                <a:latin typeface="+mn-lt"/>
              </a:rPr>
              <a:t>di </a:t>
            </a:r>
            <a:r>
              <a:rPr lang="it-IT" sz="2400" dirty="0" smtClean="0">
                <a:latin typeface="+mn-lt"/>
              </a:rPr>
              <a:t>co-progettazione </a:t>
            </a:r>
            <a:r>
              <a:rPr lang="it-IT" sz="2400" dirty="0">
                <a:latin typeface="+mn-lt"/>
              </a:rPr>
              <a:t>tra Terzo settore e operatori finanziari finalizzato alla costruzione di soluzioni di accompagnamento finanziario ai progetti del </a:t>
            </a:r>
            <a:r>
              <a:rPr lang="it-IT" sz="2400" dirty="0" smtClean="0">
                <a:latin typeface="+mn-lt"/>
              </a:rPr>
              <a:t/>
            </a:r>
            <a:br>
              <a:rPr lang="it-IT" sz="2400" dirty="0" smtClean="0">
                <a:latin typeface="+mn-lt"/>
              </a:rPr>
            </a:br>
            <a:r>
              <a:rPr lang="it-IT" sz="2400" dirty="0" smtClean="0">
                <a:latin typeface="+mn-lt"/>
              </a:rPr>
              <a:t>Terzo </a:t>
            </a:r>
            <a:r>
              <a:rPr lang="it-IT" sz="2400" dirty="0">
                <a:latin typeface="+mn-lt"/>
              </a:rPr>
              <a:t>settore </a:t>
            </a:r>
            <a:r>
              <a:rPr lang="it-IT" sz="2400" dirty="0" smtClean="0">
                <a:latin typeface="+mn-lt"/>
              </a:rPr>
              <a:t/>
            </a:r>
            <a:br>
              <a:rPr lang="it-IT" sz="2400" dirty="0" smtClean="0">
                <a:latin typeface="+mn-lt"/>
              </a:rPr>
            </a:br>
            <a:r>
              <a:rPr lang="it-IT" sz="2400" dirty="0">
                <a:latin typeface="+mn-lt"/>
              </a:rPr>
              <a:t>I</a:t>
            </a:r>
            <a:r>
              <a:rPr lang="it-IT" sz="2400" dirty="0" smtClean="0">
                <a:latin typeface="+mn-lt"/>
              </a:rPr>
              <a:t>n </a:t>
            </a:r>
            <a:r>
              <a:rPr lang="it-IT" sz="2400" dirty="0">
                <a:latin typeface="+mn-lt"/>
              </a:rPr>
              <a:t>partnership con il Forum della Finanza </a:t>
            </a:r>
            <a:r>
              <a:rPr lang="it-IT" sz="2400" dirty="0" smtClean="0">
                <a:latin typeface="+mn-lt"/>
              </a:rPr>
              <a:t>Sostenibile</a:t>
            </a:r>
            <a:r>
              <a:rPr lang="it-IT" sz="2000" dirty="0" smtClean="0">
                <a:latin typeface="+mn-lt"/>
              </a:rPr>
              <a:t/>
            </a:r>
            <a:br>
              <a:rPr lang="it-IT" sz="2000" dirty="0" smtClean="0">
                <a:latin typeface="+mn-lt"/>
              </a:rPr>
            </a:br>
            <a:r>
              <a:rPr lang="it-IT" sz="2000" dirty="0" smtClean="0">
                <a:latin typeface="+mn-lt"/>
              </a:rPr>
              <a:t/>
            </a:r>
            <a:br>
              <a:rPr lang="it-IT" sz="2000" dirty="0" smtClean="0">
                <a:latin typeface="+mn-lt"/>
              </a:rPr>
            </a:br>
            <a:r>
              <a:rPr lang="it-IT" sz="2000" dirty="0" smtClean="0">
                <a:latin typeface="+mn-lt"/>
              </a:rPr>
              <a:t>Una </a:t>
            </a:r>
            <a:r>
              <a:rPr lang="it-IT" sz="2000" dirty="0">
                <a:latin typeface="+mn-lt"/>
              </a:rPr>
              <a:t>delle esperienze più avanzate di formazione su finanza e Terzo settore </a:t>
            </a:r>
            <a:r>
              <a:rPr lang="it-IT" sz="2000" dirty="0" smtClean="0">
                <a:latin typeface="+mn-lt"/>
              </a:rPr>
              <a:t/>
            </a:r>
            <a:br>
              <a:rPr lang="it-IT" sz="2000" dirty="0" smtClean="0">
                <a:latin typeface="+mn-lt"/>
              </a:rPr>
            </a:br>
            <a:r>
              <a:rPr lang="it-IT" sz="2000" dirty="0" smtClean="0">
                <a:latin typeface="+mn-lt"/>
              </a:rPr>
              <a:t>e </a:t>
            </a:r>
            <a:r>
              <a:rPr lang="it-IT" sz="2000" dirty="0">
                <a:latin typeface="+mn-lt"/>
              </a:rPr>
              <a:t>sui partenariati </a:t>
            </a:r>
            <a:r>
              <a:rPr lang="it-IT" sz="2000" dirty="0" smtClean="0">
                <a:latin typeface="+mn-lt"/>
              </a:rPr>
              <a:t>profit-non profit</a:t>
            </a:r>
            <a:endParaRPr lang="it-IT" sz="2000" dirty="0">
              <a:latin typeface="+mn-lt"/>
            </a:endParaRPr>
          </a:p>
        </p:txBody>
      </p:sp>
      <p:pic>
        <p:nvPicPr>
          <p:cNvPr id="10" name="Immagine 9">
            <a:extLst>
              <a:ext uri="{FF2B5EF4-FFF2-40B4-BE49-F238E27FC236}">
                <a16:creationId xmlns:a16="http://schemas.microsoft.com/office/drawing/2014/main" id="{03966403-6D87-4D88-9E9F-5A9EF214B2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7190" y="288155"/>
            <a:ext cx="3612853" cy="903214"/>
          </a:xfrm>
          <a:prstGeom prst="rect">
            <a:avLst/>
          </a:prstGeom>
        </p:spPr>
      </p:pic>
      <p:pic>
        <p:nvPicPr>
          <p:cNvPr id="11" name="Immagine 9">
            <a:extLst>
              <a:ext uri="{FF2B5EF4-FFF2-40B4-BE49-F238E27FC236}">
                <a16:creationId xmlns:a16="http://schemas.microsoft.com/office/drawing/2014/main" id="{E5A0F028-F450-4229-BDD5-AD63377477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4230" b="29225"/>
          <a:stretch>
            <a:fillRect/>
          </a:stretch>
        </p:blipFill>
        <p:spPr bwMode="auto">
          <a:xfrm>
            <a:off x="2402006" y="842941"/>
            <a:ext cx="1232566" cy="696667"/>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descr="CSVnet_RGB_bi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2545" y="2999214"/>
            <a:ext cx="1708828" cy="669775"/>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2" descr="logoAcri_sito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56759" y="1539608"/>
            <a:ext cx="1920401" cy="274246"/>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0" descr="fondazioneconilsud-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84823" y="3048233"/>
            <a:ext cx="1421904" cy="661471"/>
          </a:xfrm>
          <a:prstGeom prst="rect">
            <a:avLst/>
          </a:prstGeom>
          <a:noFill/>
          <a:extLst>
            <a:ext uri="{909E8E84-426E-40DD-AFC4-6F175D3DCCD1}">
              <a14:hiddenFill xmlns:a14="http://schemas.microsoft.com/office/drawing/2010/main">
                <a:solidFill>
                  <a:srgbClr val="FFFFFF"/>
                </a:solidFill>
              </a14:hiddenFill>
            </a:ext>
          </a:extLst>
        </p:spPr>
      </p:pic>
      <p:pic>
        <p:nvPicPr>
          <p:cNvPr id="15" name="Immagin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99981" y="3863718"/>
            <a:ext cx="1582561" cy="935640"/>
          </a:xfrm>
          <a:prstGeom prst="rect">
            <a:avLst/>
          </a:prstGeom>
          <a:noFill/>
          <a:extLst>
            <a:ext uri="{909E8E84-426E-40DD-AFC4-6F175D3DCCD1}">
              <a14:hiddenFill xmlns:a14="http://schemas.microsoft.com/office/drawing/2010/main">
                <a:solidFill>
                  <a:srgbClr val="FFFFFF"/>
                </a:solidFill>
              </a14:hiddenFill>
            </a:ext>
          </a:extLst>
        </p:spPr>
      </p:pic>
      <p:pic>
        <p:nvPicPr>
          <p:cNvPr id="16" name="Immagin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87975" y="4129153"/>
            <a:ext cx="1260781" cy="460286"/>
          </a:xfrm>
          <a:prstGeom prst="rect">
            <a:avLst/>
          </a:prstGeom>
          <a:noFill/>
          <a:extLst>
            <a:ext uri="{909E8E84-426E-40DD-AFC4-6F175D3DCCD1}">
              <a14:hiddenFill xmlns:a14="http://schemas.microsoft.com/office/drawing/2010/main">
                <a:solidFill>
                  <a:srgbClr val="FFFFFF"/>
                </a:solidFill>
              </a14:hiddenFill>
            </a:ext>
          </a:extLst>
        </p:spPr>
      </p:pic>
      <p:pic>
        <p:nvPicPr>
          <p:cNvPr id="17" name="Immagin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30532" y="1516015"/>
            <a:ext cx="1721461" cy="329405"/>
          </a:xfrm>
          <a:prstGeom prst="rect">
            <a:avLst/>
          </a:prstGeom>
          <a:noFill/>
          <a:extLst>
            <a:ext uri="{909E8E84-426E-40DD-AFC4-6F175D3DCCD1}">
              <a14:hiddenFill xmlns:a14="http://schemas.microsoft.com/office/drawing/2010/main">
                <a:solidFill>
                  <a:srgbClr val="FFFFFF"/>
                </a:solidFill>
              </a14:hiddenFill>
            </a:ext>
          </a:extLst>
        </p:spPr>
      </p:pic>
      <p:pic>
        <p:nvPicPr>
          <p:cNvPr id="18" name="Immagin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37864" y="1494193"/>
            <a:ext cx="1491504" cy="359931"/>
          </a:xfrm>
          <a:prstGeom prst="rect">
            <a:avLst/>
          </a:prstGeom>
        </p:spPr>
      </p:pic>
      <p:pic>
        <p:nvPicPr>
          <p:cNvPr id="19" name="Immagin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76259" y="2156596"/>
            <a:ext cx="1498372" cy="384738"/>
          </a:xfrm>
          <a:prstGeom prst="rect">
            <a:avLst/>
          </a:prstGeom>
        </p:spPr>
      </p:pic>
      <p:pic>
        <p:nvPicPr>
          <p:cNvPr id="20" name="Immagin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04015" y="4929390"/>
            <a:ext cx="1283960" cy="281453"/>
          </a:xfrm>
          <a:prstGeom prst="rect">
            <a:avLst/>
          </a:prstGeom>
        </p:spPr>
      </p:pic>
      <p:pic>
        <p:nvPicPr>
          <p:cNvPr id="21" name="Immagin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23725" y="1983210"/>
            <a:ext cx="1335074" cy="741708"/>
          </a:xfrm>
          <a:prstGeom prst="rect">
            <a:avLst/>
          </a:prstGeom>
        </p:spPr>
      </p:pic>
      <p:pic>
        <p:nvPicPr>
          <p:cNvPr id="22" name="Immagin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87975" y="2132319"/>
            <a:ext cx="1191282" cy="558480"/>
          </a:xfrm>
          <a:prstGeom prst="rect">
            <a:avLst/>
          </a:prstGeom>
        </p:spPr>
      </p:pic>
      <p:pic>
        <p:nvPicPr>
          <p:cNvPr id="23" name="Immagin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379257" y="4672640"/>
            <a:ext cx="1061331" cy="799031"/>
          </a:xfrm>
          <a:prstGeom prst="rect">
            <a:avLst/>
          </a:prstGeom>
        </p:spPr>
      </p:pic>
      <p:pic>
        <p:nvPicPr>
          <p:cNvPr id="24" name="Immagin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07650" y="3054362"/>
            <a:ext cx="1571625" cy="628650"/>
          </a:xfrm>
          <a:prstGeom prst="rect">
            <a:avLst/>
          </a:prstGeom>
        </p:spPr>
      </p:pic>
      <p:pic>
        <p:nvPicPr>
          <p:cNvPr id="25" name="Immagine 24" descr="C:\Users\Frage\AppData\Local\Microsoft\Windows\INetCache\Content.Word\logo-aiccon.jpg"/>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058070" y="5697330"/>
            <a:ext cx="1135346" cy="697595"/>
          </a:xfrm>
          <a:prstGeom prst="rect">
            <a:avLst/>
          </a:prstGeom>
          <a:noFill/>
          <a:ln>
            <a:noFill/>
          </a:ln>
        </p:spPr>
      </p:pic>
      <p:pic>
        <p:nvPicPr>
          <p:cNvPr id="26" name="Immagine 25" descr="C:\Users\Frage\AppData\Local\Microsoft\Windows\INetCache\Content.Word\logo-cooperfidi.png"/>
          <p:cNvPicPr/>
          <p:nvPr/>
        </p:nvPicPr>
        <p:blipFill>
          <a:blip r:embed="rId20">
            <a:extLst>
              <a:ext uri="{28A0092B-C50C-407E-A947-70E740481C1C}">
                <a14:useLocalDpi xmlns:a14="http://schemas.microsoft.com/office/drawing/2010/main" val="0"/>
              </a:ext>
            </a:extLst>
          </a:blip>
          <a:srcRect/>
          <a:stretch>
            <a:fillRect/>
          </a:stretch>
        </p:blipFill>
        <p:spPr bwMode="auto">
          <a:xfrm>
            <a:off x="7640077" y="5799715"/>
            <a:ext cx="795574" cy="501350"/>
          </a:xfrm>
          <a:prstGeom prst="rect">
            <a:avLst/>
          </a:prstGeom>
          <a:noFill/>
          <a:ln>
            <a:noFill/>
          </a:ln>
        </p:spPr>
      </p:pic>
      <p:pic>
        <p:nvPicPr>
          <p:cNvPr id="27" name="Immagine 26" descr="C:\Users\Frage\AppData\Local\Microsoft\Windows\INetCache\Content.Word\tiresia-logo.png"/>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125319" y="5849094"/>
            <a:ext cx="926866" cy="441908"/>
          </a:xfrm>
          <a:prstGeom prst="rect">
            <a:avLst/>
          </a:prstGeom>
          <a:noFill/>
          <a:ln>
            <a:noFill/>
          </a:ln>
        </p:spPr>
      </p:pic>
      <p:pic>
        <p:nvPicPr>
          <p:cNvPr id="28" name="Immagine 27" descr="cgm-finance-logo"/>
          <p:cNvPicPr/>
          <p:nvPr/>
        </p:nvPicPr>
        <p:blipFill>
          <a:blip r:embed="rId22">
            <a:extLst>
              <a:ext uri="{28A0092B-C50C-407E-A947-70E740481C1C}">
                <a14:useLocalDpi xmlns:a14="http://schemas.microsoft.com/office/drawing/2010/main" val="0"/>
              </a:ext>
            </a:extLst>
          </a:blip>
          <a:srcRect/>
          <a:stretch>
            <a:fillRect/>
          </a:stretch>
        </p:blipFill>
        <p:spPr bwMode="auto">
          <a:xfrm>
            <a:off x="6525445" y="5782221"/>
            <a:ext cx="655841" cy="575655"/>
          </a:xfrm>
          <a:prstGeom prst="rect">
            <a:avLst/>
          </a:prstGeom>
          <a:noFill/>
          <a:ln>
            <a:noFill/>
          </a:ln>
        </p:spPr>
      </p:pic>
      <p:pic>
        <p:nvPicPr>
          <p:cNvPr id="29" name="Immagine 28" descr="C:\Users\Frage\AppData\Local\Microsoft\Windows\INetCache\Content.Word\sodalitas.jpg"/>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809950" y="5782505"/>
            <a:ext cx="881620" cy="518560"/>
          </a:xfrm>
          <a:prstGeom prst="rect">
            <a:avLst/>
          </a:prstGeom>
          <a:noFill/>
          <a:ln>
            <a:noFill/>
          </a:ln>
        </p:spPr>
      </p:pic>
      <p:pic>
        <p:nvPicPr>
          <p:cNvPr id="30" name="Immagine 29" descr="C:\Users\Frage\AppData\Local\Microsoft\Windows\INetCache\Content.Word\logo-Finance-and-Sustainability-e1495554866379.jpg"/>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729076" y="5700616"/>
            <a:ext cx="787449" cy="688247"/>
          </a:xfrm>
          <a:prstGeom prst="rect">
            <a:avLst/>
          </a:prstGeom>
          <a:noFill/>
          <a:ln>
            <a:noFill/>
          </a:ln>
        </p:spPr>
      </p:pic>
      <p:pic>
        <p:nvPicPr>
          <p:cNvPr id="31" name="Immagine 3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929027" y="4007259"/>
            <a:ext cx="1171124" cy="650624"/>
          </a:xfrm>
          <a:prstGeom prst="rect">
            <a:avLst/>
          </a:prstGeom>
        </p:spPr>
      </p:pic>
    </p:spTree>
    <p:extLst>
      <p:ext uri="{BB962C8B-B14F-4D97-AF65-F5344CB8AC3E}">
        <p14:creationId xmlns:p14="http://schemas.microsoft.com/office/powerpoint/2010/main" val="17816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ndiera Europea Mappa Su Sfondo Bianco - Immagini vettoriali stock e altre  immagini di A forma di stella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881" y="621238"/>
            <a:ext cx="6421119" cy="5543232"/>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
        <p:nvSpPr>
          <p:cNvPr id="7" name="Titolo 1"/>
          <p:cNvSpPr txBox="1">
            <a:spLocks/>
          </p:cNvSpPr>
          <p:nvPr/>
        </p:nvSpPr>
        <p:spPr>
          <a:xfrm>
            <a:off x="275990" y="98697"/>
            <a:ext cx="8349850" cy="104508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smtClean="0">
                <a:solidFill>
                  <a:srgbClr val="F46D2A"/>
                </a:solidFill>
              </a:rPr>
              <a:t>La prospettiva del Terzo settore in Europa</a:t>
            </a:r>
            <a:endParaRPr lang="it-IT" sz="3600" dirty="0">
              <a:solidFill>
                <a:srgbClr val="F46D2A"/>
              </a:solidFill>
            </a:endParaRPr>
          </a:p>
        </p:txBody>
      </p:sp>
      <p:sp>
        <p:nvSpPr>
          <p:cNvPr id="4" name="Titolo 3"/>
          <p:cNvSpPr>
            <a:spLocks noGrp="1"/>
          </p:cNvSpPr>
          <p:nvPr>
            <p:ph type="ctrTitle"/>
          </p:nvPr>
        </p:nvSpPr>
        <p:spPr>
          <a:xfrm>
            <a:off x="0" y="1016000"/>
            <a:ext cx="6338170" cy="5403850"/>
          </a:xfrm>
        </p:spPr>
        <p:txBody>
          <a:bodyPr>
            <a:noAutofit/>
          </a:bodyPr>
          <a:lstStyle/>
          <a:p>
            <a:r>
              <a:rPr lang="it-IT" sz="2200" dirty="0" smtClean="0">
                <a:latin typeface="+mn-lt"/>
              </a:rPr>
              <a:t/>
            </a:r>
            <a:br>
              <a:rPr lang="it-IT" sz="2200" dirty="0" smtClean="0">
                <a:latin typeface="+mn-lt"/>
              </a:rPr>
            </a:br>
            <a:r>
              <a:rPr lang="it-IT" sz="2200" dirty="0" smtClean="0">
                <a:latin typeface="+mn-lt"/>
              </a:rPr>
              <a:t/>
            </a:r>
            <a:br>
              <a:rPr lang="it-IT" sz="2200" dirty="0" smtClean="0">
                <a:latin typeface="+mn-lt"/>
              </a:rPr>
            </a:br>
            <a:r>
              <a:rPr lang="it-IT" sz="2200" dirty="0">
                <a:latin typeface="+mn-lt"/>
              </a:rPr>
              <a:t/>
            </a:r>
            <a:br>
              <a:rPr lang="it-IT" sz="2200" dirty="0">
                <a:latin typeface="+mn-lt"/>
              </a:rPr>
            </a:br>
            <a:r>
              <a:rPr lang="it-IT" sz="2200" dirty="0" smtClean="0">
                <a:latin typeface="+mn-lt"/>
              </a:rPr>
              <a:t>Il Forum accanto </a:t>
            </a:r>
            <a:r>
              <a:rPr lang="it-IT" sz="2200" dirty="0">
                <a:latin typeface="+mn-lt"/>
              </a:rPr>
              <a:t>alle istituzioni </a:t>
            </a:r>
            <a:r>
              <a:rPr lang="it-IT" sz="2200" dirty="0" smtClean="0">
                <a:latin typeface="+mn-lt"/>
              </a:rPr>
              <a:t>europee: </a:t>
            </a:r>
            <a:br>
              <a:rPr lang="it-IT" sz="2200" dirty="0" smtClean="0">
                <a:latin typeface="+mn-lt"/>
              </a:rPr>
            </a:br>
            <a:r>
              <a:rPr lang="it-IT" sz="2200" dirty="0" smtClean="0">
                <a:latin typeface="+mn-lt"/>
              </a:rPr>
              <a:t/>
            </a:r>
            <a:br>
              <a:rPr lang="it-IT" sz="2200" dirty="0" smtClean="0">
                <a:latin typeface="+mn-lt"/>
              </a:rPr>
            </a:br>
            <a:r>
              <a:rPr lang="it-IT" sz="2200" dirty="0" smtClean="0">
                <a:latin typeface="+mn-lt"/>
              </a:rPr>
              <a:t>con la rete </a:t>
            </a:r>
            <a:r>
              <a:rPr lang="it-IT" sz="2200" dirty="0">
                <a:latin typeface="+mn-lt"/>
              </a:rPr>
              <a:t>di rappresentanza Europea (</a:t>
            </a:r>
            <a:r>
              <a:rPr lang="it-IT" sz="2200" dirty="0" smtClean="0">
                <a:latin typeface="+mn-lt"/>
              </a:rPr>
              <a:t>SEE)</a:t>
            </a:r>
            <a:br>
              <a:rPr lang="it-IT" sz="2200" dirty="0" smtClean="0">
                <a:latin typeface="+mn-lt"/>
              </a:rPr>
            </a:br>
            <a:r>
              <a:rPr lang="it-IT" sz="2200" dirty="0" smtClean="0">
                <a:latin typeface="+mn-lt"/>
              </a:rPr>
              <a:t>con </a:t>
            </a:r>
            <a:r>
              <a:rPr lang="it-IT" sz="2200" dirty="0">
                <a:latin typeface="+mn-lt"/>
              </a:rPr>
              <a:t>i membri italiani espressi dal Forum nel </a:t>
            </a:r>
            <a:r>
              <a:rPr lang="it-IT" sz="2200" dirty="0" smtClean="0">
                <a:latin typeface="+mn-lt"/>
              </a:rPr>
              <a:t>CESE</a:t>
            </a:r>
            <a:br>
              <a:rPr lang="it-IT" sz="2200" dirty="0" smtClean="0">
                <a:latin typeface="+mn-lt"/>
              </a:rPr>
            </a:br>
            <a:r>
              <a:rPr lang="it-IT" sz="2200" dirty="0" smtClean="0">
                <a:latin typeface="+mn-lt"/>
              </a:rPr>
              <a:t>con </a:t>
            </a:r>
            <a:r>
              <a:rPr lang="it-IT" sz="2200" dirty="0">
                <a:latin typeface="+mn-lt"/>
              </a:rPr>
              <a:t>l’</a:t>
            </a:r>
            <a:r>
              <a:rPr lang="it-IT" sz="2200" dirty="0" err="1">
                <a:latin typeface="+mn-lt"/>
              </a:rPr>
              <a:t>Intergruppo</a:t>
            </a:r>
            <a:r>
              <a:rPr lang="it-IT" sz="2200" dirty="0">
                <a:latin typeface="+mn-lt"/>
              </a:rPr>
              <a:t> per l’Economia civile presso il parlamento europeo </a:t>
            </a:r>
            <a:r>
              <a:rPr lang="it-IT" sz="2200" dirty="0" smtClean="0">
                <a:latin typeface="+mn-lt"/>
              </a:rPr>
              <a:t/>
            </a:r>
            <a:br>
              <a:rPr lang="it-IT" sz="2200" dirty="0" smtClean="0">
                <a:latin typeface="+mn-lt"/>
              </a:rPr>
            </a:br>
            <a:r>
              <a:rPr lang="it-IT" sz="2200" dirty="0" smtClean="0">
                <a:latin typeface="+mn-lt"/>
              </a:rPr>
              <a:t>con </a:t>
            </a:r>
            <a:r>
              <a:rPr lang="it-IT" sz="2200" dirty="0">
                <a:latin typeface="+mn-lt"/>
              </a:rPr>
              <a:t>gli europarlamentari </a:t>
            </a:r>
            <a:r>
              <a:rPr lang="it-IT" sz="2200" dirty="0" smtClean="0">
                <a:latin typeface="+mn-lt"/>
              </a:rPr>
              <a:t>di </a:t>
            </a:r>
            <a:r>
              <a:rPr lang="it-IT" sz="2200" dirty="0">
                <a:latin typeface="+mn-lt"/>
              </a:rPr>
              <a:t>diversi schieramenti </a:t>
            </a:r>
            <a:r>
              <a:rPr lang="it-IT" sz="2200" dirty="0" smtClean="0">
                <a:latin typeface="+mn-lt"/>
              </a:rPr>
              <a:t>politici</a:t>
            </a:r>
            <a:br>
              <a:rPr lang="it-IT" sz="2200" dirty="0" smtClean="0">
                <a:latin typeface="+mn-lt"/>
              </a:rPr>
            </a:br>
            <a:r>
              <a:rPr lang="it-IT" sz="2200" dirty="0">
                <a:latin typeface="+mn-lt"/>
              </a:rPr>
              <a:t/>
            </a:r>
            <a:br>
              <a:rPr lang="it-IT" sz="2200" dirty="0">
                <a:latin typeface="+mn-lt"/>
              </a:rPr>
            </a:br>
            <a:r>
              <a:rPr lang="it-IT" sz="2200" dirty="0" smtClean="0">
                <a:latin typeface="+mn-lt"/>
              </a:rPr>
              <a:t>per l’attuazione </a:t>
            </a:r>
            <a:r>
              <a:rPr lang="it-IT" sz="2200" dirty="0">
                <a:latin typeface="+mn-lt"/>
              </a:rPr>
              <a:t>del Social Pillar </a:t>
            </a:r>
            <a:r>
              <a:rPr lang="it-IT" sz="2200" dirty="0" smtClean="0">
                <a:latin typeface="+mn-lt"/>
              </a:rPr>
              <a:t/>
            </a:r>
            <a:br>
              <a:rPr lang="it-IT" sz="2200" dirty="0" smtClean="0">
                <a:latin typeface="+mn-lt"/>
              </a:rPr>
            </a:br>
            <a:r>
              <a:rPr lang="it-IT" sz="2200" dirty="0" smtClean="0">
                <a:latin typeface="+mn-lt"/>
              </a:rPr>
              <a:t>per dare </a:t>
            </a:r>
            <a:r>
              <a:rPr lang="it-IT" sz="2200" dirty="0">
                <a:latin typeface="+mn-lt"/>
              </a:rPr>
              <a:t>piena cittadinanza alle buone pratiche italiane e all’evoluzione normativa che con la </a:t>
            </a:r>
            <a:r>
              <a:rPr lang="it-IT" sz="2200" dirty="0" smtClean="0">
                <a:latin typeface="+mn-lt"/>
              </a:rPr>
              <a:t/>
            </a:r>
            <a:br>
              <a:rPr lang="it-IT" sz="2200" dirty="0" smtClean="0">
                <a:latin typeface="+mn-lt"/>
              </a:rPr>
            </a:br>
            <a:r>
              <a:rPr lang="it-IT" sz="2200" dirty="0" smtClean="0">
                <a:latin typeface="+mn-lt"/>
              </a:rPr>
              <a:t>riforma del </a:t>
            </a:r>
            <a:r>
              <a:rPr lang="it-IT" sz="2200" dirty="0">
                <a:latin typeface="+mn-lt"/>
              </a:rPr>
              <a:t>Terzo settore l’Italia ha attivato, </a:t>
            </a:r>
            <a:r>
              <a:rPr lang="it-IT" sz="2200" dirty="0" smtClean="0">
                <a:latin typeface="+mn-lt"/>
              </a:rPr>
              <a:t/>
            </a:r>
            <a:br>
              <a:rPr lang="it-IT" sz="2200" dirty="0" smtClean="0">
                <a:latin typeface="+mn-lt"/>
              </a:rPr>
            </a:br>
            <a:r>
              <a:rPr lang="it-IT" sz="2200" dirty="0" smtClean="0">
                <a:latin typeface="+mn-lt"/>
              </a:rPr>
              <a:t>per </a:t>
            </a:r>
            <a:r>
              <a:rPr lang="it-IT" sz="2200" dirty="0">
                <a:latin typeface="+mn-lt"/>
              </a:rPr>
              <a:t>partecipare alla definizione del Piano </a:t>
            </a:r>
            <a:r>
              <a:rPr lang="it-IT" sz="2200" dirty="0" smtClean="0">
                <a:latin typeface="+mn-lt"/>
              </a:rPr>
              <a:t/>
            </a:r>
            <a:br>
              <a:rPr lang="it-IT" sz="2200" dirty="0" smtClean="0">
                <a:latin typeface="+mn-lt"/>
              </a:rPr>
            </a:br>
            <a:r>
              <a:rPr lang="it-IT" sz="2200" dirty="0" smtClean="0">
                <a:latin typeface="+mn-lt"/>
              </a:rPr>
              <a:t>di azione </a:t>
            </a:r>
            <a:r>
              <a:rPr lang="it-IT" sz="2200" dirty="0">
                <a:latin typeface="+mn-lt"/>
              </a:rPr>
              <a:t>per l’Economia </a:t>
            </a:r>
            <a:r>
              <a:rPr lang="it-IT" sz="2200" dirty="0" smtClean="0">
                <a:latin typeface="+mn-lt"/>
              </a:rPr>
              <a:t>Sociale</a:t>
            </a:r>
            <a:r>
              <a:rPr lang="it-IT" sz="2000" dirty="0" smtClean="0">
                <a:latin typeface="+mn-lt"/>
              </a:rPr>
              <a:t/>
            </a:r>
            <a:br>
              <a:rPr lang="it-IT" sz="2000" dirty="0" smtClean="0">
                <a:latin typeface="+mn-lt"/>
              </a:rPr>
            </a:br>
            <a:r>
              <a:rPr lang="it-IT" sz="2000" dirty="0">
                <a:latin typeface="+mn-lt"/>
              </a:rPr>
              <a:t/>
            </a:r>
            <a:br>
              <a:rPr lang="it-IT" sz="2000" dirty="0">
                <a:latin typeface="+mn-lt"/>
              </a:rPr>
            </a:br>
            <a:endParaRPr lang="it-IT" sz="2000" dirty="0">
              <a:latin typeface="+mn-lt"/>
            </a:endParaRPr>
          </a:p>
        </p:txBody>
      </p:sp>
    </p:spTree>
    <p:extLst>
      <p:ext uri="{BB962C8B-B14F-4D97-AF65-F5344CB8AC3E}">
        <p14:creationId xmlns:p14="http://schemas.microsoft.com/office/powerpoint/2010/main" val="3900043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ussola, Nautico, Vintage ▾"/>
          <p:cNvPicPr>
            <a:picLocks noChangeAspect="1" noChangeArrowheads="1"/>
          </p:cNvPicPr>
          <p:nvPr/>
        </p:nvPicPr>
        <p:blipFill rotWithShape="1">
          <a:blip r:embed="rId2">
            <a:extLst>
              <a:ext uri="{28A0092B-C50C-407E-A947-70E740481C1C}">
                <a14:useLocalDpi xmlns:a14="http://schemas.microsoft.com/office/drawing/2010/main" val="0"/>
              </a:ext>
            </a:extLst>
          </a:blip>
          <a:srcRect t="10046"/>
          <a:stretch/>
        </p:blipFill>
        <p:spPr bwMode="auto">
          <a:xfrm>
            <a:off x="1082233" y="0"/>
            <a:ext cx="10234913" cy="6518032"/>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7946985" y="98697"/>
            <a:ext cx="3135775" cy="3757419"/>
          </a:xfrm>
          <a:solidFill>
            <a:schemeClr val="accent3">
              <a:lumMod val="20000"/>
              <a:lumOff val="80000"/>
            </a:schemeClr>
          </a:solidFill>
          <a:ln>
            <a:solidFill>
              <a:schemeClr val="accent2">
                <a:lumMod val="75000"/>
              </a:schemeClr>
            </a:solidFill>
          </a:ln>
        </p:spPr>
        <p:txBody>
          <a:bodyPr>
            <a:normAutofit/>
          </a:bodyPr>
          <a:lstStyle/>
          <a:p>
            <a:pPr marL="0" indent="0">
              <a:buNone/>
            </a:pPr>
            <a:r>
              <a:rPr lang="it-IT" i="1" dirty="0" smtClean="0">
                <a:ln w="0">
                  <a:solidFill>
                    <a:sysClr val="windowText" lastClr="000000"/>
                  </a:solidFill>
                </a:ln>
                <a:effectLst>
                  <a:outerShdw blurRad="38100" dist="19050" dir="2700000" algn="tl" rotWithShape="0">
                    <a:schemeClr val="dk1">
                      <a:alpha val="40000"/>
                    </a:schemeClr>
                  </a:outerShdw>
                </a:effectLst>
              </a:rPr>
              <a:t>Affrontare i rischi, l’inatteso e l’incerto: bisogna navigare </a:t>
            </a:r>
            <a:br>
              <a:rPr lang="it-IT" i="1" dirty="0" smtClean="0">
                <a:ln w="0">
                  <a:solidFill>
                    <a:sysClr val="windowText" lastClr="000000"/>
                  </a:solidFill>
                </a:ln>
                <a:effectLst>
                  <a:outerShdw blurRad="38100" dist="19050" dir="2700000" algn="tl" rotWithShape="0">
                    <a:schemeClr val="dk1">
                      <a:alpha val="40000"/>
                    </a:schemeClr>
                  </a:outerShdw>
                </a:effectLst>
              </a:rPr>
            </a:br>
            <a:r>
              <a:rPr lang="it-IT" i="1" dirty="0" smtClean="0">
                <a:ln w="0">
                  <a:solidFill>
                    <a:sysClr val="windowText" lastClr="000000"/>
                  </a:solidFill>
                </a:ln>
                <a:effectLst>
                  <a:outerShdw blurRad="38100" dist="19050" dir="2700000" algn="tl" rotWithShape="0">
                    <a:schemeClr val="dk1">
                      <a:alpha val="40000"/>
                    </a:schemeClr>
                  </a:outerShdw>
                </a:effectLst>
              </a:rPr>
              <a:t>in un oceano </a:t>
            </a:r>
            <a:br>
              <a:rPr lang="it-IT" i="1" dirty="0" smtClean="0">
                <a:ln w="0">
                  <a:solidFill>
                    <a:sysClr val="windowText" lastClr="000000"/>
                  </a:solidFill>
                </a:ln>
                <a:effectLst>
                  <a:outerShdw blurRad="38100" dist="19050" dir="2700000" algn="tl" rotWithShape="0">
                    <a:schemeClr val="dk1">
                      <a:alpha val="40000"/>
                    </a:schemeClr>
                  </a:outerShdw>
                </a:effectLst>
              </a:rPr>
            </a:br>
            <a:r>
              <a:rPr lang="it-IT" i="1" dirty="0" smtClean="0">
                <a:ln w="0">
                  <a:solidFill>
                    <a:sysClr val="windowText" lastClr="000000"/>
                  </a:solidFill>
                </a:ln>
                <a:effectLst>
                  <a:outerShdw blurRad="38100" dist="19050" dir="2700000" algn="tl" rotWithShape="0">
                    <a:schemeClr val="dk1">
                      <a:alpha val="40000"/>
                    </a:schemeClr>
                  </a:outerShdw>
                </a:effectLst>
              </a:rPr>
              <a:t>di incertezze attraverso arcipelaghi di certezze </a:t>
            </a:r>
          </a:p>
          <a:p>
            <a:pPr marL="0" indent="0">
              <a:buNone/>
            </a:pPr>
            <a:r>
              <a:rPr lang="it-IT" i="1" dirty="0" smtClean="0">
                <a:ln w="0">
                  <a:solidFill>
                    <a:sysClr val="windowText" lastClr="000000"/>
                  </a:solidFill>
                </a:ln>
                <a:effectLst>
                  <a:outerShdw blurRad="38100" dist="19050" dir="2700000" algn="tl" rotWithShape="0">
                    <a:schemeClr val="dk1">
                      <a:alpha val="40000"/>
                    </a:schemeClr>
                  </a:outerShdw>
                </a:effectLst>
              </a:rPr>
              <a:t>(E. </a:t>
            </a:r>
            <a:r>
              <a:rPr lang="it-IT" i="1" dirty="0" err="1" smtClean="0">
                <a:ln w="0">
                  <a:solidFill>
                    <a:sysClr val="windowText" lastClr="000000"/>
                  </a:solidFill>
                </a:ln>
                <a:effectLst>
                  <a:outerShdw blurRad="38100" dist="19050" dir="2700000" algn="tl" rotWithShape="0">
                    <a:schemeClr val="dk1">
                      <a:alpha val="40000"/>
                    </a:schemeClr>
                  </a:outerShdw>
                </a:effectLst>
              </a:rPr>
              <a:t>Morin</a:t>
            </a:r>
            <a:r>
              <a:rPr lang="it-IT" i="1" dirty="0" smtClean="0">
                <a:ln w="0">
                  <a:solidFill>
                    <a:sysClr val="windowText" lastClr="000000"/>
                  </a:solidFill>
                </a:ln>
                <a:effectLst>
                  <a:outerShdw blurRad="38100" dist="19050" dir="2700000" algn="tl" rotWithShape="0">
                    <a:schemeClr val="dk1">
                      <a:alpha val="40000"/>
                    </a:schemeClr>
                  </a:outerShdw>
                </a:effectLst>
              </a:rPr>
              <a:t>)</a:t>
            </a:r>
            <a:endParaRPr lang="it-IT" i="1" dirty="0">
              <a:ln w="0">
                <a:solidFill>
                  <a:sysClr val="windowText" lastClr="000000"/>
                </a:solidFill>
              </a:ln>
              <a:effectLst>
                <a:outerShdw blurRad="38100" dist="19050" dir="2700000" algn="tl" rotWithShape="0">
                  <a:schemeClr val="dk1">
                    <a:alpha val="40000"/>
                  </a:schemeClr>
                </a:outerShdw>
              </a:effectLst>
            </a:endParaRPr>
          </a:p>
        </p:txBody>
      </p:sp>
      <p:pic>
        <p:nvPicPr>
          <p:cNvPr id="4" name="Immagine 3"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Tree>
    <p:extLst>
      <p:ext uri="{BB962C8B-B14F-4D97-AF65-F5344CB8AC3E}">
        <p14:creationId xmlns:p14="http://schemas.microsoft.com/office/powerpoint/2010/main" val="1081837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baseline per sl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
        <p:nvSpPr>
          <p:cNvPr id="7" name="Titolo 1"/>
          <p:cNvSpPr txBox="1">
            <a:spLocks/>
          </p:cNvSpPr>
          <p:nvPr/>
        </p:nvSpPr>
        <p:spPr>
          <a:xfrm>
            <a:off x="1" y="163646"/>
            <a:ext cx="6502400" cy="122210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smtClean="0">
                <a:solidFill>
                  <a:srgbClr val="F46D2A"/>
                </a:solidFill>
              </a:rPr>
              <a:t>Terzo settore e Covid-19</a:t>
            </a:r>
            <a:endParaRPr lang="it-IT" sz="3600" dirty="0">
              <a:solidFill>
                <a:srgbClr val="F46D2A"/>
              </a:solidFill>
            </a:endParaRPr>
          </a:p>
        </p:txBody>
      </p:sp>
      <p:sp>
        <p:nvSpPr>
          <p:cNvPr id="12" name="Sottotitolo 2"/>
          <p:cNvSpPr>
            <a:spLocks noGrp="1"/>
          </p:cNvSpPr>
          <p:nvPr>
            <p:ph type="subTitle" idx="1"/>
          </p:nvPr>
        </p:nvSpPr>
        <p:spPr>
          <a:xfrm>
            <a:off x="5699761" y="1259840"/>
            <a:ext cx="6258560" cy="4765040"/>
          </a:xfrm>
        </p:spPr>
        <p:txBody>
          <a:bodyPr>
            <a:normAutofit/>
          </a:bodyPr>
          <a:lstStyle/>
          <a:p>
            <a:pPr>
              <a:lnSpc>
                <a:spcPct val="100000"/>
              </a:lnSpc>
            </a:pPr>
            <a:r>
              <a:rPr lang="it-IT" dirty="0"/>
              <a:t>L’emergenza </a:t>
            </a:r>
            <a:r>
              <a:rPr lang="it-IT" dirty="0" smtClean="0"/>
              <a:t>Covid</a:t>
            </a:r>
            <a:r>
              <a:rPr lang="it-IT" dirty="0"/>
              <a:t>-</a:t>
            </a:r>
            <a:r>
              <a:rPr lang="it-IT" dirty="0" smtClean="0"/>
              <a:t>19 </a:t>
            </a:r>
            <a:r>
              <a:rPr lang="it-IT" dirty="0"/>
              <a:t>ha reso </a:t>
            </a:r>
            <a:r>
              <a:rPr lang="it-IT" dirty="0" smtClean="0"/>
              <a:t>evidente l’importanza di </a:t>
            </a:r>
            <a:r>
              <a:rPr lang="it-IT" dirty="0"/>
              <a:t>un tessuto ricco di </a:t>
            </a:r>
            <a:r>
              <a:rPr lang="it-IT" b="1" dirty="0"/>
              <a:t>legami di prossimità</a:t>
            </a:r>
            <a:r>
              <a:rPr lang="it-IT" dirty="0"/>
              <a:t>, </a:t>
            </a:r>
            <a:r>
              <a:rPr lang="it-IT" dirty="0" smtClean="0"/>
              <a:t>di una </a:t>
            </a:r>
            <a:r>
              <a:rPr lang="it-IT" dirty="0"/>
              <a:t>cultura del </a:t>
            </a:r>
            <a:r>
              <a:rPr lang="it-IT" b="1" dirty="0" smtClean="0"/>
              <a:t>dono</a:t>
            </a:r>
            <a:r>
              <a:rPr lang="it-IT" dirty="0" smtClean="0"/>
              <a:t>, </a:t>
            </a:r>
            <a:r>
              <a:rPr lang="it-IT" dirty="0"/>
              <a:t>di </a:t>
            </a:r>
            <a:r>
              <a:rPr lang="it-IT" b="1" dirty="0"/>
              <a:t>tempo</a:t>
            </a:r>
            <a:r>
              <a:rPr lang="it-IT" dirty="0"/>
              <a:t> e di </a:t>
            </a:r>
            <a:r>
              <a:rPr lang="it-IT" b="1" dirty="0" smtClean="0"/>
              <a:t>relazione</a:t>
            </a:r>
            <a:r>
              <a:rPr lang="it-IT" dirty="0" smtClean="0"/>
              <a:t>, di una </a:t>
            </a:r>
            <a:r>
              <a:rPr lang="it-IT" dirty="0"/>
              <a:t>cultura civica fatta di </a:t>
            </a:r>
            <a:r>
              <a:rPr lang="it-IT" b="1" dirty="0"/>
              <a:t>gratuità</a:t>
            </a:r>
            <a:r>
              <a:rPr lang="it-IT" dirty="0"/>
              <a:t> e </a:t>
            </a:r>
            <a:r>
              <a:rPr lang="it-IT" b="1" dirty="0"/>
              <a:t>solidarietà</a:t>
            </a:r>
            <a:r>
              <a:rPr lang="it-IT" dirty="0"/>
              <a:t>, in grado di mettere a disposizione </a:t>
            </a:r>
            <a:r>
              <a:rPr lang="it-IT" b="1" dirty="0"/>
              <a:t>passione</a:t>
            </a:r>
            <a:r>
              <a:rPr lang="it-IT" dirty="0"/>
              <a:t>, </a:t>
            </a:r>
            <a:r>
              <a:rPr lang="it-IT" b="1" dirty="0"/>
              <a:t>talento</a:t>
            </a:r>
            <a:r>
              <a:rPr lang="it-IT" dirty="0"/>
              <a:t>, </a:t>
            </a:r>
            <a:r>
              <a:rPr lang="it-IT" b="1" dirty="0"/>
              <a:t>competenze</a:t>
            </a:r>
            <a:r>
              <a:rPr lang="it-IT" dirty="0"/>
              <a:t> e capacità di </a:t>
            </a:r>
            <a:r>
              <a:rPr lang="it-IT" b="1" dirty="0" smtClean="0"/>
              <a:t>innovazione sociale</a:t>
            </a:r>
            <a:r>
              <a:rPr lang="it-IT" dirty="0" smtClean="0"/>
              <a:t>, </a:t>
            </a:r>
            <a:r>
              <a:rPr lang="it-IT" dirty="0"/>
              <a:t>in ogni luogo, anche  e soprattutto nei </a:t>
            </a:r>
            <a:r>
              <a:rPr lang="it-IT" b="1" dirty="0"/>
              <a:t>territori </a:t>
            </a:r>
            <a:r>
              <a:rPr lang="it-IT" b="1" dirty="0" smtClean="0"/>
              <a:t>più </a:t>
            </a:r>
            <a:r>
              <a:rPr lang="it-IT" b="1" dirty="0"/>
              <a:t>fragili </a:t>
            </a:r>
            <a:r>
              <a:rPr lang="it-IT" dirty="0"/>
              <a:t>dove è più difficile generare </a:t>
            </a:r>
            <a:r>
              <a:rPr lang="it-IT" dirty="0" smtClean="0"/>
              <a:t/>
            </a:r>
            <a:br>
              <a:rPr lang="it-IT" dirty="0" smtClean="0"/>
            </a:br>
            <a:r>
              <a:rPr lang="it-IT" sz="2800" b="1" dirty="0" smtClean="0"/>
              <a:t>sviluppo </a:t>
            </a:r>
            <a:r>
              <a:rPr lang="it-IT" sz="2800" b="1" dirty="0"/>
              <a:t>economico </a:t>
            </a:r>
            <a:r>
              <a:rPr lang="it-IT" dirty="0" smtClean="0"/>
              <a:t/>
            </a:r>
            <a:br>
              <a:rPr lang="it-IT" dirty="0" smtClean="0"/>
            </a:br>
            <a:r>
              <a:rPr lang="it-IT" dirty="0" smtClean="0"/>
              <a:t>e </a:t>
            </a:r>
            <a:r>
              <a:rPr lang="it-IT" sz="2800" b="1" dirty="0"/>
              <a:t>progresso sociale</a:t>
            </a:r>
            <a:r>
              <a:rPr lang="it-IT" dirty="0"/>
              <a:t>. </a:t>
            </a:r>
          </a:p>
          <a:p>
            <a:endParaRPr lang="it-IT" b="1" dirty="0">
              <a:solidFill>
                <a:srgbClr val="FF0000"/>
              </a:solidFill>
            </a:endParaRPr>
          </a:p>
          <a:p>
            <a:endParaRPr lang="it-IT" dirty="0" smtClean="0">
              <a:solidFill>
                <a:schemeClr val="bg1">
                  <a:lumMod val="50000"/>
                </a:schemeClr>
              </a:solidFill>
            </a:endParaRPr>
          </a:p>
        </p:txBody>
      </p:sp>
      <p:pic>
        <p:nvPicPr>
          <p:cNvPr id="3" name="Immagine 2"/>
          <p:cNvPicPr>
            <a:picLocks noChangeAspect="1"/>
          </p:cNvPicPr>
          <p:nvPr/>
        </p:nvPicPr>
        <p:blipFill>
          <a:blip r:embed="rId4"/>
          <a:stretch>
            <a:fillRect/>
          </a:stretch>
        </p:blipFill>
        <p:spPr>
          <a:xfrm>
            <a:off x="833509" y="2052319"/>
            <a:ext cx="4943548" cy="3611245"/>
          </a:xfrm>
          <a:prstGeom prst="ellipse">
            <a:avLst/>
          </a:prstGeom>
        </p:spPr>
      </p:pic>
    </p:spTree>
    <p:extLst>
      <p:ext uri="{BB962C8B-B14F-4D97-AF65-F5344CB8AC3E}">
        <p14:creationId xmlns:p14="http://schemas.microsoft.com/office/powerpoint/2010/main" val="3780104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51840" y="1280160"/>
            <a:ext cx="10424160" cy="2854960"/>
          </a:xfrm>
        </p:spPr>
        <p:txBody>
          <a:bodyPr>
            <a:normAutofit lnSpcReduction="10000"/>
          </a:bodyPr>
          <a:lstStyle/>
          <a:p>
            <a:r>
              <a:rPr lang="it-IT" sz="2800" dirty="0" smtClean="0"/>
              <a:t>Importante e urgente il </a:t>
            </a:r>
            <a:r>
              <a:rPr lang="it-IT" sz="2800" b="1" dirty="0"/>
              <a:t>completamento</a:t>
            </a:r>
            <a:r>
              <a:rPr lang="it-IT" sz="2800" dirty="0"/>
              <a:t> e l’</a:t>
            </a:r>
            <a:r>
              <a:rPr lang="it-IT" sz="2800" b="1" dirty="0"/>
              <a:t>attuazione</a:t>
            </a:r>
            <a:r>
              <a:rPr lang="it-IT" sz="2800" dirty="0"/>
              <a:t> della Riforma del Terzo settore </a:t>
            </a:r>
            <a:r>
              <a:rPr lang="it-IT" sz="2800" dirty="0" smtClean="0"/>
              <a:t>per la sua possibilità di </a:t>
            </a:r>
            <a:r>
              <a:rPr lang="it-IT" sz="2800" b="1" dirty="0"/>
              <a:t>sprigionare le energie trasformative e generative </a:t>
            </a:r>
            <a:r>
              <a:rPr lang="it-IT" sz="2800" dirty="0"/>
              <a:t>del Terzo settore vecchio e </a:t>
            </a:r>
            <a:r>
              <a:rPr lang="it-IT" sz="2800" dirty="0" smtClean="0"/>
              <a:t>nuovo.</a:t>
            </a:r>
          </a:p>
          <a:p>
            <a:r>
              <a:rPr lang="it-IT" sz="2800" dirty="0"/>
              <a:t>Il percorso di definizione della norma ed il monitoraggio dei suoi processi attuativi sono stati uno sforzo non banale per il Forum e per i suoi soci</a:t>
            </a:r>
            <a:r>
              <a:rPr lang="it-IT" sz="2800" dirty="0" smtClean="0"/>
              <a:t>. Prezioso è stato il contributo del Tavolo Tecnico Legislativo </a:t>
            </a:r>
            <a:br>
              <a:rPr lang="it-IT" sz="2800" dirty="0" smtClean="0"/>
            </a:br>
            <a:r>
              <a:rPr lang="it-IT" sz="2800" dirty="0" smtClean="0"/>
              <a:t>ed il dialogo </a:t>
            </a:r>
            <a:r>
              <a:rPr lang="it-IT" sz="2800" dirty="0"/>
              <a:t>democratico </a:t>
            </a:r>
            <a:r>
              <a:rPr lang="it-IT" sz="2800" dirty="0" smtClean="0"/>
              <a:t>costruito.</a:t>
            </a:r>
            <a:endParaRPr lang="it-IT" sz="2800" dirty="0"/>
          </a:p>
          <a:p>
            <a:endParaRPr lang="it-IT" dirty="0"/>
          </a:p>
        </p:txBody>
      </p:sp>
      <p:pic>
        <p:nvPicPr>
          <p:cNvPr id="8" name="Immagine 7" descr="baseline per sl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
        <p:nvSpPr>
          <p:cNvPr id="7" name="Titolo 1"/>
          <p:cNvSpPr txBox="1">
            <a:spLocks/>
          </p:cNvSpPr>
          <p:nvPr/>
        </p:nvSpPr>
        <p:spPr>
          <a:xfrm>
            <a:off x="275990" y="98697"/>
            <a:ext cx="5586330" cy="104508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a:solidFill>
                  <a:srgbClr val="F46D2A"/>
                </a:solidFill>
              </a:rPr>
              <a:t>Terzo settore e Riforma</a:t>
            </a:r>
          </a:p>
        </p:txBody>
      </p:sp>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737" y="4135120"/>
            <a:ext cx="6648525" cy="2169710"/>
          </a:xfrm>
          <a:prstGeom prst="rect">
            <a:avLst/>
          </a:prstGeom>
        </p:spPr>
      </p:pic>
    </p:spTree>
    <p:extLst>
      <p:ext uri="{BB962C8B-B14F-4D97-AF65-F5344CB8AC3E}">
        <p14:creationId xmlns:p14="http://schemas.microsoft.com/office/powerpoint/2010/main" val="2366099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217327" y="1235608"/>
            <a:ext cx="7782172" cy="3171737"/>
          </a:xfrm>
        </p:spPr>
        <p:txBody>
          <a:bodyPr>
            <a:normAutofit/>
          </a:bodyPr>
          <a:lstStyle/>
          <a:p>
            <a:r>
              <a:rPr lang="it-IT" sz="3200" dirty="0" smtClean="0"/>
              <a:t>“</a:t>
            </a:r>
            <a:r>
              <a:rPr lang="it-IT" sz="3200" i="1" dirty="0"/>
              <a:t>L’efficacia della </a:t>
            </a:r>
            <a:r>
              <a:rPr lang="it-IT" sz="3200" b="1" i="1" dirty="0"/>
              <a:t>rappresentanza</a:t>
            </a:r>
            <a:r>
              <a:rPr lang="it-IT" sz="3200" i="1" dirty="0"/>
              <a:t> si gioca sulla qualità e la reputazione di ciò che rappresenta e sulla capacità di costruire una narrazione efficace delle qualità distintive delle organizzazioni </a:t>
            </a:r>
            <a:r>
              <a:rPr lang="it-IT" sz="3200" i="1" dirty="0" smtClean="0"/>
              <a:t>che rappresentiamo</a:t>
            </a:r>
            <a:r>
              <a:rPr lang="it-IT" sz="3200" dirty="0" smtClean="0"/>
              <a:t>” </a:t>
            </a:r>
            <a:r>
              <a:rPr lang="it-IT" sz="2800" dirty="0" smtClean="0"/>
              <a:t/>
            </a:r>
            <a:br>
              <a:rPr lang="it-IT" sz="2800" dirty="0" smtClean="0"/>
            </a:br>
            <a:r>
              <a:rPr lang="it-IT" sz="2800" dirty="0" smtClean="0"/>
              <a:t>            </a:t>
            </a:r>
            <a:r>
              <a:rPr lang="it-IT" sz="2200" dirty="0" smtClean="0"/>
              <a:t>(</a:t>
            </a:r>
            <a:r>
              <a:rPr lang="it-IT" sz="2200" dirty="0"/>
              <a:t>Programma Forum 2017- 2021 – febbraio 2017</a:t>
            </a:r>
            <a:r>
              <a:rPr lang="it-IT" sz="2200" dirty="0" smtClean="0"/>
              <a:t>)</a:t>
            </a:r>
          </a:p>
        </p:txBody>
      </p:sp>
      <p:pic>
        <p:nvPicPr>
          <p:cNvPr id="8" name="Immagine 7" descr="baseline per sl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
        <p:nvSpPr>
          <p:cNvPr id="7" name="Titolo 1"/>
          <p:cNvSpPr txBox="1">
            <a:spLocks/>
          </p:cNvSpPr>
          <p:nvPr/>
        </p:nvSpPr>
        <p:spPr>
          <a:xfrm>
            <a:off x="307975" y="139300"/>
            <a:ext cx="9174480" cy="104508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smtClean="0">
                <a:solidFill>
                  <a:srgbClr val="F46D2A"/>
                </a:solidFill>
              </a:rPr>
              <a:t>Rappresentanza </a:t>
            </a:r>
            <a:r>
              <a:rPr lang="it-IT" sz="3600" b="1" dirty="0">
                <a:solidFill>
                  <a:srgbClr val="F46D2A"/>
                </a:solidFill>
              </a:rPr>
              <a:t>e q</a:t>
            </a:r>
            <a:r>
              <a:rPr lang="it-IT" sz="3600" b="1" dirty="0" smtClean="0">
                <a:solidFill>
                  <a:srgbClr val="F46D2A"/>
                </a:solidFill>
              </a:rPr>
              <a:t>ualità </a:t>
            </a:r>
            <a:r>
              <a:rPr lang="it-IT" sz="3600" b="1" dirty="0">
                <a:solidFill>
                  <a:srgbClr val="F46D2A"/>
                </a:solidFill>
              </a:rPr>
              <a:t>del Terzo </a:t>
            </a:r>
            <a:r>
              <a:rPr lang="it-IT" sz="3600" b="1" dirty="0" smtClean="0">
                <a:solidFill>
                  <a:srgbClr val="F46D2A"/>
                </a:solidFill>
              </a:rPr>
              <a:t>settore</a:t>
            </a:r>
            <a:endParaRPr lang="it-IT" sz="3600" b="1" dirty="0">
              <a:solidFill>
                <a:srgbClr val="F46D2A"/>
              </a:solidFill>
            </a:endParaRPr>
          </a:p>
        </p:txBody>
      </p:sp>
      <p:sp>
        <p:nvSpPr>
          <p:cNvPr id="11" name="AutoShape 2" descr="Ente Datoriale per la Formazione sulla Sicurezza sul Lavor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4" descr="Ente Datoriale per la Formazione sulla Sicurezza sul Lavor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4" name="Immagin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67302"/>
            <a:ext cx="7587615" cy="5058410"/>
          </a:xfrm>
          <a:prstGeom prst="rect">
            <a:avLst/>
          </a:prstGeom>
        </p:spPr>
      </p:pic>
      <p:sp>
        <p:nvSpPr>
          <p:cNvPr id="10" name="Sottotitolo 2"/>
          <p:cNvSpPr txBox="1">
            <a:spLocks/>
          </p:cNvSpPr>
          <p:nvPr/>
        </p:nvSpPr>
        <p:spPr>
          <a:xfrm>
            <a:off x="5723682" y="4458571"/>
            <a:ext cx="5903088" cy="165537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600" dirty="0"/>
              <a:t>Nel </a:t>
            </a:r>
            <a:r>
              <a:rPr lang="it-IT" sz="2600" dirty="0" smtClean="0"/>
              <a:t>2017 il Forum Terzo Settore viene riconosciuto come </a:t>
            </a:r>
            <a:r>
              <a:rPr lang="it-IT" sz="2600" b="1" dirty="0" smtClean="0"/>
              <a:t>associazione di enti del Terzo settore maggiormente rappresentativa </a:t>
            </a:r>
            <a:r>
              <a:rPr lang="it-IT" sz="2600" dirty="0" smtClean="0"/>
              <a:t>sul territorio nazionale (art. 59 CTS)</a:t>
            </a:r>
          </a:p>
          <a:p>
            <a:endParaRPr lang="it-IT" sz="2200" dirty="0" smtClean="0"/>
          </a:p>
        </p:txBody>
      </p:sp>
    </p:spTree>
    <p:extLst>
      <p:ext uri="{BB962C8B-B14F-4D97-AF65-F5344CB8AC3E}">
        <p14:creationId xmlns:p14="http://schemas.microsoft.com/office/powerpoint/2010/main" val="4136136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baseline per sl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sp>
        <p:nvSpPr>
          <p:cNvPr id="5" name="Titolo 1"/>
          <p:cNvSpPr txBox="1">
            <a:spLocks/>
          </p:cNvSpPr>
          <p:nvPr/>
        </p:nvSpPr>
        <p:spPr>
          <a:xfrm>
            <a:off x="233679" y="98697"/>
            <a:ext cx="10750695" cy="104508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smtClean="0">
                <a:solidFill>
                  <a:srgbClr val="F46D2A"/>
                </a:solidFill>
              </a:rPr>
              <a:t>Rappresentanza </a:t>
            </a:r>
            <a:r>
              <a:rPr lang="it-IT" sz="3600" b="1" dirty="0">
                <a:solidFill>
                  <a:srgbClr val="F46D2A"/>
                </a:solidFill>
              </a:rPr>
              <a:t>e </a:t>
            </a:r>
            <a:r>
              <a:rPr lang="it-IT" sz="3600" b="1" dirty="0" smtClean="0">
                <a:solidFill>
                  <a:srgbClr val="F46D2A"/>
                </a:solidFill>
              </a:rPr>
              <a:t>qualità </a:t>
            </a:r>
            <a:r>
              <a:rPr lang="it-IT" sz="3600" b="1" dirty="0">
                <a:solidFill>
                  <a:srgbClr val="F46D2A"/>
                </a:solidFill>
              </a:rPr>
              <a:t>del </a:t>
            </a:r>
            <a:r>
              <a:rPr lang="it-IT" sz="3600" b="1" dirty="0" smtClean="0">
                <a:solidFill>
                  <a:srgbClr val="F46D2A"/>
                </a:solidFill>
              </a:rPr>
              <a:t>Forum del Terzo </a:t>
            </a:r>
            <a:r>
              <a:rPr lang="it-IT" sz="3600" b="1" dirty="0">
                <a:solidFill>
                  <a:srgbClr val="F46D2A"/>
                </a:solidFill>
              </a:rPr>
              <a:t>S</a:t>
            </a:r>
            <a:r>
              <a:rPr lang="it-IT" sz="3600" b="1" dirty="0" smtClean="0">
                <a:solidFill>
                  <a:srgbClr val="F46D2A"/>
                </a:solidFill>
              </a:rPr>
              <a:t>ettore</a:t>
            </a:r>
            <a:endParaRPr lang="it-IT" sz="3600" b="1" dirty="0">
              <a:solidFill>
                <a:srgbClr val="F46D2A"/>
              </a:solidFill>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pic>
        <p:nvPicPr>
          <p:cNvPr id="7" name="Picture 2" descr="https://www.forumterzosettore.it/files/2019/01/Copertina_jpg.png"/>
          <p:cNvPicPr>
            <a:picLocks noChangeAspect="1" noChangeArrowheads="1"/>
          </p:cNvPicPr>
          <p:nvPr/>
        </p:nvPicPr>
        <p:blipFill rotWithShape="1">
          <a:blip r:embed="rId4">
            <a:extLst>
              <a:ext uri="{28A0092B-C50C-407E-A947-70E740481C1C}">
                <a14:useLocalDpi xmlns:a14="http://schemas.microsoft.com/office/drawing/2010/main" val="0"/>
              </a:ext>
            </a:extLst>
          </a:blip>
          <a:srcRect t="32570" b="5444"/>
          <a:stretch/>
        </p:blipFill>
        <p:spPr bwMode="auto">
          <a:xfrm>
            <a:off x="0" y="1562582"/>
            <a:ext cx="4074731" cy="3647713"/>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p:cNvSpPr/>
          <p:nvPr/>
        </p:nvSpPr>
        <p:spPr>
          <a:xfrm>
            <a:off x="3779135" y="1774498"/>
            <a:ext cx="8200662" cy="3416320"/>
          </a:xfrm>
          <a:prstGeom prst="rect">
            <a:avLst/>
          </a:prstGeom>
        </p:spPr>
        <p:txBody>
          <a:bodyPr wrap="square">
            <a:spAutoFit/>
          </a:bodyPr>
          <a:lstStyle/>
          <a:p>
            <a:pPr marL="342900" lvl="1" indent="-342900">
              <a:buFont typeface="Arial" panose="020B0604020202020204" pitchFamily="34" charset="0"/>
              <a:buChar char="•"/>
            </a:pPr>
            <a:r>
              <a:rPr lang="it-IT" sz="2200" b="1" dirty="0" smtClean="0"/>
              <a:t>Linee </a:t>
            </a:r>
            <a:r>
              <a:rPr lang="it-IT" sz="2200" b="1" dirty="0"/>
              <a:t>guida </a:t>
            </a:r>
            <a:r>
              <a:rPr lang="it-IT" sz="2200" dirty="0"/>
              <a:t>e </a:t>
            </a:r>
            <a:r>
              <a:rPr lang="it-IT" sz="2200" b="1" dirty="0"/>
              <a:t>Codice di Qualità e Autocontrollo </a:t>
            </a:r>
            <a:r>
              <a:rPr lang="it-IT" sz="2200" dirty="0"/>
              <a:t>degli enti di Terzo </a:t>
            </a:r>
            <a:r>
              <a:rPr lang="it-IT" sz="2200" dirty="0" smtClean="0"/>
              <a:t>settore</a:t>
            </a:r>
          </a:p>
          <a:p>
            <a:pPr marL="342900" lvl="1" indent="-342900">
              <a:buFont typeface="Arial" panose="020B0604020202020204" pitchFamily="34" charset="0"/>
              <a:buChar char="•"/>
            </a:pPr>
            <a:r>
              <a:rPr lang="it-IT" sz="2200" b="1" dirty="0" smtClean="0"/>
              <a:t>FQTS</a:t>
            </a:r>
            <a:r>
              <a:rPr lang="it-IT" sz="2200" dirty="0" smtClean="0"/>
              <a:t> - Formazione Quadri del Terzo Settore</a:t>
            </a:r>
            <a:endParaRPr lang="it-IT" sz="2200" dirty="0"/>
          </a:p>
          <a:p>
            <a:pPr marL="342900" indent="-342900">
              <a:buFont typeface="Arial" panose="020B0604020202020204" pitchFamily="34" charset="0"/>
              <a:buChar char="•"/>
            </a:pPr>
            <a:r>
              <a:rPr lang="it-IT" sz="2200" dirty="0" smtClean="0"/>
              <a:t>Sviluppo </a:t>
            </a:r>
            <a:r>
              <a:rPr lang="it-IT" sz="2200" b="1" dirty="0" smtClean="0"/>
              <a:t>reti </a:t>
            </a:r>
            <a:r>
              <a:rPr lang="it-IT" sz="2200" b="1" dirty="0"/>
              <a:t>associate</a:t>
            </a:r>
            <a:r>
              <a:rPr lang="it-IT" sz="2200" dirty="0"/>
              <a:t> e </a:t>
            </a:r>
            <a:r>
              <a:rPr lang="it-IT" sz="2200" b="1" dirty="0" smtClean="0"/>
              <a:t>Forum regionali</a:t>
            </a:r>
          </a:p>
          <a:p>
            <a:pPr marL="342900" indent="-342900">
              <a:buFont typeface="Arial" panose="020B0604020202020204" pitchFamily="34" charset="0"/>
              <a:buChar char="•"/>
            </a:pPr>
            <a:r>
              <a:rPr lang="it-IT" sz="2200" b="1" dirty="0" err="1" smtClean="0"/>
              <a:t>Capacit’Azione</a:t>
            </a:r>
            <a:endParaRPr lang="it-IT" sz="2200" b="1" dirty="0" smtClean="0"/>
          </a:p>
          <a:p>
            <a:pPr marL="342900" indent="-342900">
              <a:buFont typeface="Arial" panose="020B0604020202020204" pitchFamily="34" charset="0"/>
              <a:buChar char="•"/>
            </a:pPr>
            <a:r>
              <a:rPr lang="it-IT" sz="2200" b="1" dirty="0" smtClean="0"/>
              <a:t>Centro Studi </a:t>
            </a:r>
            <a:r>
              <a:rPr lang="it-IT" sz="2200" dirty="0" smtClean="0"/>
              <a:t>(monitoraggi periodici)</a:t>
            </a:r>
          </a:p>
          <a:p>
            <a:pPr marL="342900" indent="-342900">
              <a:buFont typeface="Arial" panose="020B0604020202020204" pitchFamily="34" charset="0"/>
              <a:buChar char="•"/>
            </a:pPr>
            <a:r>
              <a:rPr lang="it-IT" sz="2200" dirty="0" smtClean="0"/>
              <a:t>Ufficio </a:t>
            </a:r>
            <a:r>
              <a:rPr lang="it-IT" sz="2200" dirty="0"/>
              <a:t>giuridico congiunto con </a:t>
            </a:r>
            <a:r>
              <a:rPr lang="it-IT" sz="2200" dirty="0" err="1" smtClean="0"/>
              <a:t>CSVnet</a:t>
            </a:r>
            <a:r>
              <a:rPr lang="it-IT" sz="2200" dirty="0" smtClean="0"/>
              <a:t> </a:t>
            </a:r>
          </a:p>
          <a:p>
            <a:pPr marL="342900" indent="-342900">
              <a:buFont typeface="Arial" panose="020B0604020202020204" pitchFamily="34" charset="0"/>
              <a:buChar char="•"/>
            </a:pPr>
            <a:r>
              <a:rPr lang="it-IT" sz="2200" b="1" dirty="0" smtClean="0"/>
              <a:t>Cantiere Terzo Settore</a:t>
            </a:r>
          </a:p>
          <a:p>
            <a:pPr marL="342900" indent="-342900">
              <a:buFont typeface="Arial" panose="020B0604020202020204" pitchFamily="34" charset="0"/>
              <a:buChar char="•"/>
            </a:pPr>
            <a:r>
              <a:rPr lang="it-IT" sz="2200" dirty="0" smtClean="0"/>
              <a:t>Tecnologie e innovazioni digitali</a:t>
            </a:r>
            <a:endParaRPr lang="it-IT" sz="2200" dirty="0"/>
          </a:p>
          <a:p>
            <a:endParaRPr lang="it-IT" dirty="0"/>
          </a:p>
        </p:txBody>
      </p:sp>
    </p:spTree>
    <p:extLst>
      <p:ext uri="{BB962C8B-B14F-4D97-AF65-F5344CB8AC3E}">
        <p14:creationId xmlns:p14="http://schemas.microsoft.com/office/powerpoint/2010/main" val="3403802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baseline per sl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
        <p:nvSpPr>
          <p:cNvPr id="9" name="Titolo 1"/>
          <p:cNvSpPr txBox="1">
            <a:spLocks/>
          </p:cNvSpPr>
          <p:nvPr/>
        </p:nvSpPr>
        <p:spPr>
          <a:xfrm>
            <a:off x="233680" y="98697"/>
            <a:ext cx="10264558" cy="104508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smtClean="0">
                <a:solidFill>
                  <a:srgbClr val="F46D2A"/>
                </a:solidFill>
              </a:rPr>
              <a:t>Rappresentanza </a:t>
            </a:r>
            <a:r>
              <a:rPr lang="it-IT" sz="3600" b="1" dirty="0">
                <a:solidFill>
                  <a:srgbClr val="F46D2A"/>
                </a:solidFill>
              </a:rPr>
              <a:t>e </a:t>
            </a:r>
            <a:r>
              <a:rPr lang="it-IT" sz="3600" b="1" dirty="0" smtClean="0">
                <a:solidFill>
                  <a:srgbClr val="F46D2A"/>
                </a:solidFill>
              </a:rPr>
              <a:t>qualità </a:t>
            </a:r>
            <a:r>
              <a:rPr lang="it-IT" sz="3600" b="1" dirty="0">
                <a:solidFill>
                  <a:srgbClr val="F46D2A"/>
                </a:solidFill>
              </a:rPr>
              <a:t>del </a:t>
            </a:r>
            <a:r>
              <a:rPr lang="it-IT" sz="3600" b="1" dirty="0" smtClean="0">
                <a:solidFill>
                  <a:srgbClr val="F46D2A"/>
                </a:solidFill>
              </a:rPr>
              <a:t>Forum del Terzo </a:t>
            </a:r>
            <a:r>
              <a:rPr lang="it-IT" sz="3600" b="1" dirty="0">
                <a:solidFill>
                  <a:srgbClr val="F46D2A"/>
                </a:solidFill>
              </a:rPr>
              <a:t>S</a:t>
            </a:r>
            <a:r>
              <a:rPr lang="it-IT" sz="3600" b="1" dirty="0" smtClean="0">
                <a:solidFill>
                  <a:srgbClr val="F46D2A"/>
                </a:solidFill>
              </a:rPr>
              <a:t>ettore</a:t>
            </a:r>
            <a:endParaRPr lang="it-IT" sz="3600" b="1" dirty="0">
              <a:solidFill>
                <a:srgbClr val="F46D2A"/>
              </a:solidFill>
            </a:endParaRPr>
          </a:p>
        </p:txBody>
      </p:sp>
      <p:sp>
        <p:nvSpPr>
          <p:cNvPr id="2" name="Rettangolo 1"/>
          <p:cNvSpPr/>
          <p:nvPr/>
        </p:nvSpPr>
        <p:spPr>
          <a:xfrm>
            <a:off x="935620" y="989635"/>
            <a:ext cx="8486173" cy="3908762"/>
          </a:xfrm>
          <a:prstGeom prst="rect">
            <a:avLst/>
          </a:prstGeom>
        </p:spPr>
        <p:txBody>
          <a:bodyPr wrap="square">
            <a:spAutoFit/>
          </a:bodyPr>
          <a:lstStyle/>
          <a:p>
            <a:r>
              <a:rPr lang="it-IT" sz="2000" dirty="0" smtClean="0">
                <a:ea typeface="Calibri" panose="020F0502020204030204" pitchFamily="34" charset="0"/>
              </a:rPr>
              <a:t>Qualità ed </a:t>
            </a:r>
            <a:r>
              <a:rPr lang="it-IT" sz="2000" dirty="0">
                <a:ea typeface="Calibri" panose="020F0502020204030204" pitchFamily="34" charset="0"/>
              </a:rPr>
              <a:t>etica delle organizzazioni sono anche il risultato della qualità e dell’etica delle persone che guidano le </a:t>
            </a:r>
            <a:r>
              <a:rPr lang="it-IT" sz="2000" dirty="0" smtClean="0">
                <a:ea typeface="Calibri" panose="020F0502020204030204" pitchFamily="34" charset="0"/>
              </a:rPr>
              <a:t>organizzazioni. </a:t>
            </a:r>
          </a:p>
          <a:p>
            <a:endParaRPr lang="it-IT" sz="2000" dirty="0">
              <a:ea typeface="Calibri" panose="020F0502020204030204" pitchFamily="34" charset="0"/>
            </a:endParaRPr>
          </a:p>
          <a:p>
            <a:r>
              <a:rPr lang="it-IT" sz="2000" dirty="0" smtClean="0">
                <a:ea typeface="Calibri" panose="020F0502020204030204" pitchFamily="34" charset="0"/>
              </a:rPr>
              <a:t>Il </a:t>
            </a:r>
            <a:r>
              <a:rPr lang="it-IT" sz="2800" b="1" dirty="0" smtClean="0">
                <a:ea typeface="Calibri" panose="020F0502020204030204" pitchFamily="34" charset="0"/>
              </a:rPr>
              <a:t>progetto FQTS</a:t>
            </a:r>
            <a:r>
              <a:rPr lang="it-IT" sz="2000" b="1" dirty="0" smtClean="0">
                <a:ea typeface="Calibri" panose="020F0502020204030204" pitchFamily="34" charset="0"/>
              </a:rPr>
              <a:t>, </a:t>
            </a:r>
            <a:r>
              <a:rPr lang="it-IT" sz="2000" dirty="0" smtClean="0"/>
              <a:t>percorso </a:t>
            </a:r>
            <a:r>
              <a:rPr lang="it-IT" sz="2000" dirty="0"/>
              <a:t>di formazione </a:t>
            </a:r>
            <a:r>
              <a:rPr lang="it-IT" sz="2000" dirty="0" smtClean="0"/>
              <a:t>per i quadri del Terzo settore meridionale, alla </a:t>
            </a:r>
            <a:r>
              <a:rPr lang="it-IT" sz="2000" dirty="0"/>
              <a:t>sua 13° </a:t>
            </a:r>
            <a:r>
              <a:rPr lang="it-IT" sz="2000" dirty="0" smtClean="0"/>
              <a:t>edizione, ha attivato </a:t>
            </a:r>
            <a:r>
              <a:rPr lang="it-IT" sz="2000" dirty="0"/>
              <a:t>relazioni tra le persone </a:t>
            </a:r>
            <a:r>
              <a:rPr lang="it-IT" sz="2000" dirty="0" smtClean="0"/>
              <a:t>e prodotto </a:t>
            </a:r>
            <a:r>
              <a:rPr lang="it-IT" sz="2400" b="1" dirty="0"/>
              <a:t>sviluppo</a:t>
            </a:r>
            <a:r>
              <a:rPr lang="it-IT" sz="2000" dirty="0"/>
              <a:t> e </a:t>
            </a:r>
            <a:r>
              <a:rPr lang="it-IT" sz="2400" b="1" dirty="0"/>
              <a:t>cambiamento</a:t>
            </a:r>
            <a:r>
              <a:rPr lang="it-IT" sz="2000" dirty="0"/>
              <a:t> nei territori e nelle comunità. </a:t>
            </a:r>
            <a:endParaRPr lang="it-IT" sz="2000" dirty="0" smtClean="0"/>
          </a:p>
          <a:p>
            <a:endParaRPr lang="it-IT" sz="2000" dirty="0"/>
          </a:p>
          <a:p>
            <a:r>
              <a:rPr lang="it-IT" sz="2000" dirty="0" smtClean="0"/>
              <a:t>Un </a:t>
            </a:r>
            <a:r>
              <a:rPr lang="it-IT" sz="2000" dirty="0"/>
              <a:t>percorso didattico-formativo </a:t>
            </a:r>
            <a:r>
              <a:rPr lang="it-IT" sz="2000" b="1" dirty="0" smtClean="0"/>
              <a:t>innovativo</a:t>
            </a:r>
            <a:r>
              <a:rPr lang="it-IT" sz="2000" dirty="0" smtClean="0"/>
              <a:t> </a:t>
            </a:r>
            <a:r>
              <a:rPr lang="it-IT" sz="2000" dirty="0"/>
              <a:t>che ogni anno sperimenta le forme e i modi più efficaci per raggiungere le persone e condividere </a:t>
            </a:r>
            <a:r>
              <a:rPr lang="it-IT" sz="2000" dirty="0" err="1"/>
              <a:t>saperi</a:t>
            </a:r>
            <a:r>
              <a:rPr lang="it-IT" sz="2000" dirty="0"/>
              <a:t>, prassi e </a:t>
            </a:r>
            <a:r>
              <a:rPr lang="it-IT" sz="2000" dirty="0" smtClean="0"/>
              <a:t>conoscenze</a:t>
            </a:r>
            <a:endParaRPr lang="it-IT" sz="2000" dirty="0"/>
          </a:p>
          <a:p>
            <a:endParaRPr lang="it-IT" dirty="0"/>
          </a:p>
          <a:p>
            <a:pPr marL="342900" indent="-342900">
              <a:buFont typeface="Arial" panose="020B0604020202020204" pitchFamily="34" charset="0"/>
              <a:buChar char="•"/>
            </a:pPr>
            <a:endParaRPr lang="it-IT" dirty="0">
              <a:ea typeface="Calibri" panose="020F0502020204030204" pitchFamily="34" charset="0"/>
            </a:endParaRPr>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9135" y="4462042"/>
            <a:ext cx="3682865" cy="1957808"/>
          </a:xfrm>
          <a:prstGeom prst="rect">
            <a:avLst/>
          </a:prstGeom>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388493"/>
            <a:ext cx="2708476" cy="2031357"/>
          </a:xfrm>
          <a:prstGeom prst="rect">
            <a:avLst/>
          </a:prstGeom>
        </p:spPr>
      </p:pic>
      <p:pic>
        <p:nvPicPr>
          <p:cNvPr id="11" name="Immagin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86606" y="4359634"/>
            <a:ext cx="2853158" cy="2077655"/>
          </a:xfrm>
          <a:prstGeom prst="rect">
            <a:avLst/>
          </a:prstGeom>
        </p:spPr>
      </p:pic>
      <p:pic>
        <p:nvPicPr>
          <p:cNvPr id="12" name="Immagin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7728" y="4383146"/>
            <a:ext cx="2773442" cy="2042051"/>
          </a:xfrm>
          <a:prstGeom prst="rect">
            <a:avLst/>
          </a:prstGeom>
        </p:spPr>
      </p:pic>
      <p:pic>
        <p:nvPicPr>
          <p:cNvPr id="13" name="Immagin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12962" y="1232920"/>
            <a:ext cx="2195437" cy="3229122"/>
          </a:xfrm>
          <a:prstGeom prst="rect">
            <a:avLst/>
          </a:prstGeom>
        </p:spPr>
      </p:pic>
    </p:spTree>
    <p:extLst>
      <p:ext uri="{BB962C8B-B14F-4D97-AF65-F5344CB8AC3E}">
        <p14:creationId xmlns:p14="http://schemas.microsoft.com/office/powerpoint/2010/main" val="3829146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adakh, Montagne, Fiume, Viagg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954"/>
            <a:ext cx="12192000" cy="64968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Grp="1" noChangeArrowheads="1"/>
          </p:cNvSpPr>
          <p:nvPr>
            <p:ph idx="1"/>
          </p:nvPr>
        </p:nvSpPr>
        <p:spPr bwMode="auto">
          <a:xfrm>
            <a:off x="7124218" y="342730"/>
            <a:ext cx="4274916" cy="4955203"/>
          </a:xfrm>
          <a:prstGeom prst="rect">
            <a:avLst/>
          </a:prstGeom>
          <a:solidFill>
            <a:schemeClr val="bg1">
              <a:alpha val="58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3200" i="1" u="none" strike="noStrike" cap="none" normalizeH="0" baseline="0" dirty="0" smtClean="0">
                <a:ln>
                  <a:noFill/>
                </a:ln>
                <a:effectLst/>
                <a:ea typeface="Calibri" panose="020F0502020204030204" pitchFamily="34" charset="0"/>
                <a:cs typeface="Calibri Light" panose="020F0302020204030204" pitchFamily="34" charset="0"/>
              </a:rPr>
              <a:t>Un’identità planetaria: la crisi mondiale del XX secolo mostra come tutti gli esseri umani messi di fronte agli stessi problemi di vita e di morte vivano un’identica comunità di destino</a:t>
            </a:r>
            <a:r>
              <a:rPr kumimoji="0" lang="it-IT" altLang="it-IT" sz="3200" i="1" u="sng" strike="noStrike" cap="none" normalizeH="0" baseline="0" dirty="0" smtClean="0">
                <a:ln>
                  <a:noFill/>
                </a:ln>
                <a:effectLst/>
                <a:ea typeface="Calibri" panose="020F0502020204030204" pitchFamily="34" charset="0"/>
                <a:cs typeface="Calibri Light" panose="020F0302020204030204" pitchFamily="34" charset="0"/>
              </a:rPr>
              <a:t> </a:t>
            </a:r>
            <a:endParaRPr kumimoji="0" lang="it-IT" altLang="it-IT" sz="1000" i="0"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i="1" u="none" strike="noStrike" cap="none" normalizeH="0" baseline="0" dirty="0" smtClean="0">
                <a:ln>
                  <a:noFill/>
                </a:ln>
                <a:effectLst/>
                <a:ea typeface="Calibri" panose="020F0502020204030204" pitchFamily="34" charset="0"/>
                <a:cs typeface="Calibri Light" panose="020F0302020204030204" pitchFamily="34" charset="0"/>
              </a:rPr>
              <a:t> </a:t>
            </a:r>
            <a:r>
              <a:rPr lang="it-IT" altLang="it-IT" i="1" dirty="0">
                <a:ea typeface="Calibri" panose="020F0502020204030204" pitchFamily="34" charset="0"/>
                <a:cs typeface="Calibri Light" panose="020F0302020204030204" pitchFamily="34" charset="0"/>
              </a:rPr>
              <a:t>(E. </a:t>
            </a:r>
            <a:r>
              <a:rPr lang="it-IT" altLang="it-IT" i="1" dirty="0" err="1">
                <a:ea typeface="Calibri" panose="020F0502020204030204" pitchFamily="34" charset="0"/>
                <a:cs typeface="Calibri Light" panose="020F0302020204030204" pitchFamily="34" charset="0"/>
              </a:rPr>
              <a:t>Morin</a:t>
            </a:r>
            <a:r>
              <a:rPr lang="it-IT" altLang="it-IT" i="1" dirty="0" smtClean="0">
                <a:ea typeface="Calibri" panose="020F0502020204030204" pitchFamily="34" charset="0"/>
                <a:cs typeface="Calibri Light" panose="020F0302020204030204" pitchFamily="34" charset="0"/>
              </a:rPr>
              <a:t>)</a:t>
            </a:r>
            <a:endParaRPr lang="it-IT" altLang="it-IT" sz="3200" i="1" dirty="0">
              <a:ea typeface="Calibri" panose="020F0502020204030204" pitchFamily="34" charset="0"/>
              <a:cs typeface="Calibri Light" panose="020F0302020204030204" pitchFamily="34" charset="0"/>
            </a:endParaRPr>
          </a:p>
        </p:txBody>
      </p:sp>
      <p:pic>
        <p:nvPicPr>
          <p:cNvPr id="7" name="Immagine 6"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Tree>
    <p:extLst>
      <p:ext uri="{BB962C8B-B14F-4D97-AF65-F5344CB8AC3E}">
        <p14:creationId xmlns:p14="http://schemas.microsoft.com/office/powerpoint/2010/main" val="2409451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6799" y="2291301"/>
            <a:ext cx="5604680" cy="3574918"/>
          </a:xfrm>
        </p:spPr>
        <p:txBody>
          <a:bodyPr>
            <a:normAutofit/>
          </a:bodyPr>
          <a:lstStyle/>
          <a:p>
            <a:pPr marL="342900" indent="-342900" algn="l">
              <a:buFont typeface="Arial" panose="020B0604020202020204" pitchFamily="34" charset="0"/>
              <a:buChar char="•"/>
            </a:pPr>
            <a:r>
              <a:rPr lang="it-IT" sz="2200" dirty="0"/>
              <a:t>C</a:t>
            </a:r>
            <a:r>
              <a:rPr lang="it-IT" sz="2200" dirty="0" smtClean="0"/>
              <a:t>ostruzione </a:t>
            </a:r>
            <a:r>
              <a:rPr lang="it-IT" sz="2200" dirty="0"/>
              <a:t>e </a:t>
            </a:r>
            <a:r>
              <a:rPr lang="it-IT" sz="2200" dirty="0" smtClean="0"/>
              <a:t>rafforzamento </a:t>
            </a:r>
            <a:r>
              <a:rPr lang="it-IT" sz="2200" dirty="0"/>
              <a:t>delle relazioni coi media </a:t>
            </a:r>
            <a:r>
              <a:rPr lang="it-IT" sz="2200" dirty="0" smtClean="0"/>
              <a:t>nazionali</a:t>
            </a:r>
          </a:p>
          <a:p>
            <a:pPr marL="342900" indent="-342900" algn="l">
              <a:buFont typeface="Arial" panose="020B0604020202020204" pitchFamily="34" charset="0"/>
              <a:buChar char="•"/>
            </a:pPr>
            <a:r>
              <a:rPr lang="it-IT" sz="2200" dirty="0" smtClean="0"/>
              <a:t>RAI</a:t>
            </a:r>
            <a:r>
              <a:rPr lang="it-IT" sz="2200" dirty="0"/>
              <a:t>, </a:t>
            </a:r>
            <a:r>
              <a:rPr lang="it-IT" sz="2200" dirty="0" smtClean="0"/>
              <a:t>Segretariato </a:t>
            </a:r>
            <a:r>
              <a:rPr lang="it-IT" sz="2200" dirty="0"/>
              <a:t>Sociale RAI, </a:t>
            </a:r>
            <a:r>
              <a:rPr lang="it-IT" sz="2200" dirty="0" smtClean="0"/>
              <a:t>Rai TGR, </a:t>
            </a:r>
            <a:r>
              <a:rPr lang="it-IT" sz="2200" dirty="0" err="1" smtClean="0"/>
              <a:t>Rainews</a:t>
            </a:r>
            <a:r>
              <a:rPr lang="it-IT" sz="2200" dirty="0"/>
              <a:t>, Radio Rai </a:t>
            </a:r>
            <a:endParaRPr lang="it-IT" sz="2200" dirty="0" smtClean="0"/>
          </a:p>
          <a:p>
            <a:pPr marL="342900" indent="-342900" algn="l">
              <a:buFont typeface="Arial" panose="020B0604020202020204" pitchFamily="34" charset="0"/>
              <a:buChar char="•"/>
            </a:pPr>
            <a:r>
              <a:rPr lang="it-IT" sz="2200" dirty="0" smtClean="0"/>
              <a:t>Corriere </a:t>
            </a:r>
            <a:r>
              <a:rPr lang="it-IT" sz="2200" dirty="0"/>
              <a:t>della Sera, Repubblica, Avvenire, </a:t>
            </a:r>
            <a:r>
              <a:rPr lang="it-IT" sz="2200" dirty="0" smtClean="0"/>
              <a:t>Vita Non profit, </a:t>
            </a:r>
            <a:r>
              <a:rPr lang="it-IT" sz="2200" dirty="0"/>
              <a:t>Redattore sociale, agenzia Dire, Pubblicità </a:t>
            </a:r>
            <a:r>
              <a:rPr lang="it-IT" sz="2200" dirty="0" smtClean="0"/>
              <a:t>Progresso</a:t>
            </a:r>
          </a:p>
          <a:p>
            <a:pPr marL="342900" indent="-342900" algn="l">
              <a:buFont typeface="Arial" panose="020B0604020202020204" pitchFamily="34" charset="0"/>
              <a:buChar char="•"/>
            </a:pPr>
            <a:r>
              <a:rPr lang="it-IT" sz="2200" dirty="0" smtClean="0"/>
              <a:t>Giornale Radio Sociale </a:t>
            </a:r>
          </a:p>
          <a:p>
            <a:r>
              <a:rPr lang="it-IT" dirty="0" smtClean="0"/>
              <a:t> </a:t>
            </a:r>
            <a:endParaRPr lang="it-IT" dirty="0" smtClean="0">
              <a:solidFill>
                <a:srgbClr val="FF0000"/>
              </a:solidFill>
            </a:endParaRPr>
          </a:p>
          <a:p>
            <a:endParaRPr lang="it-IT" dirty="0">
              <a:solidFill>
                <a:srgbClr val="FF0000"/>
              </a:solidFill>
            </a:endParaRPr>
          </a:p>
          <a:p>
            <a:endParaRPr lang="it-IT" dirty="0" smtClean="0">
              <a:solidFill>
                <a:schemeClr val="bg1">
                  <a:lumMod val="50000"/>
                </a:schemeClr>
              </a:solidFill>
            </a:endParaRPr>
          </a:p>
        </p:txBody>
      </p:sp>
      <p:pic>
        <p:nvPicPr>
          <p:cNvPr id="1026" name="Picture 2" descr="Social Media, Connessioni, Rete, Attività Commerciale"/>
          <p:cNvPicPr>
            <a:picLocks noChangeAspect="1" noChangeArrowheads="1"/>
          </p:cNvPicPr>
          <p:nvPr/>
        </p:nvPicPr>
        <p:blipFill rotWithShape="1">
          <a:blip r:embed="rId2">
            <a:extLst>
              <a:ext uri="{28A0092B-C50C-407E-A947-70E740481C1C}">
                <a14:useLocalDpi xmlns:a14="http://schemas.microsoft.com/office/drawing/2010/main" val="0"/>
              </a:ext>
            </a:extLst>
          </a:blip>
          <a:srcRect r="5920"/>
          <a:stretch/>
        </p:blipFill>
        <p:spPr bwMode="auto">
          <a:xfrm>
            <a:off x="6196437" y="2497047"/>
            <a:ext cx="5856152" cy="3922803"/>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ctrTitle"/>
          </p:nvPr>
        </p:nvSpPr>
        <p:spPr>
          <a:xfrm>
            <a:off x="648181" y="944381"/>
            <a:ext cx="8333773" cy="1240019"/>
          </a:xfrm>
        </p:spPr>
        <p:txBody>
          <a:bodyPr anchor="ctr">
            <a:normAutofit fontScale="90000"/>
          </a:bodyPr>
          <a:lstStyle/>
          <a:p>
            <a:pPr algn="l">
              <a:lnSpc>
                <a:spcPct val="100000"/>
              </a:lnSpc>
            </a:pPr>
            <a:r>
              <a:rPr lang="it-IT" sz="2400" dirty="0" smtClean="0">
                <a:latin typeface="Trebuchet MS"/>
                <a:cs typeface="Trebuchet MS"/>
              </a:rPr>
              <a:t>	</a:t>
            </a:r>
            <a:r>
              <a:rPr lang="it-IT" sz="1800" dirty="0" smtClean="0">
                <a:latin typeface="Trebuchet MS"/>
                <a:cs typeface="Trebuchet MS"/>
              </a:rPr>
              <a:t>      </a:t>
            </a:r>
            <a:r>
              <a:rPr lang="it-IT" sz="2000" dirty="0" smtClean="0">
                <a:latin typeface="Trebuchet MS"/>
                <a:cs typeface="Trebuchet MS"/>
              </a:rPr>
              <a:t>Crescita </a:t>
            </a:r>
            <a:r>
              <a:rPr lang="it-IT" sz="2000" dirty="0">
                <a:latin typeface="Trebuchet MS"/>
                <a:cs typeface="Trebuchet MS"/>
              </a:rPr>
              <a:t>del Terzo settore </a:t>
            </a:r>
            <a:r>
              <a:rPr lang="it-IT" sz="2000" dirty="0" smtClean="0">
                <a:latin typeface="Trebuchet MS"/>
                <a:cs typeface="Trebuchet MS"/>
              </a:rPr>
              <a:t>italiano</a:t>
            </a:r>
            <a:br>
              <a:rPr lang="it-IT" sz="2000" dirty="0" smtClean="0">
                <a:latin typeface="Trebuchet MS"/>
                <a:cs typeface="Trebuchet MS"/>
              </a:rPr>
            </a:br>
            <a:r>
              <a:rPr lang="it-IT" sz="2000" dirty="0" smtClean="0">
                <a:latin typeface="Trebuchet MS"/>
                <a:cs typeface="Trebuchet MS"/>
              </a:rPr>
              <a:t>     	      Maggior </a:t>
            </a:r>
            <a:r>
              <a:rPr lang="it-IT" sz="2000" dirty="0">
                <a:latin typeface="Trebuchet MS"/>
                <a:cs typeface="Trebuchet MS"/>
              </a:rPr>
              <a:t>ruolo di responsabilità nei confronti delle </a:t>
            </a:r>
            <a:r>
              <a:rPr lang="it-IT" sz="2000" dirty="0" smtClean="0">
                <a:latin typeface="Trebuchet MS"/>
                <a:cs typeface="Trebuchet MS"/>
              </a:rPr>
              <a:t>istituzioni</a:t>
            </a:r>
            <a:br>
              <a:rPr lang="it-IT" sz="2000" dirty="0" smtClean="0">
                <a:latin typeface="Trebuchet MS"/>
                <a:cs typeface="Trebuchet MS"/>
              </a:rPr>
            </a:br>
            <a:r>
              <a:rPr lang="it-IT" sz="2000" dirty="0" smtClean="0">
                <a:latin typeface="Trebuchet MS"/>
                <a:cs typeface="Trebuchet MS"/>
              </a:rPr>
              <a:t>	      Nuove sfide in ambito </a:t>
            </a:r>
            <a:r>
              <a:rPr lang="it-IT" sz="2000" b="1" dirty="0" smtClean="0">
                <a:latin typeface="Trebuchet MS"/>
                <a:cs typeface="Trebuchet MS"/>
              </a:rPr>
              <a:t>comunicativo: </a:t>
            </a:r>
            <a:endParaRPr lang="it-IT" sz="2000" b="1" dirty="0">
              <a:latin typeface="Trebuchet MS"/>
              <a:cs typeface="Trebuchet MS"/>
            </a:endParaRPr>
          </a:p>
        </p:txBody>
      </p:sp>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
        <p:nvSpPr>
          <p:cNvPr id="7" name="Titolo 1"/>
          <p:cNvSpPr txBox="1">
            <a:spLocks/>
          </p:cNvSpPr>
          <p:nvPr/>
        </p:nvSpPr>
        <p:spPr>
          <a:xfrm>
            <a:off x="233680" y="98697"/>
            <a:ext cx="7985760" cy="104508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a:solidFill>
                  <a:srgbClr val="F46D2A"/>
                </a:solidFill>
              </a:rPr>
              <a:t>Rappresentanza e rappresentazione</a:t>
            </a:r>
          </a:p>
        </p:txBody>
      </p:sp>
      <p:sp>
        <p:nvSpPr>
          <p:cNvPr id="11" name="Freccia a destra 10"/>
          <p:cNvSpPr/>
          <p:nvPr/>
        </p:nvSpPr>
        <p:spPr>
          <a:xfrm>
            <a:off x="1089949" y="1250680"/>
            <a:ext cx="785149" cy="127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a:off x="1089950" y="1535575"/>
            <a:ext cx="785149" cy="127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a:off x="1089949" y="1803010"/>
            <a:ext cx="785149" cy="127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66683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baseline per sl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
        <p:nvSpPr>
          <p:cNvPr id="7" name="Titolo 1"/>
          <p:cNvSpPr txBox="1">
            <a:spLocks/>
          </p:cNvSpPr>
          <p:nvPr/>
        </p:nvSpPr>
        <p:spPr>
          <a:xfrm>
            <a:off x="299139" y="64223"/>
            <a:ext cx="8260339" cy="104508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a:solidFill>
                  <a:srgbClr val="F46D2A"/>
                </a:solidFill>
              </a:rPr>
              <a:t>Democrazia, diversità e rappresentanza</a:t>
            </a:r>
            <a:endParaRPr lang="it-IT" sz="3600" dirty="0">
              <a:solidFill>
                <a:srgbClr val="F46D2A"/>
              </a:solidFill>
            </a:endParaRPr>
          </a:p>
        </p:txBody>
      </p:sp>
      <p:sp>
        <p:nvSpPr>
          <p:cNvPr id="5" name="Titolo 4"/>
          <p:cNvSpPr>
            <a:spLocks noGrp="1"/>
          </p:cNvSpPr>
          <p:nvPr>
            <p:ph type="ctrTitle"/>
          </p:nvPr>
        </p:nvSpPr>
        <p:spPr>
          <a:xfrm>
            <a:off x="443791" y="1412112"/>
            <a:ext cx="11107742" cy="3657600"/>
          </a:xfrm>
        </p:spPr>
        <p:txBody>
          <a:bodyPr>
            <a:normAutofit fontScale="90000"/>
          </a:bodyPr>
          <a:lstStyle/>
          <a:p>
            <a:r>
              <a:rPr lang="it-IT" sz="2700" dirty="0"/>
              <a:t/>
            </a:r>
            <a:br>
              <a:rPr lang="it-IT" sz="2700" dirty="0"/>
            </a:br>
            <a:r>
              <a:rPr lang="it-IT" sz="2700" dirty="0" smtClean="0"/>
              <a:t>“</a:t>
            </a:r>
            <a:r>
              <a:rPr lang="it-IT" sz="2700" b="1" i="1" dirty="0" smtClean="0"/>
              <a:t>La democrazia è la peggior forma di governo, eccezion fatta per tutte le forme che si sono sperimentate finora</a:t>
            </a:r>
            <a:r>
              <a:rPr lang="it-IT" sz="2700" dirty="0" smtClean="0"/>
              <a:t>” </a:t>
            </a:r>
            <a:r>
              <a:rPr lang="it-IT" sz="2000" dirty="0" smtClean="0"/>
              <a:t>(Winston Churchill)</a:t>
            </a:r>
            <a:r>
              <a:rPr lang="it-IT" sz="2800" dirty="0"/>
              <a:t/>
            </a:r>
            <a:br>
              <a:rPr lang="it-IT" sz="2800" dirty="0"/>
            </a:br>
            <a:r>
              <a:rPr lang="it-IT" sz="1800" dirty="0" smtClean="0"/>
              <a:t/>
            </a:r>
            <a:br>
              <a:rPr lang="it-IT" sz="1800" dirty="0" smtClean="0"/>
            </a:br>
            <a:r>
              <a:rPr lang="it-IT" sz="2700" dirty="0" smtClean="0"/>
              <a:t>Il Terzo settore è un sistema complesso che svolge una delicata funzione di </a:t>
            </a:r>
            <a:r>
              <a:rPr lang="it-IT" sz="2700" dirty="0" err="1" smtClean="0"/>
              <a:t>riequilibratore</a:t>
            </a:r>
            <a:r>
              <a:rPr lang="it-IT" sz="2700" dirty="0" smtClean="0"/>
              <a:t> sociale fra componenti differenti della comunità portatrici di istanze diverse, che possono essere armonizzate solo attraverso processi di </a:t>
            </a:r>
            <a:r>
              <a:rPr lang="it-IT" sz="2700" b="1" dirty="0" smtClean="0"/>
              <a:t>autorganizzazione</a:t>
            </a:r>
            <a:r>
              <a:rPr lang="it-IT" sz="2700" dirty="0" smtClean="0"/>
              <a:t> in grado di determinare, attraverso i compromessi possibili (frutto del dialogo tra esperienze) il </a:t>
            </a:r>
            <a:r>
              <a:rPr lang="it-IT" sz="2700" b="1" dirty="0" smtClean="0"/>
              <a:t>consenso</a:t>
            </a:r>
            <a:r>
              <a:rPr lang="it-IT" sz="2700" dirty="0" smtClean="0"/>
              <a:t> verso nuovi </a:t>
            </a:r>
            <a:r>
              <a:rPr lang="it-IT" sz="2700" b="1" dirty="0" smtClean="0"/>
              <a:t>equilibri</a:t>
            </a:r>
            <a:r>
              <a:rPr lang="it-IT" sz="2700" dirty="0" smtClean="0"/>
              <a:t>.</a:t>
            </a:r>
            <a:r>
              <a:rPr lang="it-IT" sz="2700" dirty="0"/>
              <a:t/>
            </a:r>
            <a:br>
              <a:rPr lang="it-IT" sz="2700" dirty="0"/>
            </a:br>
            <a:r>
              <a:rPr lang="it-IT" sz="2700" dirty="0" smtClean="0"/>
              <a:t/>
            </a:r>
            <a:br>
              <a:rPr lang="it-IT" sz="2700" dirty="0" smtClean="0"/>
            </a:br>
            <a:r>
              <a:rPr lang="it-IT" sz="2700" dirty="0" smtClean="0"/>
              <a:t>L’esercizio </a:t>
            </a:r>
            <a:r>
              <a:rPr lang="it-IT" sz="2700" dirty="0"/>
              <a:t>di una democrazia sostanziale richiede </a:t>
            </a:r>
            <a:r>
              <a:rPr lang="it-IT" sz="2700" b="1" dirty="0"/>
              <a:t>innanzitutto</a:t>
            </a:r>
            <a:r>
              <a:rPr lang="it-IT" sz="2700" dirty="0"/>
              <a:t> </a:t>
            </a:r>
            <a:r>
              <a:rPr lang="it-IT" sz="2700" b="1" dirty="0"/>
              <a:t>luoghi dedicati alla partecipazione </a:t>
            </a:r>
            <a:r>
              <a:rPr lang="it-IT" sz="2700" b="1" dirty="0" smtClean="0"/>
              <a:t>e adeguati spazi di rappresentanza.</a:t>
            </a:r>
            <a:endParaRPr lang="it-IT" sz="2800" b="1" dirty="0"/>
          </a:p>
        </p:txBody>
      </p:sp>
    </p:spTree>
    <p:extLst>
      <p:ext uri="{BB962C8B-B14F-4D97-AF65-F5344CB8AC3E}">
        <p14:creationId xmlns:p14="http://schemas.microsoft.com/office/powerpoint/2010/main" val="34731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6539" y="1022872"/>
            <a:ext cx="4907184" cy="548614"/>
          </a:xfrm>
        </p:spPr>
        <p:txBody>
          <a:bodyPr>
            <a:noAutofit/>
          </a:bodyPr>
          <a:lstStyle/>
          <a:p>
            <a:pPr algn="ctr"/>
            <a:r>
              <a:rPr lang="it-IT" sz="3200" b="1" dirty="0" smtClean="0">
                <a:latin typeface="+mn-lt"/>
              </a:rPr>
              <a:t>Coordinamento attuale…</a:t>
            </a:r>
            <a:endParaRPr lang="it-IT" sz="3200" b="1" dirty="0">
              <a:latin typeface="+mn-lt"/>
            </a:endParaRPr>
          </a:p>
        </p:txBody>
      </p:sp>
      <p:sp>
        <p:nvSpPr>
          <p:cNvPr id="6" name="Titolo 1"/>
          <p:cNvSpPr txBox="1">
            <a:spLocks/>
          </p:cNvSpPr>
          <p:nvPr/>
        </p:nvSpPr>
        <p:spPr>
          <a:xfrm>
            <a:off x="341579" y="64223"/>
            <a:ext cx="5488203" cy="104508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smtClean="0">
                <a:solidFill>
                  <a:srgbClr val="F46D2A"/>
                </a:solidFill>
              </a:rPr>
              <a:t>Un percorso condiviso</a:t>
            </a:r>
            <a:endParaRPr lang="it-IT" sz="3600" dirty="0">
              <a:solidFill>
                <a:srgbClr val="F46D2A"/>
              </a:solidFill>
            </a:endParaRPr>
          </a:p>
        </p:txBody>
      </p:sp>
      <p:pic>
        <p:nvPicPr>
          <p:cNvPr id="7" name="Immagine 6" descr="baseline per sl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graphicFrame>
        <p:nvGraphicFramePr>
          <p:cNvPr id="3" name="Tabella 2"/>
          <p:cNvGraphicFramePr>
            <a:graphicFrameLocks noGrp="1"/>
          </p:cNvGraphicFramePr>
          <p:nvPr>
            <p:extLst>
              <p:ext uri="{D42A27DB-BD31-4B8C-83A1-F6EECF244321}">
                <p14:modId xmlns:p14="http://schemas.microsoft.com/office/powerpoint/2010/main" val="700347934"/>
              </p:ext>
            </p:extLst>
          </p:nvPr>
        </p:nvGraphicFramePr>
        <p:xfrm>
          <a:off x="832413" y="1622205"/>
          <a:ext cx="5655197" cy="4696206"/>
        </p:xfrm>
        <a:graphic>
          <a:graphicData uri="http://schemas.openxmlformats.org/drawingml/2006/table">
            <a:tbl>
              <a:tblPr firstRow="1" firstCol="1" bandRow="1">
                <a:tableStyleId>{5C22544A-7EE6-4342-B048-85BDC9FD1C3A}</a:tableStyleId>
              </a:tblPr>
              <a:tblGrid>
                <a:gridCol w="5655197">
                  <a:extLst>
                    <a:ext uri="{9D8B030D-6E8A-4147-A177-3AD203B41FA5}">
                      <a16:colId xmlns:a16="http://schemas.microsoft.com/office/drawing/2014/main" val="76770705"/>
                    </a:ext>
                  </a:extLst>
                </a:gridCol>
              </a:tblGrid>
              <a:tr h="4277131">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it-IT" sz="2400" b="0" dirty="0" smtClean="0">
                          <a:solidFill>
                            <a:schemeClr val="tx1"/>
                          </a:solidFill>
                          <a:effectLst/>
                          <a:latin typeface="+mn-lt"/>
                        </a:rPr>
                        <a:t>Franco </a:t>
                      </a:r>
                      <a:r>
                        <a:rPr lang="it-IT" sz="2400" b="0" kern="1200" dirty="0" smtClean="0">
                          <a:solidFill>
                            <a:schemeClr val="tx1"/>
                          </a:solidFill>
                          <a:effectLst/>
                          <a:latin typeface="+mn-lt"/>
                          <a:ea typeface="+mn-ea"/>
                          <a:cs typeface="+mn-cs"/>
                        </a:rPr>
                        <a:t>Bagnarol, Mauro Battuello, </a:t>
                      </a:r>
                      <a:br>
                        <a:rPr lang="it-IT" sz="2400" b="0" kern="1200" dirty="0" smtClean="0">
                          <a:solidFill>
                            <a:schemeClr val="tx1"/>
                          </a:solidFill>
                          <a:effectLst/>
                          <a:latin typeface="+mn-lt"/>
                          <a:ea typeface="+mn-ea"/>
                          <a:cs typeface="+mn-cs"/>
                        </a:rPr>
                      </a:br>
                      <a:r>
                        <a:rPr lang="it-IT" sz="2400" b="0" kern="1200" dirty="0" smtClean="0">
                          <a:solidFill>
                            <a:schemeClr val="tx1"/>
                          </a:solidFill>
                          <a:effectLst/>
                          <a:latin typeface="+mn-lt"/>
                          <a:ea typeface="+mn-ea"/>
                          <a:cs typeface="+mn-cs"/>
                        </a:rPr>
                        <a:t>Marco </a:t>
                      </a:r>
                      <a:r>
                        <a:rPr lang="it-IT" sz="2400" b="0" kern="1200" dirty="0" err="1" smtClean="0">
                          <a:solidFill>
                            <a:schemeClr val="tx1"/>
                          </a:solidFill>
                          <a:effectLst/>
                          <a:latin typeface="+mn-lt"/>
                          <a:ea typeface="+mn-ea"/>
                          <a:cs typeface="+mn-cs"/>
                        </a:rPr>
                        <a:t>Calogiuri</a:t>
                      </a:r>
                      <a:r>
                        <a:rPr lang="it-IT" sz="2400" b="0" kern="1200" dirty="0" smtClean="0">
                          <a:solidFill>
                            <a:schemeClr val="tx1"/>
                          </a:solidFill>
                          <a:effectLst/>
                          <a:latin typeface="+mn-lt"/>
                          <a:ea typeface="+mn-ea"/>
                          <a:cs typeface="+mn-cs"/>
                        </a:rPr>
                        <a:t>,</a:t>
                      </a:r>
                      <a:r>
                        <a:rPr lang="it-IT" sz="2400" b="0" kern="1200" baseline="0" dirty="0" smtClean="0">
                          <a:solidFill>
                            <a:schemeClr val="tx1"/>
                          </a:solidFill>
                          <a:effectLst/>
                          <a:latin typeface="+mn-lt"/>
                          <a:ea typeface="+mn-ea"/>
                          <a:cs typeface="+mn-cs"/>
                        </a:rPr>
                        <a:t> </a:t>
                      </a:r>
                      <a:r>
                        <a:rPr lang="it-IT" sz="2400" b="0" kern="1200" dirty="0" smtClean="0">
                          <a:solidFill>
                            <a:schemeClr val="tx1"/>
                          </a:solidFill>
                          <a:effectLst/>
                          <a:latin typeface="+mn-lt"/>
                          <a:ea typeface="+mn-ea"/>
                          <a:cs typeface="+mn-cs"/>
                        </a:rPr>
                        <a:t>Raffaele Caprio, </a:t>
                      </a:r>
                      <a:br>
                        <a:rPr lang="it-IT" sz="2400" b="0" kern="1200" dirty="0" smtClean="0">
                          <a:solidFill>
                            <a:schemeClr val="tx1"/>
                          </a:solidFill>
                          <a:effectLst/>
                          <a:latin typeface="+mn-lt"/>
                          <a:ea typeface="+mn-ea"/>
                          <a:cs typeface="+mn-cs"/>
                        </a:rPr>
                      </a:br>
                      <a:r>
                        <a:rPr lang="it-IT" sz="2400" b="0" kern="1200" dirty="0" smtClean="0">
                          <a:solidFill>
                            <a:schemeClr val="tx1"/>
                          </a:solidFill>
                          <a:effectLst/>
                          <a:latin typeface="+mn-lt"/>
                          <a:ea typeface="+mn-ea"/>
                          <a:cs typeface="+mn-cs"/>
                        </a:rPr>
                        <a:t>Francesca Chiavacci, Stefano </a:t>
                      </a:r>
                      <a:r>
                        <a:rPr lang="it-IT" sz="2400" b="0" kern="1200" dirty="0" err="1" smtClean="0">
                          <a:solidFill>
                            <a:schemeClr val="tx1"/>
                          </a:solidFill>
                          <a:effectLst/>
                          <a:latin typeface="+mn-lt"/>
                          <a:ea typeface="+mn-ea"/>
                          <a:cs typeface="+mn-cs"/>
                        </a:rPr>
                        <a:t>Ciafani</a:t>
                      </a:r>
                      <a:r>
                        <a:rPr lang="it-IT" sz="2400" b="0" kern="1200" dirty="0" smtClean="0">
                          <a:solidFill>
                            <a:schemeClr val="tx1"/>
                          </a:solidFill>
                          <a:effectLst/>
                          <a:latin typeface="+mn-lt"/>
                          <a:ea typeface="+mn-ea"/>
                          <a:cs typeface="+mn-cs"/>
                        </a:rPr>
                        <a:t>, </a:t>
                      </a:r>
                      <a:br>
                        <a:rPr lang="it-IT" sz="2400" b="0" kern="1200" dirty="0" smtClean="0">
                          <a:solidFill>
                            <a:schemeClr val="tx1"/>
                          </a:solidFill>
                          <a:effectLst/>
                          <a:latin typeface="+mn-lt"/>
                          <a:ea typeface="+mn-ea"/>
                          <a:cs typeface="+mn-cs"/>
                        </a:rPr>
                      </a:br>
                      <a:r>
                        <a:rPr lang="it-IT" sz="2400" b="0" kern="1200" dirty="0" smtClean="0">
                          <a:solidFill>
                            <a:schemeClr val="tx1"/>
                          </a:solidFill>
                          <a:effectLst/>
                          <a:latin typeface="+mn-lt"/>
                          <a:ea typeface="+mn-ea"/>
                          <a:cs typeface="+mn-cs"/>
                        </a:rPr>
                        <a:t>Enzo Costa, Daniela </a:t>
                      </a:r>
                      <a:r>
                        <a:rPr lang="it-IT" sz="2400" b="0" kern="1200" dirty="0" err="1" smtClean="0">
                          <a:solidFill>
                            <a:schemeClr val="tx1"/>
                          </a:solidFill>
                          <a:effectLst/>
                          <a:latin typeface="+mn-lt"/>
                          <a:ea typeface="+mn-ea"/>
                          <a:cs typeface="+mn-cs"/>
                        </a:rPr>
                        <a:t>D’arpini</a:t>
                      </a:r>
                      <a:r>
                        <a:rPr lang="it-IT" sz="2400" b="0" kern="1200" dirty="0" smtClean="0">
                          <a:solidFill>
                            <a:schemeClr val="tx1"/>
                          </a:solidFill>
                          <a:effectLst/>
                          <a:latin typeface="+mn-lt"/>
                          <a:ea typeface="+mn-ea"/>
                          <a:cs typeface="+mn-cs"/>
                        </a:rPr>
                        <a:t>, </a:t>
                      </a:r>
                      <a:br>
                        <a:rPr lang="it-IT" sz="2400" b="0" kern="1200" dirty="0" smtClean="0">
                          <a:solidFill>
                            <a:schemeClr val="tx1"/>
                          </a:solidFill>
                          <a:effectLst/>
                          <a:latin typeface="+mn-lt"/>
                          <a:ea typeface="+mn-ea"/>
                          <a:cs typeface="+mn-cs"/>
                        </a:rPr>
                      </a:br>
                      <a:r>
                        <a:rPr lang="it-IT" sz="2400" b="0" kern="1200" dirty="0" smtClean="0">
                          <a:solidFill>
                            <a:schemeClr val="tx1"/>
                          </a:solidFill>
                          <a:effectLst/>
                          <a:latin typeface="+mn-lt"/>
                          <a:ea typeface="+mn-ea"/>
                          <a:cs typeface="+mn-cs"/>
                        </a:rPr>
                        <a:t>Francesca Danese, Riccardo De Facci,</a:t>
                      </a:r>
                      <a:r>
                        <a:rPr lang="it-IT" sz="2400" b="0" kern="1200" baseline="0" dirty="0" smtClean="0">
                          <a:solidFill>
                            <a:schemeClr val="tx1"/>
                          </a:solidFill>
                          <a:effectLst/>
                          <a:latin typeface="+mn-lt"/>
                          <a:ea typeface="+mn-ea"/>
                          <a:cs typeface="+mn-cs"/>
                        </a:rPr>
                        <a:t> </a:t>
                      </a:r>
                      <a:br>
                        <a:rPr lang="it-IT" sz="2400" b="0" kern="1200" baseline="0" dirty="0" smtClean="0">
                          <a:solidFill>
                            <a:schemeClr val="tx1"/>
                          </a:solidFill>
                          <a:effectLst/>
                          <a:latin typeface="+mn-lt"/>
                          <a:ea typeface="+mn-ea"/>
                          <a:cs typeface="+mn-cs"/>
                        </a:rPr>
                      </a:br>
                      <a:r>
                        <a:rPr lang="it-IT" sz="2400" b="0" kern="1200" dirty="0" smtClean="0">
                          <a:solidFill>
                            <a:schemeClr val="tx1"/>
                          </a:solidFill>
                          <a:effectLst/>
                          <a:latin typeface="+mn-lt"/>
                          <a:ea typeface="+mn-ea"/>
                          <a:cs typeface="+mn-cs"/>
                        </a:rPr>
                        <a:t>Luca De </a:t>
                      </a:r>
                      <a:r>
                        <a:rPr lang="it-IT" sz="2400" b="0" kern="1200" dirty="0" err="1" smtClean="0">
                          <a:solidFill>
                            <a:schemeClr val="tx1"/>
                          </a:solidFill>
                          <a:effectLst/>
                          <a:latin typeface="+mn-lt"/>
                          <a:ea typeface="+mn-ea"/>
                          <a:cs typeface="+mn-cs"/>
                        </a:rPr>
                        <a:t>Fraia</a:t>
                      </a:r>
                      <a:r>
                        <a:rPr lang="it-IT" sz="2400" b="0" kern="1200" dirty="0" smtClean="0">
                          <a:solidFill>
                            <a:schemeClr val="tx1"/>
                          </a:solidFill>
                          <a:effectLst/>
                          <a:latin typeface="+mn-lt"/>
                          <a:ea typeface="+mn-ea"/>
                          <a:cs typeface="+mn-cs"/>
                        </a:rPr>
                        <a:t>, Anna Di Mascio, </a:t>
                      </a:r>
                      <a:br>
                        <a:rPr lang="it-IT" sz="2400" b="0" kern="1200" dirty="0" smtClean="0">
                          <a:solidFill>
                            <a:schemeClr val="tx1"/>
                          </a:solidFill>
                          <a:effectLst/>
                          <a:latin typeface="+mn-lt"/>
                          <a:ea typeface="+mn-ea"/>
                          <a:cs typeface="+mn-cs"/>
                        </a:rPr>
                      </a:br>
                      <a:r>
                        <a:rPr lang="it-IT" sz="2400" b="0" kern="1200" dirty="0" smtClean="0">
                          <a:solidFill>
                            <a:schemeClr val="tx1"/>
                          </a:solidFill>
                          <a:effectLst/>
                          <a:latin typeface="+mn-lt"/>
                          <a:ea typeface="+mn-ea"/>
                          <a:cs typeface="+mn-cs"/>
                        </a:rPr>
                        <a:t>Alessandro </a:t>
                      </a:r>
                      <a:r>
                        <a:rPr lang="it-IT" sz="2400" b="0" kern="1200" dirty="0" err="1" smtClean="0">
                          <a:solidFill>
                            <a:schemeClr val="tx1"/>
                          </a:solidFill>
                          <a:effectLst/>
                          <a:latin typeface="+mn-lt"/>
                          <a:ea typeface="+mn-ea"/>
                          <a:cs typeface="+mn-cs"/>
                        </a:rPr>
                        <a:t>Geria</a:t>
                      </a:r>
                      <a:r>
                        <a:rPr lang="it-IT" sz="2400" b="0" kern="1200" dirty="0" smtClean="0">
                          <a:solidFill>
                            <a:schemeClr val="tx1"/>
                          </a:solidFill>
                          <a:effectLst/>
                          <a:latin typeface="+mn-lt"/>
                          <a:ea typeface="+mn-ea"/>
                          <a:cs typeface="+mn-cs"/>
                        </a:rPr>
                        <a:t>, Vincenzo Manco, </a:t>
                      </a:r>
                      <a:br>
                        <a:rPr lang="it-IT" sz="2400" b="0" kern="1200" dirty="0" smtClean="0">
                          <a:solidFill>
                            <a:schemeClr val="tx1"/>
                          </a:solidFill>
                          <a:effectLst/>
                          <a:latin typeface="+mn-lt"/>
                          <a:ea typeface="+mn-ea"/>
                          <a:cs typeface="+mn-cs"/>
                        </a:rPr>
                      </a:br>
                      <a:r>
                        <a:rPr lang="it-IT" sz="2400" b="0" kern="1200" dirty="0" smtClean="0">
                          <a:solidFill>
                            <a:schemeClr val="tx1"/>
                          </a:solidFill>
                          <a:effectLst/>
                          <a:latin typeface="+mn-lt"/>
                          <a:ea typeface="+mn-ea"/>
                          <a:cs typeface="+mn-cs"/>
                        </a:rPr>
                        <a:t>Bruno </a:t>
                      </a:r>
                      <a:r>
                        <a:rPr lang="it-IT" sz="2400" b="0" kern="1200" dirty="0" err="1" smtClean="0">
                          <a:solidFill>
                            <a:schemeClr val="tx1"/>
                          </a:solidFill>
                          <a:effectLst/>
                          <a:latin typeface="+mn-lt"/>
                          <a:ea typeface="+mn-ea"/>
                          <a:cs typeface="+mn-cs"/>
                        </a:rPr>
                        <a:t>Molea</a:t>
                      </a:r>
                      <a:r>
                        <a:rPr lang="it-IT" sz="2400" b="0" kern="1200" dirty="0" smtClean="0">
                          <a:solidFill>
                            <a:schemeClr val="tx1"/>
                          </a:solidFill>
                          <a:effectLst/>
                          <a:latin typeface="+mn-lt"/>
                          <a:ea typeface="+mn-ea"/>
                          <a:cs typeface="+mn-cs"/>
                        </a:rPr>
                        <a:t>, Ilario Moreschi, </a:t>
                      </a:r>
                      <a:br>
                        <a:rPr lang="it-IT" sz="2400" b="0" kern="1200" dirty="0" smtClean="0">
                          <a:solidFill>
                            <a:schemeClr val="tx1"/>
                          </a:solidFill>
                          <a:effectLst/>
                          <a:latin typeface="+mn-lt"/>
                          <a:ea typeface="+mn-ea"/>
                          <a:cs typeface="+mn-cs"/>
                        </a:rPr>
                      </a:br>
                      <a:r>
                        <a:rPr lang="it-IT" sz="2400" b="0" kern="1200" dirty="0" smtClean="0">
                          <a:solidFill>
                            <a:schemeClr val="tx1"/>
                          </a:solidFill>
                          <a:effectLst/>
                          <a:latin typeface="+mn-lt"/>
                          <a:ea typeface="+mn-ea"/>
                          <a:cs typeface="+mn-cs"/>
                        </a:rPr>
                        <a:t>Giancarlo Moretti, Alberto </a:t>
                      </a:r>
                      <a:r>
                        <a:rPr lang="it-IT" sz="2400" b="0" kern="1200" dirty="0" err="1" smtClean="0">
                          <a:solidFill>
                            <a:schemeClr val="tx1"/>
                          </a:solidFill>
                          <a:effectLst/>
                          <a:latin typeface="+mn-lt"/>
                          <a:ea typeface="+mn-ea"/>
                          <a:cs typeface="+mn-cs"/>
                        </a:rPr>
                        <a:t>Oranges</a:t>
                      </a:r>
                      <a:r>
                        <a:rPr lang="it-IT" sz="2400" b="0" kern="1200" dirty="0" smtClean="0">
                          <a:solidFill>
                            <a:schemeClr val="tx1"/>
                          </a:solidFill>
                          <a:effectLst/>
                          <a:latin typeface="+mn-lt"/>
                          <a:ea typeface="+mn-ea"/>
                          <a:cs typeface="+mn-cs"/>
                        </a:rPr>
                        <a:t>, </a:t>
                      </a:r>
                      <a:br>
                        <a:rPr lang="it-IT" sz="2400" b="0" kern="1200" dirty="0" smtClean="0">
                          <a:solidFill>
                            <a:schemeClr val="tx1"/>
                          </a:solidFill>
                          <a:effectLst/>
                          <a:latin typeface="+mn-lt"/>
                          <a:ea typeface="+mn-ea"/>
                          <a:cs typeface="+mn-cs"/>
                        </a:rPr>
                      </a:br>
                      <a:r>
                        <a:rPr lang="it-IT" sz="2400" b="0" kern="1200" dirty="0" smtClean="0">
                          <a:solidFill>
                            <a:schemeClr val="tx1"/>
                          </a:solidFill>
                          <a:effectLst/>
                          <a:latin typeface="+mn-lt"/>
                          <a:ea typeface="+mn-ea"/>
                          <a:cs typeface="+mn-cs"/>
                        </a:rPr>
                        <a:t>Gianni </a:t>
                      </a:r>
                      <a:r>
                        <a:rPr lang="it-IT" sz="2400" b="0" kern="1200" dirty="0" err="1" smtClean="0">
                          <a:solidFill>
                            <a:schemeClr val="tx1"/>
                          </a:solidFill>
                          <a:effectLst/>
                          <a:latin typeface="+mn-lt"/>
                          <a:ea typeface="+mn-ea"/>
                          <a:cs typeface="+mn-cs"/>
                        </a:rPr>
                        <a:t>Pensabene</a:t>
                      </a:r>
                      <a:r>
                        <a:rPr lang="it-IT" sz="2400" b="0" kern="1200" dirty="0" smtClean="0">
                          <a:solidFill>
                            <a:schemeClr val="tx1"/>
                          </a:solidFill>
                          <a:effectLst/>
                          <a:latin typeface="+mn-lt"/>
                          <a:ea typeface="+mn-ea"/>
                          <a:cs typeface="+mn-cs"/>
                        </a:rPr>
                        <a:t>, Gianni Salvadori, </a:t>
                      </a:r>
                      <a:br>
                        <a:rPr lang="it-IT" sz="2400" b="0" kern="1200" dirty="0" smtClean="0">
                          <a:solidFill>
                            <a:schemeClr val="tx1"/>
                          </a:solidFill>
                          <a:effectLst/>
                          <a:latin typeface="+mn-lt"/>
                          <a:ea typeface="+mn-ea"/>
                          <a:cs typeface="+mn-cs"/>
                        </a:rPr>
                      </a:br>
                      <a:r>
                        <a:rPr lang="it-IT" sz="2400" b="0" kern="1200" dirty="0" smtClean="0">
                          <a:solidFill>
                            <a:schemeClr val="tx1"/>
                          </a:solidFill>
                          <a:effectLst/>
                          <a:latin typeface="+mn-lt"/>
                          <a:ea typeface="+mn-ea"/>
                          <a:cs typeface="+mn-cs"/>
                        </a:rPr>
                        <a:t>Roberto Speziale,</a:t>
                      </a:r>
                      <a:r>
                        <a:rPr lang="it-IT" sz="2400" b="0" kern="1200" baseline="0" dirty="0" smtClean="0">
                          <a:solidFill>
                            <a:schemeClr val="tx1"/>
                          </a:solidFill>
                          <a:effectLst/>
                          <a:latin typeface="+mn-lt"/>
                          <a:ea typeface="+mn-ea"/>
                          <a:cs typeface="+mn-cs"/>
                        </a:rPr>
                        <a:t> Stefano Tassinari, Eleonora Vanni, </a:t>
                      </a:r>
                      <a:r>
                        <a:rPr lang="it-IT" sz="2400" b="0" kern="1200" dirty="0" smtClean="0">
                          <a:solidFill>
                            <a:schemeClr val="tx1"/>
                          </a:solidFill>
                          <a:effectLst/>
                          <a:latin typeface="+mn-lt"/>
                          <a:ea typeface="+mn-ea"/>
                          <a:cs typeface="+mn-cs"/>
                        </a:rPr>
                        <a:t>Fausto Viviani.</a:t>
                      </a:r>
                      <a:endParaRPr lang="it-IT" sz="2400" b="0" kern="1200" dirty="0">
                        <a:solidFill>
                          <a:schemeClr val="tx1"/>
                        </a:solidFill>
                        <a:effectLst/>
                        <a:latin typeface="+mn-lt"/>
                        <a:ea typeface="+mn-ea"/>
                        <a:cs typeface="+mn-cs"/>
                      </a:endParaRPr>
                    </a:p>
                  </a:txBody>
                  <a:tcPr marL="68580" marR="68580" marT="0" marB="0">
                    <a:noFill/>
                  </a:tcPr>
                </a:tc>
                <a:extLst>
                  <a:ext uri="{0D108BD9-81ED-4DB2-BD59-A6C34878D82A}">
                    <a16:rowId xmlns:a16="http://schemas.microsoft.com/office/drawing/2014/main" val="1406406560"/>
                  </a:ext>
                </a:extLst>
              </a:tr>
            </a:tbl>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2236132972"/>
              </p:ext>
            </p:extLst>
          </p:nvPr>
        </p:nvGraphicFramePr>
        <p:xfrm>
          <a:off x="6987733" y="1996481"/>
          <a:ext cx="4662186" cy="3032951"/>
        </p:xfrm>
        <a:graphic>
          <a:graphicData uri="http://schemas.openxmlformats.org/drawingml/2006/table">
            <a:tbl>
              <a:tblPr firstRow="1" firstCol="1" bandRow="1">
                <a:tableStyleId>{5C22544A-7EE6-4342-B048-85BDC9FD1C3A}</a:tableStyleId>
              </a:tblPr>
              <a:tblGrid>
                <a:gridCol w="4662186">
                  <a:extLst>
                    <a:ext uri="{9D8B030D-6E8A-4147-A177-3AD203B41FA5}">
                      <a16:colId xmlns:a16="http://schemas.microsoft.com/office/drawing/2014/main" val="1931771097"/>
                    </a:ext>
                  </a:extLst>
                </a:gridCol>
              </a:tblGrid>
              <a:tr h="35442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it-IT" sz="2400" b="0" i="0" dirty="0" smtClean="0">
                          <a:solidFill>
                            <a:schemeClr val="tx1"/>
                          </a:solidFill>
                          <a:effectLst/>
                          <a:latin typeface="+mn-lt"/>
                          <a:ea typeface="Calibri" panose="020F0502020204030204" pitchFamily="34" charset="0"/>
                          <a:cs typeface="Times New Roman" panose="02020603050405020304" pitchFamily="18" charset="0"/>
                        </a:rPr>
                        <a:t>Federico Amico,</a:t>
                      </a:r>
                      <a:r>
                        <a:rPr lang="it-IT" sz="2400" b="0" i="0" baseline="0" dirty="0" smtClean="0">
                          <a:solidFill>
                            <a:schemeClr val="tx1"/>
                          </a:solidFill>
                          <a:effectLst/>
                          <a:latin typeface="+mn-lt"/>
                          <a:ea typeface="Calibri" panose="020F0502020204030204" pitchFamily="34" charset="0"/>
                          <a:cs typeface="Times New Roman" panose="02020603050405020304" pitchFamily="18" charset="0"/>
                        </a:rPr>
                        <a:t> </a:t>
                      </a:r>
                      <a:r>
                        <a:rPr lang="it-IT" sz="2400" b="0" i="0" dirty="0" smtClean="0">
                          <a:solidFill>
                            <a:schemeClr val="tx1"/>
                          </a:solidFill>
                          <a:effectLst/>
                          <a:latin typeface="+mn-lt"/>
                          <a:ea typeface="Calibri" panose="020F0502020204030204" pitchFamily="34" charset="0"/>
                          <a:cs typeface="Times New Roman" panose="02020603050405020304" pitchFamily="18" charset="0"/>
                        </a:rPr>
                        <a:t>Gianluca </a:t>
                      </a:r>
                      <a:r>
                        <a:rPr lang="it-IT" sz="2400" b="0" i="0" dirty="0" err="1" smtClean="0">
                          <a:solidFill>
                            <a:schemeClr val="tx1"/>
                          </a:solidFill>
                          <a:effectLst/>
                          <a:latin typeface="+mn-lt"/>
                          <a:ea typeface="Calibri" panose="020F0502020204030204" pitchFamily="34" charset="0"/>
                          <a:cs typeface="Times New Roman" panose="02020603050405020304" pitchFamily="18" charset="0"/>
                        </a:rPr>
                        <a:t>Cantisani</a:t>
                      </a:r>
                      <a:r>
                        <a:rPr lang="it-IT" sz="2400" b="0" i="0" dirty="0" smtClean="0">
                          <a:solidFill>
                            <a:schemeClr val="tx1"/>
                          </a:solidFill>
                          <a:effectLst/>
                          <a:latin typeface="+mn-lt"/>
                          <a:ea typeface="Calibri" panose="020F0502020204030204" pitchFamily="34" charset="0"/>
                          <a:cs typeface="Times New Roman" panose="02020603050405020304" pitchFamily="18" charset="0"/>
                        </a:rPr>
                        <a:t>, Stefano Gobbi, Domenico Iannello, Rossella </a:t>
                      </a:r>
                      <a:r>
                        <a:rPr lang="it-IT" sz="2400" b="0" i="0" dirty="0" err="1" smtClean="0">
                          <a:solidFill>
                            <a:schemeClr val="tx1"/>
                          </a:solidFill>
                          <a:effectLst/>
                          <a:latin typeface="+mn-lt"/>
                          <a:ea typeface="Calibri" panose="020F0502020204030204" pitchFamily="34" charset="0"/>
                          <a:cs typeface="Times New Roman" panose="02020603050405020304" pitchFamily="18" charset="0"/>
                        </a:rPr>
                        <a:t>Muroni</a:t>
                      </a:r>
                      <a:r>
                        <a:rPr lang="it-IT" sz="2400" b="0" i="0" dirty="0" smtClean="0">
                          <a:solidFill>
                            <a:schemeClr val="tx1"/>
                          </a:solidFill>
                          <a:effectLst/>
                          <a:latin typeface="+mn-lt"/>
                          <a:ea typeface="Calibri" panose="020F0502020204030204" pitchFamily="34" charset="0"/>
                          <a:cs typeface="Times New Roman" panose="02020603050405020304" pitchFamily="18" charset="0"/>
                        </a:rPr>
                        <a:t>,</a:t>
                      </a:r>
                      <a:r>
                        <a:rPr lang="it-IT" sz="2400" b="0" i="0" baseline="0" dirty="0" smtClean="0">
                          <a:solidFill>
                            <a:schemeClr val="tx1"/>
                          </a:solidFill>
                          <a:effectLst/>
                          <a:latin typeface="+mn-lt"/>
                          <a:ea typeface="Calibri" panose="020F0502020204030204" pitchFamily="34" charset="0"/>
                          <a:cs typeface="Times New Roman" panose="02020603050405020304" pitchFamily="18" charset="0"/>
                        </a:rPr>
                        <a:t> Nirvana Nisi, Filiberto Parente, Monica Poletto, </a:t>
                      </a:r>
                      <a:r>
                        <a:rPr lang="it-IT" sz="2400" b="0" i="0" baseline="0" dirty="0" err="1" smtClean="0">
                          <a:solidFill>
                            <a:schemeClr val="tx1"/>
                          </a:solidFill>
                          <a:effectLst/>
                          <a:latin typeface="+mn-lt"/>
                          <a:ea typeface="Calibri" panose="020F0502020204030204" pitchFamily="34" charset="0"/>
                          <a:cs typeface="Times New Roman" panose="02020603050405020304" pitchFamily="18" charset="0"/>
                        </a:rPr>
                        <a:t>Esarmo</a:t>
                      </a:r>
                      <a:r>
                        <a:rPr lang="it-IT" sz="2400" b="0" i="0" baseline="0" dirty="0" smtClean="0">
                          <a:solidFill>
                            <a:schemeClr val="tx1"/>
                          </a:solidFill>
                          <a:effectLst/>
                          <a:latin typeface="+mn-lt"/>
                          <a:ea typeface="Calibri" panose="020F0502020204030204" pitchFamily="34" charset="0"/>
                          <a:cs typeface="Times New Roman" panose="02020603050405020304" pitchFamily="18" charset="0"/>
                        </a:rPr>
                        <a:t> Righini, Sergio </a:t>
                      </a:r>
                      <a:r>
                        <a:rPr lang="it-IT" sz="2400" b="0" i="0" baseline="0" dirty="0" err="1" smtClean="0">
                          <a:solidFill>
                            <a:schemeClr val="tx1"/>
                          </a:solidFill>
                          <a:effectLst/>
                          <a:latin typeface="+mn-lt"/>
                          <a:ea typeface="Calibri" panose="020F0502020204030204" pitchFamily="34" charset="0"/>
                          <a:cs typeface="Times New Roman" panose="02020603050405020304" pitchFamily="18" charset="0"/>
                        </a:rPr>
                        <a:t>Silvotti</a:t>
                      </a:r>
                      <a:r>
                        <a:rPr lang="it-IT" sz="2400" b="0" i="0" baseline="0" dirty="0" smtClean="0">
                          <a:solidFill>
                            <a:schemeClr val="tx1"/>
                          </a:solidFill>
                          <a:effectLst/>
                          <a:latin typeface="+mn-lt"/>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07000"/>
                        </a:lnSpc>
                        <a:spcBef>
                          <a:spcPts val="0"/>
                        </a:spcBef>
                        <a:spcAft>
                          <a:spcPts val="0"/>
                        </a:spcAft>
                        <a:buClrTx/>
                        <a:buSzTx/>
                        <a:buFontTx/>
                        <a:buNone/>
                        <a:tabLst/>
                        <a:defRPr/>
                      </a:pPr>
                      <a:r>
                        <a:rPr lang="it-IT" sz="2400" b="0" i="0" baseline="0" dirty="0" smtClean="0">
                          <a:solidFill>
                            <a:schemeClr val="tx1"/>
                          </a:solidFill>
                          <a:effectLst/>
                          <a:latin typeface="+mn-lt"/>
                          <a:ea typeface="Calibri" panose="020F0502020204030204" pitchFamily="34" charset="0"/>
                          <a:cs typeface="Times New Roman" panose="02020603050405020304" pitchFamily="18" charset="0"/>
                        </a:rPr>
                        <a:t>Paolo </a:t>
                      </a:r>
                      <a:r>
                        <a:rPr lang="it-IT" sz="2400" b="0" i="0" baseline="0" dirty="0" err="1" smtClean="0">
                          <a:solidFill>
                            <a:schemeClr val="tx1"/>
                          </a:solidFill>
                          <a:effectLst/>
                          <a:latin typeface="+mn-lt"/>
                          <a:ea typeface="Calibri" panose="020F0502020204030204" pitchFamily="34" charset="0"/>
                          <a:cs typeface="Times New Roman" panose="02020603050405020304" pitchFamily="18" charset="0"/>
                        </a:rPr>
                        <a:t>Tamiazzo</a:t>
                      </a:r>
                      <a:r>
                        <a:rPr lang="it-IT" sz="2400" b="0" i="0" baseline="0" dirty="0" smtClean="0">
                          <a:solidFill>
                            <a:schemeClr val="tx1"/>
                          </a:solidFill>
                          <a:effectLst/>
                          <a:latin typeface="+mn-lt"/>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07000"/>
                        </a:lnSpc>
                        <a:spcBef>
                          <a:spcPts val="0"/>
                        </a:spcBef>
                        <a:spcAft>
                          <a:spcPts val="0"/>
                        </a:spcAft>
                        <a:buClrTx/>
                        <a:buSzTx/>
                        <a:buFontTx/>
                        <a:buNone/>
                        <a:tabLst/>
                        <a:defRPr/>
                      </a:pPr>
                      <a:r>
                        <a:rPr lang="it-IT" sz="2400" b="0" i="0" baseline="0" dirty="0" smtClean="0">
                          <a:solidFill>
                            <a:schemeClr val="tx1"/>
                          </a:solidFill>
                          <a:effectLst/>
                          <a:latin typeface="+mn-lt"/>
                          <a:ea typeface="Calibri" panose="020F0502020204030204" pitchFamily="34" charset="0"/>
                          <a:cs typeface="Times New Roman" panose="02020603050405020304" pitchFamily="18" charset="0"/>
                        </a:rPr>
                        <a:t>Don Armando Zappolini.</a:t>
                      </a:r>
                    </a:p>
                    <a:p>
                      <a:pPr marL="0" marR="0" indent="0" algn="just" defTabSz="914400" rtl="0" eaLnBrk="1" fontAlgn="auto" latinLnBrk="0" hangingPunct="1">
                        <a:lnSpc>
                          <a:spcPct val="107000"/>
                        </a:lnSpc>
                        <a:spcBef>
                          <a:spcPts val="0"/>
                        </a:spcBef>
                        <a:spcAft>
                          <a:spcPts val="0"/>
                        </a:spcAft>
                        <a:buClrTx/>
                        <a:buSzTx/>
                        <a:buFontTx/>
                        <a:buNone/>
                        <a:tabLst/>
                        <a:defRPr/>
                      </a:pPr>
                      <a:endParaRPr lang="it-IT"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622372739"/>
                  </a:ext>
                </a:extLst>
              </a:tr>
            </a:tbl>
          </a:graphicData>
        </a:graphic>
      </p:graphicFrame>
      <p:sp>
        <p:nvSpPr>
          <p:cNvPr id="10" name="Titolo 1"/>
          <p:cNvSpPr txBox="1">
            <a:spLocks/>
          </p:cNvSpPr>
          <p:nvPr/>
        </p:nvSpPr>
        <p:spPr>
          <a:xfrm>
            <a:off x="6730678" y="1017316"/>
            <a:ext cx="4635661" cy="5486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smtClean="0">
                <a:latin typeface="+mn-lt"/>
              </a:rPr>
              <a:t>Nel corso di questi </a:t>
            </a:r>
            <a:r>
              <a:rPr lang="it-IT" sz="3200" b="1" dirty="0" smtClean="0">
                <a:latin typeface="+mn-lt"/>
              </a:rPr>
              <a:t>anni</a:t>
            </a:r>
            <a:endParaRPr lang="it-IT" sz="3200" b="1" dirty="0">
              <a:latin typeface="+mn-lt"/>
            </a:endParaRPr>
          </a:p>
        </p:txBody>
      </p:sp>
    </p:spTree>
    <p:extLst>
      <p:ext uri="{BB962C8B-B14F-4D97-AF65-F5344CB8AC3E}">
        <p14:creationId xmlns:p14="http://schemas.microsoft.com/office/powerpoint/2010/main" val="840150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baseline per sl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graphicFrame>
        <p:nvGraphicFramePr>
          <p:cNvPr id="6" name="Segnaposto contenuto 3"/>
          <p:cNvGraphicFramePr>
            <a:graphicFrameLocks/>
          </p:cNvGraphicFramePr>
          <p:nvPr>
            <p:extLst>
              <p:ext uri="{D42A27DB-BD31-4B8C-83A1-F6EECF244321}">
                <p14:modId xmlns:p14="http://schemas.microsoft.com/office/powerpoint/2010/main" val="13203963"/>
              </p:ext>
            </p:extLst>
          </p:nvPr>
        </p:nvGraphicFramePr>
        <p:xfrm>
          <a:off x="2061321" y="2123954"/>
          <a:ext cx="8069357" cy="2405256"/>
        </p:xfrm>
        <a:graphic>
          <a:graphicData uri="http://schemas.openxmlformats.org/drawingml/2006/table">
            <a:tbl>
              <a:tblPr firstRow="1" firstCol="1" bandRow="1">
                <a:tableStyleId>{5C22544A-7EE6-4342-B048-85BDC9FD1C3A}</a:tableStyleId>
              </a:tblPr>
              <a:tblGrid>
                <a:gridCol w="3153505">
                  <a:extLst>
                    <a:ext uri="{9D8B030D-6E8A-4147-A177-3AD203B41FA5}">
                      <a16:colId xmlns:a16="http://schemas.microsoft.com/office/drawing/2014/main" val="1234755137"/>
                    </a:ext>
                  </a:extLst>
                </a:gridCol>
                <a:gridCol w="1476693">
                  <a:extLst>
                    <a:ext uri="{9D8B030D-6E8A-4147-A177-3AD203B41FA5}">
                      <a16:colId xmlns:a16="http://schemas.microsoft.com/office/drawing/2014/main" val="3794905050"/>
                    </a:ext>
                  </a:extLst>
                </a:gridCol>
                <a:gridCol w="3439159">
                  <a:extLst>
                    <a:ext uri="{9D8B030D-6E8A-4147-A177-3AD203B41FA5}">
                      <a16:colId xmlns:a16="http://schemas.microsoft.com/office/drawing/2014/main" val="289140266"/>
                    </a:ext>
                  </a:extLst>
                </a:gridCol>
              </a:tblGrid>
              <a:tr h="380909">
                <a:tc>
                  <a:txBody>
                    <a:bodyPr/>
                    <a:lstStyle/>
                    <a:p>
                      <a:pPr algn="l">
                        <a:lnSpc>
                          <a:spcPct val="107000"/>
                        </a:lnSpc>
                        <a:spcAft>
                          <a:spcPts val="0"/>
                        </a:spcAft>
                      </a:pPr>
                      <a:r>
                        <a:rPr lang="it-IT" sz="2400" dirty="0" smtClean="0">
                          <a:solidFill>
                            <a:schemeClr val="tx1"/>
                          </a:solidFill>
                          <a:effectLst/>
                        </a:rPr>
                        <a:t>Organo di Controllo</a:t>
                      </a:r>
                      <a:endPar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tc>
                  <a:txBody>
                    <a:bodyPr/>
                    <a:lstStyle/>
                    <a:p>
                      <a:pPr algn="just">
                        <a:lnSpc>
                          <a:spcPct val="107000"/>
                        </a:lnSpc>
                        <a:spcAft>
                          <a:spcPts val="0"/>
                        </a:spcAft>
                      </a:pPr>
                      <a:r>
                        <a:rPr lang="it-IT" sz="2400" dirty="0">
                          <a:solidFill>
                            <a:schemeClr val="tx1"/>
                          </a:solidFill>
                          <a:effectLst/>
                        </a:rPr>
                        <a:t> </a:t>
                      </a:r>
                      <a:endPar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tc>
                  <a:txBody>
                    <a:bodyPr/>
                    <a:lstStyle/>
                    <a:p>
                      <a:pPr algn="just">
                        <a:lnSpc>
                          <a:spcPct val="107000"/>
                        </a:lnSpc>
                        <a:spcAft>
                          <a:spcPts val="0"/>
                        </a:spcAft>
                      </a:pPr>
                      <a:r>
                        <a:rPr lang="it-IT" sz="2400" dirty="0" smtClean="0">
                          <a:solidFill>
                            <a:schemeClr val="tx1"/>
                          </a:solidFill>
                          <a:effectLst/>
                        </a:rPr>
                        <a:t>Collegio di Garanzia</a:t>
                      </a:r>
                      <a:endPar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extLst>
                  <a:ext uri="{0D108BD9-81ED-4DB2-BD59-A6C34878D82A}">
                    <a16:rowId xmlns:a16="http://schemas.microsoft.com/office/drawing/2014/main" val="1169406226"/>
                  </a:ext>
                </a:extLst>
              </a:tr>
              <a:tr h="373067">
                <a:tc>
                  <a:txBody>
                    <a:bodyPr/>
                    <a:lstStyle/>
                    <a:p>
                      <a:pPr algn="l">
                        <a:lnSpc>
                          <a:spcPct val="107000"/>
                        </a:lnSpc>
                        <a:spcAft>
                          <a:spcPts val="0"/>
                        </a:spcAft>
                      </a:pPr>
                      <a:r>
                        <a:rPr lang="it-IT" sz="2400" b="0" dirty="0" smtClean="0">
                          <a:solidFill>
                            <a:schemeClr val="tx1"/>
                          </a:solidFill>
                          <a:effectLst/>
                        </a:rPr>
                        <a:t>Gianluca</a:t>
                      </a:r>
                      <a:r>
                        <a:rPr lang="it-IT" sz="2400" b="0" baseline="0" dirty="0" smtClean="0">
                          <a:solidFill>
                            <a:schemeClr val="tx1"/>
                          </a:solidFill>
                          <a:effectLst/>
                        </a:rPr>
                        <a:t> </a:t>
                      </a:r>
                      <a:r>
                        <a:rPr lang="it-IT" sz="2400" b="0" dirty="0" err="1" smtClean="0">
                          <a:solidFill>
                            <a:schemeClr val="tx1"/>
                          </a:solidFill>
                          <a:effectLst/>
                        </a:rPr>
                        <a:t>Mezzasoma</a:t>
                      </a:r>
                      <a:r>
                        <a:rPr lang="it-IT" sz="2400" b="0" dirty="0" smtClean="0">
                          <a:solidFill>
                            <a:schemeClr val="tx1"/>
                          </a:solidFill>
                          <a:effectLst/>
                        </a:rPr>
                        <a:t> </a:t>
                      </a:r>
                      <a:endParaRPr lang="it-IT"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tc>
                  <a:txBody>
                    <a:bodyPr/>
                    <a:lstStyle/>
                    <a:p>
                      <a:pPr algn="just">
                        <a:lnSpc>
                          <a:spcPct val="107000"/>
                        </a:lnSpc>
                        <a:spcAft>
                          <a:spcPts val="0"/>
                        </a:spcAft>
                      </a:pPr>
                      <a:r>
                        <a:rPr lang="it-IT" sz="2400" dirty="0">
                          <a:solidFill>
                            <a:schemeClr val="tx1"/>
                          </a:solidFill>
                          <a:effectLst/>
                        </a:rPr>
                        <a:t> </a:t>
                      </a:r>
                      <a:endPar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tc>
                  <a:txBody>
                    <a:bodyPr/>
                    <a:lstStyle/>
                    <a:p>
                      <a:pPr algn="just">
                        <a:lnSpc>
                          <a:spcPct val="107000"/>
                        </a:lnSpc>
                        <a:spcAft>
                          <a:spcPts val="0"/>
                        </a:spcAft>
                      </a:pPr>
                      <a:r>
                        <a:rPr lang="it-IT" sz="2400" dirty="0">
                          <a:solidFill>
                            <a:schemeClr val="tx1"/>
                          </a:solidFill>
                          <a:effectLst/>
                        </a:rPr>
                        <a:t>Don </a:t>
                      </a:r>
                      <a:r>
                        <a:rPr lang="it-IT" sz="2400" dirty="0" smtClean="0">
                          <a:solidFill>
                            <a:schemeClr val="tx1"/>
                          </a:solidFill>
                          <a:effectLst/>
                        </a:rPr>
                        <a:t>Giovanni D’andrea</a:t>
                      </a:r>
                      <a:endPar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extLst>
                  <a:ext uri="{0D108BD9-81ED-4DB2-BD59-A6C34878D82A}">
                    <a16:rowId xmlns:a16="http://schemas.microsoft.com/office/drawing/2014/main" val="2449815969"/>
                  </a:ext>
                </a:extLst>
              </a:tr>
              <a:tr h="373067">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it-IT" sz="2400" b="0" dirty="0" smtClean="0">
                          <a:solidFill>
                            <a:schemeClr val="tx1"/>
                          </a:solidFill>
                          <a:effectLst/>
                        </a:rPr>
                        <a:t>Giuseppe Di Francesco</a:t>
                      </a:r>
                      <a:endParaRPr lang="it-IT"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tc>
                  <a:txBody>
                    <a:bodyPr/>
                    <a:lstStyle/>
                    <a:p>
                      <a:pPr algn="just">
                        <a:lnSpc>
                          <a:spcPct val="107000"/>
                        </a:lnSpc>
                        <a:spcAft>
                          <a:spcPts val="0"/>
                        </a:spcAft>
                      </a:pPr>
                      <a:r>
                        <a:rPr lang="it-IT" sz="2400" dirty="0">
                          <a:solidFill>
                            <a:schemeClr val="tx1"/>
                          </a:solidFill>
                          <a:effectLst/>
                        </a:rPr>
                        <a:t> </a:t>
                      </a:r>
                      <a:endPar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it-IT" sz="2400" dirty="0" smtClean="0">
                          <a:solidFill>
                            <a:schemeClr val="tx1"/>
                          </a:solidFill>
                          <a:effectLst/>
                        </a:rPr>
                        <a:t>Alessandro Biadene</a:t>
                      </a:r>
                      <a:endPar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extLst>
                  <a:ext uri="{0D108BD9-81ED-4DB2-BD59-A6C34878D82A}">
                    <a16:rowId xmlns:a16="http://schemas.microsoft.com/office/drawing/2014/main" val="3418330516"/>
                  </a:ext>
                </a:extLst>
              </a:tr>
              <a:tr h="373067">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it-IT" sz="2400" b="0" dirty="0" smtClean="0">
                          <a:solidFill>
                            <a:schemeClr val="tx1"/>
                          </a:solidFill>
                          <a:effectLst/>
                        </a:rPr>
                        <a:t>Franco Giona</a:t>
                      </a:r>
                      <a:endParaRPr lang="it-IT"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tc>
                  <a:txBody>
                    <a:bodyPr/>
                    <a:lstStyle/>
                    <a:p>
                      <a:pPr algn="just">
                        <a:lnSpc>
                          <a:spcPct val="107000"/>
                        </a:lnSpc>
                        <a:spcAft>
                          <a:spcPts val="0"/>
                        </a:spcAft>
                      </a:pPr>
                      <a:r>
                        <a:rPr lang="it-IT" sz="2400">
                          <a:solidFill>
                            <a:schemeClr val="tx1"/>
                          </a:solidFill>
                          <a:effectLst/>
                        </a:rPr>
                        <a:t> </a:t>
                      </a:r>
                      <a:endParaRPr lang="it-IT"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it-IT" sz="2400" dirty="0" smtClean="0">
                          <a:solidFill>
                            <a:schemeClr val="tx1"/>
                          </a:solidFill>
                          <a:effectLst/>
                        </a:rPr>
                        <a:t>Gianluigi</a:t>
                      </a:r>
                      <a:r>
                        <a:rPr lang="it-IT" sz="2400" baseline="0" dirty="0" smtClean="0">
                          <a:solidFill>
                            <a:schemeClr val="tx1"/>
                          </a:solidFill>
                          <a:effectLst/>
                          <a:latin typeface="Calibri" panose="020F0502020204030204" pitchFamily="34" charset="0"/>
                          <a:cs typeface="Times New Roman" panose="02020603050405020304" pitchFamily="18" charset="0"/>
                        </a:rPr>
                        <a:t> </a:t>
                      </a:r>
                      <a:r>
                        <a:rPr lang="it-IT" sz="2400" dirty="0" smtClean="0">
                          <a:solidFill>
                            <a:schemeClr val="tx1"/>
                          </a:solidFill>
                          <a:effectLst/>
                        </a:rPr>
                        <a:t>De Gregorio</a:t>
                      </a:r>
                      <a:endPar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extLst>
                  <a:ext uri="{0D108BD9-81ED-4DB2-BD59-A6C34878D82A}">
                    <a16:rowId xmlns:a16="http://schemas.microsoft.com/office/drawing/2014/main" val="3283720236"/>
                  </a:ext>
                </a:extLst>
              </a:tr>
              <a:tr h="373067">
                <a:tc>
                  <a:txBody>
                    <a:bodyPr/>
                    <a:lstStyle/>
                    <a:p>
                      <a:pPr algn="just">
                        <a:lnSpc>
                          <a:spcPct val="107000"/>
                        </a:lnSpc>
                        <a:spcAft>
                          <a:spcPts val="0"/>
                        </a:spcAft>
                      </a:pPr>
                      <a:r>
                        <a:rPr lang="it-IT" sz="2400">
                          <a:solidFill>
                            <a:schemeClr val="tx1"/>
                          </a:solidFill>
                          <a:effectLst/>
                        </a:rPr>
                        <a:t> </a:t>
                      </a:r>
                      <a:endParaRPr lang="it-IT"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tc>
                  <a:txBody>
                    <a:bodyPr/>
                    <a:lstStyle/>
                    <a:p>
                      <a:pPr algn="just">
                        <a:lnSpc>
                          <a:spcPct val="107000"/>
                        </a:lnSpc>
                        <a:spcAft>
                          <a:spcPts val="0"/>
                        </a:spcAft>
                      </a:pPr>
                      <a:r>
                        <a:rPr lang="it-IT" sz="2400">
                          <a:solidFill>
                            <a:schemeClr val="tx1"/>
                          </a:solidFill>
                          <a:effectLst/>
                        </a:rPr>
                        <a:t> </a:t>
                      </a:r>
                      <a:endParaRPr lang="it-IT"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it-IT" sz="2400" dirty="0" smtClean="0">
                          <a:solidFill>
                            <a:schemeClr val="tx1"/>
                          </a:solidFill>
                          <a:effectLst/>
                        </a:rPr>
                        <a:t>Claudio</a:t>
                      </a:r>
                      <a:r>
                        <a:rPr lang="it-IT" sz="2400" baseline="0" dirty="0" smtClean="0">
                          <a:solidFill>
                            <a:schemeClr val="tx1"/>
                          </a:solidFill>
                          <a:effectLst/>
                          <a:latin typeface="Calibri" panose="020F0502020204030204" pitchFamily="34" charset="0"/>
                          <a:cs typeface="Times New Roman" panose="02020603050405020304" pitchFamily="18" charset="0"/>
                        </a:rPr>
                        <a:t> </a:t>
                      </a:r>
                      <a:r>
                        <a:rPr lang="it-IT" sz="2400" dirty="0" smtClean="0">
                          <a:solidFill>
                            <a:schemeClr val="tx1"/>
                          </a:solidFill>
                          <a:effectLst/>
                        </a:rPr>
                        <a:t>Lodoli</a:t>
                      </a:r>
                      <a:endPar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extLst>
                  <a:ext uri="{0D108BD9-81ED-4DB2-BD59-A6C34878D82A}">
                    <a16:rowId xmlns:a16="http://schemas.microsoft.com/office/drawing/2014/main" val="352582220"/>
                  </a:ext>
                </a:extLst>
              </a:tr>
              <a:tr h="373067">
                <a:tc>
                  <a:txBody>
                    <a:bodyPr/>
                    <a:lstStyle/>
                    <a:p>
                      <a:pPr algn="just">
                        <a:lnSpc>
                          <a:spcPct val="107000"/>
                        </a:lnSpc>
                        <a:spcAft>
                          <a:spcPts val="0"/>
                        </a:spcAft>
                      </a:pPr>
                      <a:r>
                        <a:rPr lang="it-IT" sz="2400">
                          <a:solidFill>
                            <a:schemeClr val="tx1"/>
                          </a:solidFill>
                          <a:effectLst/>
                        </a:rPr>
                        <a:t> </a:t>
                      </a:r>
                      <a:endParaRPr lang="it-IT" sz="2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tc>
                  <a:txBody>
                    <a:bodyPr/>
                    <a:lstStyle/>
                    <a:p>
                      <a:pPr algn="just">
                        <a:lnSpc>
                          <a:spcPct val="107000"/>
                        </a:lnSpc>
                        <a:spcAft>
                          <a:spcPts val="0"/>
                        </a:spcAft>
                      </a:pPr>
                      <a:r>
                        <a:rPr lang="it-IT" sz="2400" dirty="0">
                          <a:solidFill>
                            <a:schemeClr val="tx1"/>
                          </a:solidFill>
                          <a:effectLst/>
                        </a:rPr>
                        <a:t> </a:t>
                      </a:r>
                      <a:endPar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it-IT" sz="2400" dirty="0" smtClean="0">
                          <a:solidFill>
                            <a:schemeClr val="tx1"/>
                          </a:solidFill>
                          <a:effectLst/>
                        </a:rPr>
                        <a:t>Licio</a:t>
                      </a:r>
                      <a:r>
                        <a:rPr lang="it-IT" sz="2400" baseline="0" dirty="0" smtClean="0">
                          <a:solidFill>
                            <a:schemeClr val="tx1"/>
                          </a:solidFill>
                          <a:effectLst/>
                          <a:latin typeface="Calibri" panose="020F0502020204030204" pitchFamily="34" charset="0"/>
                          <a:cs typeface="Times New Roman" panose="02020603050405020304" pitchFamily="18" charset="0"/>
                        </a:rPr>
                        <a:t> </a:t>
                      </a:r>
                      <a:r>
                        <a:rPr lang="it-IT" sz="2400" dirty="0" smtClean="0">
                          <a:solidFill>
                            <a:schemeClr val="tx1"/>
                          </a:solidFill>
                          <a:effectLst/>
                        </a:rPr>
                        <a:t>Palazzini</a:t>
                      </a:r>
                      <a:endPar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oFill/>
                  </a:tcPr>
                </a:tc>
                <a:extLst>
                  <a:ext uri="{0D108BD9-81ED-4DB2-BD59-A6C34878D82A}">
                    <a16:rowId xmlns:a16="http://schemas.microsoft.com/office/drawing/2014/main" val="2394967248"/>
                  </a:ext>
                </a:extLst>
              </a:tr>
            </a:tbl>
          </a:graphicData>
        </a:graphic>
      </p:graphicFrame>
      <p:sp>
        <p:nvSpPr>
          <p:cNvPr id="7" name="Titolo 1"/>
          <p:cNvSpPr>
            <a:spLocks noGrp="1"/>
          </p:cNvSpPr>
          <p:nvPr>
            <p:ph type="title"/>
          </p:nvPr>
        </p:nvSpPr>
        <p:spPr>
          <a:xfrm>
            <a:off x="2145302" y="1034069"/>
            <a:ext cx="7114446" cy="567944"/>
          </a:xfrm>
        </p:spPr>
        <p:txBody>
          <a:bodyPr>
            <a:noAutofit/>
          </a:bodyPr>
          <a:lstStyle/>
          <a:p>
            <a:pPr algn="ctr"/>
            <a:r>
              <a:rPr lang="it-IT" sz="3200" b="1" dirty="0" smtClean="0">
                <a:latin typeface="+mn-lt"/>
              </a:rPr>
              <a:t>Organi di Controllo e Garanzia</a:t>
            </a:r>
            <a:endParaRPr lang="it-IT" sz="3200" b="1" dirty="0">
              <a:latin typeface="+mn-lt"/>
            </a:endParaRPr>
          </a:p>
        </p:txBody>
      </p:sp>
      <p:sp>
        <p:nvSpPr>
          <p:cNvPr id="8" name="Titolo 1"/>
          <p:cNvSpPr txBox="1">
            <a:spLocks/>
          </p:cNvSpPr>
          <p:nvPr/>
        </p:nvSpPr>
        <p:spPr>
          <a:xfrm>
            <a:off x="299139" y="64223"/>
            <a:ext cx="5615524" cy="104508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smtClean="0">
                <a:solidFill>
                  <a:srgbClr val="F46D2A"/>
                </a:solidFill>
              </a:rPr>
              <a:t>Un percorso condiviso</a:t>
            </a:r>
            <a:endParaRPr lang="it-IT" sz="3600" dirty="0">
              <a:solidFill>
                <a:srgbClr val="F46D2A"/>
              </a:solidFill>
            </a:endParaRPr>
          </a:p>
        </p:txBody>
      </p:sp>
    </p:spTree>
    <p:extLst>
      <p:ext uri="{BB962C8B-B14F-4D97-AF65-F5344CB8AC3E}">
        <p14:creationId xmlns:p14="http://schemas.microsoft.com/office/powerpoint/2010/main" val="2541726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baseline per sl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
        <p:nvSpPr>
          <p:cNvPr id="3" name="Rettangolo 2"/>
          <p:cNvSpPr/>
          <p:nvPr/>
        </p:nvSpPr>
        <p:spPr>
          <a:xfrm>
            <a:off x="1361954" y="586764"/>
            <a:ext cx="9468091" cy="5296643"/>
          </a:xfrm>
          <a:prstGeom prst="rect">
            <a:avLst/>
          </a:prstGeom>
        </p:spPr>
        <p:txBody>
          <a:bodyPr wrap="square">
            <a:spAutoFit/>
          </a:bodyPr>
          <a:lstStyle/>
          <a:p>
            <a:pPr algn="ctr">
              <a:lnSpc>
                <a:spcPct val="107000"/>
              </a:lnSpc>
              <a:spcAft>
                <a:spcPts val="800"/>
              </a:spcAft>
            </a:pPr>
            <a:r>
              <a:rPr lang="it-IT" sz="2800" dirty="0">
                <a:ea typeface="Calibri" panose="020F0502020204030204" pitchFamily="34" charset="0"/>
                <a:cs typeface="Times New Roman" panose="02020603050405020304" pitchFamily="18" charset="0"/>
              </a:rPr>
              <a:t>Grazie a tutti voi per essere questo segno corale di speranza, </a:t>
            </a:r>
            <a:endParaRPr lang="it-IT" sz="2800" dirty="0" smtClean="0">
              <a:ea typeface="Calibri" panose="020F0502020204030204" pitchFamily="34" charset="0"/>
              <a:cs typeface="Times New Roman" panose="02020603050405020304" pitchFamily="18" charset="0"/>
            </a:endParaRPr>
          </a:p>
          <a:p>
            <a:pPr algn="ctr">
              <a:lnSpc>
                <a:spcPct val="107000"/>
              </a:lnSpc>
              <a:spcAft>
                <a:spcPts val="800"/>
              </a:spcAft>
            </a:pPr>
            <a:r>
              <a:rPr lang="it-IT" sz="2800" dirty="0" smtClean="0">
                <a:ea typeface="Calibri" panose="020F0502020204030204" pitchFamily="34" charset="0"/>
                <a:cs typeface="Times New Roman" panose="02020603050405020304" pitchFamily="18" charset="0"/>
              </a:rPr>
              <a:t>per </a:t>
            </a:r>
            <a:r>
              <a:rPr lang="it-IT" sz="2800" dirty="0">
                <a:ea typeface="Calibri" panose="020F0502020204030204" pitchFamily="34" charset="0"/>
                <a:cs typeface="Times New Roman" panose="02020603050405020304" pitchFamily="18" charset="0"/>
              </a:rPr>
              <a:t>avermi in questi anni consentito di apprezzarne la creatività, </a:t>
            </a:r>
            <a:endParaRPr lang="it-IT" sz="2800" dirty="0" smtClean="0">
              <a:ea typeface="Calibri" panose="020F0502020204030204" pitchFamily="34" charset="0"/>
              <a:cs typeface="Times New Roman" panose="02020603050405020304" pitchFamily="18" charset="0"/>
            </a:endParaRPr>
          </a:p>
          <a:p>
            <a:pPr algn="ctr">
              <a:lnSpc>
                <a:spcPct val="107000"/>
              </a:lnSpc>
              <a:spcAft>
                <a:spcPts val="800"/>
              </a:spcAft>
            </a:pPr>
            <a:r>
              <a:rPr lang="it-IT" sz="2800" dirty="0" smtClean="0">
                <a:ea typeface="Calibri" panose="020F0502020204030204" pitchFamily="34" charset="0"/>
                <a:cs typeface="Times New Roman" panose="02020603050405020304" pitchFamily="18" charset="0"/>
              </a:rPr>
              <a:t>la </a:t>
            </a:r>
            <a:r>
              <a:rPr lang="it-IT" sz="2800" dirty="0">
                <a:ea typeface="Calibri" panose="020F0502020204030204" pitchFamily="34" charset="0"/>
                <a:cs typeface="Times New Roman" panose="02020603050405020304" pitchFamily="18" charset="0"/>
              </a:rPr>
              <a:t>forza, lo spessore, la determinazione e la tenerezza. </a:t>
            </a:r>
            <a:endParaRPr lang="it-IT" sz="2800" dirty="0" smtClean="0">
              <a:ea typeface="Calibri" panose="020F0502020204030204" pitchFamily="34" charset="0"/>
              <a:cs typeface="Times New Roman" panose="02020603050405020304" pitchFamily="18" charset="0"/>
            </a:endParaRPr>
          </a:p>
          <a:p>
            <a:pPr algn="ctr">
              <a:lnSpc>
                <a:spcPct val="107000"/>
              </a:lnSpc>
              <a:spcAft>
                <a:spcPts val="800"/>
              </a:spcAft>
            </a:pPr>
            <a:r>
              <a:rPr lang="it-IT" sz="2800" dirty="0" smtClean="0">
                <a:ea typeface="Calibri" panose="020F0502020204030204" pitchFamily="34" charset="0"/>
                <a:cs typeface="Times New Roman" panose="02020603050405020304" pitchFamily="18" charset="0"/>
              </a:rPr>
              <a:t>Conoscervi </a:t>
            </a:r>
            <a:r>
              <a:rPr lang="it-IT" sz="2800" dirty="0">
                <a:ea typeface="Calibri" panose="020F0502020204030204" pitchFamily="34" charset="0"/>
                <a:cs typeface="Times New Roman" panose="02020603050405020304" pitchFamily="18" charset="0"/>
              </a:rPr>
              <a:t>mi ha reso migliore. </a:t>
            </a:r>
            <a:endParaRPr lang="it-IT" sz="2800" dirty="0" smtClean="0">
              <a:ea typeface="Calibri" panose="020F0502020204030204" pitchFamily="34" charset="0"/>
              <a:cs typeface="Times New Roman" panose="02020603050405020304" pitchFamily="18" charset="0"/>
            </a:endParaRPr>
          </a:p>
          <a:p>
            <a:pPr algn="ctr">
              <a:lnSpc>
                <a:spcPct val="107000"/>
              </a:lnSpc>
              <a:spcAft>
                <a:spcPts val="800"/>
              </a:spcAft>
            </a:pPr>
            <a:endParaRPr lang="it-IT" sz="2000" dirty="0">
              <a:ea typeface="Calibri" panose="020F0502020204030204" pitchFamily="34" charset="0"/>
              <a:cs typeface="Times New Roman" panose="02020603050405020304" pitchFamily="18" charset="0"/>
            </a:endParaRPr>
          </a:p>
          <a:p>
            <a:pPr algn="ctr">
              <a:lnSpc>
                <a:spcPct val="107000"/>
              </a:lnSpc>
              <a:spcAft>
                <a:spcPts val="800"/>
              </a:spcAft>
            </a:pPr>
            <a:r>
              <a:rPr lang="it-IT" sz="2800" dirty="0">
                <a:ea typeface="Calibri" panose="020F0502020204030204" pitchFamily="34" charset="0"/>
                <a:cs typeface="Times New Roman" panose="02020603050405020304" pitchFamily="18" charset="0"/>
              </a:rPr>
              <a:t>Non disperdiamo questa fertilità. Il futuro ne ha bisogno.</a:t>
            </a:r>
            <a:endParaRPr lang="it-IT" sz="2000" dirty="0">
              <a:ea typeface="Calibri" panose="020F0502020204030204" pitchFamily="34" charset="0"/>
              <a:cs typeface="Times New Roman" panose="02020603050405020304" pitchFamily="18" charset="0"/>
            </a:endParaRPr>
          </a:p>
          <a:p>
            <a:pPr algn="ctr">
              <a:lnSpc>
                <a:spcPct val="107000"/>
              </a:lnSpc>
              <a:spcAft>
                <a:spcPts val="800"/>
              </a:spcAft>
            </a:pPr>
            <a:r>
              <a:rPr lang="it-IT" sz="1600" dirty="0">
                <a:ea typeface="Calibri" panose="020F0502020204030204" pitchFamily="34" charset="0"/>
                <a:cs typeface="Times New Roman" panose="02020603050405020304" pitchFamily="18" charset="0"/>
              </a:rPr>
              <a:t> </a:t>
            </a:r>
            <a:endParaRPr lang="it-IT" sz="2000" dirty="0">
              <a:ea typeface="Calibri" panose="020F0502020204030204" pitchFamily="34" charset="0"/>
              <a:cs typeface="Times New Roman" panose="02020603050405020304" pitchFamily="18" charset="0"/>
            </a:endParaRPr>
          </a:p>
          <a:p>
            <a:pPr algn="ctr">
              <a:lnSpc>
                <a:spcPct val="107000"/>
              </a:lnSpc>
              <a:spcAft>
                <a:spcPts val="800"/>
              </a:spcAft>
            </a:pPr>
            <a:r>
              <a:rPr lang="it-IT" sz="2800" dirty="0">
                <a:ea typeface="Calibri" panose="020F0502020204030204" pitchFamily="34" charset="0"/>
                <a:cs typeface="Times New Roman" panose="02020603050405020304" pitchFamily="18" charset="0"/>
              </a:rPr>
              <a:t>Buona </a:t>
            </a:r>
            <a:r>
              <a:rPr lang="it-IT" sz="2800" dirty="0" smtClean="0">
                <a:ea typeface="Calibri" panose="020F0502020204030204" pitchFamily="34" charset="0"/>
                <a:cs typeface="Times New Roman" panose="02020603050405020304" pitchFamily="18" charset="0"/>
              </a:rPr>
              <a:t>strada</a:t>
            </a:r>
            <a:endParaRPr lang="it-IT" sz="2000" dirty="0">
              <a:ea typeface="Calibri" panose="020F0502020204030204" pitchFamily="34" charset="0"/>
              <a:cs typeface="Times New Roman" panose="02020603050405020304" pitchFamily="18" charset="0"/>
            </a:endParaRPr>
          </a:p>
          <a:p>
            <a:pPr algn="ctr">
              <a:lnSpc>
                <a:spcPct val="107000"/>
              </a:lnSpc>
              <a:spcAft>
                <a:spcPts val="800"/>
              </a:spcAft>
            </a:pPr>
            <a:r>
              <a:rPr lang="it-IT" sz="2800" dirty="0">
                <a:ea typeface="Calibri" panose="020F0502020204030204" pitchFamily="34" charset="0"/>
                <a:cs typeface="Times New Roman" panose="02020603050405020304" pitchFamily="18" charset="0"/>
              </a:rPr>
              <a:t> </a:t>
            </a:r>
            <a:endParaRPr lang="it-IT" sz="2000" dirty="0">
              <a:ea typeface="Calibri" panose="020F0502020204030204" pitchFamily="34" charset="0"/>
              <a:cs typeface="Times New Roman" panose="02020603050405020304" pitchFamily="18" charset="0"/>
            </a:endParaRPr>
          </a:p>
          <a:p>
            <a:pPr algn="ctr">
              <a:lnSpc>
                <a:spcPct val="107000"/>
              </a:lnSpc>
              <a:spcAft>
                <a:spcPts val="800"/>
              </a:spcAft>
            </a:pPr>
            <a:r>
              <a:rPr lang="it-IT" sz="2800" b="1" i="1" dirty="0">
                <a:ea typeface="Calibri" panose="020F0502020204030204" pitchFamily="34" charset="0"/>
                <a:cs typeface="Times New Roman" panose="02020603050405020304" pitchFamily="18" charset="0"/>
              </a:rPr>
              <a:t>La Portavoce Claudia Fiaschi</a:t>
            </a:r>
            <a:endParaRPr lang="it-IT"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8036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6809" y="98698"/>
            <a:ext cx="11464724" cy="1222102"/>
          </a:xfrm>
        </p:spPr>
        <p:txBody>
          <a:bodyPr anchor="ctr">
            <a:noAutofit/>
          </a:bodyPr>
          <a:lstStyle/>
          <a:p>
            <a:r>
              <a:rPr lang="it-IT" sz="3600" b="1" dirty="0" smtClean="0">
                <a:solidFill>
                  <a:srgbClr val="F46D2A"/>
                </a:solidFill>
              </a:rPr>
              <a:t>Pace, Prosperità, Persone, Pianeta, Partenariati: </a:t>
            </a:r>
            <a:br>
              <a:rPr lang="it-IT" sz="3600" b="1" dirty="0" smtClean="0">
                <a:solidFill>
                  <a:srgbClr val="F46D2A"/>
                </a:solidFill>
              </a:rPr>
            </a:br>
            <a:r>
              <a:rPr lang="it-IT" sz="3600" b="1" dirty="0" smtClean="0">
                <a:solidFill>
                  <a:srgbClr val="F46D2A"/>
                </a:solidFill>
              </a:rPr>
              <a:t>Agenda </a:t>
            </a:r>
            <a:r>
              <a:rPr lang="it-IT" sz="3600" b="1" dirty="0">
                <a:solidFill>
                  <a:srgbClr val="F46D2A"/>
                </a:solidFill>
              </a:rPr>
              <a:t>2030 </a:t>
            </a:r>
            <a:r>
              <a:rPr lang="it-IT" sz="3600" b="1" dirty="0" smtClean="0">
                <a:solidFill>
                  <a:srgbClr val="F46D2A"/>
                </a:solidFill>
              </a:rPr>
              <a:t>dell’Onu </a:t>
            </a:r>
            <a:r>
              <a:rPr lang="it-IT" sz="3600" b="1" dirty="0">
                <a:solidFill>
                  <a:srgbClr val="F46D2A"/>
                </a:solidFill>
              </a:rPr>
              <a:t>per lo </a:t>
            </a:r>
            <a:r>
              <a:rPr lang="it-IT" sz="3600" b="1" dirty="0" smtClean="0">
                <a:solidFill>
                  <a:srgbClr val="F46D2A"/>
                </a:solidFill>
              </a:rPr>
              <a:t>Sviluppo Sostenibile</a:t>
            </a:r>
            <a:endParaRPr lang="it-IT" sz="3600" dirty="0">
              <a:solidFill>
                <a:srgbClr val="F46D2A"/>
              </a:solidFill>
            </a:endParaRPr>
          </a:p>
        </p:txBody>
      </p:sp>
      <p:sp>
        <p:nvSpPr>
          <p:cNvPr id="3" name="Sottotitolo 2"/>
          <p:cNvSpPr>
            <a:spLocks noGrp="1"/>
          </p:cNvSpPr>
          <p:nvPr>
            <p:ph type="subTitle" idx="1"/>
          </p:nvPr>
        </p:nvSpPr>
        <p:spPr>
          <a:xfrm>
            <a:off x="478419" y="1942123"/>
            <a:ext cx="5688701" cy="4153877"/>
          </a:xfrm>
        </p:spPr>
        <p:txBody>
          <a:bodyPr>
            <a:noAutofit/>
          </a:bodyPr>
          <a:lstStyle/>
          <a:p>
            <a:pPr algn="l"/>
            <a:r>
              <a:rPr lang="it-IT" sz="3200" dirty="0" smtClean="0"/>
              <a:t>Punto </a:t>
            </a:r>
            <a:r>
              <a:rPr lang="it-IT" sz="3200" dirty="0"/>
              <a:t>di partenza </a:t>
            </a:r>
            <a:r>
              <a:rPr lang="it-IT" sz="3200" dirty="0" smtClean="0"/>
              <a:t>per </a:t>
            </a:r>
            <a:r>
              <a:rPr lang="it-IT" sz="3200" dirty="0"/>
              <a:t>rifondare un </a:t>
            </a:r>
            <a:r>
              <a:rPr lang="it-IT" sz="3200" b="1" dirty="0"/>
              <a:t>nuovo patto di cittadinanza </a:t>
            </a:r>
            <a:r>
              <a:rPr lang="it-IT" sz="3200" dirty="0"/>
              <a:t>capace di guardare alle comunità </a:t>
            </a:r>
            <a:r>
              <a:rPr lang="it-IT" sz="3200" dirty="0" smtClean="0"/>
              <a:t>del </a:t>
            </a:r>
            <a:r>
              <a:rPr lang="it-IT" sz="3200" b="1" dirty="0"/>
              <a:t>futuro</a:t>
            </a:r>
            <a:r>
              <a:rPr lang="it-IT" sz="3200" dirty="0"/>
              <a:t>, alle modalità di produrre e distribuire </a:t>
            </a:r>
            <a:r>
              <a:rPr lang="it-IT" sz="3200" dirty="0" smtClean="0"/>
              <a:t>valore, </a:t>
            </a:r>
            <a:r>
              <a:rPr lang="it-IT" sz="3200" dirty="0"/>
              <a:t>di generare reddito, di stabilire </a:t>
            </a:r>
            <a:r>
              <a:rPr lang="it-IT" sz="3200" b="1" dirty="0"/>
              <a:t>relazioni sociali </a:t>
            </a:r>
            <a:r>
              <a:rPr lang="it-IT" sz="3200" dirty="0"/>
              <a:t>e legami di protezione sociale </a:t>
            </a:r>
            <a:r>
              <a:rPr lang="it-IT" sz="3200" dirty="0" smtClean="0"/>
              <a:t>all’interno </a:t>
            </a:r>
            <a:br>
              <a:rPr lang="it-IT" sz="3200" dirty="0" smtClean="0"/>
            </a:br>
            <a:r>
              <a:rPr lang="it-IT" sz="3200" dirty="0" smtClean="0"/>
              <a:t>delle </a:t>
            </a:r>
            <a:r>
              <a:rPr lang="it-IT" sz="3200" b="1" dirty="0" smtClean="0"/>
              <a:t>comunità</a:t>
            </a:r>
            <a:r>
              <a:rPr lang="it-IT" sz="3200" dirty="0" smtClean="0"/>
              <a:t>. </a:t>
            </a:r>
          </a:p>
        </p:txBody>
      </p:sp>
      <p:pic>
        <p:nvPicPr>
          <p:cNvPr id="8" name="Immagine 7" descr="baseline per sl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pic>
        <p:nvPicPr>
          <p:cNvPr id="9" name="Google Shape;115;p3"/>
          <p:cNvPicPr preferRelativeResize="0"/>
          <p:nvPr/>
        </p:nvPicPr>
        <p:blipFill rotWithShape="1">
          <a:blip r:embed="rId4">
            <a:alphaModFix/>
          </a:blip>
          <a:srcRect/>
          <a:stretch/>
        </p:blipFill>
        <p:spPr>
          <a:xfrm>
            <a:off x="6020056" y="2062496"/>
            <a:ext cx="5940773" cy="3442970"/>
          </a:xfrm>
          <a:prstGeom prst="roundRect">
            <a:avLst/>
          </a:prstGeom>
          <a:noFill/>
          <a:ln>
            <a:noFill/>
          </a:ln>
        </p:spPr>
      </p:pic>
      <p:sp>
        <p:nvSpPr>
          <p:cNvPr id="11" name="Sottotitolo 2"/>
          <p:cNvSpPr txBox="1">
            <a:spLocks/>
          </p:cNvSpPr>
          <p:nvPr/>
        </p:nvSpPr>
        <p:spPr>
          <a:xfrm>
            <a:off x="407299" y="1318620"/>
            <a:ext cx="11225514" cy="693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800" b="1" dirty="0" smtClean="0"/>
              <a:t>17 Obiettivi di Sviluppo Sostenibile dell’Agenda 2030 dell’ONU</a:t>
            </a:r>
            <a:endParaRPr lang="it-IT" sz="2800" dirty="0" smtClean="0"/>
          </a:p>
          <a:p>
            <a:endParaRPr lang="it-IT" sz="2800" dirty="0" smtClean="0"/>
          </a:p>
        </p:txBody>
      </p:sp>
    </p:spTree>
    <p:extLst>
      <p:ext uri="{BB962C8B-B14F-4D97-AF65-F5344CB8AC3E}">
        <p14:creationId xmlns:p14="http://schemas.microsoft.com/office/powerpoint/2010/main" val="9748247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2202" r="16950"/>
          <a:stretch/>
        </p:blipFill>
        <p:spPr>
          <a:xfrm>
            <a:off x="60556" y="410081"/>
            <a:ext cx="12070887" cy="5832808"/>
          </a:xfrm>
          <a:prstGeom prst="rect">
            <a:avLst/>
          </a:prstGeom>
        </p:spPr>
      </p:pic>
      <p:sp>
        <p:nvSpPr>
          <p:cNvPr id="3" name="Segnaposto contenuto 2"/>
          <p:cNvSpPr>
            <a:spLocks noGrp="1"/>
          </p:cNvSpPr>
          <p:nvPr>
            <p:ph idx="1"/>
          </p:nvPr>
        </p:nvSpPr>
        <p:spPr>
          <a:xfrm>
            <a:off x="6534023" y="1098949"/>
            <a:ext cx="5017510" cy="4351338"/>
          </a:xfrm>
        </p:spPr>
        <p:txBody>
          <a:bodyPr>
            <a:noAutofit/>
          </a:bodyPr>
          <a:lstStyle/>
          <a:p>
            <a:pPr marL="0" indent="0">
              <a:buNone/>
            </a:pPr>
            <a:r>
              <a:rPr lang="it-IT" sz="3400" i="1" dirty="0">
                <a:solidFill>
                  <a:schemeClr val="bg1"/>
                </a:solidFill>
                <a:ea typeface="Calibri" panose="020F0502020204030204" pitchFamily="34" charset="0"/>
                <a:cs typeface="Calibri Light" panose="020F0302020204030204" pitchFamily="34" charset="0"/>
              </a:rPr>
              <a:t>L’etica del genere umano: ogni sviluppo veramente umano deve comportare il potenziamento congiunto delle autonomie individuali, delle partecipazioni comunitarie, e della coscienza di appartenere alla specie </a:t>
            </a:r>
            <a:r>
              <a:rPr lang="it-IT" sz="3400" i="1" dirty="0" smtClean="0">
                <a:solidFill>
                  <a:schemeClr val="bg1"/>
                </a:solidFill>
                <a:ea typeface="Calibri" panose="020F0502020204030204" pitchFamily="34" charset="0"/>
                <a:cs typeface="Calibri Light" panose="020F0302020204030204" pitchFamily="34" charset="0"/>
              </a:rPr>
              <a:t>umana. </a:t>
            </a:r>
            <a:endParaRPr lang="it-IT" sz="3400" i="1" dirty="0">
              <a:solidFill>
                <a:schemeClr val="bg1"/>
              </a:solidFill>
              <a:ea typeface="Calibri" panose="020F0502020204030204" pitchFamily="34" charset="0"/>
              <a:cs typeface="Calibri Light" panose="020F0302020204030204" pitchFamily="34" charset="0"/>
            </a:endParaRPr>
          </a:p>
        </p:txBody>
      </p:sp>
      <p:pic>
        <p:nvPicPr>
          <p:cNvPr id="4" name="Immagine 3"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Tree>
    <p:extLst>
      <p:ext uri="{BB962C8B-B14F-4D97-AF65-F5344CB8AC3E}">
        <p14:creationId xmlns:p14="http://schemas.microsoft.com/office/powerpoint/2010/main" val="2619063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baseline per sl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
        <p:nvSpPr>
          <p:cNvPr id="7" name="Titolo 1"/>
          <p:cNvSpPr txBox="1">
            <a:spLocks/>
          </p:cNvSpPr>
          <p:nvPr/>
        </p:nvSpPr>
        <p:spPr>
          <a:xfrm>
            <a:off x="0" y="163646"/>
            <a:ext cx="10667613" cy="122210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a:solidFill>
                  <a:srgbClr val="F46D2A"/>
                </a:solidFill>
              </a:rPr>
              <a:t>Coesione </a:t>
            </a:r>
            <a:r>
              <a:rPr lang="it-IT" sz="3600" b="1" dirty="0" smtClean="0">
                <a:solidFill>
                  <a:srgbClr val="F46D2A"/>
                </a:solidFill>
              </a:rPr>
              <a:t>sociale, pace </a:t>
            </a:r>
            <a:r>
              <a:rPr lang="it-IT" sz="3600" b="1" dirty="0">
                <a:solidFill>
                  <a:srgbClr val="F46D2A"/>
                </a:solidFill>
              </a:rPr>
              <a:t>e felicità pubblica: </a:t>
            </a:r>
            <a:r>
              <a:rPr lang="it-IT" sz="3600" b="1" dirty="0" smtClean="0">
                <a:solidFill>
                  <a:srgbClr val="F46D2A"/>
                </a:solidFill>
              </a:rPr>
              <a:t/>
            </a:r>
            <a:br>
              <a:rPr lang="it-IT" sz="3600" b="1" dirty="0" smtClean="0">
                <a:solidFill>
                  <a:srgbClr val="F46D2A"/>
                </a:solidFill>
              </a:rPr>
            </a:br>
            <a:r>
              <a:rPr lang="it-IT" sz="3600" b="1" dirty="0" smtClean="0">
                <a:solidFill>
                  <a:srgbClr val="F46D2A"/>
                </a:solidFill>
              </a:rPr>
              <a:t>per un’etica </a:t>
            </a:r>
            <a:r>
              <a:rPr lang="it-IT" sz="3600" b="1" dirty="0">
                <a:solidFill>
                  <a:srgbClr val="F46D2A"/>
                </a:solidFill>
              </a:rPr>
              <a:t>del cambiamento</a:t>
            </a:r>
            <a:endParaRPr lang="it-IT" sz="3600" dirty="0">
              <a:solidFill>
                <a:srgbClr val="F46D2A"/>
              </a:solidFill>
            </a:endParaRPr>
          </a:p>
        </p:txBody>
      </p:sp>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3806" y="2445157"/>
            <a:ext cx="5195512" cy="3462322"/>
          </a:xfrm>
          <a:prstGeom prst="ellipse">
            <a:avLst/>
          </a:prstGeom>
        </p:spPr>
      </p:pic>
      <p:sp>
        <p:nvSpPr>
          <p:cNvPr id="12" name="Sottotitolo 2"/>
          <p:cNvSpPr>
            <a:spLocks noGrp="1"/>
          </p:cNvSpPr>
          <p:nvPr>
            <p:ph type="subTitle" idx="1"/>
          </p:nvPr>
        </p:nvSpPr>
        <p:spPr>
          <a:xfrm>
            <a:off x="782320" y="1798320"/>
            <a:ext cx="1981199" cy="580228"/>
          </a:xfrm>
        </p:spPr>
        <p:txBody>
          <a:bodyPr>
            <a:normAutofit fontScale="85000" lnSpcReduction="10000"/>
          </a:bodyPr>
          <a:lstStyle/>
          <a:p>
            <a:r>
              <a:rPr lang="it-IT" sz="3000" b="1" dirty="0">
                <a:solidFill>
                  <a:srgbClr val="00B050"/>
                </a:solidFill>
              </a:rPr>
              <a:t>Terzo settore</a:t>
            </a:r>
            <a:endParaRPr lang="it-IT" sz="3000" b="1" dirty="0" smtClean="0">
              <a:solidFill>
                <a:srgbClr val="00B050"/>
              </a:solidFill>
            </a:endParaRPr>
          </a:p>
          <a:p>
            <a:endParaRPr lang="it-IT" b="1" dirty="0">
              <a:solidFill>
                <a:srgbClr val="FF0000"/>
              </a:solidFill>
            </a:endParaRPr>
          </a:p>
          <a:p>
            <a:endParaRPr lang="it-IT" dirty="0" smtClean="0">
              <a:solidFill>
                <a:schemeClr val="bg1">
                  <a:lumMod val="50000"/>
                </a:schemeClr>
              </a:solidFill>
            </a:endParaRPr>
          </a:p>
        </p:txBody>
      </p:sp>
      <p:sp>
        <p:nvSpPr>
          <p:cNvPr id="13" name="Sottotitolo 2"/>
          <p:cNvSpPr txBox="1">
            <a:spLocks/>
          </p:cNvSpPr>
          <p:nvPr/>
        </p:nvSpPr>
        <p:spPr>
          <a:xfrm>
            <a:off x="1092986" y="3162531"/>
            <a:ext cx="2328214" cy="102447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b="1" dirty="0" smtClean="0">
                <a:solidFill>
                  <a:srgbClr val="FF0000"/>
                </a:solidFill>
              </a:rPr>
              <a:t>Persone Organizzazioni Comunità</a:t>
            </a:r>
            <a:endParaRPr lang="it-IT" b="1" dirty="0">
              <a:solidFill>
                <a:srgbClr val="FF0000"/>
              </a:solidFill>
            </a:endParaRPr>
          </a:p>
          <a:p>
            <a:endParaRPr lang="it-IT" dirty="0" smtClean="0">
              <a:solidFill>
                <a:srgbClr val="FF0000"/>
              </a:solidFill>
            </a:endParaRPr>
          </a:p>
        </p:txBody>
      </p:sp>
      <p:sp>
        <p:nvSpPr>
          <p:cNvPr id="14" name="Sottotitolo 2"/>
          <p:cNvSpPr txBox="1">
            <a:spLocks/>
          </p:cNvSpPr>
          <p:nvPr/>
        </p:nvSpPr>
        <p:spPr>
          <a:xfrm>
            <a:off x="5377651" y="1577579"/>
            <a:ext cx="2367085" cy="67712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600" b="1" dirty="0" smtClean="0">
                <a:solidFill>
                  <a:srgbClr val="0070C0"/>
                </a:solidFill>
              </a:rPr>
              <a:t>Mobilitazione civica</a:t>
            </a:r>
          </a:p>
          <a:p>
            <a:endParaRPr lang="it-IT" dirty="0" smtClean="0">
              <a:solidFill>
                <a:srgbClr val="FF0000"/>
              </a:solidFill>
            </a:endParaRPr>
          </a:p>
          <a:p>
            <a:endParaRPr lang="it-IT" dirty="0" smtClean="0">
              <a:solidFill>
                <a:schemeClr val="bg1">
                  <a:lumMod val="50000"/>
                </a:schemeClr>
              </a:solidFill>
            </a:endParaRPr>
          </a:p>
        </p:txBody>
      </p:sp>
      <p:sp>
        <p:nvSpPr>
          <p:cNvPr id="15" name="Sottotitolo 2"/>
          <p:cNvSpPr txBox="1">
            <a:spLocks/>
          </p:cNvSpPr>
          <p:nvPr/>
        </p:nvSpPr>
        <p:spPr>
          <a:xfrm>
            <a:off x="9662160" y="2072970"/>
            <a:ext cx="2377440" cy="11883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b="1" dirty="0" smtClean="0">
                <a:solidFill>
                  <a:srgbClr val="009999"/>
                </a:solidFill>
              </a:rPr>
              <a:t>Relazioni, fiducia, solidarietà</a:t>
            </a:r>
          </a:p>
        </p:txBody>
      </p:sp>
      <p:sp>
        <p:nvSpPr>
          <p:cNvPr id="16" name="Sottotitolo 2"/>
          <p:cNvSpPr txBox="1">
            <a:spLocks/>
          </p:cNvSpPr>
          <p:nvPr/>
        </p:nvSpPr>
        <p:spPr>
          <a:xfrm>
            <a:off x="3261360" y="2423461"/>
            <a:ext cx="2072446" cy="4968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800" b="1" dirty="0" smtClean="0">
                <a:solidFill>
                  <a:srgbClr val="9B1528"/>
                </a:solidFill>
              </a:rPr>
              <a:t>Democrazia</a:t>
            </a:r>
          </a:p>
          <a:p>
            <a:endParaRPr lang="it-IT" dirty="0" smtClean="0">
              <a:solidFill>
                <a:srgbClr val="FF0000"/>
              </a:solidFill>
            </a:endParaRPr>
          </a:p>
          <a:p>
            <a:endParaRPr lang="it-IT" dirty="0" smtClean="0">
              <a:solidFill>
                <a:schemeClr val="bg1">
                  <a:lumMod val="50000"/>
                </a:schemeClr>
              </a:solidFill>
            </a:endParaRPr>
          </a:p>
        </p:txBody>
      </p:sp>
      <p:sp>
        <p:nvSpPr>
          <p:cNvPr id="17" name="Sottotitolo 2"/>
          <p:cNvSpPr txBox="1">
            <a:spLocks/>
          </p:cNvSpPr>
          <p:nvPr/>
        </p:nvSpPr>
        <p:spPr>
          <a:xfrm>
            <a:off x="123493" y="4824284"/>
            <a:ext cx="1938987" cy="51752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800" b="1" dirty="0" smtClean="0">
                <a:solidFill>
                  <a:schemeClr val="bg2">
                    <a:lumMod val="50000"/>
                  </a:schemeClr>
                </a:solidFill>
                <a:ea typeface="Calibri" panose="020F0502020204030204" pitchFamily="34" charset="0"/>
              </a:rPr>
              <a:t>Sussidiarietà</a:t>
            </a:r>
            <a:endParaRPr lang="it-IT" sz="2800" b="1" dirty="0">
              <a:solidFill>
                <a:schemeClr val="bg2">
                  <a:lumMod val="50000"/>
                </a:schemeClr>
              </a:solidFill>
            </a:endParaRPr>
          </a:p>
          <a:p>
            <a:endParaRPr lang="it-IT" dirty="0" smtClean="0">
              <a:solidFill>
                <a:srgbClr val="FF0000"/>
              </a:solidFill>
            </a:endParaRPr>
          </a:p>
          <a:p>
            <a:endParaRPr lang="it-IT" dirty="0" smtClean="0">
              <a:solidFill>
                <a:schemeClr val="bg1">
                  <a:lumMod val="50000"/>
                </a:schemeClr>
              </a:solidFill>
            </a:endParaRPr>
          </a:p>
        </p:txBody>
      </p:sp>
      <p:sp>
        <p:nvSpPr>
          <p:cNvPr id="18" name="Sottotitolo 2"/>
          <p:cNvSpPr txBox="1">
            <a:spLocks/>
          </p:cNvSpPr>
          <p:nvPr/>
        </p:nvSpPr>
        <p:spPr>
          <a:xfrm>
            <a:off x="2364620" y="5685814"/>
            <a:ext cx="2193565" cy="7340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3200" b="1" dirty="0" smtClean="0">
                <a:solidFill>
                  <a:srgbClr val="996633"/>
                </a:solidFill>
                <a:ea typeface="Calibri" panose="020F0502020204030204" pitchFamily="34" charset="0"/>
              </a:rPr>
              <a:t>Partenariati</a:t>
            </a:r>
            <a:endParaRPr lang="it-IT" sz="3200" b="1" dirty="0">
              <a:solidFill>
                <a:srgbClr val="996633"/>
              </a:solidFill>
            </a:endParaRPr>
          </a:p>
          <a:p>
            <a:endParaRPr lang="it-IT" dirty="0" smtClean="0">
              <a:solidFill>
                <a:srgbClr val="FF0000"/>
              </a:solidFill>
            </a:endParaRPr>
          </a:p>
          <a:p>
            <a:endParaRPr lang="it-IT" dirty="0" smtClean="0">
              <a:solidFill>
                <a:schemeClr val="bg1">
                  <a:lumMod val="50000"/>
                </a:schemeClr>
              </a:solidFill>
            </a:endParaRPr>
          </a:p>
        </p:txBody>
      </p:sp>
      <p:sp>
        <p:nvSpPr>
          <p:cNvPr id="19" name="Sottotitolo 2"/>
          <p:cNvSpPr txBox="1">
            <a:spLocks/>
          </p:cNvSpPr>
          <p:nvPr/>
        </p:nvSpPr>
        <p:spPr>
          <a:xfrm>
            <a:off x="2906950" y="4364127"/>
            <a:ext cx="2498461" cy="692294"/>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3300" b="1" dirty="0" smtClean="0">
                <a:solidFill>
                  <a:srgbClr val="0099CC"/>
                </a:solidFill>
                <a:ea typeface="Calibri" panose="020F0502020204030204" pitchFamily="34" charset="0"/>
              </a:rPr>
              <a:t>Riduzione diseguaglianze </a:t>
            </a:r>
            <a:endParaRPr lang="it-IT" sz="3300" b="1" dirty="0">
              <a:solidFill>
                <a:srgbClr val="0099CC"/>
              </a:solidFill>
            </a:endParaRPr>
          </a:p>
          <a:p>
            <a:endParaRPr lang="it-IT" dirty="0" smtClean="0">
              <a:solidFill>
                <a:srgbClr val="FF0000"/>
              </a:solidFill>
            </a:endParaRPr>
          </a:p>
          <a:p>
            <a:endParaRPr lang="it-IT" dirty="0" smtClean="0">
              <a:solidFill>
                <a:schemeClr val="bg1">
                  <a:lumMod val="50000"/>
                </a:schemeClr>
              </a:solidFill>
            </a:endParaRPr>
          </a:p>
        </p:txBody>
      </p:sp>
    </p:spTree>
    <p:extLst>
      <p:ext uri="{BB962C8B-B14F-4D97-AF65-F5344CB8AC3E}">
        <p14:creationId xmlns:p14="http://schemas.microsoft.com/office/powerpoint/2010/main" val="1279421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rra, Luci, Immagine Satellitare, Globo"/>
          <p:cNvPicPr>
            <a:picLocks noChangeAspect="1" noChangeArrowheads="1"/>
          </p:cNvPicPr>
          <p:nvPr/>
        </p:nvPicPr>
        <p:blipFill rotWithShape="1">
          <a:blip r:embed="rId2">
            <a:extLst>
              <a:ext uri="{28A0092B-C50C-407E-A947-70E740481C1C}">
                <a14:useLocalDpi xmlns:a14="http://schemas.microsoft.com/office/drawing/2010/main" val="0"/>
              </a:ext>
            </a:extLst>
          </a:blip>
          <a:srcRect l="143" t="6978" r="-158"/>
          <a:stretch/>
        </p:blipFill>
        <p:spPr bwMode="auto">
          <a:xfrm>
            <a:off x="-1929" y="-46299"/>
            <a:ext cx="12193929" cy="7338334"/>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253678" y="350760"/>
            <a:ext cx="9243350" cy="1292845"/>
          </a:xfrm>
        </p:spPr>
        <p:txBody>
          <a:bodyPr>
            <a:normAutofit/>
          </a:bodyPr>
          <a:lstStyle/>
          <a:p>
            <a:pPr marL="0" indent="0">
              <a:buNone/>
            </a:pPr>
            <a:r>
              <a:rPr lang="it-IT" sz="3200" i="1" dirty="0">
                <a:solidFill>
                  <a:schemeClr val="bg1"/>
                </a:solidFill>
                <a:ea typeface="Calibri" panose="020F0502020204030204" pitchFamily="34" charset="0"/>
                <a:cs typeface="Calibri Light" panose="020F0302020204030204" pitchFamily="34" charset="0"/>
              </a:rPr>
              <a:t>La </a:t>
            </a:r>
            <a:r>
              <a:rPr lang="it-IT" sz="3200" i="1" dirty="0" smtClean="0">
                <a:solidFill>
                  <a:schemeClr val="bg1"/>
                </a:solidFill>
                <a:ea typeface="Calibri" panose="020F0502020204030204" pitchFamily="34" charset="0"/>
                <a:cs typeface="Calibri Light" panose="020F0302020204030204" pitchFamily="34" charset="0"/>
              </a:rPr>
              <a:t>comprensione</a:t>
            </a:r>
            <a:r>
              <a:rPr lang="it-IT" sz="3200" i="1" dirty="0">
                <a:solidFill>
                  <a:schemeClr val="bg1"/>
                </a:solidFill>
                <a:ea typeface="Calibri" panose="020F0502020204030204" pitchFamily="34" charset="0"/>
                <a:cs typeface="Calibri Light" panose="020F0302020204030204" pitchFamily="34" charset="0"/>
              </a:rPr>
              <a:t>: </a:t>
            </a:r>
            <a:endParaRPr lang="it-IT" sz="3200" i="1" dirty="0" smtClean="0">
              <a:solidFill>
                <a:schemeClr val="bg1"/>
              </a:solidFill>
              <a:ea typeface="Calibri" panose="020F0502020204030204" pitchFamily="34" charset="0"/>
              <a:cs typeface="Calibri Light" panose="020F0302020204030204" pitchFamily="34" charset="0"/>
            </a:endParaRPr>
          </a:p>
          <a:p>
            <a:pPr marL="0" indent="0">
              <a:buNone/>
            </a:pPr>
            <a:r>
              <a:rPr lang="it-IT" sz="3200" i="1" dirty="0">
                <a:solidFill>
                  <a:schemeClr val="bg1"/>
                </a:solidFill>
                <a:ea typeface="Calibri" panose="020F0502020204030204" pitchFamily="34" charset="0"/>
                <a:cs typeface="Calibri Light" panose="020F0302020204030204" pitchFamily="34" charset="0"/>
              </a:rPr>
              <a:t>i</a:t>
            </a:r>
            <a:r>
              <a:rPr lang="it-IT" sz="3200" i="1" dirty="0" smtClean="0">
                <a:solidFill>
                  <a:schemeClr val="bg1"/>
                </a:solidFill>
                <a:ea typeface="Calibri" panose="020F0502020204030204" pitchFamily="34" charset="0"/>
                <a:cs typeface="Calibri Light" panose="020F0302020204030204" pitchFamily="34" charset="0"/>
              </a:rPr>
              <a:t>l pianeta </a:t>
            </a:r>
            <a:r>
              <a:rPr lang="it-IT" sz="3200" i="1" dirty="0">
                <a:solidFill>
                  <a:schemeClr val="bg1"/>
                </a:solidFill>
                <a:ea typeface="Calibri" panose="020F0502020204030204" pitchFamily="34" charset="0"/>
                <a:cs typeface="Calibri Light" panose="020F0302020204030204" pitchFamily="34" charset="0"/>
              </a:rPr>
              <a:t>ha </a:t>
            </a:r>
            <a:r>
              <a:rPr lang="it-IT" sz="3200" i="1" dirty="0" smtClean="0">
                <a:solidFill>
                  <a:schemeClr val="bg1"/>
                </a:solidFill>
                <a:ea typeface="Calibri" panose="020F0502020204030204" pitchFamily="34" charset="0"/>
                <a:cs typeface="Calibri Light" panose="020F0302020204030204" pitchFamily="34" charset="0"/>
              </a:rPr>
              <a:t>bisogno di reciproche comprensioni</a:t>
            </a:r>
            <a:r>
              <a:rPr lang="it-IT" sz="3200" i="1" dirty="0" smtClean="0">
                <a:ea typeface="Calibri" panose="020F0502020204030204" pitchFamily="34" charset="0"/>
                <a:cs typeface="Calibri Light" panose="020F0302020204030204" pitchFamily="34" charset="0"/>
              </a:rPr>
              <a:t> </a:t>
            </a:r>
            <a:endParaRPr lang="it-IT" sz="3200" i="1" dirty="0">
              <a:ea typeface="Calibri" panose="020F0502020204030204" pitchFamily="34" charset="0"/>
              <a:cs typeface="Calibri Light" panose="020F0302020204030204" pitchFamily="34" charset="0"/>
            </a:endParaRPr>
          </a:p>
        </p:txBody>
      </p:sp>
      <p:pic>
        <p:nvPicPr>
          <p:cNvPr id="4" name="Immagine 3"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Tree>
    <p:extLst>
      <p:ext uri="{BB962C8B-B14F-4D97-AF65-F5344CB8AC3E}">
        <p14:creationId xmlns:p14="http://schemas.microsoft.com/office/powerpoint/2010/main" val="340092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baseline per sl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
        <p:nvSpPr>
          <p:cNvPr id="9" name="Titolo 1"/>
          <p:cNvSpPr txBox="1">
            <a:spLocks/>
          </p:cNvSpPr>
          <p:nvPr/>
        </p:nvSpPr>
        <p:spPr>
          <a:xfrm>
            <a:off x="275991" y="98697"/>
            <a:ext cx="10891520" cy="122210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smtClean="0">
                <a:solidFill>
                  <a:srgbClr val="F46D2A"/>
                </a:solidFill>
              </a:rPr>
              <a:t>Agenda Aperta: </a:t>
            </a:r>
            <a:r>
              <a:rPr lang="it-IT" sz="3600" b="1" dirty="0">
                <a:solidFill>
                  <a:srgbClr val="F46D2A"/>
                </a:solidFill>
              </a:rPr>
              <a:t>dalla partecipazione alla rappresentanza</a:t>
            </a:r>
            <a:endParaRPr lang="it-IT" sz="3600" dirty="0">
              <a:solidFill>
                <a:srgbClr val="F46D2A"/>
              </a:solidFill>
            </a:endParaRPr>
          </a:p>
        </p:txBody>
      </p:sp>
      <p:sp>
        <p:nvSpPr>
          <p:cNvPr id="15" name="Titolo 1"/>
          <p:cNvSpPr txBox="1">
            <a:spLocks/>
          </p:cNvSpPr>
          <p:nvPr/>
        </p:nvSpPr>
        <p:spPr>
          <a:xfrm>
            <a:off x="5658090" y="1172855"/>
            <a:ext cx="6258560" cy="2330451"/>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it-IT" sz="2400" dirty="0" smtClean="0">
                <a:latin typeface="+mn-lt"/>
                <a:cs typeface="Trebuchet MS"/>
              </a:rPr>
              <a:t>8 Consulte tematiche</a:t>
            </a:r>
            <a:br>
              <a:rPr lang="it-IT" sz="2400" dirty="0" smtClean="0">
                <a:latin typeface="+mn-lt"/>
                <a:cs typeface="Trebuchet MS"/>
              </a:rPr>
            </a:br>
            <a:r>
              <a:rPr lang="it-IT" sz="2400" dirty="0" smtClean="0">
                <a:latin typeface="+mn-lt"/>
                <a:cs typeface="Trebuchet MS"/>
              </a:rPr>
              <a:t>3 consulte settoriali</a:t>
            </a:r>
            <a:br>
              <a:rPr lang="it-IT" sz="2400" dirty="0" smtClean="0">
                <a:latin typeface="+mn-lt"/>
                <a:cs typeface="Trebuchet MS"/>
              </a:rPr>
            </a:br>
            <a:r>
              <a:rPr lang="it-IT" sz="2400" dirty="0" smtClean="0">
                <a:latin typeface="+mn-lt"/>
                <a:cs typeface="Trebuchet MS"/>
              </a:rPr>
              <a:t>Consulta dei Forum Regionali</a:t>
            </a:r>
            <a:br>
              <a:rPr lang="it-IT" sz="2400" dirty="0" smtClean="0">
                <a:latin typeface="+mn-lt"/>
                <a:cs typeface="Trebuchet MS"/>
              </a:rPr>
            </a:br>
            <a:r>
              <a:rPr lang="it-IT" sz="2400" dirty="0" smtClean="0">
                <a:latin typeface="+mn-lt"/>
                <a:cs typeface="Trebuchet MS"/>
              </a:rPr>
              <a:t/>
            </a:r>
            <a:br>
              <a:rPr lang="it-IT" sz="2400" dirty="0" smtClean="0">
                <a:latin typeface="+mn-lt"/>
                <a:cs typeface="Trebuchet MS"/>
              </a:rPr>
            </a:br>
            <a:r>
              <a:rPr lang="it-IT" sz="2400" dirty="0" smtClean="0">
                <a:latin typeface="+mn-lt"/>
                <a:cs typeface="Trebuchet MS"/>
              </a:rPr>
              <a:t>Oltre </a:t>
            </a:r>
            <a:r>
              <a:rPr lang="it-IT" sz="2400" dirty="0">
                <a:latin typeface="+mn-lt"/>
                <a:cs typeface="Trebuchet MS"/>
              </a:rPr>
              <a:t>150 incontri </a:t>
            </a:r>
            <a:br>
              <a:rPr lang="it-IT" sz="2400" dirty="0">
                <a:latin typeface="+mn-lt"/>
                <a:cs typeface="Trebuchet MS"/>
              </a:rPr>
            </a:br>
            <a:r>
              <a:rPr lang="it-IT" sz="2400" dirty="0">
                <a:latin typeface="+mn-lt"/>
                <a:cs typeface="Trebuchet MS"/>
              </a:rPr>
              <a:t>con la partecipazione media di 15/20 soci a incontro</a:t>
            </a:r>
            <a:r>
              <a:rPr lang="it-IT" sz="2400" dirty="0">
                <a:latin typeface="Trebuchet MS"/>
                <a:cs typeface="Trebuchet MS"/>
              </a:rPr>
              <a:t/>
            </a:r>
            <a:br>
              <a:rPr lang="it-IT" sz="2400" dirty="0">
                <a:latin typeface="Trebuchet MS"/>
                <a:cs typeface="Trebuchet MS"/>
              </a:rPr>
            </a:br>
            <a:endParaRPr lang="it-IT" sz="2400" dirty="0">
              <a:latin typeface="Trebuchet MS"/>
              <a:cs typeface="Trebuchet MS"/>
            </a:endParaRPr>
          </a:p>
        </p:txBody>
      </p:sp>
      <p:pic>
        <p:nvPicPr>
          <p:cNvPr id="17" name="Immagine 16"/>
          <p:cNvPicPr>
            <a:picLocks noChangeAspect="1"/>
          </p:cNvPicPr>
          <p:nvPr/>
        </p:nvPicPr>
        <p:blipFill>
          <a:blip r:embed="rId4"/>
          <a:stretch>
            <a:fillRect/>
          </a:stretch>
        </p:blipFill>
        <p:spPr>
          <a:xfrm>
            <a:off x="732292" y="1437456"/>
            <a:ext cx="4358412" cy="3331314"/>
          </a:xfrm>
          <a:prstGeom prst="round2SameRect">
            <a:avLst/>
          </a:prstGeom>
        </p:spPr>
      </p:pic>
      <p:sp>
        <p:nvSpPr>
          <p:cNvPr id="20" name="Rettangolo 19"/>
          <p:cNvSpPr/>
          <p:nvPr/>
        </p:nvSpPr>
        <p:spPr>
          <a:xfrm>
            <a:off x="5658090" y="3680186"/>
            <a:ext cx="5621719" cy="1958870"/>
          </a:xfrm>
          <a:prstGeom prst="rect">
            <a:avLst/>
          </a:prstGeom>
        </p:spPr>
        <p:txBody>
          <a:bodyPr wrap="square">
            <a:spAutoFit/>
          </a:bodyPr>
          <a:lstStyle/>
          <a:p>
            <a:pPr algn="just">
              <a:lnSpc>
                <a:spcPct val="107000"/>
              </a:lnSpc>
              <a:spcAft>
                <a:spcPts val="800"/>
              </a:spcAft>
            </a:pPr>
            <a:r>
              <a:rPr lang="it-IT" sz="2200" dirty="0">
                <a:ea typeface="+mj-ea"/>
                <a:cs typeface="Trebuchet MS"/>
              </a:rPr>
              <a:t>Un lavoro messo a disposizione del dibattito pubblico e del confronto politico sui diversi tavoli istituzionali.</a:t>
            </a:r>
          </a:p>
          <a:p>
            <a:r>
              <a:rPr lang="it-IT" sz="2200" dirty="0">
                <a:ea typeface="+mj-ea"/>
                <a:cs typeface="Trebuchet MS"/>
              </a:rPr>
              <a:t>Un lavoro tra i soci, ma anche uno strumento di dialogo con la comunità</a:t>
            </a:r>
            <a:r>
              <a:rPr lang="it-IT" sz="2200" dirty="0">
                <a:solidFill>
                  <a:schemeClr val="tx1">
                    <a:lumMod val="75000"/>
                    <a:lumOff val="25000"/>
                  </a:schemeClr>
                </a:solidFill>
                <a:ea typeface="+mj-ea"/>
                <a:cs typeface="Trebuchet MS"/>
              </a:rPr>
              <a:t>.</a:t>
            </a:r>
          </a:p>
        </p:txBody>
      </p:sp>
    </p:spTree>
    <p:extLst>
      <p:ext uri="{BB962C8B-B14F-4D97-AF65-F5344CB8AC3E}">
        <p14:creationId xmlns:p14="http://schemas.microsoft.com/office/powerpoint/2010/main" val="4159454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baseline per slid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
        <p:nvSpPr>
          <p:cNvPr id="9" name="Titolo 1"/>
          <p:cNvSpPr txBox="1">
            <a:spLocks/>
          </p:cNvSpPr>
          <p:nvPr/>
        </p:nvSpPr>
        <p:spPr>
          <a:xfrm>
            <a:off x="0" y="98697"/>
            <a:ext cx="11823539" cy="79834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it-IT" sz="3600" b="1" dirty="0">
                <a:solidFill>
                  <a:srgbClr val="F46D2A"/>
                </a:solidFill>
              </a:rPr>
              <a:t> </a:t>
            </a:r>
            <a:r>
              <a:rPr lang="it-IT" sz="3500" b="1" dirty="0" smtClean="0">
                <a:solidFill>
                  <a:srgbClr val="F46D2A"/>
                </a:solidFill>
              </a:rPr>
              <a:t>Il </a:t>
            </a:r>
            <a:r>
              <a:rPr lang="it-IT" sz="3500" b="1" dirty="0">
                <a:solidFill>
                  <a:srgbClr val="F46D2A"/>
                </a:solidFill>
              </a:rPr>
              <a:t>contributo del Terzo settore </a:t>
            </a:r>
            <a:r>
              <a:rPr lang="it-IT" sz="3500" b="1" dirty="0" smtClean="0">
                <a:solidFill>
                  <a:srgbClr val="F46D2A"/>
                </a:solidFill>
              </a:rPr>
              <a:t>alle </a:t>
            </a:r>
            <a:r>
              <a:rPr lang="it-IT" sz="3500" b="1" dirty="0">
                <a:solidFill>
                  <a:srgbClr val="F46D2A"/>
                </a:solidFill>
              </a:rPr>
              <a:t>sfide di cambiamento </a:t>
            </a:r>
            <a:r>
              <a:rPr lang="it-IT" sz="3500" b="1" dirty="0" smtClean="0">
                <a:solidFill>
                  <a:srgbClr val="F46D2A"/>
                </a:solidFill>
              </a:rPr>
              <a:t>sociale</a:t>
            </a:r>
            <a:endParaRPr lang="it-IT" sz="3500" dirty="0">
              <a:solidFill>
                <a:srgbClr val="F46D2A"/>
              </a:solidFill>
            </a:endParaRPr>
          </a:p>
        </p:txBody>
      </p:sp>
      <p:pic>
        <p:nvPicPr>
          <p:cNvPr id="15" name="Immagine 14"/>
          <p:cNvPicPr>
            <a:picLocks noChangeAspect="1"/>
          </p:cNvPicPr>
          <p:nvPr/>
        </p:nvPicPr>
        <p:blipFill>
          <a:blip r:embed="rId4"/>
          <a:stretch>
            <a:fillRect/>
          </a:stretch>
        </p:blipFill>
        <p:spPr>
          <a:xfrm>
            <a:off x="8361021" y="1042276"/>
            <a:ext cx="3524250" cy="5067300"/>
          </a:xfrm>
          <a:prstGeom prst="flowChartMerge">
            <a:avLst/>
          </a:prstGeom>
        </p:spPr>
      </p:pic>
      <p:sp>
        <p:nvSpPr>
          <p:cNvPr id="16" name="Rettangolo 15"/>
          <p:cNvSpPr/>
          <p:nvPr/>
        </p:nvSpPr>
        <p:spPr>
          <a:xfrm>
            <a:off x="214133" y="817301"/>
            <a:ext cx="8096490" cy="5324535"/>
          </a:xfrm>
          <a:prstGeom prst="rect">
            <a:avLst/>
          </a:prstGeom>
        </p:spPr>
        <p:txBody>
          <a:bodyPr wrap="square">
            <a:spAutoFit/>
          </a:bodyPr>
          <a:lstStyle/>
          <a:p>
            <a:r>
              <a:rPr lang="it-IT" sz="2400" dirty="0"/>
              <a:t>“</a:t>
            </a:r>
            <a:r>
              <a:rPr lang="it-IT" sz="2400" b="1" dirty="0"/>
              <a:t>Il Terzo settore e gli Obiettivi di Sviluppo Sostenibile</a:t>
            </a:r>
            <a:r>
              <a:rPr lang="it-IT" sz="2400" dirty="0"/>
              <a:t>” </a:t>
            </a:r>
            <a:r>
              <a:rPr lang="it-IT" sz="2400" dirty="0" smtClean="0"/>
              <a:t>– Rapporto 2017 e 2021 – indaga l’impegno degli associati nel </a:t>
            </a:r>
            <a:r>
              <a:rPr lang="it-IT" sz="2400" dirty="0"/>
              <a:t>perseguimento e nella promozione dei 17 obiettivi di </a:t>
            </a:r>
            <a:r>
              <a:rPr lang="it-IT" sz="2400" dirty="0" smtClean="0"/>
              <a:t>sviluppo sostenibile </a:t>
            </a:r>
            <a:r>
              <a:rPr lang="it-IT" sz="2400" dirty="0"/>
              <a:t>individuati dall’Agenda 2030 delle Nazioni </a:t>
            </a:r>
            <a:r>
              <a:rPr lang="it-IT" sz="2400" dirty="0" smtClean="0"/>
              <a:t>Unite</a:t>
            </a:r>
            <a:endParaRPr lang="it-IT" sz="3200" dirty="0" smtClean="0">
              <a:ea typeface="Calibri" panose="020F0502020204030204" pitchFamily="34" charset="0"/>
            </a:endParaRPr>
          </a:p>
          <a:p>
            <a:endParaRPr lang="it-IT" sz="2800" dirty="0" smtClean="0">
              <a:ea typeface="Calibri" panose="020F0502020204030204" pitchFamily="34" charset="0"/>
            </a:endParaRPr>
          </a:p>
          <a:p>
            <a:pPr marL="342900" indent="-342900">
              <a:buFont typeface="Arial" panose="020B0604020202020204" pitchFamily="34" charset="0"/>
              <a:buChar char="•"/>
            </a:pPr>
            <a:r>
              <a:rPr lang="it-IT" sz="2400" dirty="0">
                <a:ea typeface="Calibri" panose="020F0502020204030204" pitchFamily="34" charset="0"/>
              </a:rPr>
              <a:t>Tutti i 17 </a:t>
            </a:r>
            <a:r>
              <a:rPr lang="it-IT" sz="2400" dirty="0" err="1">
                <a:ea typeface="Calibri" panose="020F0502020204030204" pitchFamily="34" charset="0"/>
              </a:rPr>
              <a:t>Sdgs</a:t>
            </a:r>
            <a:r>
              <a:rPr lang="it-IT" sz="2400" dirty="0">
                <a:ea typeface="Calibri" panose="020F0502020204030204" pitchFamily="34" charset="0"/>
              </a:rPr>
              <a:t> </a:t>
            </a:r>
            <a:r>
              <a:rPr lang="it-IT" sz="2400" dirty="0" smtClean="0">
                <a:ea typeface="Calibri" panose="020F0502020204030204" pitchFamily="34" charset="0"/>
              </a:rPr>
              <a:t>vedono </a:t>
            </a:r>
            <a:r>
              <a:rPr lang="it-IT" sz="2400" dirty="0">
                <a:ea typeface="Calibri" panose="020F0502020204030204" pitchFamily="34" charset="0"/>
              </a:rPr>
              <a:t>impegnata almeno </a:t>
            </a:r>
            <a:r>
              <a:rPr lang="it-IT" sz="2400" b="1" dirty="0">
                <a:ea typeface="Calibri" panose="020F0502020204030204" pitchFamily="34" charset="0"/>
              </a:rPr>
              <a:t>1</a:t>
            </a:r>
            <a:r>
              <a:rPr lang="it-IT" sz="2400" dirty="0">
                <a:ea typeface="Calibri" panose="020F0502020204030204" pitchFamily="34" charset="0"/>
              </a:rPr>
              <a:t> </a:t>
            </a:r>
            <a:r>
              <a:rPr lang="it-IT" sz="2400" b="1" dirty="0">
                <a:ea typeface="Calibri" panose="020F0502020204030204" pitchFamily="34" charset="0"/>
              </a:rPr>
              <a:t>rete </a:t>
            </a:r>
            <a:r>
              <a:rPr lang="it-IT" sz="2400" b="1" dirty="0" smtClean="0">
                <a:ea typeface="Calibri" panose="020F0502020204030204" pitchFamily="34" charset="0"/>
              </a:rPr>
              <a:t>nazionale</a:t>
            </a:r>
          </a:p>
          <a:p>
            <a:pPr marL="342900" indent="-342900">
              <a:buFont typeface="Arial" panose="020B0604020202020204" pitchFamily="34" charset="0"/>
              <a:buChar char="•"/>
            </a:pPr>
            <a:r>
              <a:rPr lang="it-IT" sz="2400" dirty="0" smtClean="0">
                <a:ea typeface="Calibri" panose="020F0502020204030204" pitchFamily="34" charset="0"/>
              </a:rPr>
              <a:t>l’</a:t>
            </a:r>
            <a:r>
              <a:rPr lang="it-IT" sz="2400" b="1" dirty="0" smtClean="0">
                <a:ea typeface="Calibri" panose="020F0502020204030204" pitchFamily="34" charset="0"/>
              </a:rPr>
              <a:t>82%</a:t>
            </a:r>
            <a:r>
              <a:rPr lang="it-IT" sz="2400" dirty="0" smtClean="0">
                <a:ea typeface="Calibri" panose="020F0502020204030204" pitchFamily="34" charset="0"/>
              </a:rPr>
              <a:t> </a:t>
            </a:r>
            <a:r>
              <a:rPr lang="it-IT" sz="2400" dirty="0">
                <a:ea typeface="Calibri" panose="020F0502020204030204" pitchFamily="34" charset="0"/>
              </a:rPr>
              <a:t>degli enti è impegnato </a:t>
            </a:r>
            <a:r>
              <a:rPr lang="it-IT" sz="2400" dirty="0" smtClean="0">
                <a:ea typeface="Calibri" panose="020F0502020204030204" pitchFamily="34" charset="0"/>
              </a:rPr>
              <a:t>sull’</a:t>
            </a:r>
            <a:r>
              <a:rPr lang="it-IT" sz="2400" b="1" dirty="0" err="1" smtClean="0">
                <a:ea typeface="Calibri" panose="020F0502020204030204" pitchFamily="34" charset="0"/>
              </a:rPr>
              <a:t>Sdgs</a:t>
            </a:r>
            <a:r>
              <a:rPr lang="it-IT" sz="2400" b="1" dirty="0" smtClean="0">
                <a:ea typeface="Calibri" panose="020F0502020204030204" pitchFamily="34" charset="0"/>
              </a:rPr>
              <a:t> </a:t>
            </a:r>
            <a:r>
              <a:rPr lang="it-IT" sz="2400" b="1" dirty="0">
                <a:ea typeface="Calibri" panose="020F0502020204030204" pitchFamily="34" charset="0"/>
              </a:rPr>
              <a:t>3 Salute e </a:t>
            </a:r>
            <a:r>
              <a:rPr lang="it-IT" sz="2400" b="1" dirty="0" smtClean="0">
                <a:ea typeface="Calibri" panose="020F0502020204030204" pitchFamily="34" charset="0"/>
              </a:rPr>
              <a:t>Benessere</a:t>
            </a:r>
            <a:endParaRPr lang="it-IT" sz="2400" dirty="0" smtClean="0">
              <a:ea typeface="Calibri" panose="020F0502020204030204" pitchFamily="34" charset="0"/>
            </a:endParaRPr>
          </a:p>
          <a:p>
            <a:pPr marL="342900" indent="-342900">
              <a:buFont typeface="Arial" panose="020B0604020202020204" pitchFamily="34" charset="0"/>
              <a:buChar char="•"/>
            </a:pPr>
            <a:r>
              <a:rPr lang="it-IT" sz="2400" dirty="0" smtClean="0">
                <a:ea typeface="Calibri" panose="020F0502020204030204" pitchFamily="34" charset="0"/>
              </a:rPr>
              <a:t>l’</a:t>
            </a:r>
            <a:r>
              <a:rPr lang="it-IT" sz="2400" b="1" dirty="0" smtClean="0">
                <a:ea typeface="Calibri" panose="020F0502020204030204" pitchFamily="34" charset="0"/>
              </a:rPr>
              <a:t>85</a:t>
            </a:r>
            <a:r>
              <a:rPr lang="it-IT" sz="2400" b="1" dirty="0">
                <a:ea typeface="Calibri" panose="020F0502020204030204" pitchFamily="34" charset="0"/>
              </a:rPr>
              <a:t>% </a:t>
            </a:r>
            <a:r>
              <a:rPr lang="it-IT" sz="2400" dirty="0" smtClean="0">
                <a:ea typeface="Calibri" panose="020F0502020204030204" pitchFamily="34" charset="0"/>
              </a:rPr>
              <a:t>sull’</a:t>
            </a:r>
            <a:r>
              <a:rPr lang="it-IT" sz="2400" b="1" dirty="0" smtClean="0">
                <a:ea typeface="Calibri" panose="020F0502020204030204" pitchFamily="34" charset="0"/>
              </a:rPr>
              <a:t>Sdgs11 </a:t>
            </a:r>
            <a:r>
              <a:rPr lang="it-IT" sz="2400" b="1" dirty="0">
                <a:ea typeface="Calibri" panose="020F0502020204030204" pitchFamily="34" charset="0"/>
              </a:rPr>
              <a:t>Citta e </a:t>
            </a:r>
            <a:r>
              <a:rPr lang="it-IT" sz="2400" b="1" dirty="0" smtClean="0">
                <a:ea typeface="Calibri" panose="020F0502020204030204" pitchFamily="34" charset="0"/>
              </a:rPr>
              <a:t>Comunità Sostenibili</a:t>
            </a:r>
          </a:p>
          <a:p>
            <a:pPr marL="342900" indent="-342900">
              <a:buFont typeface="Arial" panose="020B0604020202020204" pitchFamily="34" charset="0"/>
              <a:buChar char="•"/>
            </a:pPr>
            <a:r>
              <a:rPr lang="it-IT" sz="2400" dirty="0">
                <a:ea typeface="Calibri" panose="020F0502020204030204" pitchFamily="34" charset="0"/>
              </a:rPr>
              <a:t>il </a:t>
            </a:r>
            <a:r>
              <a:rPr lang="it-IT" sz="2400" b="1" dirty="0" smtClean="0">
                <a:ea typeface="Calibri" panose="020F0502020204030204" pitchFamily="34" charset="0"/>
              </a:rPr>
              <a:t>29% </a:t>
            </a:r>
            <a:r>
              <a:rPr lang="it-IT" sz="2400" dirty="0" smtClean="0">
                <a:ea typeface="Calibri" panose="020F0502020204030204" pitchFamily="34" charset="0"/>
              </a:rPr>
              <a:t>sull’</a:t>
            </a:r>
            <a:r>
              <a:rPr lang="it-IT" sz="2400" b="1" dirty="0" err="1" smtClean="0">
                <a:ea typeface="Calibri" panose="020F0502020204030204" pitchFamily="34" charset="0"/>
              </a:rPr>
              <a:t>Sdgs</a:t>
            </a:r>
            <a:r>
              <a:rPr lang="it-IT" sz="2400" b="1" dirty="0" smtClean="0">
                <a:ea typeface="Calibri" panose="020F0502020204030204" pitchFamily="34" charset="0"/>
              </a:rPr>
              <a:t> </a:t>
            </a:r>
            <a:r>
              <a:rPr lang="it-IT" sz="2400" b="1" dirty="0">
                <a:ea typeface="Calibri" panose="020F0502020204030204" pitchFamily="34" charset="0"/>
              </a:rPr>
              <a:t>6 Acqua </a:t>
            </a:r>
            <a:r>
              <a:rPr lang="it-IT" sz="2400" b="1" dirty="0" smtClean="0">
                <a:ea typeface="Calibri" panose="020F0502020204030204" pitchFamily="34" charset="0"/>
              </a:rPr>
              <a:t>pulita</a:t>
            </a:r>
          </a:p>
          <a:p>
            <a:pPr marL="342900" indent="-342900">
              <a:buFont typeface="Arial" panose="020B0604020202020204" pitchFamily="34" charset="0"/>
              <a:buChar char="•"/>
            </a:pPr>
            <a:r>
              <a:rPr lang="it-IT" sz="2400" dirty="0" smtClean="0">
                <a:ea typeface="Calibri" panose="020F0502020204030204" pitchFamily="34" charset="0"/>
              </a:rPr>
              <a:t>solo </a:t>
            </a:r>
            <a:r>
              <a:rPr lang="it-IT" sz="2400" dirty="0">
                <a:ea typeface="Calibri" panose="020F0502020204030204" pitchFamily="34" charset="0"/>
              </a:rPr>
              <a:t>il </a:t>
            </a:r>
            <a:r>
              <a:rPr lang="it-IT" sz="2400" b="1" dirty="0">
                <a:ea typeface="Calibri" panose="020F0502020204030204" pitchFamily="34" charset="0"/>
              </a:rPr>
              <a:t>3%</a:t>
            </a:r>
            <a:r>
              <a:rPr lang="it-IT" sz="2400" dirty="0">
                <a:ea typeface="Calibri" panose="020F0502020204030204" pitchFamily="34" charset="0"/>
              </a:rPr>
              <a:t> degli enti è impegnato </a:t>
            </a:r>
            <a:r>
              <a:rPr lang="it-IT" sz="2400" b="1" dirty="0">
                <a:ea typeface="Calibri" panose="020F0502020204030204" pitchFamily="34" charset="0"/>
              </a:rPr>
              <a:t>su </a:t>
            </a:r>
            <a:r>
              <a:rPr lang="it-IT" sz="2400" b="1" dirty="0" smtClean="0">
                <a:ea typeface="Calibri" panose="020F0502020204030204" pitchFamily="34" charset="0"/>
              </a:rPr>
              <a:t>1 solo obiettivo</a:t>
            </a:r>
          </a:p>
          <a:p>
            <a:pPr marL="342900" indent="-342900">
              <a:buFont typeface="Arial" panose="020B0604020202020204" pitchFamily="34" charset="0"/>
              <a:buChar char="•"/>
            </a:pPr>
            <a:r>
              <a:rPr lang="it-IT" sz="2400" dirty="0" smtClean="0">
                <a:ea typeface="Calibri" panose="020F0502020204030204" pitchFamily="34" charset="0"/>
              </a:rPr>
              <a:t>più </a:t>
            </a:r>
            <a:r>
              <a:rPr lang="it-IT" sz="2400" dirty="0">
                <a:ea typeface="Calibri" panose="020F0502020204030204" pitchFamily="34" charset="0"/>
              </a:rPr>
              <a:t>del </a:t>
            </a:r>
            <a:r>
              <a:rPr lang="it-IT" sz="2400" b="1" dirty="0">
                <a:ea typeface="Calibri" panose="020F0502020204030204" pitchFamily="34" charset="0"/>
              </a:rPr>
              <a:t>50%</a:t>
            </a:r>
            <a:r>
              <a:rPr lang="it-IT" sz="2400" dirty="0">
                <a:ea typeface="Calibri" panose="020F0502020204030204" pitchFamily="34" charset="0"/>
              </a:rPr>
              <a:t> è impegnato </a:t>
            </a:r>
            <a:r>
              <a:rPr lang="it-IT" sz="2400" b="1" dirty="0">
                <a:ea typeface="Calibri" panose="020F0502020204030204" pitchFamily="34" charset="0"/>
              </a:rPr>
              <a:t>su 10 o più dei </a:t>
            </a:r>
            <a:r>
              <a:rPr lang="it-IT" sz="2400" b="1" dirty="0" smtClean="0">
                <a:ea typeface="Calibri" panose="020F0502020204030204" pitchFamily="34" charset="0"/>
              </a:rPr>
              <a:t>17sdgs</a:t>
            </a:r>
          </a:p>
          <a:p>
            <a:pPr marL="342900" indent="-342900">
              <a:buFont typeface="Arial" panose="020B0604020202020204" pitchFamily="34" charset="0"/>
              <a:buChar char="•"/>
            </a:pPr>
            <a:r>
              <a:rPr lang="it-IT" sz="2400" dirty="0">
                <a:ea typeface="Calibri" panose="020F0502020204030204" pitchFamily="34" charset="0"/>
              </a:rPr>
              <a:t>t</a:t>
            </a:r>
            <a:r>
              <a:rPr lang="it-IT" sz="2400" dirty="0" smtClean="0">
                <a:ea typeface="Calibri" panose="020F0502020204030204" pitchFamily="34" charset="0"/>
              </a:rPr>
              <a:t>utte le attività sono svolte </a:t>
            </a:r>
            <a:r>
              <a:rPr lang="it-IT" sz="2400" dirty="0" smtClean="0"/>
              <a:t>in </a:t>
            </a:r>
            <a:r>
              <a:rPr lang="it-IT" sz="2400" b="1" dirty="0" smtClean="0"/>
              <a:t>Partnership</a:t>
            </a:r>
          </a:p>
          <a:p>
            <a:pPr marL="342900" indent="-342900">
              <a:buFont typeface="Arial" panose="020B0604020202020204" pitchFamily="34" charset="0"/>
              <a:buChar char="•"/>
            </a:pPr>
            <a:r>
              <a:rPr lang="it-IT" sz="2400" dirty="0" smtClean="0">
                <a:ea typeface="Calibri" panose="020F0502020204030204" pitchFamily="34" charset="0"/>
              </a:rPr>
              <a:t>gli ETS </a:t>
            </a:r>
            <a:r>
              <a:rPr lang="it-IT" sz="2400" dirty="0">
                <a:ea typeface="Calibri" panose="020F0502020204030204" pitchFamily="34" charset="0"/>
              </a:rPr>
              <a:t>vivono un percorso di </a:t>
            </a:r>
            <a:r>
              <a:rPr lang="it-IT" sz="2400" b="1" dirty="0" smtClean="0">
                <a:ea typeface="Calibri" panose="020F0502020204030204" pitchFamily="34" charset="0"/>
              </a:rPr>
              <a:t>globalizzazione:</a:t>
            </a:r>
            <a:r>
              <a:rPr lang="it-IT" sz="2400" dirty="0" smtClean="0">
                <a:ea typeface="Calibri" panose="020F0502020204030204" pitchFamily="34" charset="0"/>
              </a:rPr>
              <a:t> </a:t>
            </a:r>
            <a:r>
              <a:rPr lang="it-IT" sz="2400" dirty="0">
                <a:ea typeface="Calibri" panose="020F0502020204030204" pitchFamily="34" charset="0"/>
              </a:rPr>
              <a:t>agiscono in</a:t>
            </a:r>
            <a:r>
              <a:rPr lang="it-IT" sz="2400" b="1" dirty="0">
                <a:ea typeface="Calibri" panose="020F0502020204030204" pitchFamily="34" charset="0"/>
              </a:rPr>
              <a:t> oltre 60 </a:t>
            </a:r>
            <a:r>
              <a:rPr lang="it-IT" sz="2400" b="1" dirty="0" smtClean="0">
                <a:ea typeface="Calibri" panose="020F0502020204030204" pitchFamily="34" charset="0"/>
              </a:rPr>
              <a:t>Stati</a:t>
            </a:r>
            <a:endParaRPr lang="it-IT" sz="2800" dirty="0"/>
          </a:p>
        </p:txBody>
      </p:sp>
    </p:spTree>
    <p:extLst>
      <p:ext uri="{BB962C8B-B14F-4D97-AF65-F5344CB8AC3E}">
        <p14:creationId xmlns:p14="http://schemas.microsoft.com/office/powerpoint/2010/main" val="1893125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anim calcmode="lin" valueType="num">
                                      <p:cBhvr additive="base">
                                        <p:cTn id="11"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 calcmode="lin" valueType="num">
                                      <p:cBhvr additive="base">
                                        <p:cTn id="1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 calcmode="lin" valueType="num">
                                      <p:cBhvr additive="base">
                                        <p:cTn id="19"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anim calcmode="lin" valueType="num">
                                      <p:cBhvr additive="base">
                                        <p:cTn id="23"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 calcmode="lin" valueType="num">
                                      <p:cBhvr additive="base">
                                        <p:cTn id="27"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anim calcmode="lin" valueType="num">
                                      <p:cBhvr additive="base">
                                        <p:cTn id="31" dur="500" fill="hold"/>
                                        <p:tgtEl>
                                          <p:spTgt spid="1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anim calcmode="lin" valueType="num">
                                      <p:cBhvr additive="base">
                                        <p:cTn id="35"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anim calcmode="lin" valueType="num">
                                      <p:cBhvr additive="base">
                                        <p:cTn id="39" dur="500" fill="hold"/>
                                        <p:tgtEl>
                                          <p:spTgt spid="16">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3348" y="990688"/>
            <a:ext cx="4784843" cy="4695127"/>
          </a:xfrm>
          <a:prstGeom prst="rect">
            <a:avLst/>
          </a:prstGeom>
        </p:spPr>
      </p:pic>
      <p:pic>
        <p:nvPicPr>
          <p:cNvPr id="8" name="Immagine 7" descr="baseline per slid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9850"/>
            <a:ext cx="12192000" cy="438150"/>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1533" y="98697"/>
            <a:ext cx="488067" cy="488067"/>
          </a:xfrm>
          <a:prstGeom prst="rect">
            <a:avLst/>
          </a:prstGeom>
        </p:spPr>
      </p:pic>
      <p:sp>
        <p:nvSpPr>
          <p:cNvPr id="7" name="Titolo 1"/>
          <p:cNvSpPr txBox="1">
            <a:spLocks/>
          </p:cNvSpPr>
          <p:nvPr/>
        </p:nvSpPr>
        <p:spPr>
          <a:xfrm>
            <a:off x="275991" y="98697"/>
            <a:ext cx="7930302" cy="122210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smtClean="0">
                <a:solidFill>
                  <a:srgbClr val="F46D2A"/>
                </a:solidFill>
              </a:rPr>
              <a:t>Nuovo welfare, sfide sociali, alleanze</a:t>
            </a:r>
            <a:endParaRPr lang="it-IT" sz="3600" dirty="0">
              <a:solidFill>
                <a:srgbClr val="F46D2A"/>
              </a:solidFill>
            </a:endParaRPr>
          </a:p>
        </p:txBody>
      </p:sp>
      <p:sp>
        <p:nvSpPr>
          <p:cNvPr id="13" name="Rettangolo 12"/>
          <p:cNvSpPr/>
          <p:nvPr/>
        </p:nvSpPr>
        <p:spPr>
          <a:xfrm>
            <a:off x="813560" y="1320799"/>
            <a:ext cx="7438003" cy="4862870"/>
          </a:xfrm>
          <a:prstGeom prst="rect">
            <a:avLst/>
          </a:prstGeom>
        </p:spPr>
        <p:txBody>
          <a:bodyPr wrap="square">
            <a:spAutoFit/>
          </a:bodyPr>
          <a:lstStyle/>
          <a:p>
            <a:r>
              <a:rPr lang="it-IT" sz="2600" dirty="0"/>
              <a:t>Educazione, salute, formazione per le nuove generazioni, sostegno alle fragilità, integrazione sociale ed economica.</a:t>
            </a:r>
            <a:br>
              <a:rPr lang="it-IT" sz="2600" dirty="0"/>
            </a:br>
            <a:r>
              <a:rPr lang="it-IT" sz="2600" dirty="0"/>
              <a:t/>
            </a:r>
            <a:br>
              <a:rPr lang="it-IT" sz="2600" dirty="0"/>
            </a:br>
            <a:r>
              <a:rPr lang="it-IT" sz="2600" dirty="0"/>
              <a:t>Costruire un nuovo welfare capace di dare risposte universalistiche, </a:t>
            </a:r>
            <a:r>
              <a:rPr lang="it-IT" sz="2600" dirty="0" smtClean="0"/>
              <a:t>ridurre </a:t>
            </a:r>
            <a:r>
              <a:rPr lang="it-IT" sz="2600" dirty="0"/>
              <a:t>le diseguaglianze, </a:t>
            </a:r>
            <a:r>
              <a:rPr lang="it-IT" sz="2600" dirty="0" smtClean="0"/>
              <a:t>rinnovare</a:t>
            </a:r>
            <a:br>
              <a:rPr lang="it-IT" sz="2600" dirty="0" smtClean="0"/>
            </a:br>
            <a:r>
              <a:rPr lang="it-IT" sz="2600" dirty="0" smtClean="0"/>
              <a:t>il </a:t>
            </a:r>
            <a:r>
              <a:rPr lang="it-IT" sz="2600" dirty="0"/>
              <a:t>patto sociale e </a:t>
            </a:r>
            <a:r>
              <a:rPr lang="it-IT" sz="2600" dirty="0" smtClean="0"/>
              <a:t>generare </a:t>
            </a:r>
            <a:r>
              <a:rPr lang="it-IT" sz="2600" dirty="0"/>
              <a:t>coesione sociale, valorizzando il ruolo e l’apporto del </a:t>
            </a:r>
            <a:r>
              <a:rPr lang="it-IT" sz="2600" dirty="0" smtClean="0"/>
              <a:t>Terzo </a:t>
            </a:r>
            <a:br>
              <a:rPr lang="it-IT" sz="2600" dirty="0" smtClean="0"/>
            </a:br>
            <a:r>
              <a:rPr lang="it-IT" sz="2600" dirty="0" smtClean="0"/>
              <a:t>settore </a:t>
            </a:r>
            <a:r>
              <a:rPr lang="it-IT" sz="2600" dirty="0"/>
              <a:t>in termini di innovazione sociale, di mobilitazione civica e di cooperazione  </a:t>
            </a:r>
            <a:r>
              <a:rPr lang="it-IT" sz="2600" dirty="0" smtClean="0"/>
              <a:t/>
            </a:r>
            <a:br>
              <a:rPr lang="it-IT" sz="2600" dirty="0" smtClean="0"/>
            </a:br>
            <a:r>
              <a:rPr lang="it-IT" sz="2600" dirty="0" smtClean="0"/>
              <a:t>con </a:t>
            </a:r>
            <a:r>
              <a:rPr lang="it-IT" sz="2600" dirty="0"/>
              <a:t>altri attori </a:t>
            </a:r>
            <a:r>
              <a:rPr lang="it-IT" sz="2600" dirty="0" smtClean="0"/>
              <a:t>della comunità.</a:t>
            </a:r>
            <a:endParaRPr lang="it-IT" sz="2400" dirty="0" smtClean="0"/>
          </a:p>
          <a:p>
            <a:pPr marL="342900" indent="-342900">
              <a:buFont typeface="Arial" panose="020B0604020202020204" pitchFamily="34" charset="0"/>
              <a:buChar char="•"/>
            </a:pPr>
            <a:endParaRPr lang="it-IT" sz="2400" dirty="0"/>
          </a:p>
        </p:txBody>
      </p:sp>
    </p:spTree>
    <p:extLst>
      <p:ext uri="{BB962C8B-B14F-4D97-AF65-F5344CB8AC3E}">
        <p14:creationId xmlns:p14="http://schemas.microsoft.com/office/powerpoint/2010/main" val="726820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1043</Words>
  <Application>Microsoft Office PowerPoint</Application>
  <PresentationFormat>Widescreen</PresentationFormat>
  <Paragraphs>116</Paragraphs>
  <Slides>24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Arial</vt:lpstr>
      <vt:lpstr>Calibri</vt:lpstr>
      <vt:lpstr>Calibri Light</vt:lpstr>
      <vt:lpstr>Times New Roman</vt:lpstr>
      <vt:lpstr>Trebuchet MS</vt:lpstr>
      <vt:lpstr>Tema di Office</vt:lpstr>
      <vt:lpstr>Presentazione standard di PowerPoint</vt:lpstr>
      <vt:lpstr>Presentazione standard di PowerPoint</vt:lpstr>
      <vt:lpstr>Pace, Prosperità, Persone, Pianeta, Partenariati:  Agenda 2030 dell’Onu per lo Sviluppo Sostenibile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Contribuire ad un modello di sviluppo sempre più socialmente sostenibile, ancorato alle esigenze reali di persone e comunità, rispettoso di ambiente, clima, persone e comunità.</vt:lpstr>
      <vt:lpstr>Cantieri ViceVersa: 3 edizioni del cantiere di co-progettazione tra Terzo settore e operatori finanziari finalizzato alla costruzione di soluzioni di accompagnamento finanziario ai progetti del  Terzo settore  In partnership con il Forum della Finanza Sostenibile  Una delle esperienze più avanzate di formazione su finanza e Terzo settore  e sui partenariati profit-non profit</vt:lpstr>
      <vt:lpstr>   Il Forum accanto alle istituzioni europee:   con la rete di rappresentanza Europea (SEE) con i membri italiani espressi dal Forum nel CESE con l’Intergruppo per l’Economia civile presso il parlamento europeo  con gli europarlamentari di diversi schieramenti politici  per l’attuazione del Social Pillar  per dare piena cittadinanza alle buone pratiche italiane e all’evoluzione normativa che con la  riforma del Terzo settore l’Italia ha attivato,  per partecipare alla definizione del Piano  di azione per l’Economia Sociale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Crescita del Terzo settore italiano             Maggior ruolo di responsabilità nei confronti delle istituzioni        Nuove sfide in ambito comunicativo: </vt:lpstr>
      <vt:lpstr> “La democrazia è la peggior forma di governo, eccezion fatta per tutte le forme che si sono sperimentate finora” (Winston Churchill)  Il Terzo settore è un sistema complesso che svolge una delicata funzione di riequilibratore sociale fra componenti differenti della comunità portatrici di istanze diverse, che possono essere armonizzate solo attraverso processi di autorganizzazione in grado di determinare, attraverso i compromessi possibili (frutto del dialogo tra esperienze) il consenso verso nuovi equilibri.  L’esercizio di una democrazia sostanziale richiede innanzitutto luoghi dedicati alla partecipazione e adeguati spazi di rappresentanza.</vt:lpstr>
      <vt:lpstr>Coordinamento attuale…</vt:lpstr>
      <vt:lpstr>Organi di Controllo e Garanzia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Terzo settore, una fabbrica di capitale sociale?</dc:title>
  <dc:creator>Stampa</dc:creator>
  <cp:lastModifiedBy>Stampa</cp:lastModifiedBy>
  <cp:revision>93</cp:revision>
  <dcterms:created xsi:type="dcterms:W3CDTF">2019-10-10T08:41:41Z</dcterms:created>
  <dcterms:modified xsi:type="dcterms:W3CDTF">2021-10-19T15:44:39Z</dcterms:modified>
</cp:coreProperties>
</file>