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8" r:id="rId3"/>
    <p:sldId id="267" r:id="rId4"/>
    <p:sldId id="257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1395-4168-484D-9367-198140CD6838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DDE5-BD3E-484B-B2FA-29917A547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10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1395-4168-484D-9367-198140CD6838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DDE5-BD3E-484B-B2FA-29917A547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919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1395-4168-484D-9367-198140CD6838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DDE5-BD3E-484B-B2FA-29917A547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6814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1395-4168-484D-9367-198140CD6838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DDE5-BD3E-484B-B2FA-29917A547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2776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1395-4168-484D-9367-198140CD6838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DDE5-BD3E-484B-B2FA-29917A547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2083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1395-4168-484D-9367-198140CD6838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DDE5-BD3E-484B-B2FA-29917A547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27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1395-4168-484D-9367-198140CD6838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DDE5-BD3E-484B-B2FA-29917A547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6424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1395-4168-484D-9367-198140CD6838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DDE5-BD3E-484B-B2FA-29917A547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280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1395-4168-484D-9367-198140CD6838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DDE5-BD3E-484B-B2FA-29917A547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868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1395-4168-484D-9367-198140CD6838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DDE5-BD3E-484B-B2FA-29917A547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396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1395-4168-484D-9367-198140CD6838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DDE5-BD3E-484B-B2FA-29917A547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356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C1395-4168-484D-9367-198140CD6838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CDDE5-BD3E-484B-B2FA-29917A547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89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i.istat.it/Index.aspx?DataSetCode=DCIS_INFANZIA" TargetMode="External"/><Relationship Id="rId4" Type="http://schemas.openxmlformats.org/officeDocument/2006/relationships/hyperlink" Target="https://www.istat.it/it/files/2022/10/report-asili-nido-2020-2021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i.istat.it/Index.aspx?DataSetCode=DCIS_INFANZIA" TargetMode="External"/><Relationship Id="rId4" Type="http://schemas.openxmlformats.org/officeDocument/2006/relationships/hyperlink" Target="https://www.istat.it/it/files/2022/10/report-asili-nido-2020-202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lleanzainfanzia.it/criticita-attorno-al-sistema-educativo-0-6-litalia-rischia-di-perdere-unaltra-occasione-per-sostenere-i-diritti-dei-bambini-e-delle-bambine-e-per-aiutare-le-famiglie-con-figli-picco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arabaknove.it/" TargetMode="External"/><Relationship Id="rId4" Type="http://schemas.openxmlformats.org/officeDocument/2006/relationships/hyperlink" Target="https://www.codiceappalti.it/dlgs_50_2016/art__183__finanza_di_progetto/858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701" y="374327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4" descr="baseline_ne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000"/>
            <a:ext cx="12192000" cy="381000"/>
          </a:xfrm>
          <a:prstGeom prst="rect">
            <a:avLst/>
          </a:prstGeom>
        </p:spPr>
      </p:pic>
      <p:sp>
        <p:nvSpPr>
          <p:cNvPr id="6" name="Sottotitolo 2"/>
          <p:cNvSpPr>
            <a:spLocks noGrp="1"/>
          </p:cNvSpPr>
          <p:nvPr>
            <p:ph idx="1"/>
          </p:nvPr>
        </p:nvSpPr>
        <p:spPr>
          <a:xfrm>
            <a:off x="838200" y="1483994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algn="ctr"/>
            <a:endParaRPr lang="it-IT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endParaRPr lang="it-IT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endParaRPr lang="it-IT" sz="4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it-IT" sz="73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ASILI NIDO ED EDUCAZIONE</a:t>
            </a:r>
            <a:endParaRPr lang="it-IT" sz="145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it-IT" sz="4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Alberto Alberani  </a:t>
            </a:r>
          </a:p>
          <a:p>
            <a:pPr marL="0" indent="0" algn="ctr">
              <a:buNone/>
            </a:pPr>
            <a:r>
              <a:rPr lang="it-IT" sz="4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Portavoce Forum Terzo Settore Emilia Romagna</a:t>
            </a:r>
            <a:endParaRPr lang="it-IT" sz="4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4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4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it-IT" sz="5100" dirty="0">
                <a:solidFill>
                  <a:prstClr val="black"/>
                </a:solidFill>
                <a:latin typeface="Arial Black" panose="020B0A04020102020204" pitchFamily="34" charset="0"/>
              </a:rPr>
              <a:t>Terzo settore e PNRR </a:t>
            </a:r>
          </a:p>
          <a:p>
            <a:pPr marL="0" lvl="0" indent="0" algn="ctr">
              <a:buNone/>
            </a:pPr>
            <a:r>
              <a:rPr lang="it-IT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marzo 2023 ore 10.00 - </a:t>
            </a:r>
            <a:r>
              <a:rPr lang="it-IT" sz="22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Eurostars</a:t>
            </a:r>
            <a:r>
              <a:rPr lang="it-IT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Roma </a:t>
            </a:r>
            <a:r>
              <a:rPr lang="it-IT" sz="22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Aeterna</a:t>
            </a:r>
            <a:r>
              <a:rPr lang="it-IT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Via Casilina,125 / Piazza del Pigneto 9 Roma</a:t>
            </a:r>
          </a:p>
          <a:p>
            <a:pPr algn="ctr"/>
            <a:endParaRPr lang="it-IT" sz="13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360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701" y="374327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4" descr="baseline_ne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000"/>
            <a:ext cx="12192000" cy="381000"/>
          </a:xfrm>
          <a:prstGeom prst="rect">
            <a:avLst/>
          </a:prstGeom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8DB36A4D-8C8D-3DBD-6F0B-E256CE6D1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695" y="842326"/>
            <a:ext cx="10528610" cy="5195656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it-IT" sz="8800" b="1" dirty="0">
                <a:solidFill>
                  <a:srgbClr val="0070C0"/>
                </a:solidFill>
                <a:latin typeface="Garamond" panose="02020404030301010803" pitchFamily="18" charset="0"/>
              </a:rPr>
              <a:t>Finanziamento dei servizi 0-3</a:t>
            </a:r>
          </a:p>
          <a:p>
            <a:pPr algn="just"/>
            <a:r>
              <a:rPr lang="it-IT" sz="8800" dirty="0">
                <a:latin typeface="Garamond" panose="02020404030301010803" pitchFamily="18" charset="0"/>
              </a:rPr>
              <a:t>E’ necessario riprendere il decreto 65 che non ha previsto il superamento di nidi come servizio a domanda individuale e non facendoli diventare diritti esigibili. </a:t>
            </a:r>
          </a:p>
          <a:p>
            <a:pPr algn="just"/>
            <a:r>
              <a:rPr lang="it-IT" sz="8800" dirty="0">
                <a:latin typeface="Garamond" panose="02020404030301010803" pitchFamily="18" charset="0"/>
              </a:rPr>
              <a:t>E’ necessario aumentare il finanziamento pubblico da assegnare ai comuni che possono poi decidere se gestire i servizi in proprio o in convenzione.</a:t>
            </a:r>
          </a:p>
          <a:p>
            <a:pPr algn="just"/>
            <a:r>
              <a:rPr lang="it-IT" sz="8800" dirty="0">
                <a:latin typeface="Garamond" panose="02020404030301010803" pitchFamily="18" charset="0"/>
              </a:rPr>
              <a:t>Attualmente (2020) i Comuni ricevono 1 miliardo 342. 394 milioni sono stati destinati al «bonus asili nido».</a:t>
            </a:r>
          </a:p>
          <a:p>
            <a:pPr algn="just"/>
            <a:r>
              <a:rPr lang="it-IT" sz="8800" dirty="0">
                <a:latin typeface="Garamond" panose="02020404030301010803" pitchFamily="18" charset="0"/>
              </a:rPr>
              <a:t>Per coprire il 33% di posti (obiettivo del </a:t>
            </a:r>
            <a:r>
              <a:rPr lang="it-IT" sz="8800" dirty="0" err="1">
                <a:latin typeface="Garamond" panose="02020404030301010803" pitchFamily="18" charset="0"/>
              </a:rPr>
              <a:t>Pnrr</a:t>
            </a:r>
            <a:r>
              <a:rPr lang="it-IT" sz="8800" dirty="0">
                <a:latin typeface="Garamond" panose="02020404030301010803" pitchFamily="18" charset="0"/>
              </a:rPr>
              <a:t>) servirebbero altri 2,7 miliardi di euro. </a:t>
            </a:r>
          </a:p>
          <a:p>
            <a:pPr algn="just"/>
            <a:r>
              <a:rPr lang="it-IT" sz="8800" b="1" dirty="0">
                <a:solidFill>
                  <a:srgbClr val="FF0000"/>
                </a:solidFill>
                <a:latin typeface="Garamond" panose="02020404030301010803" pitchFamily="18" charset="0"/>
              </a:rPr>
              <a:t>FINANZIARE GLI ASILI NIDO IN ITALIA E’ UNA SCELTA STRATEGICA CHE CI PROIETTA VERSO IL FUTURO. </a:t>
            </a:r>
          </a:p>
          <a:p>
            <a:pPr marL="0" indent="0" algn="just">
              <a:buNone/>
            </a:pPr>
            <a:r>
              <a:rPr lang="it-IT" sz="8800" b="1" dirty="0">
                <a:solidFill>
                  <a:srgbClr val="FF0000"/>
                </a:solidFill>
                <a:latin typeface="Garamond" panose="02020404030301010803" pitchFamily="18" charset="0"/>
              </a:rPr>
              <a:t>  SI PUO’ FARE</a:t>
            </a:r>
          </a:p>
          <a:p>
            <a:pPr lvl="1"/>
            <a:endParaRPr lang="it-IT" sz="8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sz="3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8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701" y="374327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4" descr="baseline_ne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000"/>
            <a:ext cx="12192000" cy="381000"/>
          </a:xfrm>
          <a:prstGeom prst="rect">
            <a:avLst/>
          </a:prstGeom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8DB36A4D-8C8D-3DBD-6F0B-E256CE6D1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888" y="936702"/>
            <a:ext cx="10550912" cy="5240261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it-IT" sz="4500" b="1" i="1" dirty="0">
                <a:solidFill>
                  <a:srgbClr val="0070C0"/>
                </a:solidFill>
                <a:latin typeface="Garamond" panose="02020404030301010803" pitchFamily="18" charset="0"/>
              </a:rPr>
              <a:t>ASILI NIDO ED EDUCAZIONE</a:t>
            </a:r>
          </a:p>
          <a:p>
            <a:pPr marL="0" indent="0" algn="ctr">
              <a:buNone/>
            </a:pPr>
            <a:endParaRPr lang="it-IT" sz="4500" b="1" i="1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it-IT" sz="3800" b="1" dirty="0">
                <a:solidFill>
                  <a:srgbClr val="0070C0"/>
                </a:solidFill>
                <a:latin typeface="Garamond" panose="02020404030301010803" pitchFamily="18" charset="0"/>
              </a:rPr>
              <a:t>SFONDO 0-6</a:t>
            </a:r>
          </a:p>
          <a:p>
            <a:pPr algn="just"/>
            <a:r>
              <a:rPr lang="it-IT" sz="2900" dirty="0">
                <a:latin typeface="Garamond" panose="02020404030301010803" pitchFamily="18" charset="0"/>
              </a:rPr>
              <a:t>La situazione dei «servizi 0-3» e delle scuole per l’infanzia in Italia è abbastanza chiara e conosciuta:</a:t>
            </a:r>
          </a:p>
          <a:p>
            <a:pPr lvl="1" algn="just"/>
            <a:r>
              <a:rPr lang="it-IT" sz="2900" b="1" dirty="0">
                <a:latin typeface="Garamond" panose="02020404030301010803" pitchFamily="18" charset="0"/>
              </a:rPr>
              <a:t>POCHI SERVIZI PER L’ INFANZIA 0-3 ANNI (27,2%) </a:t>
            </a:r>
          </a:p>
          <a:p>
            <a:pPr marL="673100" lvl="1" indent="0" algn="just">
              <a:buNone/>
            </a:pPr>
            <a:r>
              <a:rPr lang="it-IT" sz="2900" dirty="0">
                <a:latin typeface="Garamond" panose="02020404030301010803" pitchFamily="18" charset="0"/>
                <a:hlinkClick r:id="rId4"/>
              </a:rPr>
              <a:t>https://www.istat.it/it/files//2022/10/report-asili-nido-2020-2021.pdf</a:t>
            </a:r>
            <a:r>
              <a:rPr lang="it-IT" sz="2900" dirty="0">
                <a:latin typeface="Garamond" panose="02020404030301010803" pitchFamily="18" charset="0"/>
              </a:rPr>
              <a:t> </a:t>
            </a:r>
          </a:p>
          <a:p>
            <a:pPr lvl="1" algn="just"/>
            <a:r>
              <a:rPr lang="it-IT" sz="2900" b="1" dirty="0">
                <a:latin typeface="Garamond" panose="02020404030301010803" pitchFamily="18" charset="0"/>
              </a:rPr>
              <a:t>BUONA PRESENZA DELLE SCUOLE PER L’ INFANZIA 3-6 ANNI (93%)</a:t>
            </a:r>
          </a:p>
          <a:p>
            <a:pPr marL="673100" lvl="1" indent="0" algn="just">
              <a:buNone/>
            </a:pPr>
            <a:r>
              <a:rPr lang="it-IT" sz="2900" dirty="0">
                <a:latin typeface="Garamond" panose="02020404030301010803" pitchFamily="18" charset="0"/>
                <a:hlinkClick r:id="rId5"/>
              </a:rPr>
              <a:t>http://dati.istat.it/Index.aspx?DataSetCode=DCIS_INFANZIA</a:t>
            </a:r>
            <a:r>
              <a:rPr lang="it-IT" sz="2900" dirty="0">
                <a:latin typeface="Garamond" panose="02020404030301010803" pitchFamily="18" charset="0"/>
              </a:rPr>
              <a:t> </a:t>
            </a:r>
          </a:p>
          <a:p>
            <a:pPr marL="457200" lvl="1" indent="0" algn="just">
              <a:buNone/>
            </a:pPr>
            <a:r>
              <a:rPr lang="it-IT" sz="2900" dirty="0">
                <a:latin typeface="Garamond" panose="02020404030301010803" pitchFamily="18" charset="0"/>
              </a:rPr>
              <a:t>    A. Fortunati, </a:t>
            </a:r>
            <a:r>
              <a:rPr lang="it-IT" sz="2900" i="1" dirty="0">
                <a:latin typeface="Garamond" panose="02020404030301010803" pitchFamily="18" charset="0"/>
              </a:rPr>
              <a:t>Educazione </a:t>
            </a:r>
            <a:r>
              <a:rPr lang="it-IT" sz="2900" i="1" dirty="0" err="1">
                <a:latin typeface="Garamond" panose="02020404030301010803" pitchFamily="18" charset="0"/>
              </a:rPr>
              <a:t>zerosei</a:t>
            </a:r>
            <a:r>
              <a:rPr lang="it-IT" sz="2900" dirty="0">
                <a:latin typeface="Garamond" panose="02020404030301010803" pitchFamily="18" charset="0"/>
              </a:rPr>
              <a:t>, Istituto degli Innocenti, 2021</a:t>
            </a:r>
          </a:p>
          <a:p>
            <a:pPr lvl="1" algn="just"/>
            <a:r>
              <a:rPr lang="it-IT" sz="2900" b="1" dirty="0">
                <a:latin typeface="Garamond" panose="02020404030301010803" pitchFamily="18" charset="0"/>
              </a:rPr>
              <a:t>CALO DEMOGRAFICO E DELLE NASCITE </a:t>
            </a:r>
          </a:p>
          <a:p>
            <a:pPr marL="673100" lvl="1" indent="0" algn="just">
              <a:buNone/>
            </a:pPr>
            <a:r>
              <a:rPr lang="it-IT" sz="2900" dirty="0">
                <a:latin typeface="Garamond" panose="02020404030301010803" pitchFamily="18" charset="0"/>
              </a:rPr>
              <a:t>L. </a:t>
            </a:r>
            <a:r>
              <a:rPr lang="it-IT" sz="2900" dirty="0" err="1">
                <a:latin typeface="Garamond" panose="02020404030301010803" pitchFamily="18" charset="0"/>
              </a:rPr>
              <a:t>Cifoni</a:t>
            </a:r>
            <a:r>
              <a:rPr lang="it-IT" sz="2900" dirty="0">
                <a:latin typeface="Garamond" panose="02020404030301010803" pitchFamily="18" charset="0"/>
              </a:rPr>
              <a:t>, D. Pironi, </a:t>
            </a:r>
            <a:r>
              <a:rPr lang="it-IT" sz="2900" i="1" dirty="0">
                <a:latin typeface="Garamond" panose="02020404030301010803" pitchFamily="18" charset="0"/>
              </a:rPr>
              <a:t>La trappola delle culle. Perché non fare figli è un problema per l'Italia e come uscirne</a:t>
            </a:r>
            <a:r>
              <a:rPr lang="it-IT" sz="2900" dirty="0">
                <a:latin typeface="Garamond" panose="02020404030301010803" pitchFamily="18" charset="0"/>
              </a:rPr>
              <a:t>, </a:t>
            </a:r>
            <a:r>
              <a:rPr lang="it-IT" sz="2900" dirty="0" err="1">
                <a:latin typeface="Garamond" panose="02020404030301010803" pitchFamily="18" charset="0"/>
              </a:rPr>
              <a:t>Rubettino</a:t>
            </a:r>
            <a:r>
              <a:rPr lang="it-IT" sz="2900" dirty="0">
                <a:latin typeface="Garamond" panose="02020404030301010803" pitchFamily="18" charset="0"/>
              </a:rPr>
              <a:t>, 2022</a:t>
            </a:r>
          </a:p>
          <a:p>
            <a:pPr marL="457200" lvl="1" indent="0" algn="just">
              <a:buNone/>
            </a:pPr>
            <a:endParaRPr lang="it-IT" sz="2900" dirty="0">
              <a:latin typeface="Garamond" panose="02020404030301010803" pitchFamily="18" charset="0"/>
            </a:endParaRPr>
          </a:p>
          <a:p>
            <a:pPr algn="just"/>
            <a:r>
              <a:rPr lang="it-IT" sz="2900" b="1" dirty="0">
                <a:latin typeface="Garamond" panose="02020404030301010803" pitchFamily="18" charset="0"/>
              </a:rPr>
              <a:t>ABBIAMO BISOGNO DI INVERTIRE IL TREND DELLA DENATALITA’ SOSTENENDO LE NASCITE ANCHE GRAZIE ALLA PRESENZA DEI SERVIZI 0-3 IL CUI VALORE E’ CONOSCIUTO</a:t>
            </a:r>
          </a:p>
          <a:p>
            <a:pPr lvl="1" algn="just"/>
            <a:r>
              <a:rPr lang="it-IT" sz="2900" dirty="0">
                <a:latin typeface="Garamond" panose="02020404030301010803" pitchFamily="18" charset="0"/>
              </a:rPr>
              <a:t>Conosciamo il vantaggio per le bambine e i bambini</a:t>
            </a:r>
          </a:p>
          <a:p>
            <a:pPr lvl="1" algn="just"/>
            <a:r>
              <a:rPr lang="it-IT" sz="2900" dirty="0">
                <a:latin typeface="Garamond" panose="02020404030301010803" pitchFamily="18" charset="0"/>
              </a:rPr>
              <a:t>Conosciamo il vantaggio per le famiglie</a:t>
            </a:r>
          </a:p>
          <a:p>
            <a:pPr lvl="1" algn="just"/>
            <a:r>
              <a:rPr lang="it-IT" sz="2900" dirty="0">
                <a:latin typeface="Garamond" panose="02020404030301010803" pitchFamily="18" charset="0"/>
              </a:rPr>
              <a:t>Conosciamo il vantaggio nel CONTRASTARE DISUGUAGLIANZE E POVERTA’ EDUCATIVA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150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701" y="374327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4" descr="baseline_ne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000"/>
            <a:ext cx="12192000" cy="381000"/>
          </a:xfrm>
          <a:prstGeom prst="rect">
            <a:avLst/>
          </a:prstGeom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8DB36A4D-8C8D-3DBD-6F0B-E256CE6D1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888" y="936702"/>
            <a:ext cx="10550912" cy="5240261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it-IT" sz="4500" b="1" i="1" dirty="0">
                <a:solidFill>
                  <a:srgbClr val="0070C0"/>
                </a:solidFill>
                <a:latin typeface="Garamond" panose="02020404030301010803" pitchFamily="18" charset="0"/>
              </a:rPr>
              <a:t>ASILI NIDO ED EDUCAZIONE</a:t>
            </a:r>
          </a:p>
          <a:p>
            <a:pPr marL="0" indent="0" algn="ctr">
              <a:buNone/>
            </a:pPr>
            <a:endParaRPr lang="it-IT" sz="4500" b="1" i="1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it-IT" sz="3800" b="1" dirty="0">
                <a:solidFill>
                  <a:srgbClr val="0070C0"/>
                </a:solidFill>
                <a:latin typeface="Garamond" panose="02020404030301010803" pitchFamily="18" charset="0"/>
              </a:rPr>
              <a:t>SFONDO 0-6</a:t>
            </a:r>
          </a:p>
          <a:p>
            <a:pPr algn="just"/>
            <a:r>
              <a:rPr lang="it-IT" sz="2900" dirty="0">
                <a:latin typeface="Garamond" panose="02020404030301010803" pitchFamily="18" charset="0"/>
              </a:rPr>
              <a:t>La situazione dei «servizi 0-3» e delle scuole per l’infanzia in Italia è abbastanza chiara e conosciuta:</a:t>
            </a:r>
          </a:p>
          <a:p>
            <a:pPr lvl="1" algn="just"/>
            <a:r>
              <a:rPr lang="it-IT" sz="2900" b="1" dirty="0">
                <a:latin typeface="Garamond" panose="02020404030301010803" pitchFamily="18" charset="0"/>
              </a:rPr>
              <a:t>POCHI SERVIZI PER L’ INFANZIA 0-3 ANNI (27,2%) </a:t>
            </a:r>
          </a:p>
          <a:p>
            <a:pPr marL="673100" lvl="1" indent="0" algn="just">
              <a:buNone/>
            </a:pPr>
            <a:r>
              <a:rPr lang="it-IT" sz="2900" dirty="0">
                <a:latin typeface="Garamond" panose="02020404030301010803" pitchFamily="18" charset="0"/>
                <a:hlinkClick r:id="rId4"/>
              </a:rPr>
              <a:t>https://www.istat.it/it/files//2022/10/report-asili-nido-2020-2021.pdf</a:t>
            </a:r>
            <a:r>
              <a:rPr lang="it-IT" sz="2900" dirty="0">
                <a:latin typeface="Garamond" panose="02020404030301010803" pitchFamily="18" charset="0"/>
              </a:rPr>
              <a:t> </a:t>
            </a:r>
          </a:p>
          <a:p>
            <a:pPr lvl="1" algn="just"/>
            <a:r>
              <a:rPr lang="it-IT" sz="2900" b="1" dirty="0">
                <a:latin typeface="Garamond" panose="02020404030301010803" pitchFamily="18" charset="0"/>
              </a:rPr>
              <a:t>BUONA PRESENZA DELLE SCUOLE PER L’ INFANZIA 3-6 ANNI (93%)</a:t>
            </a:r>
          </a:p>
          <a:p>
            <a:pPr marL="673100" lvl="1" indent="0" algn="just">
              <a:buNone/>
            </a:pPr>
            <a:r>
              <a:rPr lang="it-IT" sz="2900" dirty="0">
                <a:latin typeface="Garamond" panose="02020404030301010803" pitchFamily="18" charset="0"/>
                <a:hlinkClick r:id="rId5"/>
              </a:rPr>
              <a:t>http://dati.istat.it/Index.aspx?DataSetCode=DCIS_INFANZIA</a:t>
            </a:r>
            <a:r>
              <a:rPr lang="it-IT" sz="2900" dirty="0">
                <a:latin typeface="Garamond" panose="02020404030301010803" pitchFamily="18" charset="0"/>
              </a:rPr>
              <a:t> </a:t>
            </a:r>
          </a:p>
          <a:p>
            <a:pPr marL="457200" lvl="1" indent="0" algn="just">
              <a:buNone/>
            </a:pPr>
            <a:r>
              <a:rPr lang="it-IT" sz="2900" dirty="0">
                <a:latin typeface="Garamond" panose="02020404030301010803" pitchFamily="18" charset="0"/>
              </a:rPr>
              <a:t>    A. Fortunati, </a:t>
            </a:r>
            <a:r>
              <a:rPr lang="it-IT" sz="2900" i="1" dirty="0">
                <a:latin typeface="Garamond" panose="02020404030301010803" pitchFamily="18" charset="0"/>
              </a:rPr>
              <a:t>Educazione </a:t>
            </a:r>
            <a:r>
              <a:rPr lang="it-IT" sz="2900" i="1" dirty="0" err="1">
                <a:latin typeface="Garamond" panose="02020404030301010803" pitchFamily="18" charset="0"/>
              </a:rPr>
              <a:t>zerosei</a:t>
            </a:r>
            <a:r>
              <a:rPr lang="it-IT" sz="2900" dirty="0">
                <a:latin typeface="Garamond" panose="02020404030301010803" pitchFamily="18" charset="0"/>
              </a:rPr>
              <a:t>, Istituto degli Innocenti, 2021</a:t>
            </a:r>
          </a:p>
          <a:p>
            <a:pPr lvl="1" algn="just"/>
            <a:r>
              <a:rPr lang="it-IT" sz="2900" b="1" dirty="0">
                <a:latin typeface="Garamond" panose="02020404030301010803" pitchFamily="18" charset="0"/>
              </a:rPr>
              <a:t>CALO DEMOGRAFICO E DELLE NASCITE </a:t>
            </a:r>
          </a:p>
          <a:p>
            <a:pPr marL="673100" lvl="1" indent="0" algn="just">
              <a:buNone/>
            </a:pPr>
            <a:r>
              <a:rPr lang="it-IT" sz="2900" dirty="0">
                <a:latin typeface="Garamond" panose="02020404030301010803" pitchFamily="18" charset="0"/>
              </a:rPr>
              <a:t>L. </a:t>
            </a:r>
            <a:r>
              <a:rPr lang="it-IT" sz="2900" dirty="0" err="1">
                <a:latin typeface="Garamond" panose="02020404030301010803" pitchFamily="18" charset="0"/>
              </a:rPr>
              <a:t>Cifoni</a:t>
            </a:r>
            <a:r>
              <a:rPr lang="it-IT" sz="2900" dirty="0">
                <a:latin typeface="Garamond" panose="02020404030301010803" pitchFamily="18" charset="0"/>
              </a:rPr>
              <a:t>, D. Pironi, </a:t>
            </a:r>
            <a:r>
              <a:rPr lang="it-IT" sz="2900" i="1" dirty="0">
                <a:latin typeface="Garamond" panose="02020404030301010803" pitchFamily="18" charset="0"/>
              </a:rPr>
              <a:t>La trappola delle culle. Perché non fare figli è un problema per l'Italia e come uscirne</a:t>
            </a:r>
            <a:r>
              <a:rPr lang="it-IT" sz="2900" dirty="0">
                <a:latin typeface="Garamond" panose="02020404030301010803" pitchFamily="18" charset="0"/>
              </a:rPr>
              <a:t>, </a:t>
            </a:r>
            <a:r>
              <a:rPr lang="it-IT" sz="2900" dirty="0" err="1">
                <a:latin typeface="Garamond" panose="02020404030301010803" pitchFamily="18" charset="0"/>
              </a:rPr>
              <a:t>Rubettino</a:t>
            </a:r>
            <a:r>
              <a:rPr lang="it-IT" sz="2900" dirty="0">
                <a:latin typeface="Garamond" panose="02020404030301010803" pitchFamily="18" charset="0"/>
              </a:rPr>
              <a:t>, 2022</a:t>
            </a:r>
          </a:p>
          <a:p>
            <a:pPr marL="457200" lvl="1" indent="0" algn="just">
              <a:buNone/>
            </a:pPr>
            <a:endParaRPr lang="it-IT" sz="2900" dirty="0">
              <a:latin typeface="Garamond" panose="02020404030301010803" pitchFamily="18" charset="0"/>
            </a:endParaRPr>
          </a:p>
          <a:p>
            <a:pPr algn="just"/>
            <a:r>
              <a:rPr lang="it-IT" sz="2900" b="1" dirty="0">
                <a:latin typeface="Garamond" panose="02020404030301010803" pitchFamily="18" charset="0"/>
              </a:rPr>
              <a:t>ABBIAMO BISOGNO DI INVERTIRE IL TREND DELLA DENATALITA’ SOSTENENDO LE NASCITE ANCHE GRAZIE ALLA PRESENZA DEI SERVIZI 0-3 IL CUI VALORE E’ CONOSCIUTO</a:t>
            </a:r>
          </a:p>
          <a:p>
            <a:pPr lvl="1" algn="just"/>
            <a:r>
              <a:rPr lang="it-IT" sz="2900" dirty="0">
                <a:latin typeface="Garamond" panose="02020404030301010803" pitchFamily="18" charset="0"/>
              </a:rPr>
              <a:t>Conosciamo il vantaggio per le bambine e i bambini</a:t>
            </a:r>
          </a:p>
          <a:p>
            <a:pPr lvl="1" algn="just"/>
            <a:r>
              <a:rPr lang="it-IT" sz="2900" dirty="0">
                <a:latin typeface="Garamond" panose="02020404030301010803" pitchFamily="18" charset="0"/>
              </a:rPr>
              <a:t>Conosciamo il vantaggio per le famiglie</a:t>
            </a:r>
          </a:p>
          <a:p>
            <a:pPr lvl="1" algn="just"/>
            <a:r>
              <a:rPr lang="it-IT" sz="2900" dirty="0">
                <a:latin typeface="Garamond" panose="02020404030301010803" pitchFamily="18" charset="0"/>
              </a:rPr>
              <a:t>Conosciamo il vantaggio nel CONTRASTARE DISUGUAGLIANZE E POVERTA’ EDUCATIVA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1703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baseline_ne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000"/>
            <a:ext cx="12192000" cy="38100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701" y="374327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801189" y="732984"/>
            <a:ext cx="1109472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0070C0"/>
                </a:solidFill>
                <a:latin typeface="Garamond" panose="02020404030301010803" pitchFamily="18" charset="0"/>
              </a:rPr>
              <a:t>ARRIVA IL PNRR COME OCCASIONE PER AUMENTARE L’ OFFERTA </a:t>
            </a:r>
          </a:p>
          <a:p>
            <a:endParaRPr lang="it-IT" sz="2400" b="1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r>
              <a:rPr lang="it-IT" sz="2400" b="1" dirty="0">
                <a:solidFill>
                  <a:srgbClr val="0070C0"/>
                </a:solidFill>
                <a:latin typeface="Garamond" panose="02020404030301010803" pitchFamily="18" charset="0"/>
              </a:rPr>
              <a:t>PNRR M4C1-00-ITA-1 </a:t>
            </a:r>
            <a:r>
              <a:rPr lang="it-IT" sz="2400" b="1" i="1" dirty="0">
                <a:solidFill>
                  <a:srgbClr val="0070C0"/>
                </a:solidFill>
                <a:latin typeface="Garamond" panose="02020404030301010803" pitchFamily="18" charset="0"/>
              </a:rPr>
              <a:t>Piano asili nido e scuole dell’infanzia</a:t>
            </a:r>
            <a:endParaRPr lang="it-IT" sz="2400" b="1" dirty="0">
              <a:latin typeface="Garamond" panose="02020404030301010803" pitchFamily="18" charset="0"/>
            </a:endParaRPr>
          </a:p>
          <a:p>
            <a:r>
              <a:rPr lang="it-IT" sz="2400" b="1" dirty="0">
                <a:solidFill>
                  <a:srgbClr val="0070C0"/>
                </a:solidFill>
                <a:latin typeface="Garamond" panose="02020404030301010803" pitchFamily="18" charset="0"/>
              </a:rPr>
              <a:t>Obiettivo </a:t>
            </a:r>
            <a:r>
              <a:rPr lang="it-IT" sz="2400" b="1" dirty="0">
                <a:latin typeface="Garamond" panose="02020404030301010803" pitchFamily="18" charset="0"/>
              </a:rPr>
              <a:t>264.480 nuovi posti tra asili nido e scuole dell’infanzia (T4/2025)</a:t>
            </a:r>
          </a:p>
          <a:p>
            <a:pPr algn="just"/>
            <a:r>
              <a:rPr lang="it-IT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333 per scuole dell'infanzia e 1.857 per asili nido e poli dell'infanzia</a:t>
            </a:r>
          </a:p>
          <a:p>
            <a:pPr algn="just"/>
            <a:r>
              <a:rPr lang="it-IT" sz="2400" b="1" dirty="0">
                <a:solidFill>
                  <a:srgbClr val="0070C0"/>
                </a:solidFill>
                <a:latin typeface="Garamond" panose="02020404030301010803" pitchFamily="18" charset="0"/>
              </a:rPr>
              <a:t>Risorse</a:t>
            </a:r>
            <a:endParaRPr lang="it-IT" sz="2400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 algn="just"/>
            <a:r>
              <a:rPr lang="it-IT" sz="2400" dirty="0">
                <a:latin typeface="Garamond" panose="02020404030301010803" pitchFamily="18" charset="0"/>
              </a:rPr>
              <a:t>Risorse </a:t>
            </a:r>
            <a:r>
              <a:rPr lang="it-IT" sz="2400" b="1" dirty="0">
                <a:latin typeface="Garamond" panose="02020404030301010803" pitchFamily="18" charset="0"/>
              </a:rPr>
              <a:t>stanziate</a:t>
            </a:r>
            <a:r>
              <a:rPr lang="it-IT" sz="2400" dirty="0">
                <a:latin typeface="Garamond" panose="02020404030301010803" pitchFamily="18" charset="0"/>
              </a:rPr>
              <a:t>: 4,6 mld di euro			</a:t>
            </a:r>
          </a:p>
          <a:p>
            <a:pPr algn="just"/>
            <a:r>
              <a:rPr lang="it-IT" sz="2400" dirty="0">
                <a:latin typeface="Garamond" panose="02020404030301010803" pitchFamily="18" charset="0"/>
              </a:rPr>
              <a:t>Risorse </a:t>
            </a:r>
            <a:r>
              <a:rPr lang="it-IT" sz="2400" b="1" dirty="0">
                <a:latin typeface="Garamond" panose="02020404030301010803" pitchFamily="18" charset="0"/>
              </a:rPr>
              <a:t>messe a bando</a:t>
            </a:r>
            <a:r>
              <a:rPr lang="it-IT" sz="2400" dirty="0">
                <a:latin typeface="Garamond" panose="02020404030301010803" pitchFamily="18" charset="0"/>
              </a:rPr>
              <a:t>: 3,7 </a:t>
            </a:r>
            <a:r>
              <a:rPr lang="it-IT" sz="2400" dirty="0" err="1">
                <a:latin typeface="Garamond" panose="02020404030301010803" pitchFamily="18" charset="0"/>
              </a:rPr>
              <a:t>mld</a:t>
            </a:r>
            <a:r>
              <a:rPr lang="it-IT" sz="2400" dirty="0">
                <a:latin typeface="Garamond" panose="02020404030301010803" pitchFamily="18" charset="0"/>
              </a:rPr>
              <a:t> di euro</a:t>
            </a:r>
          </a:p>
          <a:p>
            <a:pPr algn="just"/>
            <a:r>
              <a:rPr lang="it-IT" sz="2400" dirty="0">
                <a:latin typeface="Garamond" panose="02020404030301010803" pitchFamily="18" charset="0"/>
              </a:rPr>
              <a:t>Risorse </a:t>
            </a:r>
            <a:r>
              <a:rPr lang="it-IT" sz="2400" b="1" dirty="0">
                <a:latin typeface="Garamond" panose="02020404030301010803" pitchFamily="18" charset="0"/>
              </a:rPr>
              <a:t>assegnate</a:t>
            </a:r>
            <a:r>
              <a:rPr lang="it-IT" sz="2400" dirty="0">
                <a:latin typeface="Garamond" panose="02020404030301010803" pitchFamily="18" charset="0"/>
              </a:rPr>
              <a:t>: 3,480 </a:t>
            </a:r>
            <a:r>
              <a:rPr lang="it-IT" sz="2400" dirty="0" err="1">
                <a:latin typeface="Garamond" panose="02020404030301010803" pitchFamily="18" charset="0"/>
              </a:rPr>
              <a:t>mld</a:t>
            </a:r>
            <a:r>
              <a:rPr lang="it-IT" sz="2400" dirty="0">
                <a:latin typeface="Garamond" panose="02020404030301010803" pitchFamily="18" charset="0"/>
              </a:rPr>
              <a:t> di euro</a:t>
            </a:r>
          </a:p>
          <a:p>
            <a:pPr algn="just"/>
            <a:r>
              <a:rPr lang="it-IT" sz="2400" dirty="0">
                <a:latin typeface="Garamond" panose="02020404030301010803" pitchFamily="18" charset="0"/>
              </a:rPr>
              <a:t>Risorse </a:t>
            </a:r>
            <a:r>
              <a:rPr lang="it-IT" sz="2400" b="1" dirty="0">
                <a:latin typeface="Garamond" panose="02020404030301010803" pitchFamily="18" charset="0"/>
              </a:rPr>
              <a:t>da assegnare</a:t>
            </a:r>
            <a:r>
              <a:rPr lang="it-IT" sz="2400" dirty="0">
                <a:latin typeface="Garamond" panose="02020404030301010803" pitchFamily="18" charset="0"/>
              </a:rPr>
              <a:t>:</a:t>
            </a:r>
            <a:r>
              <a:rPr lang="it-IT" sz="2400" b="1" dirty="0">
                <a:latin typeface="Garamond" panose="02020404030301010803" pitchFamily="18" charset="0"/>
              </a:rPr>
              <a:t> </a:t>
            </a:r>
            <a:r>
              <a:rPr lang="it-IT" sz="2400" dirty="0">
                <a:latin typeface="Garamond" panose="02020404030301010803" pitchFamily="18" charset="0"/>
              </a:rPr>
              <a:t>329 mln di euro</a:t>
            </a:r>
            <a:endParaRPr lang="it-IT" altLang="it-IT" sz="2400" i="1" dirty="0">
              <a:solidFill>
                <a:srgbClr val="323944"/>
              </a:solidFill>
              <a:latin typeface="Garamond" panose="020204040303010108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endParaRPr lang="it-IT" altLang="it-IT" sz="1200" b="1" i="1" dirty="0">
              <a:latin typeface="Garamond" panose="020204040303010108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endParaRPr lang="it-IT" altLang="it-IT" sz="1600" dirty="0">
              <a:ea typeface="Times New Roman" panose="02020603050405020304" pitchFamily="18" charset="0"/>
            </a:endParaRPr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849086" y="4877155"/>
          <a:ext cx="10920548" cy="1184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1288">
                  <a:extLst>
                    <a:ext uri="{9D8B030D-6E8A-4147-A177-3AD203B41FA5}">
                      <a16:colId xmlns:a16="http://schemas.microsoft.com/office/drawing/2014/main" val="450873688"/>
                    </a:ext>
                  </a:extLst>
                </a:gridCol>
                <a:gridCol w="1135343">
                  <a:extLst>
                    <a:ext uri="{9D8B030D-6E8A-4147-A177-3AD203B41FA5}">
                      <a16:colId xmlns:a16="http://schemas.microsoft.com/office/drawing/2014/main" val="3718103426"/>
                    </a:ext>
                  </a:extLst>
                </a:gridCol>
                <a:gridCol w="1282124">
                  <a:extLst>
                    <a:ext uri="{9D8B030D-6E8A-4147-A177-3AD203B41FA5}">
                      <a16:colId xmlns:a16="http://schemas.microsoft.com/office/drawing/2014/main" val="1568622284"/>
                    </a:ext>
                  </a:extLst>
                </a:gridCol>
                <a:gridCol w="1278749">
                  <a:extLst>
                    <a:ext uri="{9D8B030D-6E8A-4147-A177-3AD203B41FA5}">
                      <a16:colId xmlns:a16="http://schemas.microsoft.com/office/drawing/2014/main" val="648986525"/>
                    </a:ext>
                  </a:extLst>
                </a:gridCol>
                <a:gridCol w="1216892">
                  <a:extLst>
                    <a:ext uri="{9D8B030D-6E8A-4147-A177-3AD203B41FA5}">
                      <a16:colId xmlns:a16="http://schemas.microsoft.com/office/drawing/2014/main" val="4132882026"/>
                    </a:ext>
                  </a:extLst>
                </a:gridCol>
                <a:gridCol w="1169654">
                  <a:extLst>
                    <a:ext uri="{9D8B030D-6E8A-4147-A177-3AD203B41FA5}">
                      <a16:colId xmlns:a16="http://schemas.microsoft.com/office/drawing/2014/main" val="3198119394"/>
                    </a:ext>
                  </a:extLst>
                </a:gridCol>
                <a:gridCol w="1276498">
                  <a:extLst>
                    <a:ext uri="{9D8B030D-6E8A-4147-A177-3AD203B41FA5}">
                      <a16:colId xmlns:a16="http://schemas.microsoft.com/office/drawing/2014/main" val="1083019414"/>
                    </a:ext>
                  </a:extLst>
                </a:gridCol>
              </a:tblGrid>
              <a:tr h="197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i="0" dirty="0">
                          <a:solidFill>
                            <a:schemeClr val="tx1"/>
                          </a:solidFill>
                          <a:effectLst/>
                        </a:rPr>
                        <a:t>Intervento</a:t>
                      </a:r>
                      <a:endParaRPr lang="it-IT" sz="12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effectLst/>
                        </a:rPr>
                        <a:t>Progetti in essere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tx1"/>
                          </a:solidFill>
                          <a:effectLst/>
                        </a:rPr>
                        <a:t>Nuovi progetti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effectLst/>
                        </a:rPr>
                        <a:t>Totale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255136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i="0" dirty="0">
                          <a:solidFill>
                            <a:schemeClr val="tx1"/>
                          </a:solidFill>
                          <a:effectLst/>
                        </a:rPr>
                        <a:t>Asili nido</a:t>
                      </a:r>
                      <a:endParaRPr lang="it-IT" sz="12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280,0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282,5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2.434,6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2.238,3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2.714,6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2.520,8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1496142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i="0" dirty="0">
                          <a:solidFill>
                            <a:schemeClr val="tx1"/>
                          </a:solidFill>
                          <a:effectLst/>
                        </a:rPr>
                        <a:t>Scuole dell’infanzia</a:t>
                      </a:r>
                      <a:endParaRPr lang="it-IT" sz="12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175,0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176,1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674,1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645,8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849,1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821,9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270675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i="0" dirty="0">
                          <a:solidFill>
                            <a:schemeClr val="tx1"/>
                          </a:solidFill>
                          <a:effectLst/>
                        </a:rPr>
                        <a:t>Centri polifunzionali  per la famiglia</a:t>
                      </a:r>
                      <a:endParaRPr lang="it-IT" sz="12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105,0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62,5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0,0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0,0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105,0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62,5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451720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i="0" dirty="0">
                          <a:solidFill>
                            <a:schemeClr val="tx1"/>
                          </a:solidFill>
                          <a:effectLst/>
                        </a:rPr>
                        <a:t>Riconversione spazi inutilizzati scuole infanzia</a:t>
                      </a:r>
                      <a:endParaRPr lang="it-IT" sz="12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140,0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74,7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0,0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0,0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140,0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74,7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6665310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i="0" dirty="0">
                          <a:solidFill>
                            <a:schemeClr val="tx1"/>
                          </a:solidFill>
                          <a:effectLst/>
                        </a:rPr>
                        <a:t>Totale</a:t>
                      </a:r>
                      <a:endParaRPr lang="it-IT" sz="12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700,0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595,9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3.108,7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2.884,1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3.808,7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3.480,0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1652344"/>
                  </a:ext>
                </a:extLst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801189" y="4815737"/>
            <a:ext cx="110163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1600" b="1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endParaRPr lang="it-IT" sz="1600" b="1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r>
              <a:rPr lang="it-IT" sz="1600" dirty="0">
                <a:latin typeface="Garamond" panose="02020404030301010803" pitchFamily="18" charset="0"/>
              </a:rPr>
              <a:t> 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54CBC4FA-950E-2D10-3CA5-ABAFF83E3B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2719" y="2560244"/>
            <a:ext cx="4868091" cy="173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78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701" y="374327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4" descr="baseline_ne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000"/>
            <a:ext cx="12192000" cy="381000"/>
          </a:xfrm>
          <a:prstGeom prst="rect">
            <a:avLst/>
          </a:prstGeom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8DB36A4D-8C8D-3DBD-6F0B-E256CE6D1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972" y="842326"/>
            <a:ext cx="10513828" cy="53346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NODI</a:t>
            </a:r>
            <a:endParaRPr lang="it-IT" sz="3600" dirty="0">
              <a:latin typeface="Garamond" panose="02020404030301010803" pitchFamily="18" charset="0"/>
            </a:endParaRPr>
          </a:p>
          <a:p>
            <a:pPr algn="just"/>
            <a:r>
              <a:rPr lang="it-IT" sz="3200" dirty="0">
                <a:latin typeface="Garamond" panose="02020404030301010803" pitchFamily="18" charset="0"/>
              </a:rPr>
              <a:t>Le scelte del passato Governo in merito a questa azione sono avvenute senza una concertata </a:t>
            </a:r>
            <a:r>
              <a:rPr lang="it-IT" sz="3200" b="1" dirty="0">
                <a:solidFill>
                  <a:srgbClr val="FF0000"/>
                </a:solidFill>
                <a:latin typeface="Garamond" panose="02020404030301010803" pitchFamily="18" charset="0"/>
              </a:rPr>
              <a:t>CO-PROGRAMMAZIONE</a:t>
            </a:r>
            <a:r>
              <a:rPr lang="it-IT" sz="3200" dirty="0">
                <a:latin typeface="Garamond" panose="02020404030301010803" pitchFamily="18" charset="0"/>
              </a:rPr>
              <a:t> con gli Enti del Terzo Settore che gestiscono oltre la metà dei servizi-scuole. I suggerimenti forniti al Ministero non sono stati recepiti.</a:t>
            </a:r>
          </a:p>
          <a:p>
            <a:pPr algn="just"/>
            <a:r>
              <a:rPr lang="it-IT" sz="3200" dirty="0">
                <a:latin typeface="Garamond" panose="02020404030301010803" pitchFamily="18" charset="0"/>
              </a:rPr>
              <a:t>I Comuni specialmente i piccoli e nelle regioni del Sud hanno evidenziato molte preoccupazioni in assenza di un </a:t>
            </a:r>
            <a:r>
              <a:rPr lang="it-IT" sz="3200" b="1" dirty="0">
                <a:solidFill>
                  <a:srgbClr val="FF0000"/>
                </a:solidFill>
                <a:latin typeface="Garamond" panose="02020404030301010803" pitchFamily="18" charset="0"/>
              </a:rPr>
              <a:t>adeguato finanziamento </a:t>
            </a:r>
            <a:r>
              <a:rPr lang="it-IT" sz="3200" dirty="0">
                <a:latin typeface="Garamond" panose="02020404030301010803" pitchFamily="18" charset="0"/>
              </a:rPr>
              <a:t>(Lea) temendo di ritrovarsi con strutture adeguate ma senza risorse per co-finanziare i servizi.</a:t>
            </a:r>
          </a:p>
          <a:p>
            <a:pPr algn="just"/>
            <a:r>
              <a:rPr lang="it-IT" sz="3200" dirty="0">
                <a:latin typeface="Garamond" panose="02020404030301010803" pitchFamily="18" charset="0"/>
              </a:rPr>
              <a:t>Anche l’Alleanza per l’ infanzia (a cui  partecipiamo) ha evidenziato la criticità relativa alle </a:t>
            </a:r>
            <a:r>
              <a:rPr lang="it-IT" sz="3200" b="1" dirty="0">
                <a:solidFill>
                  <a:srgbClr val="FF0000"/>
                </a:solidFill>
                <a:latin typeface="Garamond" panose="02020404030301010803" pitchFamily="18" charset="0"/>
              </a:rPr>
              <a:t>figure professionali </a:t>
            </a:r>
            <a:r>
              <a:rPr lang="it-IT" sz="3200" dirty="0">
                <a:latin typeface="Garamond" panose="02020404030301010803" pitchFamily="18" charset="0"/>
              </a:rPr>
              <a:t>che per accompagnare 264.480 bambini e bambine saranno necessarie. (32.143 nuove figure)  La crisi di reperimento di figure professionali nel sistema 0-6 coinvolge oggi tutti i gestori </a:t>
            </a:r>
            <a:r>
              <a:rPr lang="it-IT" sz="3200" dirty="0">
                <a:latin typeface="Garamond" panose="02020404030301010803" pitchFamily="18" charset="0"/>
                <a:hlinkClick r:id="rId4"/>
              </a:rPr>
              <a:t>https://www.alleanzainfanzia.it/criticita-attorno-al-sistema-educativo-0-6-litalia-rischia-di-perdere-unaltra-occasione-per-sostenere-i-diritti-dei-bambini-e-delle-bambine-e-per-aiutare-le-famiglie-con-figli-picco/</a:t>
            </a:r>
            <a:r>
              <a:rPr lang="it-IT" sz="3200" dirty="0">
                <a:latin typeface="Garamond" panose="02020404030301010803" pitchFamily="18" charset="0"/>
              </a:rPr>
              <a:t> 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9876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701" y="374327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4" descr="baseline_ne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000"/>
            <a:ext cx="12192000" cy="381000"/>
          </a:xfrm>
          <a:prstGeom prst="rect">
            <a:avLst/>
          </a:prstGeom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8DB36A4D-8C8D-3DBD-6F0B-E256CE6D1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972" y="842326"/>
            <a:ext cx="10513828" cy="5334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TRE PROPOSTE</a:t>
            </a:r>
          </a:p>
          <a:p>
            <a:pPr marL="0" indent="0">
              <a:buNone/>
            </a:pPr>
            <a:endParaRPr lang="it-IT" sz="36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it-IT" sz="3200" dirty="0">
                <a:latin typeface="Garamond" panose="02020404030301010803" pitchFamily="18" charset="0"/>
              </a:rPr>
              <a:t>Come Forum del Terzo Settore avanziamo alcune proposte (che ci piacerebbe presentare al Ministro) per provare a raggiungere gli obiettivi: </a:t>
            </a:r>
          </a:p>
          <a:p>
            <a:pPr lvl="1"/>
            <a:r>
              <a:rPr lang="it-IT" sz="3200" b="1" dirty="0">
                <a:latin typeface="Garamond" panose="02020404030301010803" pitchFamily="18" charset="0"/>
              </a:rPr>
              <a:t>PPP </a:t>
            </a:r>
            <a:r>
              <a:rPr lang="it-IT" sz="3200" b="1" dirty="0" err="1">
                <a:latin typeface="Garamond" panose="02020404030301010803" pitchFamily="18" charset="0"/>
              </a:rPr>
              <a:t>Partenrship</a:t>
            </a:r>
            <a:r>
              <a:rPr lang="it-IT" sz="3200" b="1" dirty="0">
                <a:latin typeface="Garamond" panose="02020404030301010803" pitchFamily="18" charset="0"/>
              </a:rPr>
              <a:t> Pubblico Privato-Finanza di progetto</a:t>
            </a:r>
          </a:p>
          <a:p>
            <a:pPr lvl="1"/>
            <a:r>
              <a:rPr lang="it-IT" sz="3200" b="1" dirty="0">
                <a:latin typeface="Garamond" panose="02020404030301010803" pitchFamily="18" charset="0"/>
              </a:rPr>
              <a:t>FIGURE PROFESSIONALI</a:t>
            </a:r>
          </a:p>
          <a:p>
            <a:pPr lvl="1"/>
            <a:r>
              <a:rPr lang="it-IT" sz="3200" b="1" dirty="0">
                <a:latin typeface="Garamond" panose="02020404030301010803" pitchFamily="18" charset="0"/>
              </a:rPr>
              <a:t>FINANZIAMENTO LEA</a:t>
            </a:r>
          </a:p>
        </p:txBody>
      </p:sp>
    </p:spTree>
    <p:extLst>
      <p:ext uri="{BB962C8B-B14F-4D97-AF65-F5344CB8AC3E}">
        <p14:creationId xmlns:p14="http://schemas.microsoft.com/office/powerpoint/2010/main" val="1707936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701" y="374327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4" descr="baseline_ne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000"/>
            <a:ext cx="12192000" cy="381000"/>
          </a:xfrm>
          <a:prstGeom prst="rect">
            <a:avLst/>
          </a:prstGeom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8DB36A4D-8C8D-3DBD-6F0B-E256CE6D1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190" y="981307"/>
            <a:ext cx="10528610" cy="51956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300" b="1" dirty="0">
                <a:solidFill>
                  <a:srgbClr val="0070C0"/>
                </a:solidFill>
                <a:latin typeface="Garamond" panose="02020404030301010803" pitchFamily="18" charset="0"/>
              </a:rPr>
              <a:t>PPP </a:t>
            </a:r>
            <a:r>
              <a:rPr lang="it-IT" sz="3300" b="1" dirty="0" err="1">
                <a:solidFill>
                  <a:srgbClr val="0070C0"/>
                </a:solidFill>
                <a:latin typeface="Garamond" panose="02020404030301010803" pitchFamily="18" charset="0"/>
              </a:rPr>
              <a:t>Partenrship</a:t>
            </a:r>
            <a:r>
              <a:rPr lang="it-IT" sz="3300" b="1" dirty="0">
                <a:solidFill>
                  <a:srgbClr val="0070C0"/>
                </a:solidFill>
                <a:latin typeface="Garamond" panose="02020404030301010803" pitchFamily="18" charset="0"/>
              </a:rPr>
              <a:t> Pubblico Privato-Finanza di progetto</a:t>
            </a:r>
          </a:p>
          <a:p>
            <a:pPr algn="just"/>
            <a:r>
              <a:rPr lang="it-IT" sz="3300" dirty="0">
                <a:latin typeface="Garamond" panose="02020404030301010803" pitchFamily="18" charset="0"/>
              </a:rPr>
              <a:t>Dopo aver ricevuto i finanziamenti, i Comuni dovranno aggiudicare gli appalti dei lavori di costruzione-riconversione-riqualificazione entro il 30 giugno 2023perchè entro il 31 dicembre 2025 264.480 bambini dovranno essere accolti in queste strutture. SE NON CE LA FACCIAMO PERDIAMO IL FINANZIAMENTO.</a:t>
            </a:r>
          </a:p>
          <a:p>
            <a:pPr algn="just"/>
            <a:r>
              <a:rPr lang="it-IT" sz="3300" dirty="0">
                <a:latin typeface="Garamond" panose="02020404030301010803" pitchFamily="18" charset="0"/>
              </a:rPr>
              <a:t>L’ 8 marzo 2023 sono state pubblicate su Invitalia due gare d’appalto per 660 milioni di euro per realizzare il Piano asili, offerte da presentare ai Comuni entro il 4 aprile 2023.</a:t>
            </a:r>
          </a:p>
          <a:p>
            <a:pPr algn="just"/>
            <a:r>
              <a:rPr lang="it-IT" sz="3300" dirty="0">
                <a:latin typeface="Garamond" panose="02020404030301010803" pitchFamily="18" charset="0"/>
              </a:rPr>
              <a:t>Vedremo l’esito di questi bandi, ma riteniamo utile ricordare che è possibile anche attivare procedure di PARTNERSHIP PUBBLICO PRIVATO anche attraverso la finanza di progetto</a:t>
            </a:r>
            <a:r>
              <a:rPr lang="it-IT" sz="3600" dirty="0">
                <a:latin typeface="Garamond" panose="02020404030301010803" pitchFamily="18" charset="0"/>
              </a:rPr>
              <a:t>. </a:t>
            </a:r>
            <a:endParaRPr lang="it-IT" sz="3600" b="1" i="0" dirty="0">
              <a:solidFill>
                <a:srgbClr val="454545"/>
              </a:solidFill>
              <a:effectLst/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sz="3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447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701" y="374327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4" descr="baseline_ne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000"/>
            <a:ext cx="12192000" cy="381000"/>
          </a:xfrm>
          <a:prstGeom prst="rect">
            <a:avLst/>
          </a:prstGeom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8DB36A4D-8C8D-3DBD-6F0B-E256CE6D1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190" y="981307"/>
            <a:ext cx="10528610" cy="519565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sz="4500" b="1" dirty="0">
                <a:solidFill>
                  <a:srgbClr val="0070C0"/>
                </a:solidFill>
                <a:latin typeface="Garamond" panose="02020404030301010803" pitchFamily="18" charset="0"/>
              </a:rPr>
              <a:t>PPP </a:t>
            </a:r>
            <a:r>
              <a:rPr lang="it-IT" sz="4500" b="1" dirty="0" err="1">
                <a:solidFill>
                  <a:srgbClr val="0070C0"/>
                </a:solidFill>
                <a:latin typeface="Garamond" panose="02020404030301010803" pitchFamily="18" charset="0"/>
              </a:rPr>
              <a:t>Partenrship</a:t>
            </a:r>
            <a:r>
              <a:rPr lang="it-IT" sz="4500" b="1" dirty="0">
                <a:solidFill>
                  <a:srgbClr val="0070C0"/>
                </a:solidFill>
                <a:latin typeface="Garamond" panose="02020404030301010803" pitchFamily="18" charset="0"/>
              </a:rPr>
              <a:t> Pubblico Privato-Finanza di progetto</a:t>
            </a:r>
          </a:p>
          <a:p>
            <a:r>
              <a:rPr lang="it-IT" sz="4500" dirty="0">
                <a:latin typeface="Garamond" panose="02020404030301010803" pitchFamily="18" charset="0"/>
              </a:rPr>
              <a:t>La PPP-Finanza di progetto è una modalità prevista dal Codice degli appalti (artt. 183-186 d.lgs. n. 50/2016). </a:t>
            </a:r>
            <a:r>
              <a:rPr lang="it-IT" sz="4500" dirty="0">
                <a:latin typeface="Garamond" panose="02020404030301010803" pitchFamily="18" charset="0"/>
                <a:hlinkClick r:id="rId4"/>
              </a:rPr>
              <a:t>https://www.codiceappalti.it/dlgs_50_2016/art__183__finanza_di_progetto/8583</a:t>
            </a:r>
            <a:r>
              <a:rPr lang="it-IT" sz="4500" dirty="0">
                <a:latin typeface="Garamond" panose="02020404030301010803" pitchFamily="18" charset="0"/>
              </a:rPr>
              <a:t> </a:t>
            </a:r>
          </a:p>
          <a:p>
            <a:pPr algn="just"/>
            <a:r>
              <a:rPr lang="it-IT" sz="4500" dirty="0">
                <a:latin typeface="Garamond" panose="02020404030301010803" pitchFamily="18" charset="0"/>
              </a:rPr>
              <a:t>La procedura prevede un avviso pubblico a cui possono partecipare reti composte da costruttori, imprese di ristorazione-manutenzione e futuri gestori (enti del Terzo Settore) che presentano un progetto che prevede costruzione (ristrutturazione) e gestione (compreso gli arredi) prevedendo una concessione che mantiene la titolarità del Comune che può convenzionarsi per garantirsi i posti nido.</a:t>
            </a:r>
          </a:p>
          <a:p>
            <a:pPr algn="just"/>
            <a:r>
              <a:rPr lang="it-IT" sz="4500" dirty="0">
                <a:latin typeface="Garamond" panose="02020404030301010803" pitchFamily="18" charset="0"/>
              </a:rPr>
              <a:t>Esistono numerose esperienze consolidate da oltre 10 anni che hanno soddisfatto i Comuni, i cittadini, i gestori come i 9 nidi realizzati nella Provincia di Bologna dai Consorzi </a:t>
            </a:r>
            <a:r>
              <a:rPr lang="it-IT" sz="4500" dirty="0" err="1">
                <a:latin typeface="Garamond" panose="02020404030301010803" pitchFamily="18" charset="0"/>
              </a:rPr>
              <a:t>Karabak</a:t>
            </a:r>
            <a:r>
              <a:rPr lang="it-IT" sz="4500" dirty="0">
                <a:latin typeface="Garamond" panose="02020404030301010803" pitchFamily="18" charset="0"/>
              </a:rPr>
              <a:t>. </a:t>
            </a:r>
            <a:r>
              <a:rPr lang="it-IT" sz="4500" dirty="0">
                <a:latin typeface="Garamond" panose="02020404030301010803" pitchFamily="18" charset="0"/>
                <a:hlinkClick r:id="rId5"/>
              </a:rPr>
              <a:t>https://www.karabaknove.it/</a:t>
            </a:r>
            <a:r>
              <a:rPr lang="it-IT" sz="4500" dirty="0">
                <a:latin typeface="Garamond" panose="02020404030301010803" pitchFamily="18" charset="0"/>
              </a:rPr>
              <a:t> </a:t>
            </a:r>
          </a:p>
          <a:p>
            <a:pPr algn="just"/>
            <a:r>
              <a:rPr lang="it-IT" sz="4500" b="1" dirty="0">
                <a:solidFill>
                  <a:srgbClr val="FF0000"/>
                </a:solidFill>
                <a:latin typeface="Garamond" panose="02020404030301010803" pitchFamily="18" charset="0"/>
              </a:rPr>
              <a:t>Sarebbe interessante approfondire Anci-Ministero-Forum del Terzo Settore la possibilità di utilizzare questo strumento che potrebbe alleggerire il peso procedurale.</a:t>
            </a:r>
          </a:p>
          <a:p>
            <a:pPr marL="0" indent="0">
              <a:buNone/>
            </a:pPr>
            <a:endParaRPr lang="it-IT" sz="3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137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701" y="374327"/>
            <a:ext cx="2384328" cy="46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4" descr="baseline_ne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000"/>
            <a:ext cx="12192000" cy="381000"/>
          </a:xfrm>
          <a:prstGeom prst="rect">
            <a:avLst/>
          </a:prstGeom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8DB36A4D-8C8D-3DBD-6F0B-E256CE6D1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695" y="842326"/>
            <a:ext cx="10528610" cy="519565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8800" b="1" dirty="0">
                <a:solidFill>
                  <a:srgbClr val="0070C0"/>
                </a:solidFill>
                <a:latin typeface="Garamond" panose="02020404030301010803" pitchFamily="18" charset="0"/>
              </a:rPr>
              <a:t>Le figure professionali (e non solo)</a:t>
            </a:r>
          </a:p>
          <a:p>
            <a:pPr algn="just"/>
            <a:r>
              <a:rPr lang="it-IT" sz="8800" dirty="0">
                <a:latin typeface="Garamond" panose="02020404030301010803" pitchFamily="18" charset="0"/>
              </a:rPr>
              <a:t>La normativa nazionale prevede oggi la laurea triennale L19 per gli educatori dei servizi educativi 0-3 e la laurea quinquennale in Scienze della formazione primaria per le insegnanti della Scuola dell’infanzia. Per poter accedere al sistema 0-6 nella sua complessità sono previsti ulteriori 60 crediti alla Laurea quinquennale, per un totale di 6 anni di studio.</a:t>
            </a:r>
          </a:p>
          <a:p>
            <a:pPr algn="just"/>
            <a:r>
              <a:rPr lang="it-IT" sz="8800" dirty="0">
                <a:latin typeface="Garamond" panose="02020404030301010803" pitchFamily="18" charset="0"/>
              </a:rPr>
              <a:t>Oggi si riscontra una grave carenza di personale e se riteniamo che i 264.480 bambini e bambine è utile siano accompagnate da 32.143 nuove figure, dobbiamo OGGI prevedere aggiustamenti. E’ necessario:</a:t>
            </a:r>
          </a:p>
          <a:p>
            <a:pPr lvl="1" algn="just"/>
            <a:r>
              <a:rPr lang="it-IT" sz="8800" dirty="0">
                <a:latin typeface="Garamond" panose="02020404030301010803" pitchFamily="18" charset="0"/>
              </a:rPr>
              <a:t>ISTITUIRE UN PERCORSO FORMATIVO TRIENNALE CHE PERMETTA DI LAVORARE SIA NELLO 0-3 SIA NEL 3-6 senza numero chiuso. Creando una specializzazione 0-6 sia per chi esce dalla L19 che dalla LM-85bis per poter lavorare in entrambi gli ambiti.</a:t>
            </a:r>
          </a:p>
          <a:p>
            <a:pPr lvl="1" algn="just"/>
            <a:r>
              <a:rPr lang="it-IT" sz="8800" dirty="0">
                <a:latin typeface="Garamond" panose="02020404030301010803" pitchFamily="18" charset="0"/>
              </a:rPr>
              <a:t>Prevedere una sanatoria per i titoli precedentemente ammessi.</a:t>
            </a:r>
          </a:p>
          <a:p>
            <a:pPr lvl="1" algn="just"/>
            <a:r>
              <a:rPr lang="it-IT" sz="8800" dirty="0">
                <a:latin typeface="Garamond" panose="02020404030301010803" pitchFamily="18" charset="0"/>
              </a:rPr>
              <a:t>Eliminare la distinzione tra educatore e docente e promuovere un contratto unico nei vari settori di appartenenza.</a:t>
            </a:r>
          </a:p>
          <a:p>
            <a:pPr marL="457200" lvl="1" indent="0" algn="just">
              <a:buNone/>
            </a:pPr>
            <a:r>
              <a:rPr lang="it-IT" sz="8800" b="1" dirty="0">
                <a:solidFill>
                  <a:srgbClr val="FF0000"/>
                </a:solidFill>
                <a:latin typeface="Garamond" panose="02020404030301010803" pitchFamily="18" charset="0"/>
              </a:rPr>
              <a:t>E’ inoltre importante ricordare che oltre ai servizi tradizionali 0-3, in relazione anche alle attuali normative regionali, esistono molte altre tipologie di servizi gestiti da Enti del Terzo Settore che rispondono ai bisogni e non prevedono figure professionali con la laurea. E’ necessario quindi approfondire la riflessione per evitare possibili incongruenze e incomprensioni.</a:t>
            </a:r>
          </a:p>
          <a:p>
            <a:pPr lvl="1"/>
            <a:endParaRPr lang="it-IT" sz="8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sz="3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2151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1188</Words>
  <Application>Microsoft Office PowerPoint</Application>
  <PresentationFormat>Widescreen</PresentationFormat>
  <Paragraphs>133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Garamond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Terzo settore, una fabbrica di capitale sociale?</dc:title>
  <dc:creator>Stampa</dc:creator>
  <cp:lastModifiedBy>a</cp:lastModifiedBy>
  <cp:revision>26</cp:revision>
  <cp:lastPrinted>2023-03-01T11:32:10Z</cp:lastPrinted>
  <dcterms:created xsi:type="dcterms:W3CDTF">2019-10-10T08:41:41Z</dcterms:created>
  <dcterms:modified xsi:type="dcterms:W3CDTF">2023-03-13T13:50:24Z</dcterms:modified>
</cp:coreProperties>
</file>