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5" r:id="rId9"/>
    <p:sldId id="266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313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2E0C5-DFA1-4E83-A6B8-A93BC8024FB2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147B-AAAA-4A1E-A395-74DCB9495A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97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2147B-AAAA-4A1E-A395-74DCB9495AD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881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65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48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2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953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32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84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61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88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9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5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03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BA9E4-05F6-4565-9716-BD608E561516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30E46-A9D0-4156-A391-3F09DFE690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24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968552"/>
          </a:xfrm>
        </p:spPr>
        <p:txBody>
          <a:bodyPr>
            <a:normAutofit fontScale="92500" lnSpcReduction="20000"/>
          </a:bodyPr>
          <a:lstStyle/>
          <a:p>
            <a:pPr algn="ctr"/>
            <a:endParaRPr lang="it-IT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1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it-IT" sz="2600" dirty="0">
                <a:solidFill>
                  <a:srgbClr val="FF0000"/>
                </a:solidFill>
                <a:latin typeface="Arial Black" panose="020B0A04020102020204" pitchFamily="34" charset="0"/>
              </a:rPr>
              <a:t>Rigenerazione urbana e qualità dell’abitare</a:t>
            </a:r>
          </a:p>
          <a:p>
            <a:pPr algn="ctr"/>
            <a:r>
              <a:rPr lang="it-IT" sz="5200" dirty="0">
                <a:solidFill>
                  <a:srgbClr val="FF0000"/>
                </a:solidFill>
                <a:latin typeface="Arial Black" panose="020B0A04020102020204" pitchFamily="34" charset="0"/>
              </a:rPr>
              <a:t>Piani urbani integrati</a:t>
            </a:r>
          </a:p>
          <a:p>
            <a:pPr algn="ctr"/>
            <a:r>
              <a:rPr lang="it-IT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Claudio </a:t>
            </a:r>
            <a:r>
              <a:rPr lang="it-IT" sz="15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Falasca</a:t>
            </a:r>
            <a:r>
              <a:rPr lang="it-IT" sz="15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Ufficio studi AUSER</a:t>
            </a: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2600" dirty="0">
                <a:solidFill>
                  <a:prstClr val="black"/>
                </a:solidFill>
                <a:latin typeface="Arial Black" panose="020B0A04020102020204" pitchFamily="34" charset="0"/>
              </a:rPr>
              <a:t>Terzo settore e PNRR </a:t>
            </a:r>
          </a:p>
          <a:p>
            <a:pPr lvl="0"/>
            <a:r>
              <a:rPr lang="it-IT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marzo 2023 ore 10.00 - </a:t>
            </a:r>
            <a:r>
              <a:rPr lang="it-IT" sz="13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Eurostars</a:t>
            </a:r>
            <a:r>
              <a:rPr lang="it-IT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Roma </a:t>
            </a:r>
            <a:r>
              <a:rPr lang="it-IT" sz="13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Aeterna</a:t>
            </a:r>
            <a:r>
              <a:rPr lang="it-IT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Via Casilina,125 / Piazza del Pigneto 9 Roma</a:t>
            </a:r>
          </a:p>
          <a:p>
            <a:pPr algn="ctr"/>
            <a:endParaRPr lang="it-IT" sz="13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154" y="2132858"/>
            <a:ext cx="3123363" cy="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86" y="765361"/>
            <a:ext cx="1797897" cy="80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349" y="765359"/>
            <a:ext cx="2165235" cy="53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magine 6" descr="baseline_new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64"/>
            <a:ext cx="9144000" cy="36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70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Arial Black" panose="020B0A04020102020204" pitchFamily="34" charset="0"/>
              </a:rPr>
              <a:t>PIANI URBANI INTEGRATI (PUI)</a:t>
            </a:r>
            <a:br>
              <a:rPr lang="it-IT" sz="28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it-IT" sz="2000" dirty="0">
                <a:solidFill>
                  <a:srgbClr val="FF0000"/>
                </a:solidFill>
                <a:latin typeface="Arial Black" panose="020B0A04020102020204" pitchFamily="34" charset="0"/>
              </a:rPr>
              <a:t>PNRR M5C2 - Decreto 22.4.2022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7419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 sz="1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2800" b="1" dirty="0">
                <a:latin typeface="Arial Black" panose="020B0A04020102020204" pitchFamily="34" charset="0"/>
                <a:cs typeface="Arial" panose="020B0604020202020204" pitchFamily="34" charset="0"/>
              </a:rPr>
              <a:t>Obiettivi Missione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riqualificare le periferie delle principali aree metropolitane, ridurre l’emarginazione e le situazioni di degrado, anche attraverso interventi di rigenerazione urbana con il recupero, la ristrutturazione e la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rifunzionalizzazione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ecosostenibile delle strutture edilizie e delle aree pubbliche;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ridurre i consumi energetici, idrici e del suolo, anche attraverso operazioni di demolizione e ricostruzione;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rendere più «intelligenti» le città, con particolare riferimento ai trasporti e al consumo energetico;</a:t>
            </a:r>
          </a:p>
          <a:p>
            <a:pPr marL="0" indent="0">
              <a:buNone/>
            </a:pPr>
            <a:endParaRPr lang="it-IT" sz="2600" b="1" dirty="0">
              <a:solidFill>
                <a:prstClr val="black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2600" b="1" dirty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Finanziamento: 2.836.957.196</a:t>
            </a:r>
          </a:p>
          <a:p>
            <a:pPr algn="just"/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600" dirty="0">
                <a:latin typeface="Arial Black" panose="020B0A04020102020204" pitchFamily="34" charset="0"/>
                <a:cs typeface="Arial" panose="020B0604020202020204" pitchFamily="34" charset="0"/>
              </a:rPr>
              <a:t>Tempi: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30 Luglio 2023 aggiudicazione dei lavori; 30 settembre 2024 realizzazione di almeno il 30% dei lavori; 30 giugno 2026 ultimazione lavori,</a:t>
            </a:r>
          </a:p>
          <a:p>
            <a:pPr marL="0" indent="0" algn="just">
              <a:buNone/>
            </a:pPr>
            <a:endParaRPr lang="it-IT" sz="2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537" y="152692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64"/>
            <a:ext cx="9144000" cy="36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25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Progetti finanziati e IVSM</a:t>
            </a:r>
            <a:b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it-IT" sz="32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95536" y="1484786"/>
            <a:ext cx="4038600" cy="45693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PUI </a:t>
            </a:r>
            <a:r>
              <a:rPr 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. 01 e 02 Bari (181.967.073 mln €).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01: 102.5 – 02: 100,03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PUI n. 03 Bologna (157.337.701 mln €);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98,5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PUI n. 04 Cagliari (101.228.402 mln €);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PUI n. 05 e 06 Catania (185.486.966 mln €);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05:101,8 – 06: 107,3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PUI n. 07 e 08 Firenze (157.235.707 mln €);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07:? – 08: 99,9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PUI n. 09 Genova (141.208.470 mln €);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98,5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PUI </a:t>
            </a:r>
            <a:r>
              <a:rPr 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. 10 e 11 Messina (132.152.814 mln €);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10 e11: ?</a:t>
            </a:r>
          </a:p>
          <a:p>
            <a:pPr>
              <a:buClr>
                <a:srgbClr val="F14124">
                  <a:lumMod val="75000"/>
                </a:srgbClr>
              </a:buClr>
              <a:buFont typeface="Wingdings" panose="05000000000000000000" pitchFamily="2" charset="2"/>
              <a:buChar char="Ø"/>
            </a:pPr>
            <a:r>
              <a:rPr lang="it-I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PUI </a:t>
            </a:r>
            <a:r>
              <a:rPr lang="it-IT" sz="16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it-IT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12, 13, 14 e 15 Milano (277.292.706 mln €); </a:t>
            </a: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12, 13, 14, 15:  ?</a:t>
            </a:r>
          </a:p>
          <a:p>
            <a:pPr marL="0" indent="0">
              <a:buNone/>
            </a:pPr>
            <a:endParaRPr lang="it-I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it-I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4008" y="1484786"/>
            <a:ext cx="4038600" cy="456937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PUI </a:t>
            </a:r>
            <a:r>
              <a:rPr lang="it-IT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. 16, 17, 18, 19, 20 e 21 Napoli (351.150.556 mln €); </a:t>
            </a:r>
            <a:r>
              <a:rPr lang="it-IT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IDS 16: 25,78; IVSM 17: &gt;112; 18:?; 19: ?; 20: ?; 21: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 PUI n. 22 Palermo (196.177.291 mln €); </a:t>
            </a:r>
            <a:r>
              <a:rPr lang="it-IT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104,4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PUI n. 23 Reggio Calabria (118.596.100 mln €</a:t>
            </a:r>
            <a:r>
              <a:rPr lang="it-IT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IVSM 103,6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PUI </a:t>
            </a:r>
            <a:r>
              <a:rPr lang="it-IT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. 24, 25, 26, 27 e 28 Roma (330.311.511 mln €); </a:t>
            </a:r>
            <a:r>
              <a:rPr lang="it-IT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24: 103,2; 25: 100.7; 26: &lt;99,4; 27: &gt;99; 28: &gt;101,8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 PUI </a:t>
            </a:r>
            <a:r>
              <a:rPr lang="it-IT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. 29 e 30 Torino (233.947.918 mln €); </a:t>
            </a:r>
            <a:r>
              <a:rPr lang="it-IT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29: 98,16; 30: &gt; 98,1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PUI n. 31 Venezia (139.637.280 mln €). </a:t>
            </a:r>
            <a:r>
              <a:rPr lang="it-IT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IVSM ?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537" y="152692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64"/>
            <a:ext cx="9144000" cy="36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81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Principali indicatori  </a:t>
            </a:r>
            <a:b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it-IT" sz="2000" dirty="0">
                <a:latin typeface="Arial Black" panose="020B0A04020102020204" pitchFamily="34" charset="0"/>
              </a:rPr>
              <a:t>Valori assoluti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109476"/>
              </p:ext>
            </p:extLst>
          </p:nvPr>
        </p:nvGraphicFramePr>
        <p:xfrm>
          <a:off x="467544" y="1844827"/>
          <a:ext cx="8136906" cy="4412150"/>
        </p:xfrm>
        <a:graphic>
          <a:graphicData uri="http://schemas.openxmlformats.org/drawingml/2006/table">
            <a:tbl>
              <a:tblPr firstRow="1" firstCol="1" bandRow="1"/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82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PUI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Totale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Nord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Centro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Sud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Numero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31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N. interventi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733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288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162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283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N. comuni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494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181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124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189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Superfice MQ</a:t>
                      </a:r>
                      <a:endParaRPr lang="it-IT" sz="1600" b="1" dirty="0"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13.403.791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5.465.282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2.129.288</a:t>
                      </a:r>
                      <a:endParaRPr lang="it-IT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5.809.221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Popolazione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13.255.025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6.397.067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1.989.617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4.868.341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7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err="1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Risp</a:t>
                      </a: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. Energetico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(MWh/anno)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1.074.952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969.322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17.037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88.592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Fin. totale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2.836.957.196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964.086.241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600.577.964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1.272.292.990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Fin.  PNRR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2.496.025.518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743.673.074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487.547.218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1.264.805.226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0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Cofinanziamento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340.931.679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220.413.167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113.030.746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7.487.765,17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537" y="152692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64"/>
            <a:ext cx="9144000" cy="36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958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rial Black" panose="020B0A04020102020204" pitchFamily="34" charset="0"/>
              </a:rPr>
              <a:t>Principali</a:t>
            </a:r>
            <a: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Indicatori </a:t>
            </a:r>
            <a:b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it-IT" sz="2200" dirty="0">
                <a:latin typeface="Arial Black" panose="020B0A04020102020204" pitchFamily="34" charset="0"/>
              </a:rPr>
              <a:t>Valori %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967206"/>
              </p:ext>
            </p:extLst>
          </p:nvPr>
        </p:nvGraphicFramePr>
        <p:xfrm>
          <a:off x="539552" y="1484784"/>
          <a:ext cx="8136904" cy="4914308"/>
        </p:xfrm>
        <a:graphic>
          <a:graphicData uri="http://schemas.openxmlformats.org/drawingml/2006/table">
            <a:tbl>
              <a:tblPr firstRow="1" firstCol="1" bandRow="1"/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4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PUI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% Nord</a:t>
                      </a:r>
                      <a:endParaRPr lang="it-IT" sz="1900" b="1" dirty="0"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% Centro</a:t>
                      </a:r>
                      <a:endParaRPr lang="it-IT" sz="1900" b="1" dirty="0"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% Sud</a:t>
                      </a:r>
                      <a:endParaRPr lang="it-IT" sz="1900" b="1" dirty="0"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Numero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22,6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48,4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N. interventi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39,3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22,1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25,8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N. comuni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36,6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25,1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38,2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Superfice MQ</a:t>
                      </a:r>
                      <a:endParaRPr lang="it-IT" sz="1900" b="1" dirty="0"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13.403.791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40,8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15,9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43,3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Popolazione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13.255.025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48,3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36,7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err="1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Risp</a:t>
                      </a: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. Energetico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(MWh/anno)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1.074.952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90,2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1,6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8,2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Fin. totale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2.836.957.196</a:t>
                      </a:r>
                      <a:endParaRPr lang="it-IT" sz="2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34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21,2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44,8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Fin.  PNRR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2.496.025.518</a:t>
                      </a:r>
                      <a:endParaRPr lang="it-IT" sz="2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29,8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19,5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50,7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2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Cofinanziamento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340.931.679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64,6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33,1</a:t>
                      </a:r>
                      <a:endParaRPr lang="it-IT" sz="2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2,2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64"/>
            <a:ext cx="9144000" cy="36653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537" y="152692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02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/>
          <a:lstStyle/>
          <a:p>
            <a:pPr algn="ctr"/>
            <a:r>
              <a:rPr lang="it-IT" sz="2900" dirty="0">
                <a:solidFill>
                  <a:srgbClr val="FF0000"/>
                </a:solidFill>
                <a:latin typeface="Arial Black" panose="020B0A04020102020204" pitchFamily="34" charset="0"/>
              </a:rPr>
              <a:t>Principali Indicatori </a:t>
            </a:r>
            <a:br>
              <a:rPr lang="it-IT" sz="29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it-IT" sz="2000" dirty="0">
                <a:latin typeface="Arial Black" panose="020B0A04020102020204" pitchFamily="34" charset="0"/>
              </a:rPr>
              <a:t>Valori pro capite</a:t>
            </a:r>
            <a:endParaRPr lang="it-IT" sz="20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604092"/>
              </p:ext>
            </p:extLst>
          </p:nvPr>
        </p:nvGraphicFramePr>
        <p:xfrm>
          <a:off x="467544" y="2564906"/>
          <a:ext cx="8136906" cy="2183082"/>
        </p:xfrm>
        <a:graphic>
          <a:graphicData uri="http://schemas.openxmlformats.org/drawingml/2006/table">
            <a:tbl>
              <a:tblPr firstRow="1" firstCol="1" bandRow="1"/>
              <a:tblGrid>
                <a:gridCol w="1776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2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82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4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PUI</a:t>
                      </a:r>
                      <a:endParaRPr lang="it-IT" sz="1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Totale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 pro capite</a:t>
                      </a:r>
                      <a:endParaRPr lang="it-IT" sz="1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Nord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 pro capite</a:t>
                      </a:r>
                      <a:endParaRPr lang="it-IT" sz="1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Centro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 pro capite</a:t>
                      </a:r>
                      <a:endParaRPr lang="it-IT" sz="1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Sud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9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Times New Roman"/>
                        </a:rPr>
                        <a:t> pro capite</a:t>
                      </a:r>
                      <a:endParaRPr lang="it-IT" sz="1900" dirty="0">
                        <a:effectLst/>
                        <a:latin typeface="Arial Black" panose="020B0A04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Superfice </a:t>
                      </a:r>
                      <a:endParaRPr lang="it-IT" sz="2000" b="1" dirty="0"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 </a:t>
                      </a:r>
                      <a:r>
                        <a:rPr lang="it-IT" sz="15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MQ</a:t>
                      </a:r>
                      <a:endParaRPr lang="it-IT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0,8 </a:t>
                      </a:r>
                      <a:r>
                        <a:rPr lang="it-IT" sz="15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MQ</a:t>
                      </a:r>
                      <a:endParaRPr lang="it-IT" sz="15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 </a:t>
                      </a:r>
                      <a:r>
                        <a:rPr lang="it-IT" sz="15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MQ</a:t>
                      </a:r>
                      <a:endParaRPr lang="it-IT" sz="15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1,2 </a:t>
                      </a:r>
                      <a:r>
                        <a:rPr lang="it-IT" sz="15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MQ</a:t>
                      </a:r>
                      <a:endParaRPr lang="it-IT" sz="15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err="1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Risp</a:t>
                      </a:r>
                      <a:r>
                        <a:rPr lang="it-IT" sz="20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. energetico</a:t>
                      </a:r>
                      <a:endParaRPr lang="it-IT" sz="2000" b="1" dirty="0"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0,08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MWh/anno</a:t>
                      </a:r>
                      <a:endParaRPr lang="it-IT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MWh/anno</a:t>
                      </a:r>
                      <a:endParaRPr lang="it-IT" sz="15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0,008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MWh/anno</a:t>
                      </a:r>
                      <a:endParaRPr lang="it-IT" sz="15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0,02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MWh/anno</a:t>
                      </a:r>
                      <a:endParaRPr lang="it-IT" sz="15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 Black" panose="020B0A04020102020204" pitchFamily="34" charset="0"/>
                          <a:ea typeface="Calibri"/>
                          <a:cs typeface="Arial" panose="020B0604020202020204" pitchFamily="34" charset="0"/>
                        </a:rPr>
                        <a:t>Fin. Totale </a:t>
                      </a:r>
                      <a:endParaRPr lang="it-IT" sz="2000" b="1" dirty="0"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214,02 </a:t>
                      </a:r>
                      <a:r>
                        <a:rPr lang="it-IT" sz="2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€</a:t>
                      </a:r>
                      <a:endParaRPr lang="it-IT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150,7 </a:t>
                      </a:r>
                      <a:r>
                        <a:rPr lang="it-IT" sz="2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€</a:t>
                      </a:r>
                      <a:endParaRPr lang="it-IT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301,8 </a:t>
                      </a:r>
                      <a:r>
                        <a:rPr lang="it-IT" sz="2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€</a:t>
                      </a:r>
                      <a:endParaRPr lang="it-IT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261,3 </a:t>
                      </a:r>
                      <a:r>
                        <a:rPr lang="it-IT" sz="2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€</a:t>
                      </a:r>
                      <a:endParaRPr lang="it-IT" sz="2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537" y="152692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64"/>
            <a:ext cx="9144000" cy="36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Criticità cronoprogramma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6"/>
            <a:ext cx="8229600" cy="4641379"/>
          </a:xfrm>
        </p:spPr>
        <p:txBody>
          <a:bodyPr>
            <a:noAutofit/>
          </a:bodyPr>
          <a:lstStyle/>
          <a:p>
            <a:pPr marL="323992">
              <a:spcBef>
                <a:spcPts val="0"/>
              </a:spcBef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Prossime tappe:  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firma accordi;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progettazioni; autorizzazioni; attuazione (gare e apertura cantieri); verifiche; gestione</a:t>
            </a:r>
            <a:b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3992" algn="just">
              <a:spcBef>
                <a:spcPts val="0"/>
              </a:spcBef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Criticità</a:t>
            </a:r>
          </a:p>
          <a:p>
            <a:pPr marL="323992" algn="just">
              <a:spcBef>
                <a:spcPts val="0"/>
              </a:spcBef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Coordinamento &gt; rischi congestione </a:t>
            </a:r>
          </a:p>
          <a:p>
            <a:pPr marL="323992" algn="just">
              <a:spcBef>
                <a:spcPts val="0"/>
              </a:spcBef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Tempi &gt; gestione procedure (VAS, VIA, IPCC; BBCC) &gt; poteri sostitutivi</a:t>
            </a:r>
          </a:p>
          <a:p>
            <a:pPr marL="323992" algn="just">
              <a:spcBef>
                <a:spcPts val="0"/>
              </a:spcBef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Capacità progettuali &gt; competente tecniche interne PA &gt; esternalizzazioni</a:t>
            </a:r>
          </a:p>
          <a:p>
            <a:pPr marL="323992" algn="just">
              <a:spcBef>
                <a:spcPts val="0"/>
              </a:spcBef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Gare di appalto &gt; trasparenza &gt; sicurezza (protocolli) &gt; revisione prezzi</a:t>
            </a:r>
          </a:p>
          <a:p>
            <a:pPr marL="323992">
              <a:spcBef>
                <a:spcPts val="0"/>
              </a:spcBef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537" y="152692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64"/>
            <a:ext cx="9144000" cy="36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24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Valutazioni conclusive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47500" lnSpcReduction="20000"/>
          </a:bodyPr>
          <a:lstStyle/>
          <a:p>
            <a:endParaRPr lang="it-IT" dirty="0" smtClean="0"/>
          </a:p>
          <a:p>
            <a:pPr algn="just"/>
            <a:r>
              <a:rPr lang="it-IT" sz="4600" dirty="0">
                <a:latin typeface="Arial" panose="020B0604020202020204" pitchFamily="34" charset="0"/>
                <a:cs typeface="Arial" panose="020B0604020202020204" pitchFamily="34" charset="0"/>
              </a:rPr>
              <a:t>I PUI, così  come i </a:t>
            </a:r>
            <a:r>
              <a:rPr lang="it-IT" sz="4600" dirty="0" err="1">
                <a:latin typeface="Arial" panose="020B0604020202020204" pitchFamily="34" charset="0"/>
                <a:cs typeface="Arial" panose="020B0604020202020204" pitchFamily="34" charset="0"/>
              </a:rPr>
              <a:t>PNQuA</a:t>
            </a:r>
            <a:r>
              <a:rPr lang="it-IT" sz="4600" dirty="0">
                <a:latin typeface="Arial" panose="020B0604020202020204" pitchFamily="34" charset="0"/>
                <a:cs typeface="Arial" panose="020B0604020202020204" pitchFamily="34" charset="0"/>
              </a:rPr>
              <a:t>, sono una occasione straordinaria per la qualità della vita nelle città, l’ambiente, il lavoro, le imprese.  </a:t>
            </a:r>
          </a:p>
          <a:p>
            <a:pPr algn="just"/>
            <a:r>
              <a:rPr lang="it-IT" sz="4600" dirty="0">
                <a:latin typeface="Arial" panose="020B0604020202020204" pitchFamily="34" charset="0"/>
                <a:cs typeface="Arial" panose="020B0604020202020204" pitchFamily="34" charset="0"/>
              </a:rPr>
              <a:t>La consistenza delle aree interessate, la tipologia degli interventi, la loro eterogeneità, ripropongono la necessita  di una politica nazionale per le aree urbane.</a:t>
            </a:r>
          </a:p>
          <a:p>
            <a:pPr algn="just"/>
            <a:r>
              <a:rPr lang="it-IT" sz="4600" dirty="0">
                <a:latin typeface="Arial" panose="020B0604020202020204" pitchFamily="34" charset="0"/>
                <a:cs typeface="Arial" panose="020B0604020202020204" pitchFamily="34" charset="0"/>
              </a:rPr>
              <a:t>Preoccupa l’assenza di un quadro di previsione delle risorse necessarie per la gestione ordinaria dei servizi realizzati </a:t>
            </a:r>
          </a:p>
          <a:p>
            <a:pPr algn="just"/>
            <a:r>
              <a:rPr lang="it-IT" sz="4600" dirty="0">
                <a:latin typeface="Arial" panose="020B0604020202020204" pitchFamily="34" charset="0"/>
                <a:cs typeface="Arial" panose="020B0604020202020204" pitchFamily="34" charset="0"/>
              </a:rPr>
              <a:t>La scelta degli interventi in generale sono state  oggetto di percorsi partecipativi ma non di iniziative di co-programmazione. Anche se tutti i piani prevedono il coinvolgimento del terzo settore, emerge una certa difficoltà delle amministrazioni ad attivare percorsi di amministrazione condivisa. </a:t>
            </a:r>
          </a:p>
          <a:p>
            <a:pPr algn="just"/>
            <a:r>
              <a:rPr lang="it-IT" sz="4600" dirty="0">
                <a:latin typeface="Arial" panose="020B0604020202020204" pitchFamily="34" charset="0"/>
                <a:cs typeface="Arial" panose="020B0604020202020204" pitchFamily="34" charset="0"/>
              </a:rPr>
              <a:t>E necessario che queste difficoltà vengano superate quanto prima.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537" y="152692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6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64"/>
            <a:ext cx="9144000" cy="36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01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4800" b="1" dirty="0">
              <a:solidFill>
                <a:srgbClr val="FF0000"/>
              </a:solidFill>
              <a:latin typeface="Freestyle Script" panose="030804020302050B0404" pitchFamily="66" charset="0"/>
            </a:endParaRPr>
          </a:p>
          <a:p>
            <a:pPr marL="0" indent="0" algn="ctr">
              <a:buNone/>
            </a:pPr>
            <a:r>
              <a:rPr lang="it-IT" sz="9600" b="1" dirty="0">
                <a:solidFill>
                  <a:srgbClr val="FF0000"/>
                </a:solidFill>
                <a:latin typeface="Freestyle Script" panose="030804020302050B0404" pitchFamily="66" charset="0"/>
              </a:rPr>
              <a:t>Grazie dell’attenzione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632452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755</Words>
  <Application>Microsoft Office PowerPoint</Application>
  <PresentationFormat>Presentazione su schermo (4:3)</PresentationFormat>
  <Paragraphs>196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Freestyle Script</vt:lpstr>
      <vt:lpstr>Times New Roman</vt:lpstr>
      <vt:lpstr>Wingdings</vt:lpstr>
      <vt:lpstr>Tema di Office</vt:lpstr>
      <vt:lpstr>Presentazione standard di PowerPoint</vt:lpstr>
      <vt:lpstr>PIANI URBANI INTEGRATI (PUI) PNRR M5C2 - Decreto 22.4.2022</vt:lpstr>
      <vt:lpstr>Progetti finanziati e IVSM </vt:lpstr>
      <vt:lpstr>Principali indicatori   Valori assoluti</vt:lpstr>
      <vt:lpstr>Principali Indicatori  Valori %</vt:lpstr>
      <vt:lpstr>Principali Indicatori  Valori pro capite</vt:lpstr>
      <vt:lpstr>Criticità cronoprogramma</vt:lpstr>
      <vt:lpstr>Valutazioni conclusive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Auser</dc:creator>
  <cp:lastModifiedBy>a</cp:lastModifiedBy>
  <cp:revision>58</cp:revision>
  <dcterms:created xsi:type="dcterms:W3CDTF">2023-03-04T16:55:56Z</dcterms:created>
  <dcterms:modified xsi:type="dcterms:W3CDTF">2023-03-10T09:02:19Z</dcterms:modified>
</cp:coreProperties>
</file>