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79" r:id="rId10"/>
    <p:sldId id="280" r:id="rId11"/>
    <p:sldId id="281" r:id="rId12"/>
    <p:sldId id="275" r:id="rId13"/>
    <p:sldId id="269" r:id="rId14"/>
    <p:sldId id="276" r:id="rId15"/>
    <p:sldId id="277" r:id="rId16"/>
    <p:sldId id="286" r:id="rId17"/>
    <p:sldId id="287" r:id="rId18"/>
    <p:sldId id="274" r:id="rId19"/>
    <p:sldId id="282" r:id="rId20"/>
    <p:sldId id="283" r:id="rId21"/>
    <p:sldId id="284" r:id="rId22"/>
    <p:sldId id="285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FF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41"/>
  </p:normalViewPr>
  <p:slideViewPr>
    <p:cSldViewPr snapToGrid="0">
      <p:cViewPr varScale="1">
        <p:scale>
          <a:sx n="123" d="100"/>
          <a:sy n="123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D67D5-A05D-C04F-ABC4-02D50FC38199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E0474-5853-6A4E-A3E8-FF4675F77E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88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CE0474-5853-6A4E-A3E8-FF4675F77ED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743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663A4E-5D19-63B8-81C8-5EEFC2EB6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921F59-6DEA-D95F-63AA-25D36CFA1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48E814-CD06-8262-123A-EF83E3EFB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AD5013-BAEE-7759-C2EE-32969D74A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D46B67-C367-60B8-77FA-9D0A4C6B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36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178820-D905-83FB-17CB-C26E33D0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5012BF6-0DBE-87D2-8F11-9CFB619C6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E423FE-C832-F933-5A29-2B80084BD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B9E2CC-9488-077B-6E77-431C76B4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2AB72B-2665-63BF-915E-E81C8D13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1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DFADA99-0D4A-9910-9DB7-5216FD73BA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AF18D5A-67C7-340B-0BDA-1C1A08DD3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C6E196-2C61-A628-CD59-A697A3E4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3D41D7-0848-9A31-19B0-77118F0D2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B838EF-2D4C-4FA2-94DB-FF7826C82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231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1CAAF5-28F8-DB03-4130-5A2718B3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C2F417-DA28-8E4F-86EF-0077CB8D2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382B69-E058-BFA8-3845-1D61A7F9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92D988-4F02-7ED7-2818-C784A3EA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4BD50D-4C4E-3E5C-95E8-C860656E9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74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BF88E7-724A-2F38-07FD-3FA46B5D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25B283A-A0F8-4807-2941-2CEEAE335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EB5201-23BB-20FC-6691-7590C61B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0093675-CB56-2924-37F4-16F02F69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09E372-FD5D-BD2F-3222-9C41E533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588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089334-83BC-C441-8152-CF495C18C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B8A14B-78C9-3E93-58CC-1E5100F3B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67BA795-E430-B4DD-C1F6-EC46F2F0C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D9B226-7EE8-155B-C507-86CA0C443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7510E8-7F3C-931B-374D-ACC78B234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D0A912-E14F-65B5-A2F7-1671184F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251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066F18-8411-DAE5-A09E-B33846E7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8317CA-7BBD-39B3-5EF0-CE8BF9D7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BF2A3E0-6561-B387-1C76-73B57F6CC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B68B57-D2CD-75FC-6770-B3ED811473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21B79BE-618D-776F-47DB-488C735FB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FE16F9B-431E-EE7F-0D27-1345FBFA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1C078C8-6145-514E-8533-D1754373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40C6E54-4D26-E907-8623-7028A0E63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52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F51447-5B6E-CCE9-C021-197A47AD8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DDB714-F6D6-F5ED-3714-043336DB9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847847-0CD5-6391-9724-B91787239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6E7251C-B612-91DE-DAF9-C8137782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44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90C12C4-40FF-A42F-575A-722E5FD3C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D5C8647-756B-0C87-B225-FC19C3C7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B25EED2-5A1B-C684-81FF-EF5C03E2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755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23D345-5287-1EA1-60A8-E3EFED9D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725A48-8533-6404-E6AD-4792B84E1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488B9F3-60F4-5540-27D3-DAEB6F36A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28D382-9FB1-097C-6A68-249A128A2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179A26-11A2-33AC-58BC-F757106A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F94050-6124-5678-8B64-E65DEDB55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86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8D2A86-CC89-8690-87CF-0F108816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890FFC4-FF83-C7D5-64A9-1CD1D8B0F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69DED1-B313-E706-036C-78244E429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CE2CA1E-C27E-5F17-AA40-DA33612A9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29E165-7509-301F-0D08-09C034D7A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D935C2-26B4-C481-F9D9-D0B2FC76F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42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6BDBD0D-E824-2CB2-3856-1ED4ED08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50E360-C1DC-3077-308E-545201B26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F84BFF-0A07-5463-550E-D329FFC28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9C10B-55D7-F748-915F-97A595EBAE1E}" type="datetimeFigureOut">
              <a:rPr lang="it-IT" smtClean="0"/>
              <a:t>19/04/23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3CA935-97B5-E6FE-D086-754EB4739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30AE57-D41B-23F9-A75F-7D11F056B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DE519-A12C-A049-9D2C-AE1E438AD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78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ipiu.it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noipiu.it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noipiu.it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E646C5-D37E-5530-899D-2B2C93386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05415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it-IT" b="1" dirty="0">
                <a:latin typeface="Trebuchet MS" panose="020B0703020202090204" pitchFamily="34" charset="0"/>
              </a:rPr>
            </a:br>
            <a:br>
              <a:rPr lang="it-IT" b="1" dirty="0">
                <a:latin typeface="Trebuchet MS" panose="020B0703020202090204" pitchFamily="34" charset="0"/>
              </a:rPr>
            </a:br>
            <a:r>
              <a:rPr lang="it-IT" b="1" dirty="0">
                <a:latin typeface=""/>
              </a:rPr>
              <a:t>“NOI+</a:t>
            </a:r>
            <a:br>
              <a:rPr lang="it-IT" b="1" dirty="0">
                <a:latin typeface=""/>
              </a:rPr>
            </a:br>
            <a:r>
              <a:rPr lang="it-IT" b="1" dirty="0">
                <a:latin typeface=""/>
              </a:rPr>
              <a:t> Valorizza te stesso, valorizzi il volontariato” </a:t>
            </a:r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5136E97-FE8A-A628-9E7C-B40BDC1DB860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741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160585"/>
            <a:ext cx="10696754" cy="5222630"/>
          </a:xfrm>
        </p:spPr>
        <p:txBody>
          <a:bodyPr>
            <a:normAutofit lnSpcReduction="10000"/>
          </a:bodyPr>
          <a:lstStyle/>
          <a:p>
            <a:pPr marL="342900" lvl="0" indent="-342900" algn="ctr">
              <a:lnSpc>
                <a:spcPct val="150000"/>
              </a:lnSpc>
              <a:buFont typeface="Wingdings" pitchFamily="2" charset="2"/>
              <a:buChar char=""/>
            </a:pP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1 Video promozionale</a:t>
            </a:r>
          </a:p>
          <a:p>
            <a:pPr marL="342900" lvl="0" indent="-342900" algn="ctr">
              <a:lnSpc>
                <a:spcPct val="150000"/>
              </a:lnSpc>
              <a:buFont typeface="Wingdings" pitchFamily="2" charset="2"/>
              <a:buChar char=""/>
            </a:pP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Card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della campagna (anche in formato </a:t>
            </a: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manifesto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per le organizzazioni che volessero stamparla e appenderla in sede con il </a:t>
            </a:r>
            <a:r>
              <a:rPr lang="it-IT" kern="100" dirty="0" err="1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QRcode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che permette di accedere al sondaggio)</a:t>
            </a:r>
          </a:p>
          <a:p>
            <a:pPr marL="342900" lvl="0" indent="-342900" algn="ctr">
              <a:lnSpc>
                <a:spcPct val="150000"/>
              </a:lnSpc>
              <a:buFont typeface="Wingdings" pitchFamily="2" charset="2"/>
              <a:buChar char=""/>
            </a:pP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12 card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social con slogan che declinano ciascuna un motivo per cui è importante partecipare al sondaggio (4 card testimonial - 4 card tazzine – altre 4 card testimonial)</a:t>
            </a:r>
          </a:p>
          <a:p>
            <a:pPr marL="342900" lvl="0" indent="-342900" algn="ctr">
              <a:lnSpc>
                <a:spcPct val="150000"/>
              </a:lnSpc>
              <a:buFont typeface="Wingdings" pitchFamily="2" charset="2"/>
              <a:buChar char=""/>
            </a:pP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4 video </a:t>
            </a:r>
            <a:r>
              <a:rPr lang="it-IT" b="1" kern="100" dirty="0" err="1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reel</a:t>
            </a: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con testimonial </a:t>
            </a:r>
          </a:p>
          <a:p>
            <a:pPr marL="342900" lvl="0" indent="-342900" algn="ctr">
              <a:lnSpc>
                <a:spcPct val="150000"/>
              </a:lnSpc>
              <a:buFont typeface="Wingdings" pitchFamily="2" charset="2"/>
              <a:buChar char=""/>
            </a:pP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20 card 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per le </a:t>
            </a: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Regioni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it-IT" sz="4400" dirty="0">
              <a:latin typeface="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7D75B0-2DF3-2AAC-BC65-2533AACC2DCB}"/>
              </a:ext>
            </a:extLst>
          </p:cNvPr>
          <p:cNvSpPr txBox="1"/>
          <p:nvPr/>
        </p:nvSpPr>
        <p:spPr>
          <a:xfrm>
            <a:off x="441815" y="252197"/>
            <a:ext cx="58161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Gli strumenti</a:t>
            </a:r>
            <a:endParaRPr lang="it-IT" b="1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25999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160585"/>
            <a:ext cx="10696754" cy="52226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br>
              <a:rPr lang="it-IT" sz="4400" dirty="0">
                <a:latin typeface=""/>
              </a:rPr>
            </a:br>
            <a:r>
              <a:rPr lang="it-IT" sz="4400" dirty="0">
                <a:latin typeface=""/>
              </a:rPr>
              <a:t>Le </a:t>
            </a:r>
            <a:r>
              <a:rPr lang="it-IT" sz="6000" dirty="0">
                <a:latin typeface=""/>
              </a:rPr>
              <a:t>Card</a:t>
            </a:r>
            <a:endParaRPr lang="it-IT" sz="4400" dirty="0">
              <a:latin typeface="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030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030287"/>
            <a:ext cx="10696754" cy="485292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it-IT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3200" dirty="0">
              <a:latin typeface="Trebuchet MS" panose="020B0703020202090204" pitchFamily="34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43A0601-4054-D9AC-074D-79B1BC098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94" y="49664"/>
            <a:ext cx="11536285" cy="64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86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030287"/>
            <a:ext cx="10696754" cy="485292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it-IT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3200" dirty="0">
              <a:latin typeface="Trebuchet MS" panose="020B0703020202090204" pitchFamily="34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CD52E19-3792-BB68-CF87-659181B4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2" y="49664"/>
            <a:ext cx="11529536" cy="648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13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030287"/>
            <a:ext cx="10696754" cy="485292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it-IT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3200" dirty="0">
              <a:latin typeface="Trebuchet MS" panose="020B0703020202090204" pitchFamily="34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8BC3C10-4F88-3B87-D91E-48DFE367E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5" y="11468"/>
            <a:ext cx="11604187" cy="652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22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030287"/>
            <a:ext cx="10696754" cy="485292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it-IT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3200" dirty="0">
              <a:latin typeface="Trebuchet MS" panose="020B0703020202090204" pitchFamily="34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2E85439-291E-0B8A-DFAC-13E285CF4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36" y="0"/>
            <a:ext cx="11624574" cy="653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7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EA22805-AE0D-4760-A926-F5FA1172E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12978" cy="681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05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C21B06-3822-7211-03AF-AD2181635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84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030287"/>
            <a:ext cx="10696754" cy="485292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it-IT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3200" dirty="0">
              <a:latin typeface="Trebuchet MS" panose="020B070302020209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54435F3-507F-6982-E00D-FFEEC196B362}"/>
              </a:ext>
            </a:extLst>
          </p:cNvPr>
          <p:cNvSpPr txBox="1"/>
          <p:nvPr/>
        </p:nvSpPr>
        <p:spPr>
          <a:xfrm>
            <a:off x="914638" y="2551837"/>
            <a:ext cx="10523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latin typeface=""/>
              </a:rPr>
              <a:t>Presentazione del video promozionale</a:t>
            </a:r>
            <a:br>
              <a:rPr lang="it-IT" sz="3600" dirty="0">
                <a:latin typeface=""/>
              </a:rPr>
            </a:br>
            <a:endParaRPr lang="it-IT" sz="3600" dirty="0">
              <a:latin typeface="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600" dirty="0">
                <a:latin typeface=""/>
              </a:rPr>
              <a:t>Presentazione del sito web </a:t>
            </a:r>
            <a:r>
              <a:rPr lang="it-IT" sz="3600" dirty="0">
                <a:latin typeface=""/>
                <a:hlinkClick r:id="rId3"/>
              </a:rPr>
              <a:t>http://www.noipiu.it</a:t>
            </a:r>
            <a:r>
              <a:rPr lang="it-IT" sz="3600" dirty="0">
                <a:latin typeface="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27001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160585"/>
            <a:ext cx="10696754" cy="52226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2800" kern="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Il Forum Terzo Settore a partire da oggi inizierà la diffusione sul web e sui social delle card (Facebook, Instagram, Linkedin). </a:t>
            </a:r>
            <a:br>
              <a:rPr lang="it-IT" sz="2800" kern="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it-IT" sz="2800" kern="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800" kern="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Si partirà con le card dei </a:t>
            </a:r>
            <a:r>
              <a:rPr lang="it-IT" sz="2800" b="1" kern="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testimonial</a:t>
            </a:r>
            <a:r>
              <a:rPr lang="it-IT" sz="2800" kern="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, una alla volta a una distanza di pochi giorni l’una dall’altra. </a:t>
            </a:r>
            <a:br>
              <a:rPr lang="it-IT" sz="2800" kern="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2800" kern="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Oggi stesso saranno sul sito </a:t>
            </a:r>
            <a:r>
              <a:rPr lang="it-IT" sz="2800" kern="0" dirty="0">
                <a:solidFill>
                  <a:srgbClr val="0000FF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noipiu.it</a:t>
            </a:r>
            <a:r>
              <a:rPr lang="it-IT" sz="2800" kern="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 e </a:t>
            </a:r>
            <a:r>
              <a:rPr lang="it-IT" sz="2800" kern="0" dirty="0">
                <a:solidFill>
                  <a:srgbClr val="000000"/>
                </a:solidFill>
                <a:latin typeface=""/>
                <a:cs typeface="Calibri" panose="020F0502020204030204" pitchFamily="34" charset="0"/>
              </a:rPr>
              <a:t>saranno inviate ai nostri soci e ai Forum territoriali</a:t>
            </a:r>
            <a:r>
              <a:rPr lang="it-IT" sz="2800" kern="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it-IT" sz="4800" dirty="0">
                <a:effectLst/>
                <a:latin typeface=""/>
              </a:rPr>
              <a:t> </a:t>
            </a:r>
            <a:endParaRPr lang="it-IT" sz="6000" dirty="0">
              <a:latin typeface="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7D75B0-2DF3-2AAC-BC65-2533AACC2DCB}"/>
              </a:ext>
            </a:extLst>
          </p:cNvPr>
          <p:cNvSpPr txBox="1"/>
          <p:nvPr/>
        </p:nvSpPr>
        <p:spPr>
          <a:xfrm>
            <a:off x="441814" y="252197"/>
            <a:ext cx="6873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Le modalità di svolgimento della Campagna </a:t>
            </a:r>
            <a:endParaRPr lang="it-IT" b="1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5655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E646C5-D37E-5530-899D-2B2C93386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325" y="1328468"/>
            <a:ext cx="11283350" cy="272018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Nell’</a:t>
            </a:r>
            <a:r>
              <a:rPr lang="it-IT" sz="32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anno europeo delle competenze 2023</a:t>
            </a:r>
            <a:br>
              <a:rPr lang="it-IT" sz="3200" b="1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3200" i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Forum Terzo Settore </a:t>
            </a:r>
            <a: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i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Caritas Italiana </a:t>
            </a:r>
            <a: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promuovono un’indagine per far </a:t>
            </a:r>
            <a:r>
              <a:rPr lang="it-IT" sz="32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riconoscere le competenze dei volontari</a:t>
            </a:r>
            <a: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sz="32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valorizzare tutto il volontariato</a:t>
            </a:r>
            <a: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7200" dirty="0">
              <a:latin typeface="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5736"/>
            <a:ext cx="9569570" cy="1604513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it-IT" kern="100" dirty="0">
                <a:latin typeface=""/>
                <a:cs typeface="Times New Roman" panose="02020603050405020304" pitchFamily="18" charset="0"/>
              </a:rPr>
              <a:t>L’indagine è realizzata in collaborazione con il </a:t>
            </a:r>
            <a:r>
              <a:rPr lang="it-IT" i="1" kern="100" dirty="0">
                <a:latin typeface=""/>
                <a:cs typeface="Times New Roman" panose="02020603050405020304" pitchFamily="18" charset="0"/>
              </a:rPr>
              <a:t>dipartimento di Scienze della Formazione dell’Università Roma Tre</a:t>
            </a:r>
            <a:r>
              <a:rPr lang="it-IT" kern="100" dirty="0">
                <a:latin typeface="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C3F288C1-B62B-3B43-4782-ABCFAD9276D6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503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160585"/>
            <a:ext cx="10696754" cy="52226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it-IT" dirty="0">
              <a:solidFill>
                <a:srgbClr val="000000"/>
              </a:solidFill>
              <a:effectLst/>
              <a:latin typeface="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Nelle prossime settimane procederemo con la pubblicazione degli altri materiali: le altre 4 card che avete visto con le tazzine colorate di caffè. Anche queste, saranno caricate sul sito e inviate via mail. </a:t>
            </a:r>
            <a:endParaRPr lang="it-IT" dirty="0">
              <a:effectLst/>
              <a:latin typeface="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it-IT" dirty="0">
              <a:effectLst/>
              <a:latin typeface="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Proseguiremo così la campagna, che si chiuderà il 18 giugno ufficialmente.</a:t>
            </a:r>
            <a:r>
              <a:rPr lang="it-IT" i="1" dirty="0">
                <a:effectLst/>
                <a:latin typeface=""/>
                <a:ea typeface="Times New Roman" panose="02020603050405020304" pitchFamily="18" charset="0"/>
              </a:rPr>
              <a:t> </a:t>
            </a:r>
            <a:endParaRPr lang="it-IT" dirty="0">
              <a:effectLst/>
              <a:latin typeface="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4400" dirty="0">
              <a:latin typeface="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7D75B0-2DF3-2AAC-BC65-2533AACC2DCB}"/>
              </a:ext>
            </a:extLst>
          </p:cNvPr>
          <p:cNvSpPr txBox="1"/>
          <p:nvPr/>
        </p:nvSpPr>
        <p:spPr>
          <a:xfrm>
            <a:off x="441814" y="252197"/>
            <a:ext cx="6873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Le modalità di svolgimento della Campagna </a:t>
            </a:r>
            <a:endParaRPr lang="it-IT" b="1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05459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160585"/>
            <a:ext cx="10696754" cy="52226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360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Il vostro contributo è davvero cruciale.</a:t>
            </a:r>
          </a:p>
          <a:p>
            <a:pPr>
              <a:lnSpc>
                <a:spcPct val="150000"/>
              </a:lnSpc>
            </a:pPr>
            <a:r>
              <a:rPr lang="it-IT" sz="360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Vi chiediamo di contribuire come più potete alla diffusione di questo materiale. </a:t>
            </a:r>
            <a:br>
              <a:rPr lang="it-IT" sz="360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3600" dirty="0">
                <a:solidFill>
                  <a:srgbClr val="000000"/>
                </a:solidFill>
                <a:effectLst/>
                <a:latin typeface=""/>
                <a:ea typeface="Times New Roman" panose="02020603050405020304" pitchFamily="18" charset="0"/>
                <a:cs typeface="Calibri" panose="020F0502020204030204" pitchFamily="34" charset="0"/>
              </a:rPr>
              <a:t>Sia attraverso i canali web e social, sia diramandole ai vostri soci e alle vostre reti territoriali. </a:t>
            </a:r>
            <a:endParaRPr lang="it-IT" sz="6000" dirty="0">
              <a:latin typeface="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7D75B0-2DF3-2AAC-BC65-2533AACC2DCB}"/>
              </a:ext>
            </a:extLst>
          </p:cNvPr>
          <p:cNvSpPr txBox="1"/>
          <p:nvPr/>
        </p:nvSpPr>
        <p:spPr>
          <a:xfrm>
            <a:off x="212115" y="243952"/>
            <a:ext cx="6873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Un appello!</a:t>
            </a:r>
            <a:endParaRPr lang="it-IT" b="1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2706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160585"/>
            <a:ext cx="10696754" cy="522263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6000" dirty="0">
                <a:latin typeface=""/>
              </a:rPr>
              <a:t>Grazie a tutti per l’attenzione</a:t>
            </a:r>
          </a:p>
          <a:p>
            <a:pPr>
              <a:lnSpc>
                <a:spcPct val="150000"/>
              </a:lnSpc>
            </a:pPr>
            <a:r>
              <a:rPr lang="it-IT" sz="6000" dirty="0">
                <a:latin typeface=""/>
              </a:rPr>
              <a:t>#</a:t>
            </a:r>
            <a:r>
              <a:rPr lang="it-IT" sz="6000">
                <a:latin typeface=""/>
              </a:rPr>
              <a:t>diamovalorealvolontariato </a:t>
            </a:r>
            <a:endParaRPr lang="it-IT" sz="6000" dirty="0">
              <a:latin typeface="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7D75B0-2DF3-2AAC-BC65-2533AACC2DCB}"/>
              </a:ext>
            </a:extLst>
          </p:cNvPr>
          <p:cNvSpPr txBox="1"/>
          <p:nvPr/>
        </p:nvSpPr>
        <p:spPr>
          <a:xfrm>
            <a:off x="212115" y="243952"/>
            <a:ext cx="6873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Un appello!</a:t>
            </a:r>
            <a:endParaRPr lang="it-IT" b="1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54149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389" y="1030289"/>
            <a:ext cx="10472467" cy="5215236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</a:pPr>
            <a:br>
              <a:rPr lang="it-IT" sz="24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4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Le esperienze di volontariato hanno ricadute positive, oltre che sull’acquisizione di consapevolezza di sé, anche sulla formazione, sul lavoro e nell’esercizio della cittadinanza attiva. </a:t>
            </a:r>
          </a:p>
          <a:p>
            <a:pPr algn="ctr">
              <a:lnSpc>
                <a:spcPct val="150000"/>
              </a:lnSpc>
            </a:pPr>
            <a:r>
              <a:rPr lang="it-IT" sz="24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50000"/>
              </a:lnSpc>
            </a:pPr>
            <a:r>
              <a:rPr lang="it-IT" sz="24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Il Codice del Terzo Settore </a:t>
            </a:r>
          </a:p>
          <a:p>
            <a:pPr algn="ctr">
              <a:lnSpc>
                <a:spcPct val="150000"/>
              </a:lnSpc>
            </a:pPr>
            <a:r>
              <a:rPr lang="it-IT" sz="24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indica che vengano definiti «</a:t>
            </a:r>
            <a:r>
              <a:rPr lang="it-IT" sz="2400" i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i criteri per il riconoscimento in ambito scolastico e lavorativo delle competenze acquisite nello svolgimento di attività o percorsi di volontariato</a:t>
            </a:r>
            <a:r>
              <a:rPr lang="it-IT" sz="24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it-IT" dirty="0">
              <a:latin typeface="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51C7306E-2274-F8E5-2A3A-5309EA0C0D6C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8A5284-8F69-5F84-C810-388AE36E24B9}"/>
              </a:ext>
            </a:extLst>
          </p:cNvPr>
          <p:cNvSpPr txBox="1"/>
          <p:nvPr/>
        </p:nvSpPr>
        <p:spPr>
          <a:xfrm>
            <a:off x="4569126" y="1997839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81313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291" y="1030287"/>
            <a:ext cx="11324493" cy="55085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Per questo Forum Terzo Settore e Caritas italiana hanno dato vita ad una campagna di comunicazione con l’obiettivo di promuovere il questionario per:</a:t>
            </a:r>
            <a:b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raggiungere 10 mila volontari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, sia aderenti alle reti del Forum che a quelle di Caritas, sia persone che non hanno mai aderito a una rete ma hanno avuto almeno una volta nella vita esperienza di volontariato.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farsi promotori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, nell’anno europeo delle competenze, di un importante percorso di </a:t>
            </a: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valorizzazione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riconoscimento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più formale del </a:t>
            </a:r>
            <a:r>
              <a:rPr lang="it-IT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volontariato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22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622" y="1111669"/>
            <a:ext cx="10696754" cy="485292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it-IT" sz="32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Tempi della Campagna: </a:t>
            </a:r>
            <a:br>
              <a:rPr lang="it-IT" sz="32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Il sondaggio avrà una durata di 2 mesi </a:t>
            </a:r>
            <a:b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8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(dal 18 aprile al 18 giugno) </a:t>
            </a:r>
            <a:endParaRPr lang="it-IT" sz="3200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50000"/>
              </a:lnSpc>
            </a:pPr>
            <a:r>
              <a:rPr lang="it-IT" sz="32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 ricerca sarà presentata entro il 2023.  </a:t>
            </a:r>
          </a:p>
          <a:p>
            <a:endParaRPr lang="it-IT" dirty="0">
              <a:latin typeface="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61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785" y="224287"/>
            <a:ext cx="11289323" cy="6271556"/>
          </a:xfrm>
        </p:spPr>
        <p:txBody>
          <a:bodyPr>
            <a:normAutofit fontScale="55000" lnSpcReduction="20000"/>
          </a:bodyPr>
          <a:lstStyle/>
          <a:p>
            <a:pPr algn="l">
              <a:lnSpc>
                <a:spcPct val="150000"/>
              </a:lnSpc>
            </a:pPr>
            <a:r>
              <a:rPr lang="it-IT" sz="3200" b="1" i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 Campagna – Lo slogan </a:t>
            </a:r>
            <a:br>
              <a:rPr lang="it-IT" b="1" i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50000"/>
              </a:lnSpc>
            </a:pPr>
            <a:endParaRPr lang="it-IT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it-IT" kern="100" dirty="0"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br>
              <a:rPr lang="it-IT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it-IT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400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4400" kern="100" dirty="0">
                <a:latin typeface=""/>
                <a:cs typeface="Times New Roman" panose="02020603050405020304" pitchFamily="18" charset="0"/>
              </a:rPr>
              <a:t>l senso plurale, collettivo che permea qualsiasi azione di volontariato. </a:t>
            </a:r>
            <a:br>
              <a:rPr lang="it-IT" sz="4400" kern="100" dirty="0">
                <a:latin typeface=""/>
                <a:cs typeface="Times New Roman" panose="02020603050405020304" pitchFamily="18" charset="0"/>
              </a:rPr>
            </a:br>
            <a:r>
              <a:rPr lang="it-IT" sz="4400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it-IT" sz="44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’azione volontaria è un’azione che riguarda la collettività ed ha ricadute sulla comunità (</a:t>
            </a:r>
            <a:r>
              <a:rPr lang="it-IT" sz="51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NOI</a:t>
            </a:r>
            <a:r>
              <a:rPr lang="it-IT" sz="44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it-IT" sz="3300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b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4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Ciò che facciamo come volontari - l’azione volontaria vale </a:t>
            </a:r>
            <a:r>
              <a:rPr lang="it-IT" sz="58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DI +</a:t>
            </a:r>
            <a:r>
              <a:rPr lang="it-IT" sz="44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4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di quanto crediamo o credano gli altri</a:t>
            </a:r>
            <a:r>
              <a:rPr lang="it-IT" sz="33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B1742B2-A9F9-57DD-7FBE-98E7FEA5D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18" y="644236"/>
            <a:ext cx="4664675" cy="261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43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030287"/>
            <a:ext cx="10696754" cy="485292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</a:pPr>
            <a:endParaRPr lang="it-IT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Il payoff “</a:t>
            </a:r>
            <a:r>
              <a:rPr lang="it-IT" sz="3200" b="1" i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Valorizza te stesso, valorizzi il volontariato</a:t>
            </a:r>
            <a:r>
              <a:rPr lang="it-IT" i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it-IT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rafforza ed esplicita questo concetto, richiamando l’attenzione sul valore del volontariato. </a:t>
            </a:r>
            <a:b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Compilando il questionario si contribuirà a far emergere le proprie personali competenze (e a farle </a:t>
            </a:r>
            <a:r>
              <a:rPr lang="it-IT" i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riconoscere anche all’esterno</a:t>
            </a:r>
            <a:r>
              <a:rPr lang="it-IT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) a rafforzare quelle delle reti associative sui territori, e a dare ulteriore valore a tutto il volontariato, che è alla base di una società più inclusiva, solidale e partecipata. </a:t>
            </a:r>
          </a:p>
          <a:p>
            <a:pPr>
              <a:lnSpc>
                <a:spcPct val="150000"/>
              </a:lnSpc>
            </a:pPr>
            <a:endParaRPr lang="it-IT" sz="3200" dirty="0">
              <a:latin typeface="Trebuchet MS" panose="020B070302020209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7D75B0-2DF3-2AAC-BC65-2533AACC2DCB}"/>
              </a:ext>
            </a:extLst>
          </p:cNvPr>
          <p:cNvSpPr txBox="1"/>
          <p:nvPr/>
        </p:nvSpPr>
        <p:spPr>
          <a:xfrm>
            <a:off x="439614" y="240817"/>
            <a:ext cx="5974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 Campagna – Lo slogan </a:t>
            </a:r>
            <a:endParaRPr lang="it-IT" sz="2400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04583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273" y="1270415"/>
            <a:ext cx="4969831" cy="4027064"/>
          </a:xfrm>
        </p:spPr>
        <p:txBody>
          <a:bodyPr>
            <a:normAutofit fontScale="92500"/>
          </a:bodyPr>
          <a:lstStyle/>
          <a:p>
            <a:pPr algn="ctr">
              <a:lnSpc>
                <a:spcPct val="150000"/>
              </a:lnSpc>
            </a:pPr>
            <a:r>
              <a:rPr lang="it-IT" i="0" u="none" strike="noStrike" dirty="0">
                <a:solidFill>
                  <a:srgbClr val="000000"/>
                </a:solidFill>
                <a:effectLst/>
                <a:latin typeface=""/>
              </a:rPr>
              <a:t>Abbiamo scelto di giocare anche con l’immagine della 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"/>
              </a:rPr>
              <a:t>tazzina di caffè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"/>
              </a:rPr>
              <a:t>, all’interno della quale prende forma un </a:t>
            </a:r>
            <a:r>
              <a:rPr lang="it-IT" b="1" i="0" u="none" strike="noStrike" dirty="0">
                <a:solidFill>
                  <a:srgbClr val="000000"/>
                </a:solidFill>
                <a:effectLst/>
                <a:latin typeface=""/>
              </a:rPr>
              <a:t>orologio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"/>
              </a:rPr>
              <a:t>: è l’idea del coffe time, con la quale chiediamo ai volontari di prendersi 10 minuti, il tempo di un caffè, per rispondere a delle domande.</a:t>
            </a:r>
            <a:endParaRPr lang="it-IT" sz="2400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4138A2-FAE4-2857-5A6B-AC080366C773}"/>
              </a:ext>
            </a:extLst>
          </p:cNvPr>
          <p:cNvSpPr txBox="1"/>
          <p:nvPr/>
        </p:nvSpPr>
        <p:spPr>
          <a:xfrm>
            <a:off x="602273" y="401122"/>
            <a:ext cx="6093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i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 Campagna – L’immagine</a:t>
            </a:r>
            <a:endParaRPr lang="it-IT" sz="2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5BC223D-13DC-98BE-2B21-7F0EC206B08F}"/>
              </a:ext>
            </a:extLst>
          </p:cNvPr>
          <p:cNvSpPr txBox="1"/>
          <p:nvPr/>
        </p:nvSpPr>
        <p:spPr>
          <a:xfrm>
            <a:off x="409573" y="5297479"/>
            <a:ext cx="11180153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0" i="0" u="none" strike="noStrike" dirty="0">
                <a:solidFill>
                  <a:srgbClr val="000000"/>
                </a:solidFill>
                <a:effectLst/>
                <a:latin typeface=""/>
              </a:rPr>
              <a:t>Questo tempo è tempo dedicato a se stessi, alla propria rete di volontariato, alla comunità intera. </a:t>
            </a:r>
            <a:endParaRPr lang="it-IT" sz="2400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64B2884-66CE-3FF6-A3F8-B11D9863E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04" y="1260024"/>
            <a:ext cx="5609969" cy="31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88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8E36593-2B91-0016-9089-8826D0120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1872" y="1160585"/>
            <a:ext cx="10696754" cy="5222630"/>
          </a:xfrm>
        </p:spPr>
        <p:txBody>
          <a:bodyPr>
            <a:normAutofit fontScale="92500" lnSpcReduction="10000"/>
          </a:bodyPr>
          <a:lstStyle/>
          <a:p>
            <a:pPr marL="342900" lvl="0" indent="-342900" algn="ctr">
              <a:lnSpc>
                <a:spcPct val="150000"/>
              </a:lnSpc>
              <a:buFont typeface="Wingdings" pitchFamily="2" charset="2"/>
              <a:buChar char=""/>
            </a:pPr>
            <a:r>
              <a:rPr lang="it-IT" sz="28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Evento online di presentazione e di lancio della Campagna “NOI+”</a:t>
            </a:r>
          </a:p>
          <a:p>
            <a:pPr marL="342900" lvl="0" indent="-342900" algn="ctr">
              <a:lnSpc>
                <a:spcPct val="150000"/>
              </a:lnSpc>
              <a:buFont typeface="Wingdings" pitchFamily="2" charset="2"/>
              <a:buChar char=""/>
            </a:pPr>
            <a:r>
              <a:rPr lang="it-IT" sz="28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Realizzazione di testi, slogan, materiali grafici e video per diffondere quanto più possibile il sondaggio online e raggiungere i 10mila volontari </a:t>
            </a:r>
          </a:p>
          <a:p>
            <a:pPr marL="342900" lvl="0" indent="-342900" algn="ctr">
              <a:lnSpc>
                <a:spcPct val="150000"/>
              </a:lnSpc>
              <a:buFont typeface="Wingdings" pitchFamily="2" charset="2"/>
              <a:buChar char=""/>
            </a:pPr>
            <a:r>
              <a:rPr lang="it-IT" sz="28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Realizzazione di una pagina web dedicata alla Campagna: </a:t>
            </a:r>
            <a:r>
              <a:rPr lang="it-IT" sz="2800" u="sng" kern="100" dirty="0">
                <a:solidFill>
                  <a:srgbClr val="0563C1"/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http://www.noipiu.it</a:t>
            </a:r>
            <a:r>
              <a:rPr lang="it-IT" sz="2800" u="sng" kern="100" dirty="0">
                <a:solidFill>
                  <a:srgbClr val="0563C1"/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8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sulla quale sarà possibile compilare il questionario e scaricare – di volta in volta – i materiali</a:t>
            </a:r>
          </a:p>
          <a:p>
            <a:pPr marL="342900" lvl="0" indent="-342900" algn="ctr">
              <a:lnSpc>
                <a:spcPct val="150000"/>
              </a:lnSpc>
              <a:buFont typeface="Wingdings" pitchFamily="2" charset="2"/>
              <a:buChar char=""/>
            </a:pPr>
            <a:r>
              <a:rPr lang="it-IT" sz="28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Comunicati e diffusione attraverso la stampa</a:t>
            </a:r>
          </a:p>
          <a:p>
            <a:pPr algn="ctr">
              <a:lnSpc>
                <a:spcPct val="150000"/>
              </a:lnSpc>
            </a:pPr>
            <a:endParaRPr lang="it-IT" sz="2800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sz="3600" dirty="0">
              <a:latin typeface="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9C6C0DE-55E6-0401-475F-731BE3333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100" y="141288"/>
            <a:ext cx="3771900" cy="889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572CB08-EA54-1D57-88BD-F8D01D0A72AB}"/>
              </a:ext>
            </a:extLst>
          </p:cNvPr>
          <p:cNvSpPr/>
          <p:nvPr/>
        </p:nvSpPr>
        <p:spPr>
          <a:xfrm>
            <a:off x="74762" y="6538823"/>
            <a:ext cx="12042475" cy="26951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7D75B0-2DF3-2AAC-BC65-2533AACC2DCB}"/>
              </a:ext>
            </a:extLst>
          </p:cNvPr>
          <p:cNvSpPr txBox="1"/>
          <p:nvPr/>
        </p:nvSpPr>
        <p:spPr>
          <a:xfrm>
            <a:off x="441815" y="252197"/>
            <a:ext cx="58161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Come si articola la Campagna</a:t>
            </a:r>
            <a:endParaRPr lang="it-IT" b="1" dirty="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342588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813</Words>
  <Application>Microsoft Macintosh PowerPoint</Application>
  <PresentationFormat>Widescreen</PresentationFormat>
  <Paragraphs>55</Paragraphs>
  <Slides>22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Trebuchet MS</vt:lpstr>
      <vt:lpstr>Wingdings</vt:lpstr>
      <vt:lpstr>Tema di Office</vt:lpstr>
      <vt:lpstr>  “NOI+  Valorizza te stesso, valorizzi il volontariato”  </vt:lpstr>
      <vt:lpstr>Nell’anno europeo delle competenze 2023 Forum Terzo Settore e Caritas Italiana promuovono un’indagine per far riconoscere le competenze dei volontari  e valorizzare tutto il volontariato.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“NOI+  Valorizza te stesso, valorizzi il volontariato”  </dc:title>
  <dc:creator>Catia Giancristoforo</dc:creator>
  <cp:lastModifiedBy>Microsoft Office User</cp:lastModifiedBy>
  <cp:revision>10</cp:revision>
  <cp:lastPrinted>2023-04-17T17:05:22Z</cp:lastPrinted>
  <dcterms:created xsi:type="dcterms:W3CDTF">2023-04-17T15:14:58Z</dcterms:created>
  <dcterms:modified xsi:type="dcterms:W3CDTF">2023-04-19T09:16:55Z</dcterms:modified>
</cp:coreProperties>
</file>