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6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7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8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9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0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1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2.xml" ContentType="application/vnd.openxmlformats-officedocument.themeOverride+xml"/>
  <Override PartName="/ppt/charts/chart16.xml" ContentType="application/vnd.openxmlformats-officedocument.drawingml.chart+xml"/>
  <Override PartName="/ppt/theme/themeOverride13.xml" ContentType="application/vnd.openxmlformats-officedocument.themeOverride+xml"/>
  <Override PartName="/ppt/charts/chart17.xml" ContentType="application/vnd.openxmlformats-officedocument.drawingml.chart+xml"/>
  <Override PartName="/ppt/theme/themeOverride14.xml" ContentType="application/vnd.openxmlformats-officedocument.themeOverride+xml"/>
  <Override PartName="/ppt/charts/chart18.xml" ContentType="application/vnd.openxmlformats-officedocument.drawingml.chart+xml"/>
  <Override PartName="/ppt/theme/themeOverride15.xml" ContentType="application/vnd.openxmlformats-officedocument.themeOverride+xml"/>
  <Override PartName="/ppt/charts/chart19.xml" ContentType="application/vnd.openxmlformats-officedocument.drawingml.chart+xml"/>
  <Override PartName="/ppt/theme/themeOverride16.xml" ContentType="application/vnd.openxmlformats-officedocument.themeOverride+xml"/>
  <Override PartName="/ppt/charts/chart20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1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2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3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4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5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6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7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8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77" r:id="rId3"/>
    <p:sldId id="27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0" r:id="rId12"/>
    <p:sldId id="271" r:id="rId13"/>
    <p:sldId id="272" r:id="rId14"/>
    <p:sldId id="273" r:id="rId15"/>
    <p:sldId id="274" r:id="rId16"/>
    <p:sldId id="275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59"/>
    <p:restoredTop sz="96405"/>
  </p:normalViewPr>
  <p:slideViewPr>
    <p:cSldViewPr snapToGrid="0">
      <p:cViewPr varScale="1">
        <p:scale>
          <a:sx n="42" d="100"/>
          <a:sy n="42" d="100"/>
        </p:scale>
        <p:origin x="208" y="1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ca\Documents\AICCON\Altro\Forum%20TS\Survey%20Forum%20Terzo%20settore%20(Risposte)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Foglio_di_lavoro_di_Microsoft_Excel6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Foglio_di_lavoro_di_Microsoft_Excel7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Foglio_di_lavoro_di_Microsoft_Excel8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Foglio_di_lavoro_di_Microsoft_Excel9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Foglio_di_lavoro_di_Microsoft_Excel10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Foglio_di_lavoro_di_Microsoft_Excel11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glio_di_lavoro_di_Microsoft_Excel12.xlsx"/><Relationship Id="rId1" Type="http://schemas.openxmlformats.org/officeDocument/2006/relationships/themeOverride" Target="../theme/themeOverride13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glio_di_lavoro_di_Microsoft_Excel13.xlsx"/><Relationship Id="rId1" Type="http://schemas.openxmlformats.org/officeDocument/2006/relationships/themeOverride" Target="../theme/themeOverride14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glio_di_lavoro_di_Microsoft_Excel14.xlsx"/><Relationship Id="rId1" Type="http://schemas.openxmlformats.org/officeDocument/2006/relationships/themeOverride" Target="../theme/themeOverride15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glio_di_lavoro_di_Microsoft_Excel15.xlsx"/><Relationship Id="rId1" Type="http://schemas.openxmlformats.org/officeDocument/2006/relationships/themeOverride" Target="../theme/themeOverrid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ca\Documents\AICCON\Altro\Forum%20TS\Survey%20Forum%20Terzo%20settore%20(Risposte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ca\Documents\AICCON\Altro\Forum%20TS\Survey%20Forum%20Terzo%20settore%20(Risposte)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ca\Documents\AICCON\Altro\Forum%20TS\Survey%20Forum%20Terzo%20settore%20(Risposte)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ca\Documents\AICCON\Altro\Forum%20TS\Survey%20Forum%20Terzo%20settore%20(Risposte)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ca\Documents\AICCON\Altro\Forum%20TS\Survey%20Forum%20Terzo%20settore%20(Risposte)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ca\Documents\AICCON\Altro\Forum%20TS\Survey%20Forum%20Terzo%20settore%20(Risposte)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6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7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8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9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eca\Documents\AICCON\Altro\Forum%20TS\Survey%20Forum%20Terzo%20settore%20(Risposte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Foglio_di_lavoro_di_Microsoft_Excel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Foglio_di_lavoro_di_Microsoft_Excel1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Foglio_di_lavoro_di_Microsoft_Excel2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Foglio_di_lavoro_di_Microsoft_Excel3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Foglio_di_lavoro_di_Microsoft_Excel4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Foglio_di_lavoro_di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pivotSource>
    <c:name>[Survey Forum Terzo settore (Risposte).xlsx]Tipologia!Tabella pivot19</c:name>
    <c:fmtId val="-1"/>
  </c:pivotSource>
  <c:chart>
    <c:autoTitleDeleted val="1"/>
    <c:pivotFmts>
      <c:pivotFmt>
        <c:idx val="0"/>
        <c:spPr>
          <a:solidFill>
            <a:schemeClr val="dk1">
              <a:tint val="88500"/>
            </a:schemeClr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dk1">
              <a:tint val="88500"/>
            </a:schemeClr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dk1">
              <a:tint val="885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dk1">
              <a:tint val="885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dk1">
              <a:tint val="885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dk1">
              <a:tint val="885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dk1">
              <a:tint val="885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dk1">
              <a:tint val="88500"/>
            </a:schemeClr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dk1">
              <a:tint val="885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dk1">
              <a:tint val="885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dk1">
              <a:tint val="885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dk1">
              <a:tint val="885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dk1">
              <a:tint val="88500"/>
            </a:schemeClr>
          </a:solidFill>
          <a:ln w="19050">
            <a:solidFill>
              <a:schemeClr val="lt1"/>
            </a:solidFill>
          </a:ln>
          <a:effectLst/>
        </c:spPr>
      </c:pivotFmt>
    </c:pivotFmts>
    <c:plotArea>
      <c:layout/>
      <c:doughnutChart>
        <c:varyColors val="1"/>
        <c:ser>
          <c:idx val="0"/>
          <c:order val="0"/>
          <c:tx>
            <c:strRef>
              <c:f>Tipologia!$H$18</c:f>
              <c:strCache>
                <c:ptCount val="1"/>
                <c:pt idx="0">
                  <c:v>Totale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4AA-5C46-A58D-F197207A0AEC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4AA-5C46-A58D-F197207A0AEC}"/>
              </c:ext>
            </c:extLst>
          </c:dPt>
          <c:dPt>
            <c:idx val="2"/>
            <c:bubble3D val="0"/>
            <c:spPr>
              <a:solidFill>
                <a:schemeClr val="dk1">
                  <a:tint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4AA-5C46-A58D-F197207A0AEC}"/>
              </c:ext>
            </c:extLst>
          </c:dPt>
          <c:dPt>
            <c:idx val="3"/>
            <c:bubble3D val="0"/>
            <c:spPr>
              <a:solidFill>
                <a:schemeClr val="dk1">
                  <a:tint val="985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4AA-5C46-A58D-F197207A0AEC}"/>
              </c:ext>
            </c:extLst>
          </c:dPt>
          <c:dPt>
            <c:idx val="4"/>
            <c:bubble3D val="0"/>
            <c:spPr>
              <a:solidFill>
                <a:schemeClr val="dk1">
                  <a:tint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4AA-5C46-A58D-F197207A0AEC}"/>
              </c:ext>
            </c:extLst>
          </c:dPt>
          <c:dLbls>
            <c:numFmt formatCode="0.0%" sourceLinked="0"/>
            <c:spPr>
              <a:solidFill>
                <a:srgbClr val="FFFFFF"/>
              </a:solidFill>
              <a:ln>
                <a:solidFill>
                  <a:srgbClr val="4E515E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Tipologia!$G$19:$G$24</c:f>
              <c:strCache>
                <c:ptCount val="5"/>
                <c:pt idx="0">
                  <c:v>Altro</c:v>
                </c:pt>
                <c:pt idx="1">
                  <c:v>APS</c:v>
                </c:pt>
                <c:pt idx="2">
                  <c:v>ASD</c:v>
                </c:pt>
                <c:pt idx="3">
                  <c:v>Coop</c:v>
                </c:pt>
                <c:pt idx="4">
                  <c:v>ODV</c:v>
                </c:pt>
              </c:strCache>
            </c:strRef>
          </c:cat>
          <c:val>
            <c:numRef>
              <c:f>Tipologia!$H$19:$H$24</c:f>
              <c:numCache>
                <c:formatCode>0.0%</c:formatCode>
                <c:ptCount val="5"/>
                <c:pt idx="0">
                  <c:v>0.12903225806451613</c:v>
                </c:pt>
                <c:pt idx="1">
                  <c:v>0.35483870967741937</c:v>
                </c:pt>
                <c:pt idx="2">
                  <c:v>0.12903225806451613</c:v>
                </c:pt>
                <c:pt idx="3">
                  <c:v>0.16129032258064516</c:v>
                </c:pt>
                <c:pt idx="4">
                  <c:v>0.22580645161290322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4AA-5C46-A58D-F197207A0A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6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pivotSource>
    <c:name>[Survey Forum Terzo settore (Risposte).xlsx]Entrate!Tabella pivot21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0.14882762011244063"/>
          <c:y val="3.7458019360483166E-2"/>
          <c:w val="0.73066399177444197"/>
          <c:h val="0.90429825304095057"/>
        </c:manualLayout>
      </c:layout>
      <c:pieChart>
        <c:varyColors val="1"/>
        <c:ser>
          <c:idx val="0"/>
          <c:order val="0"/>
          <c:tx>
            <c:strRef>
              <c:f>Entrate!$H$9</c:f>
              <c:strCache>
                <c:ptCount val="1"/>
                <c:pt idx="0">
                  <c:v>Totale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99C-B746-A3E0-5EDB2B53E4B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99C-B746-A3E0-5EDB2B53E4B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99C-B746-A3E0-5EDB2B53E4B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99C-B746-A3E0-5EDB2B53E4B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99C-B746-A3E0-5EDB2B53E4B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99C-B746-A3E0-5EDB2B53E4B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99C-B746-A3E0-5EDB2B53E4B8}"/>
              </c:ext>
            </c:extLst>
          </c:dPt>
          <c:dLbls>
            <c:numFmt formatCode="0.0%" sourceLinked="0"/>
            <c:spPr>
              <a:solidFill>
                <a:srgbClr val="FFFFFF"/>
              </a:solidFill>
              <a:ln w="9525" cap="flat" cmpd="sng" algn="ctr">
                <a:solidFill>
                  <a:srgbClr val="000000">
                    <a:lumMod val="25000"/>
                    <a:lumOff val="75000"/>
                  </a:srgbClr>
                </a:solidFill>
                <a:prstDash val="solid"/>
                <a:round/>
                <a:headEnd type="none" w="med" len="med"/>
                <a:tailEnd type="none" w="med" len="med"/>
                <a:extLst>
                  <a:ext uri="{C807C97D-BFC1-408E-A445-0C87EB9F89A2}">
                    <ask:lineSketchStyleProps xmlns:ask="http://schemas.microsoft.com/office/drawing/2018/sketchyshapes" sd="0">
                      <a:custGeom>
                        <a:avLst/>
                        <a:gdLst/>
                        <a:ahLst/>
                        <a:cxnLst/>
                        <a:rect l="0" t="0" r="0" b="0"/>
                        <a:pathLst/>
                      </a:custGeom>
                      <ask:type/>
                    </ask:lineSketchStyleProps>
                  </a:ext>
                </a:extLst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>
                      <a:gd name="adj1" fmla="val 31701"/>
                      <a:gd name="adj2" fmla="val 48550"/>
                    </a:avLst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Entrate!$G$10:$G$14</c:f>
              <c:strCache>
                <c:ptCount val="4"/>
                <c:pt idx="0">
                  <c:v>Tra i 100.001€ e i 500.000€</c:v>
                </c:pt>
                <c:pt idx="1">
                  <c:v>Tra i 500.001€ e 1.000.000€</c:v>
                </c:pt>
                <c:pt idx="2">
                  <c:v>Tra 1.000.001€ e 5.000.000€</c:v>
                </c:pt>
                <c:pt idx="3">
                  <c:v>Oltre i 5.000.000€</c:v>
                </c:pt>
              </c:strCache>
            </c:strRef>
          </c:cat>
          <c:val>
            <c:numRef>
              <c:f>Entrate!$H$10:$H$14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6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99C-B746-A3E0-5EDB2B53E4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it-IT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pivotSource>
    <c:name>[Survey Forum Terzo settore (Risposte).xlsx]Entrate!Tabella pivot21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0.14882762011244063"/>
          <c:y val="3.7458019360483166E-2"/>
          <c:w val="0.73066399177444197"/>
          <c:h val="0.90429825304095057"/>
        </c:manualLayout>
      </c:layout>
      <c:pieChart>
        <c:varyColors val="1"/>
        <c:ser>
          <c:idx val="0"/>
          <c:order val="0"/>
          <c:tx>
            <c:strRef>
              <c:f>Entrate!$H$9</c:f>
              <c:strCache>
                <c:ptCount val="1"/>
                <c:pt idx="0">
                  <c:v>Totale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E0-8947-B361-C66449E5030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E0-8947-B361-C66449E5030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E0-8947-B361-C66449E5030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EE0-8947-B361-C66449E5030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EE0-8947-B361-C66449E5030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EE0-8947-B361-C66449E5030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EE0-8947-B361-C66449E50300}"/>
              </c:ext>
            </c:extLst>
          </c:dPt>
          <c:dLbls>
            <c:dLbl>
              <c:idx val="1"/>
              <c:layout>
                <c:manualLayout>
                  <c:x val="-0.11374208333333333"/>
                  <c:y val="4.425416666666666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EE0-8947-B361-C66449E50300}"/>
                </c:ext>
              </c:extLst>
            </c:dLbl>
            <c:dLbl>
              <c:idx val="3"/>
              <c:layout>
                <c:manualLayout>
                  <c:x val="3.8818472222222219E-2"/>
                  <c:y val="5.732638888888888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EE0-8947-B361-C66449E50300}"/>
                </c:ext>
              </c:extLst>
            </c:dLbl>
            <c:numFmt formatCode="0.0%" sourceLinked="0"/>
            <c:spPr>
              <a:solidFill>
                <a:srgbClr val="FFFFFF"/>
              </a:solidFill>
              <a:ln w="9525" cap="flat" cmpd="sng" algn="ctr">
                <a:solidFill>
                  <a:srgbClr val="000000">
                    <a:lumMod val="25000"/>
                    <a:lumOff val="75000"/>
                  </a:srgbClr>
                </a:solidFill>
                <a:prstDash val="solid"/>
                <a:round/>
                <a:headEnd type="none" w="med" len="med"/>
                <a:tailEnd type="none" w="med" len="med"/>
                <a:extLst>
                  <a:ext uri="{C807C97D-BFC1-408E-A445-0C87EB9F89A2}">
                    <ask:lineSketchStyleProps xmlns:ask="http://schemas.microsoft.com/office/drawing/2018/sketchyshapes" sd="0">
                      <a:custGeom>
                        <a:avLst/>
                        <a:gdLst/>
                        <a:ahLst/>
                        <a:cxnLst/>
                        <a:rect l="0" t="0" r="0" b="0"/>
                        <a:pathLst/>
                      </a:custGeom>
                      <ask:type/>
                    </ask:lineSketchStyleProps>
                  </a:ext>
                </a:extLst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>
                      <a:gd name="adj1" fmla="val 31701"/>
                      <a:gd name="adj2" fmla="val 48550"/>
                    </a:avLst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Entrate!$G$10:$G$14</c:f>
              <c:strCache>
                <c:ptCount val="4"/>
                <c:pt idx="0">
                  <c:v>Tra i 100.001€ e i 500.000€</c:v>
                </c:pt>
                <c:pt idx="1">
                  <c:v>Tra i 500.001€ e 1.000.000€</c:v>
                </c:pt>
                <c:pt idx="2">
                  <c:v>Tra 1.000.001€ e 5.000.000€</c:v>
                </c:pt>
                <c:pt idx="3">
                  <c:v>Oltre i 5.000.000€</c:v>
                </c:pt>
              </c:strCache>
            </c:strRef>
          </c:cat>
          <c:val>
            <c:numRef>
              <c:f>Entrate!$H$10:$H$14</c:f>
              <c:numCache>
                <c:formatCode>General</c:formatCode>
                <c:ptCount val="4"/>
                <c:pt idx="0">
                  <c:v>3</c:v>
                </c:pt>
                <c:pt idx="1">
                  <c:v>1</c:v>
                </c:pt>
                <c:pt idx="2">
                  <c:v>13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EE0-8947-B361-C66449E503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it-IT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pivotSource>
    <c:name>[Survey Forum Terzo settore (Risposte).xlsx]Fonti entrate!Tabella pivot21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"/>
        <c:spPr>
          <a:solidFill>
            <a:schemeClr val="accent2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solidFill>
              <a:srgbClr val="FFFFFF"/>
            </a:solidFill>
            <a:ln>
              <a:solidFill>
                <a:srgbClr val="000000">
                  <a:lumMod val="25000"/>
                  <a:lumOff val="75000"/>
                </a:srgb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"/>
        <c:dLbl>
          <c:idx val="0"/>
          <c:spPr>
            <a:solidFill>
              <a:srgbClr val="FFFFFF"/>
            </a:solidFill>
            <a:ln>
              <a:solidFill>
                <a:srgbClr val="000000">
                  <a:lumMod val="25000"/>
                  <a:lumOff val="75000"/>
                </a:srgb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4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6"/>
      </c:pivotFmt>
      <c:pivotFmt>
        <c:idx val="7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0.18727903018971939"/>
          <c:y val="0.12248626035005294"/>
          <c:w val="0.67897535924447805"/>
          <c:h val="0.93350501443039668"/>
        </c:manualLayout>
      </c:layout>
      <c:pieChart>
        <c:varyColors val="1"/>
        <c:ser>
          <c:idx val="0"/>
          <c:order val="0"/>
          <c:tx>
            <c:strRef>
              <c:f>'Fonti entrate'!$G$9</c:f>
              <c:strCache>
                <c:ptCount val="1"/>
                <c:pt idx="0">
                  <c:v>Totale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23A-E44D-9CE4-2D7C83DDF868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23A-E44D-9CE4-2D7C83DDF868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23A-E44D-9CE4-2D7C83DDF86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23A-E44D-9CE4-2D7C83DDF86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23A-E44D-9CE4-2D7C83DDF868}"/>
              </c:ext>
            </c:extLst>
          </c:dPt>
          <c:dLbls>
            <c:dLbl>
              <c:idx val="2"/>
              <c:layout>
                <c:manualLayout>
                  <c:x val="5.8923749999999997E-2"/>
                  <c:y val="0.1837384259259259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3A-E44D-9CE4-2D7C83DDF868}"/>
                </c:ext>
              </c:extLst>
            </c:dLbl>
            <c:numFmt formatCode="0.0%" sourceLinked="0"/>
            <c:spPr>
              <a:solidFill>
                <a:srgbClr val="FFFFFF"/>
              </a:solidFill>
              <a:ln w="9525" cap="flat" cmpd="sng" algn="ctr">
                <a:solidFill>
                  <a:srgbClr val="000000">
                    <a:lumMod val="25000"/>
                    <a:lumOff val="75000"/>
                  </a:srgbClr>
                </a:solidFill>
                <a:prstDash val="solid"/>
                <a:round/>
                <a:headEnd type="none" w="med" len="med"/>
                <a:tailEnd type="none" w="med" len="med"/>
                <a:extLst>
                  <a:ext uri="{C807C97D-BFC1-408E-A445-0C87EB9F89A2}">
                    <ask:lineSketchStyleProps xmlns:ask="http://schemas.microsoft.com/office/drawing/2018/sketchyshapes" sd="0">
                      <a:custGeom>
                        <a:avLst/>
                        <a:gdLst/>
                        <a:ahLst/>
                        <a:cxnLst/>
                        <a:rect l="0" t="0" r="0" b="0"/>
                        <a:pathLst/>
                      </a:custGeom>
                      <ask:type/>
                    </ask:lineSketchStyleProps>
                  </a:ext>
                </a:extLst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>
                      <a:gd name="adj1" fmla="val 31701"/>
                      <a:gd name="adj2" fmla="val 48550"/>
                    </a:avLst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'Fonti entrate'!$F$10:$F$13</c:f>
              <c:strCache>
                <c:ptCount val="3"/>
                <c:pt idx="0">
                  <c:v>Contributi annui degli aderenti (comprese quote sociali e contributi del fondatore)</c:v>
                </c:pt>
                <c:pt idx="1">
                  <c:v>Proventi da contratti/convenzioni con istituzioni/enti pubblici nazionali/internazionali</c:v>
                </c:pt>
                <c:pt idx="2">
                  <c:v>Proventi derivanti da vendita di beni e/o servizi</c:v>
                </c:pt>
              </c:strCache>
            </c:strRef>
          </c:cat>
          <c:val>
            <c:numRef>
              <c:f>'Fonti entrate'!$G$10:$G$13</c:f>
              <c:numCache>
                <c:formatCode>0.0%</c:formatCode>
                <c:ptCount val="3"/>
                <c:pt idx="0">
                  <c:v>0.53846153846153844</c:v>
                </c:pt>
                <c:pt idx="1">
                  <c:v>0.38461538461538464</c:v>
                </c:pt>
                <c:pt idx="2">
                  <c:v>7.6923076923076927E-2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23A-E44D-9CE4-2D7C83DDF8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it-IT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pivotSource>
    <c:name>[Survey Forum Terzo settore (Risposte).xlsx]Fonti entrate!Tabella pivot21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"/>
        <c:spPr>
          <a:solidFill>
            <a:schemeClr val="accent2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solidFill>
              <a:srgbClr val="FFFFFF"/>
            </a:solidFill>
            <a:ln>
              <a:solidFill>
                <a:srgbClr val="000000">
                  <a:lumMod val="25000"/>
                  <a:lumOff val="75000"/>
                </a:srgb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"/>
        <c:dLbl>
          <c:idx val="0"/>
          <c:spPr>
            <a:solidFill>
              <a:srgbClr val="FFFFFF"/>
            </a:solidFill>
            <a:ln>
              <a:solidFill>
                <a:srgbClr val="000000">
                  <a:lumMod val="25000"/>
                  <a:lumOff val="75000"/>
                </a:srgb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4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6"/>
      </c:pivotFmt>
      <c:pivotFmt>
        <c:idx val="7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2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0.18727903018971939"/>
          <c:y val="0.12248626035005294"/>
          <c:w val="0.67897535924447805"/>
          <c:h val="0.93350501443039668"/>
        </c:manualLayout>
      </c:layout>
      <c:pieChart>
        <c:varyColors val="1"/>
        <c:ser>
          <c:idx val="0"/>
          <c:order val="0"/>
          <c:tx>
            <c:strRef>
              <c:f>'Fonti entrate'!$G$9</c:f>
              <c:strCache>
                <c:ptCount val="1"/>
                <c:pt idx="0">
                  <c:v>Totale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A4-C549-AA19-E040BDEB461B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A4-C549-AA19-E040BDEB461B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AA4-C549-AA19-E040BDEB461B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AA4-C549-AA19-E040BDEB461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AA4-C549-AA19-E040BDEB461B}"/>
              </c:ext>
            </c:extLst>
          </c:dPt>
          <c:dLbls>
            <c:numFmt formatCode="0.0%" sourceLinked="0"/>
            <c:spPr>
              <a:solidFill>
                <a:srgbClr val="FFFFFF"/>
              </a:solidFill>
              <a:ln w="9525" cap="flat" cmpd="sng" algn="ctr">
                <a:solidFill>
                  <a:srgbClr val="000000">
                    <a:lumMod val="25000"/>
                    <a:lumOff val="75000"/>
                  </a:srgbClr>
                </a:solidFill>
                <a:prstDash val="solid"/>
                <a:round/>
                <a:headEnd type="none" w="med" len="med"/>
                <a:tailEnd type="none" w="med" len="med"/>
                <a:extLst>
                  <a:ext uri="{C807C97D-BFC1-408E-A445-0C87EB9F89A2}">
                    <ask:lineSketchStyleProps xmlns:ask="http://schemas.microsoft.com/office/drawing/2018/sketchyshapes" sd="0">
                      <a:custGeom>
                        <a:avLst/>
                        <a:gdLst/>
                        <a:ahLst/>
                        <a:cxnLst/>
                        <a:rect l="0" t="0" r="0" b="0"/>
                        <a:pathLst/>
                      </a:custGeom>
                      <ask:type/>
                    </ask:lineSketchStyleProps>
                  </a:ext>
                </a:extLst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>
                      <a:gd name="adj1" fmla="val 31701"/>
                      <a:gd name="adj2" fmla="val 48550"/>
                    </a:avLst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'Fonti entrate'!$F$10:$F$14</c:f>
              <c:strCache>
                <c:ptCount val="4"/>
                <c:pt idx="0">
                  <c:v>Contributi annui degli aderenti (comprese quote sociali e contributi del fondatore)</c:v>
                </c:pt>
                <c:pt idx="1">
                  <c:v>Proventi da contratti/convenzioni con istituzioni/enti pubblici nazionali/internazionali</c:v>
                </c:pt>
                <c:pt idx="2">
                  <c:v>Proventi derivanti da vendita di beni e/o servizi</c:v>
                </c:pt>
                <c:pt idx="3">
                  <c:v>Sussidi e contributi a titolo gratuito da istituzioni/enti pubblici nazionali/internazionali</c:v>
                </c:pt>
              </c:strCache>
            </c:strRef>
          </c:cat>
          <c:val>
            <c:numRef>
              <c:f>'Fonti entrate'!$G$10:$G$14</c:f>
              <c:numCache>
                <c:formatCode>0.0%</c:formatCode>
                <c:ptCount val="4"/>
                <c:pt idx="0">
                  <c:v>0.42857142857142855</c:v>
                </c:pt>
                <c:pt idx="1">
                  <c:v>0.21428571428571427</c:v>
                </c:pt>
                <c:pt idx="2">
                  <c:v>0.14285714285714285</c:v>
                </c:pt>
                <c:pt idx="3">
                  <c:v>0.21428571428571427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AA4-C549-AA19-E040BDEB46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it-IT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pivotSource>
    <c:name>[Survey Forum Terzo settore (Risposte).xlsx]Fonti entrate!Tabella pivot21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"/>
        <c:spPr>
          <a:solidFill>
            <a:schemeClr val="accent2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solidFill>
              <a:srgbClr val="FFFFFF"/>
            </a:solidFill>
            <a:ln>
              <a:solidFill>
                <a:srgbClr val="000000">
                  <a:lumMod val="25000"/>
                  <a:lumOff val="75000"/>
                </a:srgb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"/>
        <c:dLbl>
          <c:idx val="0"/>
          <c:spPr>
            <a:solidFill>
              <a:srgbClr val="FFFFFF"/>
            </a:solidFill>
            <a:ln>
              <a:solidFill>
                <a:srgbClr val="000000">
                  <a:lumMod val="25000"/>
                  <a:lumOff val="75000"/>
                </a:srgb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4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6"/>
      </c:pivotFmt>
      <c:pivotFmt>
        <c:idx val="7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2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0.18727903018971939"/>
          <c:y val="0.12248626035005294"/>
          <c:w val="0.67897535924447805"/>
          <c:h val="0.93350501443039668"/>
        </c:manualLayout>
      </c:layout>
      <c:pieChart>
        <c:varyColors val="1"/>
        <c:ser>
          <c:idx val="0"/>
          <c:order val="0"/>
          <c:tx>
            <c:strRef>
              <c:f>'Fonti entrate'!$G$9</c:f>
              <c:strCache>
                <c:ptCount val="1"/>
                <c:pt idx="0">
                  <c:v>Totale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D4-B049-9838-EF641521689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D4-B049-9838-EF641521689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AD4-B049-9838-EF641521689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AD4-B049-9838-EF641521689E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AD4-B049-9838-EF641521689E}"/>
              </c:ext>
            </c:extLst>
          </c:dPt>
          <c:dLbls>
            <c:dLbl>
              <c:idx val="0"/>
              <c:layout>
                <c:manualLayout>
                  <c:x val="-1.0530416666666667E-2"/>
                  <c:y val="0.116122685185185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AD4-B049-9838-EF641521689E}"/>
                </c:ext>
              </c:extLst>
            </c:dLbl>
            <c:dLbl>
              <c:idx val="2"/>
              <c:layout>
                <c:manualLayout>
                  <c:x val="-0.11581430555555555"/>
                  <c:y val="-0.1290958333333333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AD4-B049-9838-EF641521689E}"/>
                </c:ext>
              </c:extLst>
            </c:dLbl>
            <c:dLbl>
              <c:idx val="4"/>
              <c:layout>
                <c:manualLayout>
                  <c:x val="2.8155138888888889E-2"/>
                  <c:y val="0.1514004629629629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AD4-B049-9838-EF641521689E}"/>
                </c:ext>
              </c:extLst>
            </c:dLbl>
            <c:numFmt formatCode="0.0%" sourceLinked="0"/>
            <c:spPr>
              <a:solidFill>
                <a:srgbClr val="FFFFFF"/>
              </a:solidFill>
              <a:ln w="9525" cap="flat" cmpd="sng" algn="ctr">
                <a:solidFill>
                  <a:srgbClr val="000000">
                    <a:lumMod val="25000"/>
                    <a:lumOff val="75000"/>
                  </a:srgbClr>
                </a:solidFill>
                <a:prstDash val="solid"/>
                <a:round/>
                <a:headEnd type="none" w="med" len="med"/>
                <a:tailEnd type="none" w="med" len="med"/>
                <a:extLst>
                  <a:ext uri="{C807C97D-BFC1-408E-A445-0C87EB9F89A2}">
                    <ask:lineSketchStyleProps xmlns:ask="http://schemas.microsoft.com/office/drawing/2018/sketchyshapes" sd="0">
                      <a:custGeom>
                        <a:avLst/>
                        <a:gdLst/>
                        <a:ahLst/>
                        <a:cxnLst/>
                        <a:rect l="0" t="0" r="0" b="0"/>
                        <a:pathLst/>
                      </a:custGeom>
                      <ask:type/>
                    </ask:lineSketchStyleProps>
                  </a:ext>
                </a:extLst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>
                      <a:gd name="adj1" fmla="val 31701"/>
                      <a:gd name="adj2" fmla="val 48550"/>
                    </a:avLst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'Fonti entrate'!$F$10:$F$15</c:f>
              <c:strCache>
                <c:ptCount val="5"/>
                <c:pt idx="0">
                  <c:v>Altri proventi da fonte privata</c:v>
                </c:pt>
                <c:pt idx="1">
                  <c:v>Contributi annui degli aderenti (comprese quote sociali e contributi del fondatore)</c:v>
                </c:pt>
                <c:pt idx="2">
                  <c:v>Contributi, offerte, donazioni, lasciti testamentari e liberalità</c:v>
                </c:pt>
                <c:pt idx="3">
                  <c:v>Proventi da contratti/convenzioni con istituzioni/enti pubblici nazionali/internazionali</c:v>
                </c:pt>
                <c:pt idx="4">
                  <c:v>Sussidi e contributi a titolo gratuito da istituzioni/enti pubblici nazionali/internazionali</c:v>
                </c:pt>
              </c:strCache>
            </c:strRef>
          </c:cat>
          <c:val>
            <c:numRef>
              <c:f>'Fonti entrate'!$G$10:$G$15</c:f>
              <c:numCache>
                <c:formatCode>0.0%</c:formatCode>
                <c:ptCount val="5"/>
                <c:pt idx="0">
                  <c:v>5.8823529411764705E-2</c:v>
                </c:pt>
                <c:pt idx="1">
                  <c:v>0.29411764705882354</c:v>
                </c:pt>
                <c:pt idx="2">
                  <c:v>5.8823529411764705E-2</c:v>
                </c:pt>
                <c:pt idx="3">
                  <c:v>0.52941176470588236</c:v>
                </c:pt>
                <c:pt idx="4">
                  <c:v>5.8823529411764705E-2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AD4-B049-9838-EF64152168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it-IT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pivotSource>
    <c:name>[Survey Forum Terzo settore (Risposte).xlsx]Fonti entrate (2)!Tabella pivot6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-25084"/>
                    <a:gd name="adj2" fmla="val -47636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6"/>
        <c:spPr>
          <a:solidFill>
            <a:schemeClr val="accent6"/>
          </a:solidFill>
          <a:ln>
            <a:noFill/>
          </a:ln>
          <a:effectLst/>
        </c:spP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-25084"/>
                    <a:gd name="adj2" fmla="val -47636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-25084"/>
                    <a:gd name="adj2" fmla="val -47636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0.25161111111111106"/>
          <c:y val="2.3518518518518518E-2"/>
          <c:w val="0.57438888888888884"/>
          <c:h val="0.95731481481481484"/>
        </c:manualLayout>
      </c:layout>
      <c:pieChart>
        <c:varyColors val="1"/>
        <c:ser>
          <c:idx val="0"/>
          <c:order val="0"/>
          <c:tx>
            <c:strRef>
              <c:f>'Fonti entrate (2)'!$H$4</c:f>
              <c:strCache>
                <c:ptCount val="1"/>
                <c:pt idx="0">
                  <c:v>Totale</c:v>
                </c:pt>
              </c:strCache>
            </c:strRef>
          </c:tx>
          <c:spPr>
            <a:ln w="190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C30-F044-AAE5-C875D7F148B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C30-F044-AAE5-C875D7F148B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C30-F044-AAE5-C875D7F148B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C30-F044-AAE5-C875D7F148B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C30-F044-AAE5-C875D7F148B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C30-F044-AAE5-C875D7F148BF}"/>
              </c:ext>
            </c:extLst>
          </c:dPt>
          <c:dLbls>
            <c:dLbl>
              <c:idx val="0"/>
              <c:layout>
                <c:manualLayout>
                  <c:x val="-3.5011388888888953E-2"/>
                  <c:y val="5.732638888888888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30-F044-AAE5-C875D7F148BF}"/>
                </c:ext>
              </c:extLst>
            </c:dLbl>
            <c:numFmt formatCode="0.0%" sourceLinked="0"/>
            <c:spPr>
              <a:solidFill>
                <a:srgbClr val="FFFFFF"/>
              </a:solidFill>
              <a:ln w="9525" cap="flat" cmpd="sng" algn="ctr">
                <a:solidFill>
                  <a:srgbClr val="000000">
                    <a:lumMod val="25000"/>
                    <a:lumOff val="75000"/>
                  </a:srgbClr>
                </a:solidFill>
                <a:prstDash val="solid"/>
                <a:round/>
                <a:headEnd type="none" w="med" len="med"/>
                <a:tailEnd type="none" w="med" len="med"/>
                <a:extLst>
                  <a:ext uri="{C807C97D-BFC1-408E-A445-0C87EB9F89A2}">
                    <ask:lineSketchStyleProps xmlns:ask="http://schemas.microsoft.com/office/drawing/2018/sketchyshapes" sd="0">
                      <a:custGeom>
                        <a:avLst/>
                        <a:gdLst/>
                        <a:ahLst/>
                        <a:cxnLst/>
                        <a:rect l="0" t="0" r="0" b="0"/>
                        <a:pathLst/>
                      </a:custGeom>
                      <ask:type/>
                    </ask:lineSketchStyleProps>
                  </a:ext>
                </a:extLst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>
                      <a:gd name="adj1" fmla="val -25084"/>
                      <a:gd name="adj2" fmla="val -47636"/>
                    </a:avLst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'Fonti entrate (2)'!$G$5:$G$11</c:f>
              <c:strCache>
                <c:ptCount val="6"/>
                <c:pt idx="0">
                  <c:v>Altri proventi da fonte privata</c:v>
                </c:pt>
                <c:pt idx="1">
                  <c:v>Contributi annui degli aderenti (comprese quote sociali e contributi del fondatore)</c:v>
                </c:pt>
                <c:pt idx="2">
                  <c:v>Contributi, offerte, donazioni, lasciti testamentari e liberalità</c:v>
                </c:pt>
                <c:pt idx="3">
                  <c:v>Proventi da contratti/convenzioni con istituzioni/enti pubblici nazionali/internazionali</c:v>
                </c:pt>
                <c:pt idx="4">
                  <c:v>Proventi derivanti da vendita di beni e/o servizi</c:v>
                </c:pt>
                <c:pt idx="5">
                  <c:v>Sussidi e contributi a titolo gratuito da istituzioni/enti pubblici nazionali/internazionali</c:v>
                </c:pt>
              </c:strCache>
            </c:strRef>
          </c:cat>
          <c:val>
            <c:numRef>
              <c:f>'Fonti entrate (2)'!$H$5:$H$11</c:f>
              <c:numCache>
                <c:formatCode>0.0%</c:formatCode>
                <c:ptCount val="6"/>
                <c:pt idx="0">
                  <c:v>5.5555555555555552E-2</c:v>
                </c:pt>
                <c:pt idx="1">
                  <c:v>0.22222222222222221</c:v>
                </c:pt>
                <c:pt idx="2">
                  <c:v>5.5555555555555552E-2</c:v>
                </c:pt>
                <c:pt idx="3">
                  <c:v>0.3888888888888889</c:v>
                </c:pt>
                <c:pt idx="4">
                  <c:v>5.5555555555555552E-2</c:v>
                </c:pt>
                <c:pt idx="5">
                  <c:v>0.22222222222222221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C30-F044-AAE5-C875D7F148BF}"/>
            </c:ext>
          </c:extLst>
        </c:ser>
        <c:dLbls>
          <c:dLblPos val="bestFit"/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it-IT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pivotSource>
    <c:name>[Survey Forum Terzo settore (Risposte).xlsx]Fonti entrate (2)!Tabella pivot26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-19429"/>
                    <a:gd name="adj2" fmla="val -29061"/>
                  </a:avLst>
                </a:prstGeom>
              </c15:spPr>
            </c:ext>
          </c:extLst>
        </c:dLbl>
      </c:pivotFmt>
      <c:pivotFmt>
        <c:idx val="1"/>
        <c:spPr>
          <a:solidFill>
            <a:schemeClr val="accent4"/>
          </a:solidFill>
          <a:ln w="19050">
            <a:solidFill>
              <a:schemeClr val="lt1"/>
            </a:solidFill>
          </a:ln>
          <a:effectLst/>
        </c:spP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-19429"/>
                    <a:gd name="adj2" fmla="val -29061"/>
                  </a:avLst>
                </a:prstGeom>
              </c15:spPr>
            </c:ext>
          </c:extLst>
        </c:dLbl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-19429"/>
                    <a:gd name="adj2" fmla="val -29061"/>
                  </a:avLst>
                </a:prstGeom>
              </c15:spPr>
            </c:ext>
          </c:extLst>
        </c:dLbl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-19429"/>
                    <a:gd name="adj2" fmla="val -29061"/>
                  </a:avLst>
                </a:prstGeom>
              </c15:spPr>
            </c:ext>
          </c:extLst>
        </c:dLbl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2"/>
          </a:solidFill>
          <a:ln w="19050">
            <a:solidFill>
              <a:schemeClr val="lt1"/>
            </a:solidFill>
          </a:ln>
          <a:effectLst/>
        </c:spPr>
      </c:pivotFmt>
      <c:pivotFmt>
        <c:idx val="15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4"/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-19429"/>
                    <a:gd name="adj2" fmla="val -29061"/>
                  </a:avLst>
                </a:prstGeom>
              </c15:spPr>
            </c:ext>
          </c:extLst>
        </c:dLbl>
      </c:pivotFmt>
      <c:pivotFmt>
        <c:idx val="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"/>
        <c:spPr>
          <a:solidFill>
            <a:schemeClr val="accent2"/>
          </a:solidFill>
          <a:ln w="19050">
            <a:solidFill>
              <a:schemeClr val="lt1"/>
            </a:solidFill>
          </a:ln>
          <a:effectLst/>
        </c:spPr>
      </c:pivotFmt>
      <c:pivotFmt>
        <c:idx val="20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21"/>
        <c:spPr>
          <a:solidFill>
            <a:schemeClr val="accent4"/>
          </a:solidFill>
          <a:ln w="19050">
            <a:solidFill>
              <a:schemeClr val="lt1"/>
            </a:solidFill>
          </a:ln>
          <a:effectLst/>
        </c:spPr>
      </c:pivotFmt>
      <c:pivotFmt>
        <c:idx val="22"/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-19429"/>
                    <a:gd name="adj2" fmla="val -29061"/>
                  </a:avLst>
                </a:prstGeom>
              </c15:spPr>
            </c:ext>
          </c:extLst>
        </c:dLbl>
      </c:pivotFmt>
      <c:pivotFmt>
        <c:idx val="2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4"/>
        <c:spPr>
          <a:solidFill>
            <a:schemeClr val="accent2"/>
          </a:solidFill>
          <a:ln w="19050">
            <a:solidFill>
              <a:schemeClr val="lt1"/>
            </a:solidFill>
          </a:ln>
          <a:effectLst/>
        </c:spPr>
      </c:pivotFmt>
      <c:pivotFmt>
        <c:idx val="25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26"/>
        <c:spPr>
          <a:solidFill>
            <a:schemeClr val="accent4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0.22585082232715262"/>
          <c:y val="2.572301494974364E-2"/>
          <c:w val="0.59601047695570686"/>
          <c:h val="0.94174492596852399"/>
        </c:manualLayout>
      </c:layout>
      <c:pieChart>
        <c:varyColors val="1"/>
        <c:ser>
          <c:idx val="0"/>
          <c:order val="0"/>
          <c:tx>
            <c:strRef>
              <c:f>'Fonti entrate (2)'!$H$36</c:f>
              <c:strCache>
                <c:ptCount val="1"/>
                <c:pt idx="0">
                  <c:v>Totale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71-F248-9A67-92F3E1266AD1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71-F248-9A67-92F3E1266AD1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71-F248-9A67-92F3E1266AD1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71-F248-9A67-92F3E1266AD1}"/>
              </c:ext>
            </c:extLst>
          </c:dPt>
          <c:dLbls>
            <c:numFmt formatCode="0.0%" sourceLinked="0"/>
            <c:spPr>
              <a:solidFill>
                <a:srgbClr val="FFFFFF"/>
              </a:solidFill>
              <a:ln w="9525" cap="flat" cmpd="sng" algn="ctr">
                <a:solidFill>
                  <a:srgbClr val="000000">
                    <a:lumMod val="25000"/>
                    <a:lumOff val="75000"/>
                  </a:srgbClr>
                </a:solidFill>
                <a:prstDash val="solid"/>
                <a:round/>
                <a:headEnd type="none" w="med" len="med"/>
                <a:tailEnd type="none" w="med" len="med"/>
                <a:extLst>
                  <a:ext uri="{C807C97D-BFC1-408E-A445-0C87EB9F89A2}">
                    <ask:lineSketchStyleProps xmlns:ask="http://schemas.microsoft.com/office/drawing/2018/sketchyshapes" sd="0">
                      <a:custGeom>
                        <a:avLst/>
                        <a:gdLst/>
                        <a:ahLst/>
                        <a:cxnLst/>
                        <a:rect l="0" t="0" r="0" b="0"/>
                        <a:pathLst/>
                      </a:custGeom>
                      <ask:type/>
                    </ask:lineSketchStyleProps>
                  </a:ext>
                </a:extLst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>
                      <a:gd name="adj1" fmla="val -19429"/>
                      <a:gd name="adj2" fmla="val -29061"/>
                    </a:avLst>
                  </a:prstGeom>
                </c15:spPr>
              </c:ext>
            </c:extLst>
          </c:dLbls>
          <c:cat>
            <c:strRef>
              <c:f>'Fonti entrate (2)'!$G$37:$G$41</c:f>
              <c:strCache>
                <c:ptCount val="4"/>
                <c:pt idx="0">
                  <c:v>Contributi annui degli aderenti (comprese quote sociali e contributi del fondatore)</c:v>
                </c:pt>
                <c:pt idx="1">
                  <c:v>Proventi da contratti/convenzioni con istituzioni/enti pubblici nazionali/internazionali</c:v>
                </c:pt>
                <c:pt idx="2">
                  <c:v>Proventi derivanti da vendita di beni e/o servizi</c:v>
                </c:pt>
                <c:pt idx="3">
                  <c:v>Sussidi e contributi a titolo gratuito da istituzioni/enti pubblici nazionali/internazionali</c:v>
                </c:pt>
              </c:strCache>
            </c:strRef>
          </c:cat>
          <c:val>
            <c:numRef>
              <c:f>'Fonti entrate (2)'!$H$37:$H$41</c:f>
              <c:numCache>
                <c:formatCode>0.0%</c:formatCode>
                <c:ptCount val="4"/>
                <c:pt idx="0">
                  <c:v>0.5</c:v>
                </c:pt>
                <c:pt idx="1">
                  <c:v>0.2857142857142857</c:v>
                </c:pt>
                <c:pt idx="2">
                  <c:v>7.1428571428571425E-2</c:v>
                </c:pt>
                <c:pt idx="3">
                  <c:v>0.14285714285714285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071-F248-9A67-92F3E1266AD1}"/>
            </c:ext>
          </c:extLst>
        </c:ser>
        <c:dLbls>
          <c:dLblPos val="bestFit"/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  <c:extLst/>
  </c:chart>
  <c:txPr>
    <a:bodyPr/>
    <a:lstStyle/>
    <a:p>
      <a:pPr>
        <a:defRPr sz="1100"/>
      </a:pPr>
      <a:endParaRPr lang="it-IT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pivotSource>
    <c:name>[Survey Forum Terzo settore (Risposte).xlsx]Fonti entrate (2)!Tabella pivot26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-19429"/>
                    <a:gd name="adj2" fmla="val -29061"/>
                  </a:avLst>
                </a:prstGeom>
              </c15:spPr>
            </c:ext>
          </c:extLst>
        </c:dLbl>
      </c:pivotFmt>
      <c:pivotFmt>
        <c:idx val="1"/>
        <c:spPr>
          <a:solidFill>
            <a:schemeClr val="accent4"/>
          </a:solidFill>
          <a:ln w="19050">
            <a:solidFill>
              <a:schemeClr val="lt1"/>
            </a:solidFill>
          </a:ln>
          <a:effectLst/>
        </c:spP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-19429"/>
                    <a:gd name="adj2" fmla="val -29061"/>
                  </a:avLst>
                </a:prstGeom>
              </c15:spPr>
            </c:ext>
          </c:extLst>
        </c:dLbl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-19429"/>
                    <a:gd name="adj2" fmla="val -29061"/>
                  </a:avLst>
                </a:prstGeom>
              </c15:spPr>
            </c:ext>
          </c:extLst>
        </c:dLbl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-19429"/>
                    <a:gd name="adj2" fmla="val -29061"/>
                  </a:avLst>
                </a:prstGeom>
              </c15:spPr>
            </c:ext>
          </c:extLst>
        </c:dLbl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2"/>
          </a:solidFill>
          <a:ln w="19050">
            <a:solidFill>
              <a:schemeClr val="lt1"/>
            </a:solidFill>
          </a:ln>
          <a:effectLst/>
        </c:spPr>
      </c:pivotFmt>
      <c:pivotFmt>
        <c:idx val="15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4"/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-19429"/>
                    <a:gd name="adj2" fmla="val -29061"/>
                  </a:avLst>
                </a:prstGeom>
              </c15:spPr>
            </c:ext>
          </c:extLst>
        </c:dLbl>
      </c:pivotFmt>
      <c:pivotFmt>
        <c:idx val="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"/>
        <c:spPr>
          <a:solidFill>
            <a:schemeClr val="accent2"/>
          </a:solidFill>
          <a:ln w="19050">
            <a:solidFill>
              <a:schemeClr val="lt1"/>
            </a:solidFill>
          </a:ln>
          <a:effectLst/>
        </c:spPr>
      </c:pivotFmt>
      <c:pivotFmt>
        <c:idx val="20"/>
        <c:spPr>
          <a:solidFill>
            <a:schemeClr val="accent4"/>
          </a:solidFill>
          <a:ln w="19050">
            <a:solidFill>
              <a:schemeClr val="lt1"/>
            </a:solidFill>
          </a:ln>
          <a:effectLst/>
        </c:spPr>
      </c:pivotFmt>
      <c:pivotFmt>
        <c:idx val="21"/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-19429"/>
                    <a:gd name="adj2" fmla="val -29061"/>
                  </a:avLst>
                </a:prstGeom>
              </c15:spPr>
            </c:ext>
          </c:extLst>
        </c:dLbl>
      </c:pivotFmt>
      <c:pivotFmt>
        <c:idx val="2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3"/>
        <c:spPr>
          <a:solidFill>
            <a:schemeClr val="accent2"/>
          </a:solidFill>
          <a:ln w="19050">
            <a:solidFill>
              <a:schemeClr val="lt1"/>
            </a:solidFill>
          </a:ln>
          <a:effectLst/>
        </c:spPr>
      </c:pivotFmt>
      <c:pivotFmt>
        <c:idx val="24"/>
        <c:spPr>
          <a:solidFill>
            <a:schemeClr val="accent4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0.22585082232715262"/>
          <c:y val="2.572301494974364E-2"/>
          <c:w val="0.59601047695570686"/>
          <c:h val="0.94174492596852399"/>
        </c:manualLayout>
      </c:layout>
      <c:pieChart>
        <c:varyColors val="1"/>
        <c:ser>
          <c:idx val="0"/>
          <c:order val="0"/>
          <c:tx>
            <c:strRef>
              <c:f>'Fonti entrate (2)'!$H$36</c:f>
              <c:strCache>
                <c:ptCount val="1"/>
                <c:pt idx="0">
                  <c:v>Totale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994A-6C45-81BF-68D4CE83751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94A-6C45-81BF-68D4CE83751D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994A-6C45-81BF-68D4CE83751D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994A-6C45-81BF-68D4CE83751D}"/>
              </c:ext>
            </c:extLst>
          </c:dPt>
          <c:dLbls>
            <c:numFmt formatCode="0.0%" sourceLinked="0"/>
            <c:spPr>
              <a:solidFill>
                <a:srgbClr val="FFFFFF"/>
              </a:solidFill>
              <a:ln w="9525" cap="flat" cmpd="sng" algn="ctr">
                <a:solidFill>
                  <a:srgbClr val="000000">
                    <a:lumMod val="25000"/>
                    <a:lumOff val="75000"/>
                  </a:srgbClr>
                </a:solidFill>
                <a:prstDash val="solid"/>
                <a:round/>
                <a:headEnd type="none" w="med" len="med"/>
                <a:tailEnd type="none" w="med" len="med"/>
                <a:extLst>
                  <a:ext uri="{C807C97D-BFC1-408E-A445-0C87EB9F89A2}">
                    <ask:lineSketchStyleProps xmlns:ask="http://schemas.microsoft.com/office/drawing/2018/sketchyshapes" sd="0">
                      <a:custGeom>
                        <a:avLst/>
                        <a:gdLst/>
                        <a:ahLst/>
                        <a:cxnLst/>
                        <a:rect l="0" t="0" r="0" b="0"/>
                        <a:pathLst/>
                      </a:custGeom>
                      <ask:type/>
                    </ask:lineSketchStyleProps>
                  </a:ext>
                </a:extLst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>
                      <a:gd name="adj1" fmla="val -19429"/>
                      <a:gd name="adj2" fmla="val -29061"/>
                    </a:avLst>
                  </a:prstGeom>
                </c15:spPr>
              </c:ext>
            </c:extLst>
          </c:dLbls>
          <c:cat>
            <c:strRef>
              <c:f>'Fonti entrate (2)'!$G$37:$G$41</c:f>
              <c:strCache>
                <c:ptCount val="4"/>
                <c:pt idx="0">
                  <c:v>Altri proventi da fonte privata</c:v>
                </c:pt>
                <c:pt idx="1">
                  <c:v>Contributi annui degli aderenti (comprese quote sociali e contributi del fondatore)</c:v>
                </c:pt>
                <c:pt idx="2">
                  <c:v>Proventi da contratti/convenzioni con istituzioni/enti pubblici nazionali/internazionali</c:v>
                </c:pt>
                <c:pt idx="3">
                  <c:v>Sussidi e contributi a titolo gratuito da istituzioni/enti pubblici nazionali/internazionali</c:v>
                </c:pt>
              </c:strCache>
            </c:strRef>
          </c:cat>
          <c:val>
            <c:numRef>
              <c:f>'Fonti entrate (2)'!$H$37:$H$41</c:f>
              <c:numCache>
                <c:formatCode>0.0%</c:formatCode>
                <c:ptCount val="4"/>
                <c:pt idx="0">
                  <c:v>0.11764705882352941</c:v>
                </c:pt>
                <c:pt idx="1">
                  <c:v>0.29411764705882354</c:v>
                </c:pt>
                <c:pt idx="2">
                  <c:v>0.35294117647058826</c:v>
                </c:pt>
                <c:pt idx="3">
                  <c:v>0.23529411764705882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94A-6C45-81BF-68D4CE83751D}"/>
            </c:ext>
          </c:extLst>
        </c:ser>
        <c:dLbls>
          <c:dLblPos val="bestFit"/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  <c:extLst/>
  </c:chart>
  <c:txPr>
    <a:bodyPr/>
    <a:lstStyle/>
    <a:p>
      <a:pPr>
        <a:defRPr sz="1100"/>
      </a:pPr>
      <a:endParaRPr lang="it-IT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pivotSource>
    <c:name>[Survey Forum Terzo settore (Risposte).xlsx]Fonti entrate (2)!Tabella pivot26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-19429"/>
                    <a:gd name="adj2" fmla="val -29061"/>
                  </a:avLst>
                </a:prstGeom>
              </c15:spPr>
            </c:ext>
          </c:extLst>
        </c:dLbl>
      </c:pivotFmt>
      <c:pivotFmt>
        <c:idx val="1"/>
        <c:spPr>
          <a:solidFill>
            <a:schemeClr val="accent4"/>
          </a:solidFill>
          <a:ln w="19050">
            <a:solidFill>
              <a:schemeClr val="lt1"/>
            </a:solidFill>
          </a:ln>
          <a:effectLst/>
        </c:spP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-19429"/>
                    <a:gd name="adj2" fmla="val -29061"/>
                  </a:avLst>
                </a:prstGeom>
              </c15:spPr>
            </c:ext>
          </c:extLst>
        </c:dLbl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-19429"/>
                    <a:gd name="adj2" fmla="val -29061"/>
                  </a:avLst>
                </a:prstGeom>
              </c15:spPr>
            </c:ext>
          </c:extLst>
        </c:dLbl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-19429"/>
                    <a:gd name="adj2" fmla="val -29061"/>
                  </a:avLst>
                </a:prstGeom>
              </c15:spPr>
            </c:ext>
          </c:extLst>
        </c:dLbl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2"/>
          </a:solidFill>
          <a:ln w="19050">
            <a:solidFill>
              <a:schemeClr val="lt1"/>
            </a:solidFill>
          </a:ln>
          <a:effectLst/>
        </c:spPr>
      </c:pivotFmt>
      <c:pivotFmt>
        <c:idx val="15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4"/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-19429"/>
                    <a:gd name="adj2" fmla="val -29061"/>
                  </a:avLst>
                </a:prstGeom>
              </c15:spPr>
            </c:ext>
          </c:extLst>
        </c:dLbl>
      </c:pivotFmt>
      <c:pivotFmt>
        <c:idx val="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"/>
        <c:spPr>
          <a:solidFill>
            <a:schemeClr val="accent2"/>
          </a:solidFill>
          <a:ln w="19050">
            <a:solidFill>
              <a:schemeClr val="lt1"/>
            </a:solidFill>
          </a:ln>
          <a:effectLst/>
        </c:spPr>
      </c:pivotFmt>
      <c:pivotFmt>
        <c:idx val="20"/>
        <c:spPr>
          <a:solidFill>
            <a:schemeClr val="accent4"/>
          </a:solidFill>
          <a:ln w="19050">
            <a:solidFill>
              <a:schemeClr val="lt1"/>
            </a:solidFill>
          </a:ln>
          <a:effectLst/>
        </c:spPr>
      </c:pivotFmt>
      <c:pivotFmt>
        <c:idx val="21"/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-19429"/>
                    <a:gd name="adj2" fmla="val -29061"/>
                  </a:avLst>
                </a:prstGeom>
              </c15:spPr>
            </c:ext>
          </c:extLst>
        </c:dLbl>
      </c:pivotFmt>
      <c:pivotFmt>
        <c:idx val="2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3"/>
        <c:spPr>
          <a:solidFill>
            <a:schemeClr val="accent2"/>
          </a:solidFill>
          <a:ln w="19050">
            <a:solidFill>
              <a:schemeClr val="lt1"/>
            </a:solidFill>
          </a:ln>
          <a:effectLst/>
        </c:spPr>
      </c:pivotFmt>
      <c:pivotFmt>
        <c:idx val="24"/>
        <c:spPr>
          <a:solidFill>
            <a:schemeClr val="accent4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0.22585082232715262"/>
          <c:y val="2.572301494974364E-2"/>
          <c:w val="0.59601047695570686"/>
          <c:h val="0.94174492596852399"/>
        </c:manualLayout>
      </c:layout>
      <c:pieChart>
        <c:varyColors val="1"/>
        <c:ser>
          <c:idx val="0"/>
          <c:order val="0"/>
          <c:tx>
            <c:strRef>
              <c:f>'Fonti entrate (2)'!$H$36</c:f>
              <c:strCache>
                <c:ptCount val="1"/>
                <c:pt idx="0">
                  <c:v>Totale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8F5-AF4F-AAFA-2D33EB372866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8F5-AF4F-AAFA-2D33EB372866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8F5-AF4F-AAFA-2D33EB372866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6-38F5-AF4F-AAFA-2D33EB372866}"/>
              </c:ext>
            </c:extLst>
          </c:dPt>
          <c:dLbls>
            <c:numFmt formatCode="0.0%" sourceLinked="0"/>
            <c:spPr>
              <a:solidFill>
                <a:srgbClr val="FFFFFF"/>
              </a:solidFill>
              <a:ln w="9525" cap="flat" cmpd="sng" algn="ctr">
                <a:solidFill>
                  <a:srgbClr val="000000">
                    <a:lumMod val="25000"/>
                    <a:lumOff val="75000"/>
                  </a:srgbClr>
                </a:solidFill>
                <a:prstDash val="solid"/>
                <a:round/>
                <a:headEnd type="none" w="med" len="med"/>
                <a:tailEnd type="none" w="med" len="med"/>
                <a:extLst>
                  <a:ext uri="{C807C97D-BFC1-408E-A445-0C87EB9F89A2}">
                    <ask:lineSketchStyleProps xmlns:ask="http://schemas.microsoft.com/office/drawing/2018/sketchyshapes" sd="0">
                      <a:custGeom>
                        <a:avLst/>
                        <a:gdLst/>
                        <a:ahLst/>
                        <a:cxnLst/>
                        <a:rect l="0" t="0" r="0" b="0"/>
                        <a:pathLst/>
                      </a:custGeom>
                      <ask:type/>
                    </ask:lineSketchStyleProps>
                  </a:ext>
                </a:extLst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>
                      <a:gd name="adj1" fmla="val -19429"/>
                      <a:gd name="adj2" fmla="val -29061"/>
                    </a:avLst>
                  </a:prstGeom>
                </c15:spPr>
              </c:ext>
            </c:extLst>
          </c:dLbls>
          <c:cat>
            <c:strRef>
              <c:f>'Fonti entrate (2)'!$G$37:$G$40</c:f>
              <c:strCache>
                <c:ptCount val="3"/>
                <c:pt idx="0">
                  <c:v>Contributi annui degli aderenti (comprese quote sociali e contributi del fondatore)</c:v>
                </c:pt>
                <c:pt idx="1">
                  <c:v>Proventi da contratti/convenzioni con istituzioni/enti pubblici nazionali/internazionali</c:v>
                </c:pt>
                <c:pt idx="2">
                  <c:v>Sussidi e contributi a titolo gratuito da istituzioni/enti pubblici nazionali/internazionali</c:v>
                </c:pt>
              </c:strCache>
            </c:strRef>
          </c:cat>
          <c:val>
            <c:numRef>
              <c:f>'Fonti entrate (2)'!$H$37:$H$40</c:f>
              <c:numCache>
                <c:formatCode>0.0%</c:formatCode>
                <c:ptCount val="3"/>
                <c:pt idx="0">
                  <c:v>0.61538461538461542</c:v>
                </c:pt>
                <c:pt idx="1">
                  <c:v>0.23076923076923078</c:v>
                </c:pt>
                <c:pt idx="2">
                  <c:v>0.15384615384615385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8F5-AF4F-AAFA-2D33EB372866}"/>
            </c:ext>
          </c:extLst>
        </c:ser>
        <c:dLbls>
          <c:dLblPos val="bestFit"/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  <c:extLst/>
  </c:chart>
  <c:txPr>
    <a:bodyPr/>
    <a:lstStyle/>
    <a:p>
      <a:pPr>
        <a:defRPr sz="1100"/>
      </a:pPr>
      <a:endParaRPr lang="it-IT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pivotSource>
    <c:name>[Survey Forum Terzo settore (Risposte).xlsx]Fonti entrate (2)!Tabella pivot26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-19429"/>
                    <a:gd name="adj2" fmla="val -29061"/>
                  </a:avLst>
                </a:prstGeom>
              </c15:spPr>
            </c:ext>
          </c:extLst>
        </c:dLbl>
      </c:pivotFmt>
      <c:pivotFmt>
        <c:idx val="1"/>
        <c:spPr>
          <a:solidFill>
            <a:schemeClr val="accent4"/>
          </a:solidFill>
          <a:ln w="19050">
            <a:solidFill>
              <a:schemeClr val="lt1"/>
            </a:solidFill>
          </a:ln>
          <a:effectLst/>
        </c:spP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-19429"/>
                    <a:gd name="adj2" fmla="val -29061"/>
                  </a:avLst>
                </a:prstGeom>
              </c15:spPr>
            </c:ext>
          </c:extLst>
        </c:dLbl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-19429"/>
                    <a:gd name="adj2" fmla="val -29061"/>
                  </a:avLst>
                </a:prstGeom>
              </c15:spPr>
            </c:ext>
          </c:extLst>
        </c:dLbl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-19429"/>
                    <a:gd name="adj2" fmla="val -29061"/>
                  </a:avLst>
                </a:prstGeom>
              </c15:spPr>
            </c:ext>
          </c:extLst>
        </c:dLbl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2"/>
          </a:solidFill>
          <a:ln w="19050">
            <a:solidFill>
              <a:schemeClr val="lt1"/>
            </a:solidFill>
          </a:ln>
          <a:effectLst/>
        </c:spPr>
      </c:pivotFmt>
      <c:pivotFmt>
        <c:idx val="15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4"/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-19429"/>
                    <a:gd name="adj2" fmla="val -29061"/>
                  </a:avLst>
                </a:prstGeom>
              </c15:spPr>
            </c:ext>
          </c:extLst>
        </c:dLbl>
      </c:pivotFmt>
      <c:pivotFmt>
        <c:idx val="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"/>
        <c:spPr>
          <a:solidFill>
            <a:schemeClr val="accent2"/>
          </a:solidFill>
          <a:ln w="19050">
            <a:solidFill>
              <a:schemeClr val="lt1"/>
            </a:solidFill>
          </a:ln>
          <a:effectLst/>
        </c:spPr>
      </c:pivotFmt>
      <c:pivotFmt>
        <c:idx val="20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21"/>
        <c:spPr>
          <a:solidFill>
            <a:schemeClr val="accent4"/>
          </a:solidFill>
          <a:ln w="19050">
            <a:solidFill>
              <a:schemeClr val="lt1"/>
            </a:solidFill>
          </a:ln>
          <a:effectLst/>
        </c:spPr>
      </c:pivotFmt>
      <c:pivotFmt>
        <c:idx val="22"/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-19429"/>
                    <a:gd name="adj2" fmla="val -29061"/>
                  </a:avLst>
                </a:prstGeom>
              </c15:spPr>
            </c:ext>
          </c:extLst>
        </c:dLbl>
      </c:pivotFmt>
      <c:pivotFmt>
        <c:idx val="2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4"/>
        <c:spPr>
          <a:solidFill>
            <a:schemeClr val="accent2"/>
          </a:solidFill>
          <a:ln w="19050">
            <a:solidFill>
              <a:schemeClr val="lt1"/>
            </a:solidFill>
          </a:ln>
          <a:effectLst/>
        </c:spPr>
      </c:pivotFmt>
      <c:pivotFmt>
        <c:idx val="25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26"/>
        <c:spPr>
          <a:solidFill>
            <a:schemeClr val="accent4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0.22585082232715262"/>
          <c:y val="2.572301494974364E-2"/>
          <c:w val="0.59601047695570686"/>
          <c:h val="0.94174492596852399"/>
        </c:manualLayout>
      </c:layout>
      <c:pieChart>
        <c:varyColors val="1"/>
        <c:ser>
          <c:idx val="0"/>
          <c:order val="0"/>
          <c:tx>
            <c:strRef>
              <c:f>'Fonti entrate (2)'!$H$36</c:f>
              <c:strCache>
                <c:ptCount val="1"/>
                <c:pt idx="0">
                  <c:v>Totale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BFCE-6E49-AC56-60E56E3A3C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BFCE-6E49-AC56-60E56E3A3C21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BFCE-6E49-AC56-60E56E3A3C21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BFCE-6E49-AC56-60E56E3A3C21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BFCE-6E49-AC56-60E56E3A3C21}"/>
              </c:ext>
            </c:extLst>
          </c:dPt>
          <c:dLbls>
            <c:numFmt formatCode="0.0%" sourceLinked="0"/>
            <c:spPr>
              <a:solidFill>
                <a:srgbClr val="FFFFFF"/>
              </a:solidFill>
              <a:ln w="9525" cap="flat" cmpd="sng" algn="ctr">
                <a:solidFill>
                  <a:srgbClr val="000000">
                    <a:lumMod val="25000"/>
                    <a:lumOff val="75000"/>
                  </a:srgbClr>
                </a:solidFill>
                <a:prstDash val="solid"/>
                <a:round/>
                <a:headEnd type="none" w="med" len="med"/>
                <a:tailEnd type="none" w="med" len="med"/>
                <a:extLst>
                  <a:ext uri="{C807C97D-BFC1-408E-A445-0C87EB9F89A2}">
                    <ask:lineSketchStyleProps xmlns:ask="http://schemas.microsoft.com/office/drawing/2018/sketchyshapes" sd="0">
                      <a:custGeom>
                        <a:avLst/>
                        <a:gdLst/>
                        <a:ahLst/>
                        <a:cxnLst/>
                        <a:rect l="0" t="0" r="0" b="0"/>
                        <a:pathLst/>
                      </a:custGeom>
                      <ask:type/>
                    </ask:lineSketchStyleProps>
                  </a:ext>
                </a:extLst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>
                      <a:gd name="adj1" fmla="val -19429"/>
                      <a:gd name="adj2" fmla="val -29061"/>
                    </a:avLst>
                  </a:prstGeom>
                </c15:spPr>
              </c:ext>
            </c:extLst>
          </c:dLbls>
          <c:cat>
            <c:strRef>
              <c:f>'Fonti entrate (2)'!$G$37:$G$42</c:f>
              <c:strCache>
                <c:ptCount val="5"/>
                <c:pt idx="0">
                  <c:v>Altri proventi da fonte privata</c:v>
                </c:pt>
                <c:pt idx="1">
                  <c:v>Contributi annui degli aderenti (comprese quote sociali e contributi del fondatore)</c:v>
                </c:pt>
                <c:pt idx="2">
                  <c:v>Proventi da contratti/convenzioni con istituzioni/enti pubblici nazionali/internazionali</c:v>
                </c:pt>
                <c:pt idx="3">
                  <c:v>Proventi derivanti da vendita di beni e/o servizi</c:v>
                </c:pt>
                <c:pt idx="4">
                  <c:v>Sussidi e contributi a titolo gratuito da istituzioni/enti pubblici nazionali/internazionali</c:v>
                </c:pt>
              </c:strCache>
            </c:strRef>
          </c:cat>
          <c:val>
            <c:numRef>
              <c:f>'Fonti entrate (2)'!$H$37:$H$42</c:f>
              <c:numCache>
                <c:formatCode>0.0%</c:formatCode>
                <c:ptCount val="5"/>
                <c:pt idx="0">
                  <c:v>0.1111111111111111</c:v>
                </c:pt>
                <c:pt idx="1">
                  <c:v>0.22222222222222221</c:v>
                </c:pt>
                <c:pt idx="2">
                  <c:v>0.3888888888888889</c:v>
                </c:pt>
                <c:pt idx="3">
                  <c:v>5.5555555555555552E-2</c:v>
                </c:pt>
                <c:pt idx="4">
                  <c:v>0.22222222222222221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FCE-6E49-AC56-60E56E3A3C21}"/>
            </c:ext>
          </c:extLst>
        </c:ser>
        <c:dLbls>
          <c:dLblPos val="bestFit"/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  <c:extLst/>
  </c:chart>
  <c:txPr>
    <a:bodyPr/>
    <a:lstStyle/>
    <a:p>
      <a:pPr>
        <a:defRPr sz="1100"/>
      </a:pPr>
      <a:endParaRPr lang="it-IT"/>
    </a:p>
  </c:txPr>
  <c:externalData r:id="rId2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[Survey Forum Terzo settore (Risposte).xlsx]Q1!Tabella pivot8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2"/>
          </a:solidFill>
          <a:ln>
            <a:noFill/>
          </a:ln>
          <a:effectLst/>
        </c:spPr>
      </c:pivotFmt>
      <c:pivotFmt>
        <c:idx val="2"/>
        <c:spPr>
          <a:solidFill>
            <a:schemeClr val="accent2"/>
          </a:solidFill>
          <a:ln>
            <a:noFill/>
          </a:ln>
          <a:effectLst/>
        </c:spPr>
      </c:pivotFmt>
      <c:pivotFmt>
        <c:idx val="3"/>
        <c:spPr>
          <a:solidFill>
            <a:schemeClr val="accent2"/>
          </a:solidFill>
          <a:ln>
            <a:noFill/>
          </a:ln>
          <a:effectLst/>
        </c:spPr>
      </c:pivotFmt>
      <c:pivotFmt>
        <c:idx val="4"/>
        <c:spPr>
          <a:solidFill>
            <a:schemeClr val="accent2"/>
          </a:solidFill>
          <a:ln>
            <a:noFill/>
          </a:ln>
          <a:effectLst/>
        </c:spP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2"/>
          </a:solidFill>
          <a:ln>
            <a:noFill/>
          </a:ln>
          <a:effectLst/>
        </c:spPr>
      </c:pivotFmt>
      <c:pivotFmt>
        <c:idx val="7"/>
        <c:spPr>
          <a:solidFill>
            <a:schemeClr val="accent2"/>
          </a:solidFill>
          <a:ln>
            <a:noFill/>
          </a:ln>
          <a:effectLst/>
        </c:spPr>
      </c:pivotFmt>
      <c:pivotFmt>
        <c:idx val="8"/>
        <c:spPr>
          <a:solidFill>
            <a:schemeClr val="accent2"/>
          </a:solidFill>
          <a:ln>
            <a:noFill/>
          </a:ln>
          <a:effectLst/>
        </c:spPr>
      </c:pivotFmt>
      <c:pivotFmt>
        <c:idx val="9"/>
        <c:spPr>
          <a:solidFill>
            <a:schemeClr val="accent2"/>
          </a:solidFill>
          <a:ln>
            <a:noFill/>
          </a:ln>
          <a:effectLst/>
        </c:spP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2"/>
          </a:solidFill>
          <a:ln>
            <a:noFill/>
          </a:ln>
          <a:effectLst/>
        </c:spPr>
      </c:pivotFmt>
      <c:pivotFmt>
        <c:idx val="12"/>
        <c:spPr>
          <a:solidFill>
            <a:schemeClr val="accent2"/>
          </a:solidFill>
          <a:ln>
            <a:noFill/>
          </a:ln>
          <a:effectLst/>
        </c:spPr>
      </c:pivotFmt>
      <c:pivotFmt>
        <c:idx val="13"/>
        <c:spPr>
          <a:solidFill>
            <a:schemeClr val="accent2"/>
          </a:solidFill>
          <a:ln>
            <a:noFill/>
          </a:ln>
          <a:effectLst/>
        </c:spPr>
      </c:pivotFmt>
      <c:pivotFmt>
        <c:idx val="14"/>
        <c:spPr>
          <a:solidFill>
            <a:schemeClr val="accent2"/>
          </a:solidFill>
          <a:ln>
            <a:noFill/>
          </a:ln>
          <a:effectLst/>
        </c:spPr>
      </c:pivotFmt>
    </c:pivotFmts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'Q1'!$I$17</c:f>
              <c:strCache>
                <c:ptCount val="1"/>
                <c:pt idx="0">
                  <c:v>Totale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A90-CB40-8F88-F638AC5A82D4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A90-CB40-8F88-F638AC5A82D4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A90-CB40-8F88-F638AC5A82D4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A90-CB40-8F88-F638AC5A82D4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A90-CB40-8F88-F638AC5A82D4}"/>
              </c:ext>
            </c:extLst>
          </c:dPt>
          <c:dPt>
            <c:idx val="5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A90-CB40-8F88-F638AC5A82D4}"/>
              </c:ext>
            </c:extLst>
          </c:dPt>
          <c:dPt>
            <c:idx val="6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A90-CB40-8F88-F638AC5A82D4}"/>
              </c:ext>
            </c:extLst>
          </c:dPt>
          <c:dPt>
            <c:idx val="7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0A90-CB40-8F88-F638AC5A82D4}"/>
              </c:ext>
            </c:extLst>
          </c:dPt>
          <c:dPt>
            <c:idx val="8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0A90-CB40-8F88-F638AC5A82D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'Q1'!$H$18:$H$29</c:f>
              <c:multiLvlStrCache>
                <c:ptCount val="9"/>
                <c:lvl>
                  <c:pt idx="0">
                    <c:v>Legale rappresentante</c:v>
                  </c:pt>
                  <c:pt idx="1">
                    <c:v>Portavoce</c:v>
                  </c:pt>
                  <c:pt idx="2">
                    <c:v>Presidente nazionale</c:v>
                  </c:pt>
                  <c:pt idx="3">
                    <c:v>Vice Presidente nazionale</c:v>
                  </c:pt>
                  <c:pt idx="4">
                    <c:v>Dipendente</c:v>
                  </c:pt>
                  <c:pt idx="5">
                    <c:v>Direttore</c:v>
                  </c:pt>
                  <c:pt idx="6">
                    <c:v>Direttore Generale</c:v>
                  </c:pt>
                  <c:pt idx="7">
                    <c:v>Quadro</c:v>
                  </c:pt>
                  <c:pt idx="8">
                    <c:v>Segretario generale</c:v>
                  </c:pt>
                </c:lvl>
                <c:lvl>
                  <c:pt idx="0">
                    <c:v>Governance</c:v>
                  </c:pt>
                  <c:pt idx="4">
                    <c:v>Management</c:v>
                  </c:pt>
                </c:lvl>
              </c:multiLvlStrCache>
            </c:multiLvlStrRef>
          </c:cat>
          <c:val>
            <c:numRef>
              <c:f>'Q1'!$I$18:$I$29</c:f>
              <c:numCache>
                <c:formatCode>0.0%</c:formatCode>
                <c:ptCount val="9"/>
                <c:pt idx="0">
                  <c:v>0.10810810810810811</c:v>
                </c:pt>
                <c:pt idx="1">
                  <c:v>2.7027027027027029E-2</c:v>
                </c:pt>
                <c:pt idx="2">
                  <c:v>0.10810810810810811</c:v>
                </c:pt>
                <c:pt idx="3">
                  <c:v>0.21621621621621623</c:v>
                </c:pt>
                <c:pt idx="4">
                  <c:v>0.21621621621621623</c:v>
                </c:pt>
                <c:pt idx="5">
                  <c:v>0.10810810810810811</c:v>
                </c:pt>
                <c:pt idx="6">
                  <c:v>2.7027027027027029E-2</c:v>
                </c:pt>
                <c:pt idx="7">
                  <c:v>0.13513513513513514</c:v>
                </c:pt>
                <c:pt idx="8">
                  <c:v>5.4054054054054057E-2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0A90-CB40-8F88-F638AC5A82D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999928575"/>
        <c:axId val="1999939615"/>
      </c:barChart>
      <c:catAx>
        <c:axId val="19999285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999939615"/>
        <c:crosses val="autoZero"/>
        <c:auto val="1"/>
        <c:lblAlgn val="ctr"/>
        <c:lblOffset val="100"/>
        <c:noMultiLvlLbl val="0"/>
      </c:catAx>
      <c:valAx>
        <c:axId val="1999939615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19999285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400"/>
      </a:pPr>
      <a:endParaRPr lang="it-IT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[Survey Forum Terzo settore (Risposte).xlsx]Rel op fin!Tabella pivot4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'Rel op fin'!$H$2:$H$3</c:f>
              <c:strCache>
                <c:ptCount val="1"/>
                <c:pt idx="0">
                  <c:v>Organizzazione nazionale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'Rel op fin'!$G$4:$G$10</c:f>
              <c:strCache>
                <c:ptCount val="6"/>
                <c:pt idx="0">
                  <c:v>Anticipo 5X1000</c:v>
                </c:pt>
                <c:pt idx="1">
                  <c:v>Anticipo contributi pubblici</c:v>
                </c:pt>
                <c:pt idx="2">
                  <c:v>Conto corrente ordinario</c:v>
                </c:pt>
                <c:pt idx="3">
                  <c:v>Gestione corrente e piccoli investimenti (inferiori ai 20.000€)</c:v>
                </c:pt>
                <c:pt idx="4">
                  <c:v>Grandi investimenti</c:v>
                </c:pt>
                <c:pt idx="5">
                  <c:v>Non so rispondere</c:v>
                </c:pt>
              </c:strCache>
            </c:strRef>
          </c:cat>
          <c:val>
            <c:numRef>
              <c:f>'Rel op fin'!$H$4:$H$10</c:f>
              <c:numCache>
                <c:formatCode>0.0%</c:formatCode>
                <c:ptCount val="6"/>
                <c:pt idx="0">
                  <c:v>6.4516129032258063E-2</c:v>
                </c:pt>
                <c:pt idx="1">
                  <c:v>0.4838709677419355</c:v>
                </c:pt>
                <c:pt idx="2">
                  <c:v>3.2258064516129031E-2</c:v>
                </c:pt>
                <c:pt idx="3">
                  <c:v>0.45161290322580644</c:v>
                </c:pt>
                <c:pt idx="4">
                  <c:v>9.6774193548387094E-2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8B-474F-B89E-565E8A5B19EF}"/>
            </c:ext>
          </c:extLst>
        </c:ser>
        <c:ser>
          <c:idx val="1"/>
          <c:order val="1"/>
          <c:tx>
            <c:strRef>
              <c:f>'Rel op fin'!$I$2:$I$3</c:f>
              <c:strCache>
                <c:ptCount val="1"/>
                <c:pt idx="0">
                  <c:v>Organizzazioni aderenti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'Rel op fin'!$G$4:$G$10</c:f>
              <c:strCache>
                <c:ptCount val="6"/>
                <c:pt idx="0">
                  <c:v>Anticipo 5X1000</c:v>
                </c:pt>
                <c:pt idx="1">
                  <c:v>Anticipo contributi pubblici</c:v>
                </c:pt>
                <c:pt idx="2">
                  <c:v>Conto corrente ordinario</c:v>
                </c:pt>
                <c:pt idx="3">
                  <c:v>Gestione corrente e piccoli investimenti (inferiori ai 20.000€)</c:v>
                </c:pt>
                <c:pt idx="4">
                  <c:v>Grandi investimenti</c:v>
                </c:pt>
                <c:pt idx="5">
                  <c:v>Non so rispondere</c:v>
                </c:pt>
              </c:strCache>
            </c:strRef>
          </c:cat>
          <c:val>
            <c:numRef>
              <c:f>'Rel op fin'!$I$4:$I$10</c:f>
              <c:numCache>
                <c:formatCode>0.0%</c:formatCode>
                <c:ptCount val="6"/>
                <c:pt idx="0">
                  <c:v>0.16129032258064516</c:v>
                </c:pt>
                <c:pt idx="1">
                  <c:v>0.35483870967741937</c:v>
                </c:pt>
                <c:pt idx="2">
                  <c:v>0</c:v>
                </c:pt>
                <c:pt idx="3">
                  <c:v>0.45161290322580644</c:v>
                </c:pt>
                <c:pt idx="4">
                  <c:v>9.6774193548387094E-2</c:v>
                </c:pt>
                <c:pt idx="5">
                  <c:v>0.25806451612903225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8B-474F-B89E-565E8A5B19E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739537055"/>
        <c:axId val="1739534175"/>
      </c:barChart>
      <c:catAx>
        <c:axId val="173953705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39534175"/>
        <c:crosses val="autoZero"/>
        <c:auto val="1"/>
        <c:lblAlgn val="ctr"/>
        <c:lblOffset val="100"/>
        <c:noMultiLvlLbl val="0"/>
      </c:catAx>
      <c:valAx>
        <c:axId val="1739534175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17395370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it-IT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[Survey Forum Terzo settore (Risposte).xlsx]Rel op fin!Tabella pivot5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'Rel op fin'!$AA$4:$AA$5</c:f>
              <c:strCache>
                <c:ptCount val="1"/>
                <c:pt idx="0">
                  <c:v>Organizzazione nazionale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'Rel op fin'!$Z$6:$Z$14</c:f>
              <c:strCache>
                <c:ptCount val="8"/>
                <c:pt idx="0">
                  <c:v>Assicurazione fabbricati</c:v>
                </c:pt>
                <c:pt idx="1">
                  <c:v>Assicurazione lavoratori</c:v>
                </c:pt>
                <c:pt idx="2">
                  <c:v>Assicurazione soci</c:v>
                </c:pt>
                <c:pt idx="3">
                  <c:v>Assicurazione sportiva</c:v>
                </c:pt>
                <c:pt idx="4">
                  <c:v>Assicurazione volontari</c:v>
                </c:pt>
                <c:pt idx="5">
                  <c:v>Non so rispondere</c:v>
                </c:pt>
                <c:pt idx="6">
                  <c:v>RC automezzi</c:v>
                </c:pt>
                <c:pt idx="7">
                  <c:v>RCT</c:v>
                </c:pt>
              </c:strCache>
            </c:strRef>
          </c:cat>
          <c:val>
            <c:numRef>
              <c:f>'Rel op fin'!$AA$6:$AA$14</c:f>
              <c:numCache>
                <c:formatCode>0.0%</c:formatCode>
                <c:ptCount val="8"/>
                <c:pt idx="0">
                  <c:v>3.2258064516129031E-2</c:v>
                </c:pt>
                <c:pt idx="1">
                  <c:v>3.2258064516129031E-2</c:v>
                </c:pt>
                <c:pt idx="2">
                  <c:v>0.61290322580645162</c:v>
                </c:pt>
                <c:pt idx="3">
                  <c:v>0.16129032258064516</c:v>
                </c:pt>
                <c:pt idx="4">
                  <c:v>0.64516129032258063</c:v>
                </c:pt>
                <c:pt idx="5">
                  <c:v>0</c:v>
                </c:pt>
                <c:pt idx="6">
                  <c:v>0.16129032258064516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64-054B-97E5-B71B09F4DDC2}"/>
            </c:ext>
          </c:extLst>
        </c:ser>
        <c:ser>
          <c:idx val="1"/>
          <c:order val="1"/>
          <c:tx>
            <c:strRef>
              <c:f>'Rel op fin'!$AB$4:$AB$5</c:f>
              <c:strCache>
                <c:ptCount val="1"/>
                <c:pt idx="0">
                  <c:v>Organizzazioni aderenti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'Rel op fin'!$Z$6:$Z$14</c:f>
              <c:strCache>
                <c:ptCount val="8"/>
                <c:pt idx="0">
                  <c:v>Assicurazione fabbricati</c:v>
                </c:pt>
                <c:pt idx="1">
                  <c:v>Assicurazione lavoratori</c:v>
                </c:pt>
                <c:pt idx="2">
                  <c:v>Assicurazione soci</c:v>
                </c:pt>
                <c:pt idx="3">
                  <c:v>Assicurazione sportiva</c:v>
                </c:pt>
                <c:pt idx="4">
                  <c:v>Assicurazione volontari</c:v>
                </c:pt>
                <c:pt idx="5">
                  <c:v>Non so rispondere</c:v>
                </c:pt>
                <c:pt idx="6">
                  <c:v>RC automezzi</c:v>
                </c:pt>
                <c:pt idx="7">
                  <c:v>RCT</c:v>
                </c:pt>
              </c:strCache>
            </c:strRef>
          </c:cat>
          <c:val>
            <c:numRef>
              <c:f>'Rel op fin'!$AB$6:$AB$14</c:f>
              <c:numCache>
                <c:formatCode>0.0%</c:formatCode>
                <c:ptCount val="8"/>
                <c:pt idx="0">
                  <c:v>0</c:v>
                </c:pt>
                <c:pt idx="1">
                  <c:v>3.2258064516129031E-2</c:v>
                </c:pt>
                <c:pt idx="2">
                  <c:v>0.61290322580645162</c:v>
                </c:pt>
                <c:pt idx="3">
                  <c:v>0.25806451612903225</c:v>
                </c:pt>
                <c:pt idx="4">
                  <c:v>0.74193548387096775</c:v>
                </c:pt>
                <c:pt idx="5">
                  <c:v>6.4516129032258063E-2</c:v>
                </c:pt>
                <c:pt idx="6">
                  <c:v>0.41935483870967744</c:v>
                </c:pt>
                <c:pt idx="7">
                  <c:v>6.4516129032258063E-2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64-054B-97E5-B71B09F4DDC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267574784"/>
        <c:axId val="1267574304"/>
      </c:barChart>
      <c:catAx>
        <c:axId val="12675747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67574304"/>
        <c:crosses val="autoZero"/>
        <c:auto val="1"/>
        <c:lblAlgn val="ctr"/>
        <c:lblOffset val="100"/>
        <c:noMultiLvlLbl val="0"/>
      </c:catAx>
      <c:valAx>
        <c:axId val="1267574304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1267574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it-IT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[Survey Forum Terzo settore (Risposte).xlsx]Raccolta fondi!Tabella pivot11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solidFill>
              <a:srgbClr val="FFFFFF"/>
            </a:solidFill>
            <a:ln>
              <a:solidFill>
                <a:srgbClr val="000000">
                  <a:lumMod val="25000"/>
                  <a:lumOff val="75000"/>
                </a:srgb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ctr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solidFill>
              <a:srgbClr val="FFFFFF"/>
            </a:solidFill>
            <a:ln>
              <a:solidFill>
                <a:srgbClr val="000000">
                  <a:lumMod val="25000"/>
                  <a:lumOff val="75000"/>
                </a:srgb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ctr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2"/>
        <c:dLbl>
          <c:idx val="0"/>
          <c:spPr>
            <a:solidFill>
              <a:srgbClr val="FFFFFF"/>
            </a:solidFill>
            <a:ln>
              <a:solidFill>
                <a:srgbClr val="000000">
                  <a:lumMod val="25000"/>
                  <a:lumOff val="75000"/>
                </a:srgb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ctr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solidFill>
              <a:srgbClr val="FFFFFF"/>
            </a:solidFill>
            <a:ln>
              <a:solidFill>
                <a:srgbClr val="000000">
                  <a:lumMod val="25000"/>
                  <a:lumOff val="75000"/>
                </a:srgb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ctr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solidFill>
              <a:srgbClr val="FFFFFF"/>
            </a:solidFill>
            <a:ln>
              <a:solidFill>
                <a:srgbClr val="000000">
                  <a:lumMod val="25000"/>
                  <a:lumOff val="75000"/>
                </a:srgb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ctr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solidFill>
              <a:srgbClr val="FFFFFF"/>
            </a:solidFill>
            <a:ln>
              <a:solidFill>
                <a:srgbClr val="000000">
                  <a:lumMod val="25000"/>
                  <a:lumOff val="75000"/>
                </a:srgb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ctr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solidFill>
              <a:srgbClr val="FFFFFF"/>
            </a:solidFill>
            <a:ln>
              <a:solidFill>
                <a:srgbClr val="000000">
                  <a:lumMod val="25000"/>
                  <a:lumOff val="75000"/>
                </a:srgb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ctr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'Raccolta fondi'!$H$4</c:f>
              <c:strCache>
                <c:ptCount val="1"/>
                <c:pt idx="0">
                  <c:v>Totale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C05-1148-B721-4BB4AF5358DE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C05-1148-B721-4BB4AF5358DE}"/>
              </c:ext>
            </c:extLst>
          </c:dPt>
          <c:dLbls>
            <c:dLbl>
              <c:idx val="0"/>
              <c:numFmt formatCode="0.0%" sourceLinked="0"/>
              <c:spPr>
                <a:solidFill>
                  <a:srgbClr val="FFFFFF"/>
                </a:solidFill>
                <a:ln w="9525" cap="flat" cmpd="sng" algn="ctr">
                  <a:solidFill>
                    <a:srgbClr val="000000">
                      <a:lumMod val="25000"/>
                      <a:lumOff val="75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25129"/>
                        <a:gd name="adj2" fmla="val -36581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84356342988595"/>
                      <c:h val="0.118644379978818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C05-1148-B721-4BB4AF5358DE}"/>
                </c:ext>
              </c:extLst>
            </c:dLbl>
            <c:dLbl>
              <c:idx val="1"/>
              <c:layout>
                <c:manualLayout>
                  <c:x val="0.1593772952082439"/>
                  <c:y val="-0.27192982456140363"/>
                </c:manualLayout>
              </c:layout>
              <c:numFmt formatCode="0.0%" sourceLinked="0"/>
              <c:spPr>
                <a:solidFill>
                  <a:srgbClr val="FFFFFF"/>
                </a:solidFill>
                <a:ln w="9525" cap="flat" cmpd="sng" algn="ctr">
                  <a:solidFill>
                    <a:srgbClr val="000000">
                      <a:lumMod val="25000"/>
                      <a:lumOff val="75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377"/>
                        <a:gd name="adj2" fmla="val 9491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CC05-1148-B721-4BB4AF5358DE}"/>
                </c:ext>
              </c:extLst>
            </c:dLbl>
            <c:numFmt formatCode="0.0%" sourceLinked="0"/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'Raccolta fondi'!$G$5:$G$7</c:f>
              <c:strCache>
                <c:ptCount val="2"/>
                <c:pt idx="0">
                  <c:v>Tra il 20 e il 50%</c:v>
                </c:pt>
                <c:pt idx="1">
                  <c:v>Meno del 20%</c:v>
                </c:pt>
              </c:strCache>
            </c:strRef>
          </c:cat>
          <c:val>
            <c:numRef>
              <c:f>'Raccolta fondi'!$H$5:$H$7</c:f>
              <c:numCache>
                <c:formatCode>0.00%</c:formatCode>
                <c:ptCount val="2"/>
                <c:pt idx="0">
                  <c:v>6.4516129032258063E-2</c:v>
                </c:pt>
                <c:pt idx="1">
                  <c:v>0.93548387096774188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05-1148-B721-4BB4AF5358D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[Survey Forum Terzo settore (Risposte).xlsx]Tabella12!Tabella pivot28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Tabella12!$H$5:$H$6</c:f>
              <c:strCache>
                <c:ptCount val="1"/>
                <c:pt idx="0">
                  <c:v>Organizzazioni aderenti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Tabella12!$G$7:$G$10</c:f>
              <c:strCache>
                <c:ptCount val="3"/>
                <c:pt idx="0">
                  <c:v>No</c:v>
                </c:pt>
                <c:pt idx="1">
                  <c:v>Non so rispondere</c:v>
                </c:pt>
                <c:pt idx="2">
                  <c:v>Sì</c:v>
                </c:pt>
              </c:strCache>
            </c:strRef>
          </c:cat>
          <c:val>
            <c:numRef>
              <c:f>Tabella12!$H$7:$H$10</c:f>
              <c:numCache>
                <c:formatCode>0.0%</c:formatCode>
                <c:ptCount val="3"/>
                <c:pt idx="0">
                  <c:v>0.24193548387096775</c:v>
                </c:pt>
                <c:pt idx="1">
                  <c:v>0.20967741935483872</c:v>
                </c:pt>
                <c:pt idx="2">
                  <c:v>4.8387096774193547E-2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DA-BC4D-9A0C-B8956EA3F6BD}"/>
            </c:ext>
          </c:extLst>
        </c:ser>
        <c:ser>
          <c:idx val="1"/>
          <c:order val="1"/>
          <c:tx>
            <c:strRef>
              <c:f>Tabella12!$I$5:$I$6</c:f>
              <c:strCache>
                <c:ptCount val="1"/>
                <c:pt idx="0">
                  <c:v>Organizzazione nazionale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Tabella12!$G$7:$G$10</c:f>
              <c:strCache>
                <c:ptCount val="3"/>
                <c:pt idx="0">
                  <c:v>No</c:v>
                </c:pt>
                <c:pt idx="1">
                  <c:v>Non so rispondere</c:v>
                </c:pt>
                <c:pt idx="2">
                  <c:v>Sì</c:v>
                </c:pt>
              </c:strCache>
            </c:strRef>
          </c:cat>
          <c:val>
            <c:numRef>
              <c:f>Tabella12!$I$7:$I$10</c:f>
              <c:numCache>
                <c:formatCode>0.0%</c:formatCode>
                <c:ptCount val="3"/>
                <c:pt idx="0">
                  <c:v>0.37096774193548387</c:v>
                </c:pt>
                <c:pt idx="1">
                  <c:v>9.6774193548387094E-2</c:v>
                </c:pt>
                <c:pt idx="2">
                  <c:v>3.2258064516129031E-2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DA-BC4D-9A0C-B8956EA3F6B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264755312"/>
        <c:axId val="1264756752"/>
      </c:barChart>
      <c:catAx>
        <c:axId val="1264755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64756752"/>
        <c:crosses val="autoZero"/>
        <c:auto val="1"/>
        <c:lblAlgn val="ctr"/>
        <c:lblOffset val="100"/>
        <c:noMultiLvlLbl val="0"/>
      </c:catAx>
      <c:valAx>
        <c:axId val="1264756752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126475531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it-IT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[Survey Forum Terzo settore (Risposte).xlsx]Query2!Tabella pivot20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2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Query2!$F$6:$F$7</c:f>
              <c:strCache>
                <c:ptCount val="1"/>
                <c:pt idx="0">
                  <c:v>Reti di grandi dimensioni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Query2!$E$8:$E$14</c:f>
              <c:strCache>
                <c:ptCount val="6"/>
                <c:pt idx="0">
                  <c:v>Accesso a piattaforme di raccolta fondi</c:v>
                </c:pt>
                <c:pt idx="1">
                  <c:v>Attività di formazione offerta dagli operatori finanziari</c:v>
                </c:pt>
                <c:pt idx="2">
                  <c:v>Attività di welfare aziendale</c:v>
                </c:pt>
                <c:pt idx="3">
                  <c:v>Donazioni in kind (donazione di materiali, di forniture, di arredi, ecc.)</c:v>
                </c:pt>
                <c:pt idx="4">
                  <c:v>Inserimento in un network specifico</c:v>
                </c:pt>
                <c:pt idx="5">
                  <c:v>Nessuno</c:v>
                </c:pt>
              </c:strCache>
            </c:strRef>
          </c:cat>
          <c:val>
            <c:numRef>
              <c:f>Query2!$F$8:$F$14</c:f>
              <c:numCache>
                <c:formatCode>0.0%</c:formatCode>
                <c:ptCount val="6"/>
                <c:pt idx="0">
                  <c:v>5.4054054054054057E-2</c:v>
                </c:pt>
                <c:pt idx="1">
                  <c:v>0.10810810810810811</c:v>
                </c:pt>
                <c:pt idx="2">
                  <c:v>5.4054054054054057E-2</c:v>
                </c:pt>
                <c:pt idx="3">
                  <c:v>2.7027027027027029E-2</c:v>
                </c:pt>
                <c:pt idx="4">
                  <c:v>0.10810810810810811</c:v>
                </c:pt>
                <c:pt idx="5">
                  <c:v>0.13513513513513514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28-B742-BC5E-4F1B756C1F30}"/>
            </c:ext>
          </c:extLst>
        </c:ser>
        <c:ser>
          <c:idx val="1"/>
          <c:order val="1"/>
          <c:tx>
            <c:strRef>
              <c:f>Query2!$G$6:$G$7</c:f>
              <c:strCache>
                <c:ptCount val="1"/>
                <c:pt idx="0">
                  <c:v>Reti di piccole dimensioni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Query2!$E$8:$E$14</c:f>
              <c:strCache>
                <c:ptCount val="6"/>
                <c:pt idx="0">
                  <c:v>Accesso a piattaforme di raccolta fondi</c:v>
                </c:pt>
                <c:pt idx="1">
                  <c:v>Attività di formazione offerta dagli operatori finanziari</c:v>
                </c:pt>
                <c:pt idx="2">
                  <c:v>Attività di welfare aziendale</c:v>
                </c:pt>
                <c:pt idx="3">
                  <c:v>Donazioni in kind (donazione di materiali, di forniture, di arredi, ecc.)</c:v>
                </c:pt>
                <c:pt idx="4">
                  <c:v>Inserimento in un network specifico</c:v>
                </c:pt>
                <c:pt idx="5">
                  <c:v>Nessuno</c:v>
                </c:pt>
              </c:strCache>
            </c:strRef>
          </c:cat>
          <c:val>
            <c:numRef>
              <c:f>Query2!$G$8:$G$14</c:f>
              <c:numCache>
                <c:formatCode>0.0%</c:formatCode>
                <c:ptCount val="6"/>
                <c:pt idx="0">
                  <c:v>8.1081081081081086E-2</c:v>
                </c:pt>
                <c:pt idx="1">
                  <c:v>0</c:v>
                </c:pt>
                <c:pt idx="2">
                  <c:v>0.10810810810810811</c:v>
                </c:pt>
                <c:pt idx="3">
                  <c:v>5.4054054054054057E-2</c:v>
                </c:pt>
                <c:pt idx="4">
                  <c:v>0</c:v>
                </c:pt>
                <c:pt idx="5">
                  <c:v>0.27027027027027029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28-B742-BC5E-4F1B756C1F3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571186079"/>
        <c:axId val="1571187039"/>
      </c:barChart>
      <c:catAx>
        <c:axId val="15711860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71187039"/>
        <c:crosses val="autoZero"/>
        <c:auto val="1"/>
        <c:lblAlgn val="ctr"/>
        <c:lblOffset val="100"/>
        <c:noMultiLvlLbl val="0"/>
      </c:catAx>
      <c:valAx>
        <c:axId val="1571187039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15711860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453154761904767"/>
          <c:y val="0.38557243589743589"/>
          <c:w val="0.17790892857142857"/>
          <c:h val="0.163726923076923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it-IT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[Survey Forum Terzo settore (Risposte).xlsx]query3!Tabella pivot21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query3!$I$6:$I$7</c:f>
              <c:strCache>
                <c:ptCount val="1"/>
                <c:pt idx="0">
                  <c:v>Organizzazione nazionale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query3!$H$8:$H$13</c:f>
              <c:strCach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strCache>
            </c:strRef>
          </c:cat>
          <c:val>
            <c:numRef>
              <c:f>query3!$I$8:$I$13</c:f>
              <c:numCache>
                <c:formatCode>0.0%</c:formatCode>
                <c:ptCount val="5"/>
                <c:pt idx="0">
                  <c:v>0.12903225806451613</c:v>
                </c:pt>
                <c:pt idx="1">
                  <c:v>0.38709677419354838</c:v>
                </c:pt>
                <c:pt idx="2">
                  <c:v>0.29032258064516131</c:v>
                </c:pt>
                <c:pt idx="3">
                  <c:v>0.12903225806451613</c:v>
                </c:pt>
                <c:pt idx="4">
                  <c:v>6.4516129032258063E-2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87-1040-A47B-09A101945885}"/>
            </c:ext>
          </c:extLst>
        </c:ser>
        <c:ser>
          <c:idx val="1"/>
          <c:order val="1"/>
          <c:tx>
            <c:strRef>
              <c:f>query3!$J$6:$J$7</c:f>
              <c:strCache>
                <c:ptCount val="1"/>
                <c:pt idx="0">
                  <c:v>Organizzazioni aderenti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query3!$H$8:$H$13</c:f>
              <c:strCach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strCache>
            </c:strRef>
          </c:cat>
          <c:val>
            <c:numRef>
              <c:f>query3!$J$8:$J$13</c:f>
              <c:numCache>
                <c:formatCode>0.0%</c:formatCode>
                <c:ptCount val="5"/>
                <c:pt idx="0">
                  <c:v>0.12903225806451613</c:v>
                </c:pt>
                <c:pt idx="1">
                  <c:v>0.25806451612903225</c:v>
                </c:pt>
                <c:pt idx="2">
                  <c:v>0.32258064516129031</c:v>
                </c:pt>
                <c:pt idx="3">
                  <c:v>0.22580645161290322</c:v>
                </c:pt>
                <c:pt idx="4">
                  <c:v>6.4516129032258063E-2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87-1040-A47B-09A10194588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0"/>
        <c:axId val="1738541615"/>
        <c:axId val="1738542095"/>
      </c:barChart>
      <c:catAx>
        <c:axId val="1738541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38542095"/>
        <c:crosses val="autoZero"/>
        <c:auto val="1"/>
        <c:lblAlgn val="ctr"/>
        <c:lblOffset val="100"/>
        <c:noMultiLvlLbl val="0"/>
      </c:catAx>
      <c:valAx>
        <c:axId val="1738542095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738541615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it-IT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[Survey Forum Terzo settore (Risposte).xlsx]query3!Tabella pivot21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query3!$I$6:$I$7</c:f>
              <c:strCache>
                <c:ptCount val="1"/>
                <c:pt idx="0">
                  <c:v>Organizzazione nazionale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query3!$H$8:$H$13</c:f>
              <c:strCach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strCache>
            </c:strRef>
          </c:cat>
          <c:val>
            <c:numRef>
              <c:f>query3!$I$8:$I$13</c:f>
              <c:numCache>
                <c:formatCode>0.0%</c:formatCode>
                <c:ptCount val="5"/>
                <c:pt idx="0">
                  <c:v>0.16129032258064516</c:v>
                </c:pt>
                <c:pt idx="1">
                  <c:v>0.29032258064516131</c:v>
                </c:pt>
                <c:pt idx="2">
                  <c:v>0.29032258064516131</c:v>
                </c:pt>
                <c:pt idx="3">
                  <c:v>0.19354838709677419</c:v>
                </c:pt>
                <c:pt idx="4">
                  <c:v>6.4516129032258063E-2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46-9A4E-A679-CB1586A4E4FB}"/>
            </c:ext>
          </c:extLst>
        </c:ser>
        <c:ser>
          <c:idx val="1"/>
          <c:order val="1"/>
          <c:tx>
            <c:strRef>
              <c:f>query3!$J$6:$J$7</c:f>
              <c:strCache>
                <c:ptCount val="1"/>
                <c:pt idx="0">
                  <c:v>Organizzazioni aderenti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query3!$H$8:$H$13</c:f>
              <c:strCach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strCache>
            </c:strRef>
          </c:cat>
          <c:val>
            <c:numRef>
              <c:f>query3!$J$8:$J$13</c:f>
              <c:numCache>
                <c:formatCode>0.0%</c:formatCode>
                <c:ptCount val="5"/>
                <c:pt idx="0">
                  <c:v>0.32258064516129031</c:v>
                </c:pt>
                <c:pt idx="1">
                  <c:v>0.38709677419354838</c:v>
                </c:pt>
                <c:pt idx="2">
                  <c:v>0.12903225806451613</c:v>
                </c:pt>
                <c:pt idx="3">
                  <c:v>0.16129032258064516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46-9A4E-A679-CB1586A4E4F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0"/>
        <c:axId val="1738541615"/>
        <c:axId val="1738542095"/>
      </c:barChart>
      <c:catAx>
        <c:axId val="1738541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38542095"/>
        <c:crosses val="autoZero"/>
        <c:auto val="1"/>
        <c:lblAlgn val="ctr"/>
        <c:lblOffset val="100"/>
        <c:noMultiLvlLbl val="0"/>
      </c:catAx>
      <c:valAx>
        <c:axId val="1738542095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738541615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it-IT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[Survey Forum Terzo settore (Risposte).xlsx]query3!Tabella pivot21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query3!$I$6:$I$7</c:f>
              <c:strCache>
                <c:ptCount val="1"/>
                <c:pt idx="0">
                  <c:v>Organizzazione nazionale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query3!$H$8:$H$13</c:f>
              <c:strCach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strCache>
            </c:strRef>
          </c:cat>
          <c:val>
            <c:numRef>
              <c:f>query3!$I$8:$I$13</c:f>
              <c:numCache>
                <c:formatCode>0.0%</c:formatCode>
                <c:ptCount val="5"/>
                <c:pt idx="0">
                  <c:v>0.2</c:v>
                </c:pt>
                <c:pt idx="1">
                  <c:v>0.33333333333333331</c:v>
                </c:pt>
                <c:pt idx="2">
                  <c:v>0.16666666666666666</c:v>
                </c:pt>
                <c:pt idx="3">
                  <c:v>0.26666666666666666</c:v>
                </c:pt>
                <c:pt idx="4">
                  <c:v>3.3333333333333333E-2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9A-6743-A7A7-B9B23C426E28}"/>
            </c:ext>
          </c:extLst>
        </c:ser>
        <c:ser>
          <c:idx val="1"/>
          <c:order val="1"/>
          <c:tx>
            <c:strRef>
              <c:f>query3!$J$6:$J$7</c:f>
              <c:strCache>
                <c:ptCount val="1"/>
                <c:pt idx="0">
                  <c:v>Organizzazioni aderenti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query3!$H$8:$H$13</c:f>
              <c:strCach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strCache>
            </c:strRef>
          </c:cat>
          <c:val>
            <c:numRef>
              <c:f>query3!$J$8:$J$13</c:f>
              <c:numCache>
                <c:formatCode>0.0%</c:formatCode>
                <c:ptCount val="5"/>
                <c:pt idx="0">
                  <c:v>0.20689655172413793</c:v>
                </c:pt>
                <c:pt idx="1">
                  <c:v>0.20689655172413793</c:v>
                </c:pt>
                <c:pt idx="2">
                  <c:v>0.41379310344827586</c:v>
                </c:pt>
                <c:pt idx="3">
                  <c:v>0.10344827586206896</c:v>
                </c:pt>
                <c:pt idx="4">
                  <c:v>6.8965517241379309E-2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9A-6743-A7A7-B9B23C426E2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0"/>
        <c:axId val="1738541615"/>
        <c:axId val="1738542095"/>
      </c:barChart>
      <c:catAx>
        <c:axId val="1738541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38542095"/>
        <c:crosses val="autoZero"/>
        <c:auto val="1"/>
        <c:lblAlgn val="ctr"/>
        <c:lblOffset val="100"/>
        <c:noMultiLvlLbl val="0"/>
      </c:catAx>
      <c:valAx>
        <c:axId val="1738542095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738541615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it-IT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[Survey Forum Terzo settore (Risposte).xlsx]query3!Tabella pivot21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query3!$I$6:$I$7</c:f>
              <c:strCache>
                <c:ptCount val="1"/>
                <c:pt idx="0">
                  <c:v>Organizzazione nazionale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query3!$H$8:$H$13</c:f>
              <c:strCach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strCache>
            </c:strRef>
          </c:cat>
          <c:val>
            <c:numRef>
              <c:f>query3!$I$8:$I$13</c:f>
              <c:numCache>
                <c:formatCode>0.0%</c:formatCode>
                <c:ptCount val="5"/>
                <c:pt idx="0">
                  <c:v>0.6</c:v>
                </c:pt>
                <c:pt idx="1">
                  <c:v>0.16666666666666666</c:v>
                </c:pt>
                <c:pt idx="2">
                  <c:v>0.13333333333333333</c:v>
                </c:pt>
                <c:pt idx="3">
                  <c:v>6.6666666666666666E-2</c:v>
                </c:pt>
                <c:pt idx="4">
                  <c:v>3.3333333333333333E-2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0B-F54A-8EF7-46663C6C63AC}"/>
            </c:ext>
          </c:extLst>
        </c:ser>
        <c:ser>
          <c:idx val="1"/>
          <c:order val="1"/>
          <c:tx>
            <c:strRef>
              <c:f>query3!$J$6:$J$7</c:f>
              <c:strCache>
                <c:ptCount val="1"/>
                <c:pt idx="0">
                  <c:v>Organizzazioni aderenti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query3!$H$8:$H$13</c:f>
              <c:strCach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strCache>
            </c:strRef>
          </c:cat>
          <c:val>
            <c:numRef>
              <c:f>query3!$J$8:$J$13</c:f>
              <c:numCache>
                <c:formatCode>0.0%</c:formatCode>
                <c:ptCount val="5"/>
                <c:pt idx="0">
                  <c:v>0.66666666666666663</c:v>
                </c:pt>
                <c:pt idx="1">
                  <c:v>0.16666666666666666</c:v>
                </c:pt>
                <c:pt idx="2">
                  <c:v>3.3333333333333333E-2</c:v>
                </c:pt>
                <c:pt idx="3">
                  <c:v>0.13333333333333333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0B-F54A-8EF7-46663C6C63A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0"/>
        <c:axId val="1738541615"/>
        <c:axId val="1738542095"/>
      </c:barChart>
      <c:catAx>
        <c:axId val="1738541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38542095"/>
        <c:crosses val="autoZero"/>
        <c:auto val="1"/>
        <c:lblAlgn val="ctr"/>
        <c:lblOffset val="100"/>
        <c:noMultiLvlLbl val="0"/>
      </c:catAx>
      <c:valAx>
        <c:axId val="1738542095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738541615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it-IT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[Survey Forum Terzo settore (Risposte).xlsx]Org!Tabella pivot20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2"/>
          </a:solidFill>
          <a:ln>
            <a:noFill/>
          </a:ln>
          <a:effectLst/>
        </c:spPr>
      </c:pivotFmt>
      <c:pivotFmt>
        <c:idx val="2"/>
        <c:spPr>
          <a:solidFill>
            <a:schemeClr val="accent2"/>
          </a:solidFill>
          <a:ln>
            <a:noFill/>
          </a:ln>
          <a:effectLst/>
        </c:spPr>
      </c:pivotFmt>
      <c:pivotFmt>
        <c:idx val="3"/>
        <c:spPr>
          <a:solidFill>
            <a:schemeClr val="accent2"/>
          </a:solidFill>
          <a:ln>
            <a:noFill/>
          </a:ln>
          <a:effectLst/>
        </c:spP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Org!$F$4</c:f>
              <c:strCache>
                <c:ptCount val="1"/>
                <c:pt idx="0">
                  <c:v>Totale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FC6-8145-A665-7090288F038E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FC6-8145-A665-7090288F038E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FC6-8145-A665-7090288F038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Org!$E$5:$E$13</c:f>
              <c:multiLvlStrCache>
                <c:ptCount val="6"/>
                <c:lvl>
                  <c:pt idx="0">
                    <c:v>più di 50.001</c:v>
                  </c:pt>
                  <c:pt idx="1">
                    <c:v>tra 10.001 e 50.000</c:v>
                  </c:pt>
                  <c:pt idx="2">
                    <c:v>tra 1.001 e 10.000</c:v>
                  </c:pt>
                  <c:pt idx="3">
                    <c:v>tra 501 e 1.000</c:v>
                  </c:pt>
                  <c:pt idx="4">
                    <c:v>tra 101 e 500</c:v>
                  </c:pt>
                  <c:pt idx="5">
                    <c:v>meno di 100</c:v>
                  </c:pt>
                </c:lvl>
                <c:lvl>
                  <c:pt idx="0">
                    <c:v>Reti di grandi dimensioni</c:v>
                  </c:pt>
                  <c:pt idx="3">
                    <c:v>Reti di piccole dimensioni</c:v>
                  </c:pt>
                </c:lvl>
              </c:multiLvlStrCache>
            </c:multiLvlStrRef>
          </c:cat>
          <c:val>
            <c:numRef>
              <c:f>Org!$F$5:$F$13</c:f>
              <c:numCache>
                <c:formatCode>0.0%</c:formatCode>
                <c:ptCount val="6"/>
                <c:pt idx="0">
                  <c:v>3.2258064516129031E-2</c:v>
                </c:pt>
                <c:pt idx="1">
                  <c:v>9.6774193548387094E-2</c:v>
                </c:pt>
                <c:pt idx="2">
                  <c:v>0.29032258064516131</c:v>
                </c:pt>
                <c:pt idx="3">
                  <c:v>0.16129032258064516</c:v>
                </c:pt>
                <c:pt idx="4">
                  <c:v>0.29032258064516131</c:v>
                </c:pt>
                <c:pt idx="5">
                  <c:v>0.12903225806451613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FC6-8145-A665-7090288F038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02474191"/>
        <c:axId val="402459311"/>
      </c:barChart>
      <c:catAx>
        <c:axId val="40247419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02459311"/>
        <c:crosses val="autoZero"/>
        <c:auto val="1"/>
        <c:lblAlgn val="ctr"/>
        <c:lblOffset val="100"/>
        <c:noMultiLvlLbl val="0"/>
      </c:catAx>
      <c:valAx>
        <c:axId val="402459311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4024741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it-IT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pivotSource>
    <c:name>[Survey Forum Terzo settore (Risposte).xlsx]Entrate!Tabella pivot21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"/>
        <c:dLbl>
          <c:idx val="0"/>
          <c:spPr>
            <a:solidFill>
              <a:srgbClr val="FFFFFF"/>
            </a:solidFill>
            <a:ln>
              <a:solidFill>
                <a:srgbClr val="000000">
                  <a:lumMod val="25000"/>
                  <a:lumOff val="75000"/>
                </a:srgb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"/>
        <c:dLbl>
          <c:idx val="0"/>
          <c:spPr>
            <a:solidFill>
              <a:srgbClr val="FFFFFF"/>
            </a:solidFill>
            <a:ln>
              <a:solidFill>
                <a:srgbClr val="000000">
                  <a:lumMod val="25000"/>
                  <a:lumOff val="75000"/>
                </a:srgb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2"/>
          </a:solidFill>
          <a:ln w="19050">
            <a:solidFill>
              <a:schemeClr val="lt1"/>
            </a:solidFill>
          </a:ln>
          <a:effectLst/>
        </c:spP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4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0.18727903018971939"/>
          <c:y val="0.12248626035005294"/>
          <c:w val="0.67897535924447805"/>
          <c:h val="0.93350501443039668"/>
        </c:manualLayout>
      </c:layout>
      <c:pieChart>
        <c:varyColors val="1"/>
        <c:ser>
          <c:idx val="0"/>
          <c:order val="0"/>
          <c:tx>
            <c:strRef>
              <c:f>Entrate!$G$9</c:f>
              <c:strCache>
                <c:ptCount val="1"/>
                <c:pt idx="0">
                  <c:v>Totale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75D-D04E-A5E6-B08107FD4D08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75D-D04E-A5E6-B08107FD4D08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75D-D04E-A5E6-B08107FD4D08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75D-D04E-A5E6-B08107FD4D08}"/>
              </c:ext>
            </c:extLst>
          </c:dPt>
          <c:dPt>
            <c:idx val="4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75D-D04E-A5E6-B08107FD4D08}"/>
              </c:ext>
            </c:extLst>
          </c:dPt>
          <c:dLbls>
            <c:numFmt formatCode="0.0%" sourceLinked="0"/>
            <c:spPr>
              <a:solidFill>
                <a:srgbClr val="FFFFFF"/>
              </a:solidFill>
              <a:ln w="9525" cap="flat" cmpd="sng" algn="ctr">
                <a:solidFill>
                  <a:srgbClr val="000000">
                    <a:lumMod val="25000"/>
                    <a:lumOff val="75000"/>
                  </a:srgbClr>
                </a:solidFill>
                <a:prstDash val="solid"/>
                <a:round/>
                <a:headEnd type="none" w="med" len="med"/>
                <a:tailEnd type="none" w="med" len="med"/>
                <a:extLst>
                  <a:ext uri="{C807C97D-BFC1-408E-A445-0C87EB9F89A2}">
                    <ask:lineSketchStyleProps xmlns:ask="http://schemas.microsoft.com/office/drawing/2018/sketchyshapes" sd="0">
                      <a:custGeom>
                        <a:avLst/>
                        <a:gdLst/>
                        <a:ahLst/>
                        <a:cxnLst/>
                        <a:rect l="0" t="0" r="0" b="0"/>
                        <a:pathLst/>
                      </a:custGeom>
                      <ask:type/>
                    </ask:lineSketchStyleProps>
                  </a:ext>
                </a:extLst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>
                      <a:gd name="adj1" fmla="val 31701"/>
                      <a:gd name="adj2" fmla="val 48550"/>
                    </a:avLst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Entrate!$F$10:$F$15</c:f>
              <c:strCache>
                <c:ptCount val="5"/>
                <c:pt idx="0">
                  <c:v>Non so rispondere</c:v>
                </c:pt>
                <c:pt idx="1">
                  <c:v>Tra  1.000.001€ e 5.000.000€</c:v>
                </c:pt>
                <c:pt idx="2">
                  <c:v>Tra i 5.000.001€ a 50.000.000€</c:v>
                </c:pt>
                <c:pt idx="3">
                  <c:v>Tra 50.000.001€ a 100.000.000€</c:v>
                </c:pt>
                <c:pt idx="4">
                  <c:v>Superiore ai 100.000.000€</c:v>
                </c:pt>
              </c:strCache>
            </c:strRef>
          </c:cat>
          <c:val>
            <c:numRef>
              <c:f>Entrate!$G$10:$G$15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6</c:v>
                </c:pt>
                <c:pt idx="3">
                  <c:v>1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75D-D04E-A5E6-B08107FD4D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pivotSource>
    <c:name>[Survey Forum Terzo settore (Risposte).xlsx]Entrate!Tabella pivot21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"/>
        <c:spPr>
          <a:solidFill>
            <a:schemeClr val="accent2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solidFill>
              <a:srgbClr val="FFFFFF"/>
            </a:solidFill>
            <a:ln>
              <a:solidFill>
                <a:srgbClr val="000000">
                  <a:lumMod val="25000"/>
                  <a:lumOff val="75000"/>
                </a:srgb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solidFill>
              <a:srgbClr val="FFFFFF"/>
            </a:solidFill>
            <a:ln>
              <a:solidFill>
                <a:srgbClr val="000000">
                  <a:lumMod val="25000"/>
                  <a:lumOff val="75000"/>
                </a:srgb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4"/>
          </a:solidFill>
          <a:ln w="19050">
            <a:solidFill>
              <a:schemeClr val="lt1"/>
            </a:solidFill>
          </a:ln>
          <a:effectLst/>
        </c:spP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6"/>
      </c:pivotFmt>
      <c:pivotFmt>
        <c:idx val="7"/>
        <c:spPr>
          <a:solidFill>
            <a:schemeClr val="accent6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0.18727903018971939"/>
          <c:y val="0.12248626035005294"/>
          <c:w val="0.67897535924447805"/>
          <c:h val="0.93350501443039668"/>
        </c:manualLayout>
      </c:layout>
      <c:pieChart>
        <c:varyColors val="1"/>
        <c:ser>
          <c:idx val="0"/>
          <c:order val="0"/>
          <c:tx>
            <c:strRef>
              <c:f>Entrate!$G$9</c:f>
              <c:strCache>
                <c:ptCount val="1"/>
                <c:pt idx="0">
                  <c:v>Totale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89E-8740-9E44-041061506EB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89E-8740-9E44-041061506EB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89E-8740-9E44-041061506EB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89E-8740-9E44-041061506EB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89E-8740-9E44-041061506EB4}"/>
              </c:ext>
            </c:extLst>
          </c:dPt>
          <c:dPt>
            <c:idx val="5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89E-8740-9E44-041061506EB4}"/>
              </c:ext>
            </c:extLst>
          </c:dPt>
          <c:dLbls>
            <c:numFmt formatCode="0.0%" sourceLinked="0"/>
            <c:spPr>
              <a:solidFill>
                <a:srgbClr val="FFFFFF"/>
              </a:solidFill>
              <a:ln w="9525" cap="flat" cmpd="sng" algn="ctr">
                <a:solidFill>
                  <a:srgbClr val="000000">
                    <a:lumMod val="25000"/>
                    <a:lumOff val="75000"/>
                  </a:srgbClr>
                </a:solidFill>
                <a:prstDash val="solid"/>
                <a:round/>
                <a:headEnd type="none" w="med" len="med"/>
                <a:tailEnd type="none" w="med" len="med"/>
                <a:extLst>
                  <a:ext uri="{C807C97D-BFC1-408E-A445-0C87EB9F89A2}">
                    <ask:lineSketchStyleProps xmlns:ask="http://schemas.microsoft.com/office/drawing/2018/sketchyshapes" sd="0">
                      <a:custGeom>
                        <a:avLst/>
                        <a:gdLst/>
                        <a:ahLst/>
                        <a:cxnLst/>
                        <a:rect l="0" t="0" r="0" b="0"/>
                        <a:pathLst/>
                      </a:custGeom>
                      <ask:type/>
                    </ask:lineSketchStyleProps>
                  </a:ext>
                </a:extLst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>
                      <a:gd name="adj1" fmla="val 31701"/>
                      <a:gd name="adj2" fmla="val 48550"/>
                    </a:avLst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Entrate!$F$10:$F$16</c:f>
              <c:strCache>
                <c:ptCount val="6"/>
                <c:pt idx="0">
                  <c:v>Non so rispondere</c:v>
                </c:pt>
                <c:pt idx="1">
                  <c:v>Inferiore ai 500.000€</c:v>
                </c:pt>
                <c:pt idx="2">
                  <c:v>Tra i 500.001€ e i 1.000.000 €</c:v>
                </c:pt>
                <c:pt idx="3">
                  <c:v>Tra  1.000.001€ e 5.000.000€</c:v>
                </c:pt>
                <c:pt idx="4">
                  <c:v>Tra i 5.000.001€ a 50.000.000€</c:v>
                </c:pt>
                <c:pt idx="5">
                  <c:v>Superiore ai 100.000.000€</c:v>
                </c:pt>
              </c:strCache>
            </c:strRef>
          </c:cat>
          <c:val>
            <c:numRef>
              <c:f>Entrate!$G$10:$G$16</c:f>
              <c:numCache>
                <c:formatCode>General</c:formatCode>
                <c:ptCount val="6"/>
                <c:pt idx="0">
                  <c:v>3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89E-8740-9E44-041061506E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it-IT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pivotSource>
    <c:name>[Survey Forum Terzo settore (Risposte).xlsx]Entrate!Tabella pivot21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"/>
        <c:spPr>
          <a:solidFill>
            <a:schemeClr val="accent2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solidFill>
              <a:srgbClr val="FFFFFF"/>
            </a:solidFill>
            <a:ln>
              <a:solidFill>
                <a:srgbClr val="000000">
                  <a:lumMod val="25000"/>
                  <a:lumOff val="75000"/>
                </a:srgb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solidFill>
              <a:srgbClr val="FFFFFF"/>
            </a:solidFill>
            <a:ln>
              <a:solidFill>
                <a:srgbClr val="000000">
                  <a:lumMod val="25000"/>
                  <a:lumOff val="75000"/>
                </a:srgb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4"/>
          </a:solidFill>
          <a:ln w="19050">
            <a:solidFill>
              <a:schemeClr val="lt1"/>
            </a:solidFill>
          </a:ln>
          <a:effectLst/>
        </c:spP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6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>
              <a:lumMod val="60000"/>
            </a:schemeClr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0.18727903018971939"/>
          <c:y val="0.12248626035005294"/>
          <c:w val="0.67897535924447805"/>
          <c:h val="0.93350501443039668"/>
        </c:manualLayout>
      </c:layout>
      <c:pieChart>
        <c:varyColors val="1"/>
        <c:ser>
          <c:idx val="0"/>
          <c:order val="0"/>
          <c:tx>
            <c:strRef>
              <c:f>Entrate!$G$9</c:f>
              <c:strCache>
                <c:ptCount val="1"/>
                <c:pt idx="0">
                  <c:v>Totale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9A3-374F-85FF-32F8CD6E641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9A3-374F-85FF-32F8CD6E641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9A3-374F-85FF-32F8CD6E641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9A3-374F-85FF-32F8CD6E641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9A3-374F-85FF-32F8CD6E641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9A3-374F-85FF-32F8CD6E6415}"/>
              </c:ext>
            </c:extLst>
          </c:dPt>
          <c:dPt>
            <c:idx val="6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9A3-374F-85FF-32F8CD6E6415}"/>
              </c:ext>
            </c:extLst>
          </c:dPt>
          <c:dLbls>
            <c:dLbl>
              <c:idx val="5"/>
              <c:layout>
                <c:manualLayout>
                  <c:x val="5.3955138888888886E-2"/>
                  <c:y val="-4.131666666666666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9A3-374F-85FF-32F8CD6E6415}"/>
                </c:ext>
              </c:extLst>
            </c:dLbl>
            <c:numFmt formatCode="0.0%" sourceLinked="0"/>
            <c:spPr>
              <a:solidFill>
                <a:srgbClr val="FFFFFF"/>
              </a:solidFill>
              <a:ln w="9525" cap="flat" cmpd="sng" algn="ctr">
                <a:solidFill>
                  <a:srgbClr val="000000">
                    <a:lumMod val="25000"/>
                    <a:lumOff val="75000"/>
                  </a:srgbClr>
                </a:solidFill>
                <a:prstDash val="solid"/>
                <a:round/>
                <a:headEnd type="none" w="med" len="med"/>
                <a:tailEnd type="none" w="med" len="med"/>
                <a:extLst>
                  <a:ext uri="{C807C97D-BFC1-408E-A445-0C87EB9F89A2}">
                    <ask:lineSketchStyleProps xmlns:ask="http://schemas.microsoft.com/office/drawing/2018/sketchyshapes" sd="0">
                      <a:custGeom>
                        <a:avLst/>
                        <a:gdLst/>
                        <a:ahLst/>
                        <a:cxnLst/>
                        <a:rect l="0" t="0" r="0" b="0"/>
                        <a:pathLst/>
                      </a:custGeom>
                      <ask:type/>
                    </ask:lineSketchStyleProps>
                  </a:ext>
                </a:extLst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>
                      <a:gd name="adj1" fmla="val 31701"/>
                      <a:gd name="adj2" fmla="val 48550"/>
                    </a:avLst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Entrate!$F$10:$F$17</c:f>
              <c:strCache>
                <c:ptCount val="7"/>
                <c:pt idx="0">
                  <c:v>Non so rispondere</c:v>
                </c:pt>
                <c:pt idx="1">
                  <c:v>Inferiore ai 500.000€</c:v>
                </c:pt>
                <c:pt idx="2">
                  <c:v>Tra i 500.001€ e i 1.000.000 €</c:v>
                </c:pt>
                <c:pt idx="3">
                  <c:v>Tra  1.000.001€ e 5.000.000€</c:v>
                </c:pt>
                <c:pt idx="4">
                  <c:v>Tra i 5.000.001€ a 50.000.000€</c:v>
                </c:pt>
                <c:pt idx="5">
                  <c:v>Tra 50.000.001€ a 100.000.000€</c:v>
                </c:pt>
                <c:pt idx="6">
                  <c:v>Superiore ai 100.000.000€</c:v>
                </c:pt>
              </c:strCache>
            </c:strRef>
          </c:cat>
          <c:val>
            <c:numRef>
              <c:f>Entrate!$G$10:$G$17</c:f>
              <c:numCache>
                <c:formatCode>General</c:formatCode>
                <c:ptCount val="7"/>
                <c:pt idx="0">
                  <c:v>3</c:v>
                </c:pt>
                <c:pt idx="1">
                  <c:v>1</c:v>
                </c:pt>
                <c:pt idx="2">
                  <c:v>1</c:v>
                </c:pt>
                <c:pt idx="3">
                  <c:v>3</c:v>
                </c:pt>
                <c:pt idx="4">
                  <c:v>3</c:v>
                </c:pt>
                <c:pt idx="5">
                  <c:v>1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9A3-374F-85FF-32F8CD6E64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it-IT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pivotSource>
    <c:name>[Survey Forum Terzo settore (Risposte).xlsx]Entrate!Tabella pivot21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"/>
        <c:spPr>
          <a:solidFill>
            <a:schemeClr val="accent2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solidFill>
              <a:srgbClr val="FFFFFF"/>
            </a:solidFill>
            <a:ln>
              <a:solidFill>
                <a:srgbClr val="000000">
                  <a:lumMod val="25000"/>
                  <a:lumOff val="75000"/>
                </a:srgb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2"/>
        <c:dLbl>
          <c:idx val="0"/>
          <c:spPr>
            <a:solidFill>
              <a:srgbClr val="FFFFFF"/>
            </a:solidFill>
            <a:ln>
              <a:solidFill>
                <a:srgbClr val="000000">
                  <a:lumMod val="25000"/>
                  <a:lumOff val="75000"/>
                </a:srgbClr>
              </a:solidFill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4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1"/>
          <c:showVal val="1"/>
          <c:showCatName val="1"/>
          <c:showSerName val="1"/>
          <c:showPercent val="1"/>
          <c:showBubbleSize val="1"/>
          <c:extLst>
            <c:ext xmlns:c15="http://schemas.microsoft.com/office/drawing/2012/chart" uri="{CE6537A1-D6FC-4f65-9D91-7224C49458BB}"/>
          </c:extLst>
        </c:dLbl>
      </c:pivotFmt>
      <c:pivotFmt>
        <c:idx val="6"/>
      </c:pivotFmt>
      <c:pivotFmt>
        <c:idx val="7"/>
        <c:spPr>
          <a:solidFill>
            <a:schemeClr val="accent5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0.18727903018971939"/>
          <c:y val="0.12248626035005294"/>
          <c:w val="0.67897535924447805"/>
          <c:h val="0.93350501443039668"/>
        </c:manualLayout>
      </c:layout>
      <c:pieChart>
        <c:varyColors val="1"/>
        <c:ser>
          <c:idx val="0"/>
          <c:order val="0"/>
          <c:tx>
            <c:strRef>
              <c:f>Entrate!$G$9</c:f>
              <c:strCache>
                <c:ptCount val="1"/>
                <c:pt idx="0">
                  <c:v>Totale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26D-9848-A10D-BB02E4202F4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26D-9848-A10D-BB02E4202F4C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26D-9848-A10D-BB02E4202F4C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26D-9848-A10D-BB02E4202F4C}"/>
              </c:ext>
            </c:extLst>
          </c:dPt>
          <c:dPt>
            <c:idx val="4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26D-9848-A10D-BB02E4202F4C}"/>
              </c:ext>
            </c:extLst>
          </c:dPt>
          <c:dLbls>
            <c:numFmt formatCode="0.0%" sourceLinked="0"/>
            <c:spPr>
              <a:solidFill>
                <a:srgbClr val="FFFFFF"/>
              </a:solidFill>
              <a:ln w="9525" cap="flat" cmpd="sng" algn="ctr">
                <a:solidFill>
                  <a:srgbClr val="000000">
                    <a:lumMod val="25000"/>
                    <a:lumOff val="75000"/>
                  </a:srgbClr>
                </a:solidFill>
                <a:prstDash val="solid"/>
                <a:round/>
                <a:headEnd type="none" w="med" len="med"/>
                <a:tailEnd type="none" w="med" len="med"/>
                <a:extLst>
                  <a:ext uri="{C807C97D-BFC1-408E-A445-0C87EB9F89A2}">
                    <ask:lineSketchStyleProps xmlns:ask="http://schemas.microsoft.com/office/drawing/2018/sketchyshapes" sd="0">
                      <a:custGeom>
                        <a:avLst/>
                        <a:gdLst/>
                        <a:ahLst/>
                        <a:cxnLst/>
                        <a:rect l="0" t="0" r="0" b="0"/>
                        <a:pathLst/>
                      </a:custGeom>
                      <ask:type/>
                    </ask:lineSketchStyleProps>
                  </a:ext>
                </a:extLst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>
                      <a:gd name="adj1" fmla="val 31701"/>
                      <a:gd name="adj2" fmla="val 48550"/>
                    </a:avLst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Entrate!$F$10:$F$15</c:f>
              <c:strCache>
                <c:ptCount val="5"/>
                <c:pt idx="0">
                  <c:v>Non so rispondere</c:v>
                </c:pt>
                <c:pt idx="1">
                  <c:v>Inferiore ai 500.000€</c:v>
                </c:pt>
                <c:pt idx="2">
                  <c:v>Tra  1.000.001€ e 5.000.000€</c:v>
                </c:pt>
                <c:pt idx="3">
                  <c:v>Tra i 5.000.001€ a 50.000.000€</c:v>
                </c:pt>
                <c:pt idx="4">
                  <c:v>Superiore ai 100.000.000€</c:v>
                </c:pt>
              </c:strCache>
            </c:strRef>
          </c:cat>
          <c:val>
            <c:numRef>
              <c:f>Entrate!$G$10:$G$15</c:f>
              <c:numCache>
                <c:formatCode>General</c:formatCode>
                <c:ptCount val="5"/>
                <c:pt idx="0">
                  <c:v>3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26D-9848-A10D-BB02E4202F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it-IT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pivotSource>
    <c:name>[Survey Forum Terzo settore (Risposte).xlsx]Entrate!Tabella pivot21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overflow" horzOverflow="overflow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0.14882762011244063"/>
          <c:y val="3.7458019360483166E-2"/>
          <c:w val="0.73066399177444197"/>
          <c:h val="0.90429825304095057"/>
        </c:manualLayout>
      </c:layout>
      <c:pieChart>
        <c:varyColors val="1"/>
        <c:ser>
          <c:idx val="0"/>
          <c:order val="0"/>
          <c:tx>
            <c:strRef>
              <c:f>Entrate!$H$9</c:f>
              <c:strCache>
                <c:ptCount val="1"/>
                <c:pt idx="0">
                  <c:v>Totale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3F1-3046-B27B-3A2C4ABBF31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3F1-3046-B27B-3A2C4ABBF31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3F1-3046-B27B-3A2C4ABBF31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3F1-3046-B27B-3A2C4ABBF31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3F1-3046-B27B-3A2C4ABBF31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3F1-3046-B27B-3A2C4ABBF31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3F1-3046-B27B-3A2C4ABBF314}"/>
              </c:ext>
            </c:extLst>
          </c:dPt>
          <c:dLbls>
            <c:numFmt formatCode="0.0%" sourceLinked="0"/>
            <c:spPr>
              <a:solidFill>
                <a:srgbClr val="FFFFFF"/>
              </a:solidFill>
              <a:ln w="9525" cap="flat" cmpd="sng" algn="ctr">
                <a:solidFill>
                  <a:srgbClr val="000000">
                    <a:lumMod val="25000"/>
                    <a:lumOff val="75000"/>
                  </a:srgbClr>
                </a:solidFill>
                <a:prstDash val="solid"/>
                <a:round/>
                <a:headEnd type="none" w="med" len="med"/>
                <a:tailEnd type="none" w="med" len="med"/>
                <a:extLst>
                  <a:ext uri="{C807C97D-BFC1-408E-A445-0C87EB9F89A2}">
                    <ask:lineSketchStyleProps xmlns:ask="http://schemas.microsoft.com/office/drawing/2018/sketchyshapes" sd="0">
                      <a:custGeom>
                        <a:avLst/>
                        <a:gdLst/>
                        <a:ahLst/>
                        <a:cxnLst/>
                        <a:rect l="0" t="0" r="0" b="0"/>
                        <a:pathLst/>
                      </a:custGeom>
                      <ask:type/>
                    </ask:lineSketchStyleProps>
                  </a:ext>
                </a:extLst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>
                      <a:gd name="adj1" fmla="val 31701"/>
                      <a:gd name="adj2" fmla="val 48550"/>
                    </a:avLst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Entrate!$G$10:$G$14</c:f>
              <c:strCache>
                <c:ptCount val="4"/>
                <c:pt idx="0">
                  <c:v>Tra i 100.001€ e i 500.000€</c:v>
                </c:pt>
                <c:pt idx="1">
                  <c:v>Tra i 500.001€ e 1.000.000€</c:v>
                </c:pt>
                <c:pt idx="2">
                  <c:v>Tra 1.000.001€ e 5.000.000€</c:v>
                </c:pt>
                <c:pt idx="3">
                  <c:v>Oltre i 5.000.000€</c:v>
                </c:pt>
              </c:strCache>
            </c:strRef>
          </c:cat>
          <c:val>
            <c:numRef>
              <c:f>Entrate!$H$10:$H$14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8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3F1-3046-B27B-3A2C4ABBF3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it-IT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pivotSource>
    <c:name>[Survey Forum Terzo settore (Risposte).xlsx]Entrate!Tabella pivot21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numFmt formatCode="0.0%" sourceLinked="0"/>
          <c:spPr>
            <a:solidFill>
              <a:srgbClr val="FFFFFF"/>
            </a:solidFill>
            <a:ln w="9525" cap="flat" cmpd="sng" algn="ctr">
              <a:solidFill>
                <a:srgbClr val="000000">
                  <a:lumMod val="25000"/>
                  <a:lumOff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ffectLst/>
          </c:spPr>
          <c:txPr>
            <a:bodyPr rot="0" spcFirstLastPara="1" vertOverflow="clip" horzOverflow="clip" vert="horz" wrap="square" lIns="36576" tIns="18288" rIns="36576" bIns="18288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>
                    <a:gd name="adj1" fmla="val 31701"/>
                    <a:gd name="adj2" fmla="val 48550"/>
                  </a:avLst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0.14882762011244063"/>
          <c:y val="3.7458019360483166E-2"/>
          <c:w val="0.73066399177444197"/>
          <c:h val="0.90429825304095057"/>
        </c:manualLayout>
      </c:layout>
      <c:pieChart>
        <c:varyColors val="1"/>
        <c:ser>
          <c:idx val="0"/>
          <c:order val="0"/>
          <c:tx>
            <c:strRef>
              <c:f>Entrate!$H$9</c:f>
              <c:strCache>
                <c:ptCount val="1"/>
                <c:pt idx="0">
                  <c:v>Totale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A76-C044-932E-EB2BDF13AEB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A76-C044-932E-EB2BDF13AEB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A76-C044-932E-EB2BDF13AEB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A76-C044-932E-EB2BDF13AEB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A76-C044-932E-EB2BDF13AEB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A76-C044-932E-EB2BDF13AEB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A76-C044-932E-EB2BDF13AEB7}"/>
              </c:ext>
            </c:extLst>
          </c:dPt>
          <c:dLbls>
            <c:dLbl>
              <c:idx val="3"/>
              <c:layout>
                <c:manualLayout>
                  <c:x val="1.1730416666666667E-2"/>
                  <c:y val="8.672453703703703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A76-C044-932E-EB2BDF13AEB7}"/>
                </c:ext>
              </c:extLst>
            </c:dLbl>
            <c:numFmt formatCode="0.0%" sourceLinked="0"/>
            <c:spPr>
              <a:solidFill>
                <a:srgbClr val="FFFFFF"/>
              </a:solidFill>
              <a:ln w="9525" cap="flat" cmpd="sng" algn="ctr">
                <a:solidFill>
                  <a:srgbClr val="000000">
                    <a:lumMod val="25000"/>
                    <a:lumOff val="75000"/>
                  </a:srgbClr>
                </a:solidFill>
                <a:prstDash val="solid"/>
                <a:round/>
                <a:headEnd type="none" w="med" len="med"/>
                <a:tailEnd type="none" w="med" len="med"/>
                <a:extLst>
                  <a:ext uri="{C807C97D-BFC1-408E-A445-0C87EB9F89A2}">
                    <ask:lineSketchStyleProps xmlns:ask="http://schemas.microsoft.com/office/drawing/2018/sketchyshapes" sd="0">
                      <a:custGeom>
                        <a:avLst/>
                        <a:gdLst/>
                        <a:ahLst/>
                        <a:cxnLst/>
                        <a:rect l="0" t="0" r="0" b="0"/>
                        <a:pathLst/>
                      </a:custGeom>
                      <ask:type/>
                    </ask:lineSketchStyleProps>
                  </a:ext>
                </a:extLst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>
                      <a:gd name="adj1" fmla="val 31701"/>
                      <a:gd name="adj2" fmla="val 48550"/>
                    </a:avLst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Entrate!$G$10:$G$14</c:f>
              <c:strCache>
                <c:ptCount val="4"/>
                <c:pt idx="0">
                  <c:v>Tra i 100.001€ e i 500.000€</c:v>
                </c:pt>
                <c:pt idx="1">
                  <c:v>Tra i 500.001€ e 1.000.000€</c:v>
                </c:pt>
                <c:pt idx="2">
                  <c:v>Tra 1.000.001€ e 5.000.000€</c:v>
                </c:pt>
                <c:pt idx="3">
                  <c:v>Oltre i 5.000.000€</c:v>
                </c:pt>
              </c:strCache>
            </c:strRef>
          </c:cat>
          <c:val>
            <c:numRef>
              <c:f>Entrate!$H$10:$H$14</c:f>
              <c:numCache>
                <c:formatCode>General</c:formatCode>
                <c:ptCount val="4"/>
                <c:pt idx="0">
                  <c:v>3</c:v>
                </c:pt>
                <c:pt idx="1">
                  <c:v>2</c:v>
                </c:pt>
                <c:pt idx="2">
                  <c:v>11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A76-C044-932E-EB2BDF13AE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it-IT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0.2678</cdr:x>
      <cdr:y>0.04976</cdr:y>
    </cdr:from>
    <cdr:to>
      <cdr:x>0.73132</cdr:x>
      <cdr:y>0.95024</cdr:y>
    </cdr:to>
    <cdr:sp macro="" textlink="">
      <cdr:nvSpPr>
        <cdr:cNvPr id="3" name="Ovale 2">
          <a:extLst xmlns:a="http://schemas.openxmlformats.org/drawingml/2006/main">
            <a:ext uri="{FF2B5EF4-FFF2-40B4-BE49-F238E27FC236}">
              <a16:creationId xmlns:a16="http://schemas.microsoft.com/office/drawing/2014/main" id="{F7DC6043-F24B-C9D5-D9A7-10AF55F72DC1}"/>
            </a:ext>
          </a:extLst>
        </cdr:cNvPr>
        <cdr:cNvSpPr/>
      </cdr:nvSpPr>
      <cdr:spPr>
        <a:xfrm xmlns:a="http://schemas.openxmlformats.org/drawingml/2006/main">
          <a:off x="2596246" y="242048"/>
          <a:ext cx="4493622" cy="4380412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57150">
          <a:solidFill>
            <a:srgbClr val="92D050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it-IT" dirty="0"/>
        </a:p>
      </cdr:txBody>
    </cdr:sp>
  </cdr:relSizeAnchor>
  <cdr:relSizeAnchor xmlns:cdr="http://schemas.openxmlformats.org/drawingml/2006/chartDrawing">
    <cdr:from>
      <cdr:x>0.37769</cdr:x>
      <cdr:y>0.26548</cdr:y>
    </cdr:from>
    <cdr:to>
      <cdr:x>0.62144</cdr:x>
      <cdr:y>0.73452</cdr:y>
    </cdr:to>
    <cdr:sp macro="" textlink="">
      <cdr:nvSpPr>
        <cdr:cNvPr id="4" name="Ovale 3">
          <a:extLst xmlns:a="http://schemas.openxmlformats.org/drawingml/2006/main">
            <a:ext uri="{FF2B5EF4-FFF2-40B4-BE49-F238E27FC236}">
              <a16:creationId xmlns:a16="http://schemas.microsoft.com/office/drawing/2014/main" id="{9D11DF6D-4939-AB44-1362-2DCE4A6A15B8}"/>
            </a:ext>
          </a:extLst>
        </cdr:cNvPr>
        <cdr:cNvSpPr/>
      </cdr:nvSpPr>
      <cdr:spPr>
        <a:xfrm xmlns:a="http://schemas.openxmlformats.org/drawingml/2006/main">
          <a:off x="3661538" y="1291431"/>
          <a:ext cx="2363038" cy="2281646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57150">
          <a:solidFill>
            <a:srgbClr val="92D050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it-IT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4D6D9A-BC90-98EB-D981-E6EBAFC2D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5DBB45A-F058-BD06-8B8E-F3812DE563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A539052-DBA0-C5B2-B9C8-350A5022C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0B29D-DB52-F347-AFB7-6DD418DB6441}" type="datetimeFigureOut">
              <a:rPr lang="it-IT" smtClean="0"/>
              <a:t>14/06/23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C86155-E7E0-8779-DC4D-566585B96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A2DC72-1D65-C05C-FA70-88F6D7AB0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2A22-134E-584C-B228-128D7AFDF8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0340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9930A5-91EA-060C-1F1B-89AE94AB7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2FD22A4-1673-FDF0-D726-84C0A3E708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331FC06-1998-2507-094E-62E136337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0B29D-DB52-F347-AFB7-6DD418DB6441}" type="datetimeFigureOut">
              <a:rPr lang="it-IT" smtClean="0"/>
              <a:t>14/06/23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2F79914-D729-FD05-5B02-D44FD0D0F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6C61B0-8609-7891-B9E0-DEB7C7792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2A22-134E-584C-B228-128D7AFDF8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6731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E2E1559-A45D-B6EA-EC48-8343CF18A6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3492BB2-BB22-D96B-9E4E-8D8ECAE91B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EC802C3-8625-C2D1-D0E8-F0419F17E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0B29D-DB52-F347-AFB7-6DD418DB6441}" type="datetimeFigureOut">
              <a:rPr lang="it-IT" smtClean="0"/>
              <a:t>14/06/23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4D108E-DC3D-EDD5-2BB7-E56A963AE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95FD05A-A2A1-B352-149F-EEAAA4863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2A22-134E-584C-B228-128D7AFDF8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196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F15D26-B217-8637-0B22-57542C9D0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4C9A6A-450A-C74C-04DA-5056B58F8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F38F88-6C27-C580-1919-C48CF202B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0B29D-DB52-F347-AFB7-6DD418DB6441}" type="datetimeFigureOut">
              <a:rPr lang="it-IT" smtClean="0"/>
              <a:t>14/06/23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E613AB-1F48-6C1D-99ED-5DC60535D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647227-F60B-50A9-F82E-06CA5DFAE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2A22-134E-584C-B228-128D7AFDF8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5519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C03CDB-7648-71D1-E82A-E1EF8245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38F6667-290A-6B0C-4870-A78CE6832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295808-9AFD-ADBB-F0ED-13FF62696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0B29D-DB52-F347-AFB7-6DD418DB6441}" type="datetimeFigureOut">
              <a:rPr lang="it-IT" smtClean="0"/>
              <a:t>14/06/23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11D4724-7A78-8107-8F5B-98AADECD5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2DF5C3-4F3E-8A2A-E518-D3F9AF513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2A22-134E-584C-B228-128D7AFDF8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9812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A076AB-87D9-75E4-6207-A4BFB6507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D6A99B-6BA9-1F74-A43F-787DA6357E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9910F8D-570A-1A5A-CB6B-11E2801F4A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59D5FE1-4074-0DEF-CEFE-974935939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0B29D-DB52-F347-AFB7-6DD418DB6441}" type="datetimeFigureOut">
              <a:rPr lang="it-IT" smtClean="0"/>
              <a:t>14/06/23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8946F14-F68F-4778-3F36-E1FA9B478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7ED34F7-BF76-44D5-54CF-9DDAB742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2A22-134E-584C-B228-128D7AFDF8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9332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B95F2D-A483-9689-6B83-BC458BBC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A3B5522-9FE0-DA84-7108-F8DE38B0F3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C5D1E31-855D-2A37-9254-10A0782F3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8C7265B-CA9A-E3B9-572C-090F01BDF4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AAB674D-959E-1B74-F8A4-7649A672B9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EC36DFC-2AE9-3219-6BAD-02800BC5F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0B29D-DB52-F347-AFB7-6DD418DB6441}" type="datetimeFigureOut">
              <a:rPr lang="it-IT" smtClean="0"/>
              <a:t>14/06/23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01BFE25-79BC-5C2B-560A-630B465A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7409E4C-1272-E382-42F5-BF610D194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2A22-134E-584C-B228-128D7AFDF8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394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9B7AAF-CD7C-58AD-E123-0CD99785C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DDE7C4A-9427-4ECA-80F5-D0E496B6E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0B29D-DB52-F347-AFB7-6DD418DB6441}" type="datetimeFigureOut">
              <a:rPr lang="it-IT" smtClean="0"/>
              <a:t>14/06/23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2ECB2F7-F049-FC14-9E37-4864A27C5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C10B1A2-AFE3-FDEF-DCF9-485BC98BC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2A22-134E-584C-B228-128D7AFDF8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1963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A7BCD9F-FA17-4B94-953A-CFDCDD83D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0B29D-DB52-F347-AFB7-6DD418DB6441}" type="datetimeFigureOut">
              <a:rPr lang="it-IT" smtClean="0"/>
              <a:t>14/06/23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6C51279-684A-428E-486F-68E440071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752D28E-3EEC-66C4-A433-D1B8B4FB6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2A22-134E-584C-B228-128D7AFDF8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5106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50B758-8CD8-4A44-E903-DC9F8FB0C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E43188-EDC3-80F3-254F-42D28F92E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82ACAC4-FC8D-34D4-F3D0-A3B835D22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82258C1-EB5C-84B1-B8C9-9F876574E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0B29D-DB52-F347-AFB7-6DD418DB6441}" type="datetimeFigureOut">
              <a:rPr lang="it-IT" smtClean="0"/>
              <a:t>14/06/23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1EBD648-1435-92DC-E133-2F5A7A6C9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CB82AFD-11C0-78DA-D08A-E9F56D82F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2A22-134E-584C-B228-128D7AFDF8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266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FCA33-01A1-0AC3-F2F9-8B381BDEB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67601E0-17AB-C5AA-1BBF-1BE742F9D8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E889FA8-6871-BB11-53D0-037692B0D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1BF1593-17C0-1903-565D-1BC7B5C7A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0B29D-DB52-F347-AFB7-6DD418DB6441}" type="datetimeFigureOut">
              <a:rPr lang="it-IT" smtClean="0"/>
              <a:t>14/06/23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FAEEC69-9484-2E2F-716D-5A4D49F41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06CD30E-C5D1-DC89-00C6-E183878CE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2A22-134E-584C-B228-128D7AFDF8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0944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9871F6C-53CD-E7D1-A360-E7D79936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FF4D0C5-4861-7BFB-DDCA-898AF01A4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04F05F-031D-7ED8-CC31-89AEDC4F35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0B29D-DB52-F347-AFB7-6DD418DB6441}" type="datetimeFigureOut">
              <a:rPr lang="it-IT" smtClean="0"/>
              <a:t>14/06/23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341C01-2330-3403-84CF-A52FE5F7D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F9AE1F-3FB5-307D-1867-B2984D069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32A22-134E-584C-B228-128D7AFDF8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029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chart" Target="../charts/chart1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8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8.xml"/><Relationship Id="rId5" Type="http://schemas.openxmlformats.org/officeDocument/2006/relationships/chart" Target="../charts/chart27.xml"/><Relationship Id="rId4" Type="http://schemas.openxmlformats.org/officeDocument/2006/relationships/chart" Target="../charts/char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chart" Target="../charts/chart1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chart" Target="../charts/chart1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D3D1114-FA87-C058-505F-538058458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403"/>
            <a:ext cx="12200483" cy="6869403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1E66AF1-69D4-B42A-BDED-823F2AB3F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49" y="3874573"/>
            <a:ext cx="10055559" cy="1325563"/>
          </a:xfrm>
        </p:spPr>
        <p:txBody>
          <a:bodyPr>
            <a:noAutofit/>
          </a:bodyPr>
          <a:lstStyle/>
          <a:p>
            <a:pPr algn="r"/>
            <a:r>
              <a:rPr lang="it-IT" sz="4000" b="1" kern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Terzo settore ed ecosistema finanziario: </a:t>
            </a:r>
            <a:r>
              <a:rPr lang="it-IT" sz="4000" b="1" i="1" kern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sentiment</a:t>
            </a:r>
            <a:r>
              <a:rPr lang="it-IT" sz="4000" b="1" kern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 di una relazione generativa</a:t>
            </a:r>
            <a:br>
              <a:rPr lang="it-IT" sz="4800" b="1" kern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</a:br>
            <a:r>
              <a:rPr lang="it-IT" sz="2800" kern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Studio realizzato dal Forum Nazionale del Terzo Settore con il contributo scientifico di Paolo Venturi, direttore di AICCON-Università di Bologna</a:t>
            </a:r>
            <a:endParaRPr lang="it-IT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645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D3D1114-FA87-C058-505F-538058458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-8483" y="0"/>
            <a:ext cx="12200483" cy="6869403"/>
          </a:xfrm>
        </p:spPr>
      </p:pic>
      <p:sp>
        <p:nvSpPr>
          <p:cNvPr id="6" name="Segnaposto numero diapositiva 1">
            <a:extLst>
              <a:ext uri="{FF2B5EF4-FFF2-40B4-BE49-F238E27FC236}">
                <a16:creationId xmlns:a16="http://schemas.microsoft.com/office/drawing/2014/main" id="{8331434F-5F70-D1FA-1112-594C4A38E09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77600" y="-41526"/>
            <a:ext cx="914400" cy="914400"/>
          </a:xfrm>
        </p:spPr>
        <p:txBody>
          <a:bodyPr/>
          <a:lstStyle/>
          <a:p>
            <a:fld id="{00000000-1234-1234-1234-123412341234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7" name="Google Shape;63;p13">
            <a:extLst>
              <a:ext uri="{FF2B5EF4-FFF2-40B4-BE49-F238E27FC236}">
                <a16:creationId xmlns:a16="http://schemas.microsoft.com/office/drawing/2014/main" id="{01C321F3-BB84-D250-FD16-8B906E070210}"/>
              </a:ext>
            </a:extLst>
          </p:cNvPr>
          <p:cNvSpPr txBox="1">
            <a:spLocks/>
          </p:cNvSpPr>
          <p:nvPr/>
        </p:nvSpPr>
        <p:spPr>
          <a:xfrm>
            <a:off x="986287" y="150471"/>
            <a:ext cx="10246657" cy="763929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8320"/>
              </a:lnSpc>
              <a:defRPr/>
            </a:pPr>
            <a:r>
              <a:rPr lang="it-IT" sz="3200" b="1" kern="12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Fonti di entrata principali – </a:t>
            </a:r>
            <a:r>
              <a:rPr lang="it-IT" sz="3200" b="1" kern="1200" dirty="0" err="1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</a:t>
            </a:r>
            <a:r>
              <a:rPr lang="it-IT" sz="3200" b="1" kern="12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nazionale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39BC2D9-54AC-04A5-C226-6D87E6ADC9F9}"/>
              </a:ext>
            </a:extLst>
          </p:cNvPr>
          <p:cNvSpPr txBox="1"/>
          <p:nvPr/>
        </p:nvSpPr>
        <p:spPr>
          <a:xfrm>
            <a:off x="1751008" y="908576"/>
            <a:ext cx="2467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Ruolo rispondenti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E4C7524-3C83-CC64-9C84-49CA9CEAF6FD}"/>
              </a:ext>
            </a:extLst>
          </p:cNvPr>
          <p:cNvSpPr txBox="1"/>
          <p:nvPr/>
        </p:nvSpPr>
        <p:spPr>
          <a:xfrm>
            <a:off x="5213506" y="905965"/>
            <a:ext cx="2467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Dimensione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663FCC0-1742-3F9C-706C-70FE649D02DB}"/>
              </a:ext>
            </a:extLst>
          </p:cNvPr>
          <p:cNvSpPr txBox="1"/>
          <p:nvPr/>
        </p:nvSpPr>
        <p:spPr>
          <a:xfrm>
            <a:off x="7001445" y="2286308"/>
            <a:ext cx="1966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/>
              <a:t>Piccole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9289303-131B-1EF8-D564-90C743FBAB58}"/>
              </a:ext>
            </a:extLst>
          </p:cNvPr>
          <p:cNvSpPr txBox="1"/>
          <p:nvPr/>
        </p:nvSpPr>
        <p:spPr>
          <a:xfrm>
            <a:off x="7001444" y="4563688"/>
            <a:ext cx="1966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/>
              <a:t>Grandi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721CE9C9-C789-5DE1-A7C2-51C03F4DD5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90"/>
          <a:stretch/>
        </p:blipFill>
        <p:spPr>
          <a:xfrm>
            <a:off x="7830128" y="415674"/>
            <a:ext cx="3402817" cy="604166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1E96D5A-6A5E-968A-D879-8DF755FB1982}"/>
              </a:ext>
            </a:extLst>
          </p:cNvPr>
          <p:cNvSpPr txBox="1"/>
          <p:nvPr/>
        </p:nvSpPr>
        <p:spPr>
          <a:xfrm>
            <a:off x="7001445" y="2286308"/>
            <a:ext cx="1966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/>
              <a:t>Piccole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9F8612F-0683-B518-CB54-176F53AA6275}"/>
              </a:ext>
            </a:extLst>
          </p:cNvPr>
          <p:cNvSpPr txBox="1"/>
          <p:nvPr/>
        </p:nvSpPr>
        <p:spPr>
          <a:xfrm>
            <a:off x="7001444" y="4563688"/>
            <a:ext cx="1966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/>
              <a:t>Grandi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2C6DBA5-7C1B-45F9-2949-3598A4AC0786}"/>
              </a:ext>
            </a:extLst>
          </p:cNvPr>
          <p:cNvSpPr txBox="1"/>
          <p:nvPr/>
        </p:nvSpPr>
        <p:spPr>
          <a:xfrm>
            <a:off x="986289" y="2289442"/>
            <a:ext cx="1966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>
                <a:solidFill>
                  <a:srgbClr val="4E515E"/>
                </a:solidFill>
                <a:latin typeface="Arial"/>
              </a:rPr>
              <a:t>Governance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2693AA4-7954-B02F-9C1E-28C43248B03E}"/>
              </a:ext>
            </a:extLst>
          </p:cNvPr>
          <p:cNvSpPr txBox="1"/>
          <p:nvPr/>
        </p:nvSpPr>
        <p:spPr>
          <a:xfrm>
            <a:off x="986288" y="4566822"/>
            <a:ext cx="1966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>
                <a:solidFill>
                  <a:srgbClr val="4E515E"/>
                </a:solidFill>
                <a:latin typeface="Arial"/>
              </a:rPr>
              <a:t>Management</a:t>
            </a:r>
          </a:p>
        </p:txBody>
      </p:sp>
      <p:cxnSp>
        <p:nvCxnSpPr>
          <p:cNvPr id="28" name="Connettore diritto 51">
            <a:extLst>
              <a:ext uri="{FF2B5EF4-FFF2-40B4-BE49-F238E27FC236}">
                <a16:creationId xmlns:a16="http://schemas.microsoft.com/office/drawing/2014/main" id="{A3AEF0B1-E421-8BC3-EAB8-298A9BC030EB}"/>
              </a:ext>
            </a:extLst>
          </p:cNvPr>
          <p:cNvCxnSpPr>
            <a:cxnSpLocks/>
          </p:cNvCxnSpPr>
          <p:nvPr/>
        </p:nvCxnSpPr>
        <p:spPr>
          <a:xfrm>
            <a:off x="4481375" y="1270391"/>
            <a:ext cx="0" cy="4584853"/>
          </a:xfrm>
          <a:prstGeom prst="line">
            <a:avLst/>
          </a:prstGeom>
          <a:noFill/>
          <a:ln w="76200" cap="flat" cmpd="sng" algn="ctr">
            <a:solidFill>
              <a:srgbClr val="92D050"/>
            </a:solidFill>
            <a:prstDash val="solid"/>
          </a:ln>
          <a:effectLst/>
        </p:spPr>
      </p:cxnSp>
      <p:graphicFrame>
        <p:nvGraphicFramePr>
          <p:cNvPr id="29" name="Grafico 28">
            <a:extLst>
              <a:ext uri="{FF2B5EF4-FFF2-40B4-BE49-F238E27FC236}">
                <a16:creationId xmlns:a16="http://schemas.microsoft.com/office/drawing/2014/main" id="{D617C512-C989-66D9-905A-7C021FFCB7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5720317"/>
              </p:ext>
            </p:extLst>
          </p:nvPr>
        </p:nvGraphicFramePr>
        <p:xfrm>
          <a:off x="1343871" y="1266592"/>
          <a:ext cx="36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0" name="Grafico 29">
            <a:extLst>
              <a:ext uri="{FF2B5EF4-FFF2-40B4-BE49-F238E27FC236}">
                <a16:creationId xmlns:a16="http://schemas.microsoft.com/office/drawing/2014/main" id="{BB6C2FFD-DC9A-C1F0-3540-B1E011DD9A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747119"/>
              </p:ext>
            </p:extLst>
          </p:nvPr>
        </p:nvGraphicFramePr>
        <p:xfrm>
          <a:off x="1343871" y="3694040"/>
          <a:ext cx="36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1" name="Grafico 30">
            <a:extLst>
              <a:ext uri="{FF2B5EF4-FFF2-40B4-BE49-F238E27FC236}">
                <a16:creationId xmlns:a16="http://schemas.microsoft.com/office/drawing/2014/main" id="{788CEF9F-386F-5DF5-54D2-BD263AA2E4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1340904"/>
              </p:ext>
            </p:extLst>
          </p:nvPr>
        </p:nvGraphicFramePr>
        <p:xfrm>
          <a:off x="3835093" y="3694040"/>
          <a:ext cx="36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2" name="Grafico 31">
            <a:extLst>
              <a:ext uri="{FF2B5EF4-FFF2-40B4-BE49-F238E27FC236}">
                <a16:creationId xmlns:a16="http://schemas.microsoft.com/office/drawing/2014/main" id="{A4C69CCD-F6D3-6542-8BBE-402F3EDDC8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620917"/>
              </p:ext>
            </p:extLst>
          </p:nvPr>
        </p:nvGraphicFramePr>
        <p:xfrm>
          <a:off x="3835093" y="1265388"/>
          <a:ext cx="36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148540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D3D1114-FA87-C058-505F-538058458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-8483" y="0"/>
            <a:ext cx="12200483" cy="6869403"/>
          </a:xfr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3EC93E5-C841-0B08-FE45-1BCA68B8A29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77600" y="-41526"/>
            <a:ext cx="914400" cy="914400"/>
          </a:xfrm>
        </p:spPr>
        <p:txBody>
          <a:bodyPr/>
          <a:lstStyle/>
          <a:p>
            <a:fld id="{00000000-1234-1234-1234-123412341234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3" name="Google Shape;63;p13">
            <a:extLst>
              <a:ext uri="{FF2B5EF4-FFF2-40B4-BE49-F238E27FC236}">
                <a16:creationId xmlns:a16="http://schemas.microsoft.com/office/drawing/2014/main" id="{F3A2823F-B5A5-8FCA-1F02-CC4B44C36435}"/>
              </a:ext>
            </a:extLst>
          </p:cNvPr>
          <p:cNvSpPr txBox="1">
            <a:spLocks/>
          </p:cNvSpPr>
          <p:nvPr/>
        </p:nvSpPr>
        <p:spPr>
          <a:xfrm>
            <a:off x="986287" y="150471"/>
            <a:ext cx="9721041" cy="763929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8320"/>
              </a:lnSpc>
              <a:defRPr/>
            </a:pPr>
            <a:r>
              <a:rPr lang="it-IT" sz="4000" b="1" kern="12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Strumenti bancari utilizzati</a:t>
            </a:r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BD24C902-CA1E-C538-19F5-F5E0A07B2D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7770395"/>
              </p:ext>
            </p:extLst>
          </p:nvPr>
        </p:nvGraphicFramePr>
        <p:xfrm>
          <a:off x="1056000" y="1089000"/>
          <a:ext cx="1008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32664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D3D1114-FA87-C058-505F-538058458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-8483" y="0"/>
            <a:ext cx="12200483" cy="6869403"/>
          </a:xfr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7047D85-837E-79E9-6A1F-72C80B10456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77600" y="-41526"/>
            <a:ext cx="914400" cy="914400"/>
          </a:xfrm>
        </p:spPr>
        <p:txBody>
          <a:bodyPr/>
          <a:lstStyle/>
          <a:p>
            <a:fld id="{00000000-1234-1234-1234-123412341234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3" name="Google Shape;63;p13">
            <a:extLst>
              <a:ext uri="{FF2B5EF4-FFF2-40B4-BE49-F238E27FC236}">
                <a16:creationId xmlns:a16="http://schemas.microsoft.com/office/drawing/2014/main" id="{AB6BEBA4-A2E9-25ED-9620-CFF0C891BE31}"/>
              </a:ext>
            </a:extLst>
          </p:cNvPr>
          <p:cNvSpPr txBox="1">
            <a:spLocks/>
          </p:cNvSpPr>
          <p:nvPr/>
        </p:nvSpPr>
        <p:spPr>
          <a:xfrm>
            <a:off x="986288" y="150471"/>
            <a:ext cx="9224512" cy="763929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8320"/>
              </a:lnSpc>
              <a:defRPr/>
            </a:pPr>
            <a:r>
              <a:rPr lang="it-IT" sz="4000" b="1" kern="12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Strumenti assicurativi utilizzati</a:t>
            </a:r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711B667A-4476-AC9B-71B5-B54EEE5D4F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6246587"/>
              </p:ext>
            </p:extLst>
          </p:nvPr>
        </p:nvGraphicFramePr>
        <p:xfrm>
          <a:off x="1056000" y="1089000"/>
          <a:ext cx="1008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95502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D3D1114-FA87-C058-505F-538058458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-8483" y="0"/>
            <a:ext cx="12200483" cy="6869403"/>
          </a:xfr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00F2474-1597-8BDE-F143-F31E8810930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77600" y="-41526"/>
            <a:ext cx="914400" cy="914400"/>
          </a:xfrm>
        </p:spPr>
        <p:txBody>
          <a:bodyPr/>
          <a:lstStyle/>
          <a:p>
            <a:fld id="{00000000-1234-1234-1234-123412341234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3" name="Google Shape;63;p13">
            <a:extLst>
              <a:ext uri="{FF2B5EF4-FFF2-40B4-BE49-F238E27FC236}">
                <a16:creationId xmlns:a16="http://schemas.microsoft.com/office/drawing/2014/main" id="{FDB16D24-6094-7D33-9E36-2B4C384D98D7}"/>
              </a:ext>
            </a:extLst>
          </p:cNvPr>
          <p:cNvSpPr txBox="1">
            <a:spLocks/>
          </p:cNvSpPr>
          <p:nvPr/>
        </p:nvSpPr>
        <p:spPr>
          <a:xfrm>
            <a:off x="986287" y="150471"/>
            <a:ext cx="10163493" cy="763929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8320"/>
              </a:lnSpc>
              <a:defRPr/>
            </a:pPr>
            <a:r>
              <a:rPr lang="it-IT" sz="3200" b="1" kern="12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Utilizzo </a:t>
            </a:r>
            <a:r>
              <a:rPr lang="it-IT" sz="3200" b="1" kern="1200" dirty="0" err="1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piatt</a:t>
            </a:r>
            <a:r>
              <a:rPr lang="it-IT" sz="3200" b="1" kern="12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digitale per raccolta fondi</a:t>
            </a:r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80D9A736-5E70-3057-F6D3-ED9CF567DA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7453309"/>
              </p:ext>
            </p:extLst>
          </p:nvPr>
        </p:nvGraphicFramePr>
        <p:xfrm>
          <a:off x="882835" y="1971403"/>
          <a:ext cx="5597259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Fumetto 2 7">
            <a:extLst>
              <a:ext uri="{FF2B5EF4-FFF2-40B4-BE49-F238E27FC236}">
                <a16:creationId xmlns:a16="http://schemas.microsoft.com/office/drawing/2014/main" id="{9FF962CE-AE5D-8AA3-0491-1D0F5C765193}"/>
              </a:ext>
            </a:extLst>
          </p:cNvPr>
          <p:cNvSpPr/>
          <p:nvPr/>
        </p:nvSpPr>
        <p:spPr>
          <a:xfrm>
            <a:off x="5676813" y="1076564"/>
            <a:ext cx="3675016" cy="2002654"/>
          </a:xfrm>
          <a:prstGeom prst="wedgeRoundRectCallout">
            <a:avLst>
              <a:gd name="adj1" fmla="val -74255"/>
              <a:gd name="adj2" fmla="val -1693"/>
              <a:gd name="adj3" fmla="val 16667"/>
            </a:avLst>
          </a:prstGeom>
          <a:noFill/>
          <a:ln w="6032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BFDE6E2-B187-492A-4040-9959438FBD6E}"/>
              </a:ext>
            </a:extLst>
          </p:cNvPr>
          <p:cNvSpPr txBox="1"/>
          <p:nvPr/>
        </p:nvSpPr>
        <p:spPr>
          <a:xfrm>
            <a:off x="5823025" y="1047893"/>
            <a:ext cx="33825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Solo le</a:t>
            </a:r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reti di grandi dimensioni 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(con più di mille organizzazioni aderenti) hanno risposto che fra il 20 e il 50% delle organizzazioni aderenti hanno utilizzato almeno una volta una piattaforma digitale di raccolta fondi</a:t>
            </a:r>
          </a:p>
        </p:txBody>
      </p:sp>
    </p:spTree>
    <p:extLst>
      <p:ext uri="{BB962C8B-B14F-4D97-AF65-F5344CB8AC3E}">
        <p14:creationId xmlns:p14="http://schemas.microsoft.com/office/powerpoint/2010/main" val="2471015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D3D1114-FA87-C058-505F-538058458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-8483" y="0"/>
            <a:ext cx="12200483" cy="6869403"/>
          </a:xfr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98009A2-0E18-A16C-80A4-E4AF0C20A54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77600" y="-41526"/>
            <a:ext cx="914400" cy="914400"/>
          </a:xfrm>
        </p:spPr>
        <p:txBody>
          <a:bodyPr/>
          <a:lstStyle/>
          <a:p>
            <a:fld id="{00000000-1234-1234-1234-123412341234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3" name="Google Shape;63;p13">
            <a:extLst>
              <a:ext uri="{FF2B5EF4-FFF2-40B4-BE49-F238E27FC236}">
                <a16:creationId xmlns:a16="http://schemas.microsoft.com/office/drawing/2014/main" id="{496AAE65-9BBA-0D37-AC64-EF548579240B}"/>
              </a:ext>
            </a:extLst>
          </p:cNvPr>
          <p:cNvSpPr txBox="1">
            <a:spLocks/>
          </p:cNvSpPr>
          <p:nvPr/>
        </p:nvSpPr>
        <p:spPr>
          <a:xfrm>
            <a:off x="986287" y="150471"/>
            <a:ext cx="10163493" cy="763929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8320"/>
              </a:lnSpc>
              <a:defRPr/>
            </a:pPr>
            <a:r>
              <a:rPr lang="it-IT" sz="40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Utilizzo servizi finanziari «misti»</a:t>
            </a:r>
            <a:endParaRPr lang="it-IT" sz="4000" b="1" kern="1200" dirty="0">
              <a:solidFill>
                <a:srgbClr val="92D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A4983703-A658-F21B-18F1-84C7D8C9FD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6133258"/>
              </p:ext>
            </p:extLst>
          </p:nvPr>
        </p:nvGraphicFramePr>
        <p:xfrm>
          <a:off x="1056000" y="1089000"/>
          <a:ext cx="1008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20209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D3D1114-FA87-C058-505F-538058458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-8483" y="0"/>
            <a:ext cx="12200483" cy="6869403"/>
          </a:xfr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1FE6250-3C5F-8D57-3262-8F98873E40C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77600" y="-41526"/>
            <a:ext cx="914400" cy="914400"/>
          </a:xfrm>
        </p:spPr>
        <p:txBody>
          <a:bodyPr/>
          <a:lstStyle/>
          <a:p>
            <a:fld id="{00000000-1234-1234-1234-123412341234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3" name="Google Shape;63;p13">
            <a:extLst>
              <a:ext uri="{FF2B5EF4-FFF2-40B4-BE49-F238E27FC236}">
                <a16:creationId xmlns:a16="http://schemas.microsoft.com/office/drawing/2014/main" id="{ADE79504-FC6B-4D8E-90D3-0E6917C1E874}"/>
              </a:ext>
            </a:extLst>
          </p:cNvPr>
          <p:cNvSpPr txBox="1">
            <a:spLocks/>
          </p:cNvSpPr>
          <p:nvPr/>
        </p:nvSpPr>
        <p:spPr>
          <a:xfrm>
            <a:off x="986287" y="150471"/>
            <a:ext cx="10163493" cy="763929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8320"/>
              </a:lnSpc>
              <a:defRPr/>
            </a:pPr>
            <a:r>
              <a:rPr lang="it-IT" sz="28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Tipologia collaborazioni avviate con op. </a:t>
            </a:r>
            <a:r>
              <a:rPr lang="it-IT" sz="2800" b="1" dirty="0" err="1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finanz</a:t>
            </a:r>
            <a:r>
              <a:rPr lang="it-IT" sz="28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it-IT" sz="2800" b="1" kern="1200" dirty="0">
              <a:solidFill>
                <a:srgbClr val="92D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66A0A70F-EA98-8092-FE87-130802D81C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6321882"/>
              </p:ext>
            </p:extLst>
          </p:nvPr>
        </p:nvGraphicFramePr>
        <p:xfrm>
          <a:off x="1028033" y="1089000"/>
          <a:ext cx="1008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Fumetto 2 6">
            <a:extLst>
              <a:ext uri="{FF2B5EF4-FFF2-40B4-BE49-F238E27FC236}">
                <a16:creationId xmlns:a16="http://schemas.microsoft.com/office/drawing/2014/main" id="{89829507-1212-C333-2565-AA2331A7EF39}"/>
              </a:ext>
            </a:extLst>
          </p:cNvPr>
          <p:cNvSpPr/>
          <p:nvPr/>
        </p:nvSpPr>
        <p:spPr>
          <a:xfrm>
            <a:off x="7248131" y="4667794"/>
            <a:ext cx="3741749" cy="1716447"/>
          </a:xfrm>
          <a:prstGeom prst="wedgeRoundRectCallout">
            <a:avLst>
              <a:gd name="adj1" fmla="val -34825"/>
              <a:gd name="adj2" fmla="val -73838"/>
              <a:gd name="adj3" fmla="val 16667"/>
            </a:avLst>
          </a:prstGeom>
          <a:noFill/>
          <a:ln w="6032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B67D906-8053-4C08-A4C5-680CE9D20841}"/>
              </a:ext>
            </a:extLst>
          </p:cNvPr>
          <p:cNvSpPr txBox="1"/>
          <p:nvPr/>
        </p:nvSpPr>
        <p:spPr>
          <a:xfrm>
            <a:off x="7248131" y="4879211"/>
            <a:ext cx="37417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reti di grandi dimensioni tendono ad utilizzare di più strumenti non finanziari. In particolare attraverso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l’inserimento in network 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attività di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formazione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Le reti di piccole dimensioni invece prediligono il welfare aziendale e l’accesso a piattaforme di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crowdfunding</a:t>
            </a:r>
          </a:p>
        </p:txBody>
      </p:sp>
    </p:spTree>
    <p:extLst>
      <p:ext uri="{BB962C8B-B14F-4D97-AF65-F5344CB8AC3E}">
        <p14:creationId xmlns:p14="http://schemas.microsoft.com/office/powerpoint/2010/main" val="2251731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D3D1114-FA87-C058-505F-538058458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-32209" y="0"/>
            <a:ext cx="12200483" cy="6869403"/>
          </a:xfr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D0A4BC2-6160-33E1-EAFA-C154A029B5D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77600" y="-41526"/>
            <a:ext cx="914400" cy="914400"/>
          </a:xfrm>
        </p:spPr>
        <p:txBody>
          <a:bodyPr/>
          <a:lstStyle/>
          <a:p>
            <a:fld id="{00000000-1234-1234-1234-123412341234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3" name="Google Shape;63;p13">
            <a:extLst>
              <a:ext uri="{FF2B5EF4-FFF2-40B4-BE49-F238E27FC236}">
                <a16:creationId xmlns:a16="http://schemas.microsoft.com/office/drawing/2014/main" id="{ED1944B7-BEFF-D65F-DA08-8D920BC58677}"/>
              </a:ext>
            </a:extLst>
          </p:cNvPr>
          <p:cNvSpPr txBox="1">
            <a:spLocks/>
          </p:cNvSpPr>
          <p:nvPr/>
        </p:nvSpPr>
        <p:spPr>
          <a:xfrm>
            <a:off x="986287" y="150471"/>
            <a:ext cx="10163493" cy="763929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8320"/>
              </a:lnSpc>
              <a:defRPr/>
            </a:pPr>
            <a:r>
              <a:rPr lang="it-IT" sz="2800" b="1" kern="12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Rilevanza delle diverse fonti di finanziamento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81424C0-E752-35DD-CE14-C8B80D0F77E3}"/>
              </a:ext>
            </a:extLst>
          </p:cNvPr>
          <p:cNvSpPr txBox="1"/>
          <p:nvPr/>
        </p:nvSpPr>
        <p:spPr>
          <a:xfrm>
            <a:off x="2921704" y="924579"/>
            <a:ext cx="1660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Banche</a:t>
            </a:r>
          </a:p>
        </p:txBody>
      </p:sp>
      <p:sp>
        <p:nvSpPr>
          <p:cNvPr id="6" name="Croce 5">
            <a:extLst>
              <a:ext uri="{FF2B5EF4-FFF2-40B4-BE49-F238E27FC236}">
                <a16:creationId xmlns:a16="http://schemas.microsoft.com/office/drawing/2014/main" id="{A4C7ED5E-BDAF-4B38-34C1-580A061626DC}"/>
              </a:ext>
            </a:extLst>
          </p:cNvPr>
          <p:cNvSpPr/>
          <p:nvPr/>
        </p:nvSpPr>
        <p:spPr>
          <a:xfrm>
            <a:off x="3920613" y="1254842"/>
            <a:ext cx="4350774" cy="4348315"/>
          </a:xfrm>
          <a:prstGeom prst="plus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AAB40964-5537-97C5-336A-23100A74FE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3765902"/>
              </p:ext>
            </p:extLst>
          </p:nvPr>
        </p:nvGraphicFramePr>
        <p:xfrm>
          <a:off x="986287" y="1280532"/>
          <a:ext cx="50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1C9CFF18-001D-DC22-0CD7-D7C0C5C859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4847823"/>
              </p:ext>
            </p:extLst>
          </p:nvPr>
        </p:nvGraphicFramePr>
        <p:xfrm>
          <a:off x="6165713" y="1280532"/>
          <a:ext cx="50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39785CC3-AB5B-9905-CEA1-CA0466A46353}"/>
              </a:ext>
            </a:extLst>
          </p:cNvPr>
          <p:cNvSpPr txBox="1"/>
          <p:nvPr/>
        </p:nvSpPr>
        <p:spPr>
          <a:xfrm>
            <a:off x="7685331" y="961287"/>
            <a:ext cx="2854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Compagnie assicurative</a:t>
            </a:r>
          </a:p>
        </p:txBody>
      </p:sp>
      <p:graphicFrame>
        <p:nvGraphicFramePr>
          <p:cNvPr id="10" name="Grafico 9">
            <a:extLst>
              <a:ext uri="{FF2B5EF4-FFF2-40B4-BE49-F238E27FC236}">
                <a16:creationId xmlns:a16="http://schemas.microsoft.com/office/drawing/2014/main" id="{2684D078-7896-323B-802F-855D67671E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8264737"/>
              </p:ext>
            </p:extLst>
          </p:nvPr>
        </p:nvGraphicFramePr>
        <p:xfrm>
          <a:off x="985417" y="3736712"/>
          <a:ext cx="50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A156B3B-E5EE-A502-4515-715066881036}"/>
              </a:ext>
            </a:extLst>
          </p:cNvPr>
          <p:cNvSpPr txBox="1"/>
          <p:nvPr/>
        </p:nvSpPr>
        <p:spPr>
          <a:xfrm>
            <a:off x="2945919" y="3479880"/>
            <a:ext cx="1660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Fondazioni</a:t>
            </a:r>
          </a:p>
        </p:txBody>
      </p:sp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3B3FEF34-DB11-B6B7-933C-04F34B9672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2288636"/>
              </p:ext>
            </p:extLst>
          </p:nvPr>
        </p:nvGraphicFramePr>
        <p:xfrm>
          <a:off x="6165713" y="3736712"/>
          <a:ext cx="50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DB6534F-E3F2-5AC6-ACBC-E0C5309B6A0B}"/>
              </a:ext>
            </a:extLst>
          </p:cNvPr>
          <p:cNvSpPr txBox="1"/>
          <p:nvPr/>
        </p:nvSpPr>
        <p:spPr>
          <a:xfrm>
            <a:off x="7685331" y="3466222"/>
            <a:ext cx="2854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Fondi di investimento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ECB40392-F4DE-7877-12E2-B8AE41EA8B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4674"/>
          <a:stretch/>
        </p:blipFill>
        <p:spPr>
          <a:xfrm>
            <a:off x="2074807" y="5982668"/>
            <a:ext cx="7986452" cy="420448"/>
          </a:xfrm>
          <a:prstGeom prst="rect">
            <a:avLst/>
          </a:prstGeom>
        </p:spPr>
      </p:pic>
      <p:sp>
        <p:nvSpPr>
          <p:cNvPr id="17" name="Fumetto 2 16">
            <a:extLst>
              <a:ext uri="{FF2B5EF4-FFF2-40B4-BE49-F238E27FC236}">
                <a16:creationId xmlns:a16="http://schemas.microsoft.com/office/drawing/2014/main" id="{B51D69FA-EE19-B19B-EC5A-787F3EAE5ACB}"/>
              </a:ext>
            </a:extLst>
          </p:cNvPr>
          <p:cNvSpPr/>
          <p:nvPr/>
        </p:nvSpPr>
        <p:spPr>
          <a:xfrm>
            <a:off x="4032407" y="985684"/>
            <a:ext cx="1857672" cy="983672"/>
          </a:xfrm>
          <a:prstGeom prst="wedgeRoundRectCallout">
            <a:avLst>
              <a:gd name="adj1" fmla="val -56470"/>
              <a:gd name="adj2" fmla="val -2128"/>
              <a:gd name="adj3" fmla="val 16667"/>
            </a:avLst>
          </a:prstGeom>
          <a:noFill/>
          <a:ln w="6032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5BE79F3-7681-1A5D-AE21-95A92AC586E4}"/>
              </a:ext>
            </a:extLst>
          </p:cNvPr>
          <p:cNvSpPr txBox="1"/>
          <p:nvPr/>
        </p:nvSpPr>
        <p:spPr>
          <a:xfrm>
            <a:off x="4027731" y="1000343"/>
            <a:ext cx="18576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organizzazioni aderenti tendono a rivolgersi alle banche</a:t>
            </a:r>
          </a:p>
        </p:txBody>
      </p:sp>
      <p:sp>
        <p:nvSpPr>
          <p:cNvPr id="19" name="Fumetto 2 18">
            <a:extLst>
              <a:ext uri="{FF2B5EF4-FFF2-40B4-BE49-F238E27FC236}">
                <a16:creationId xmlns:a16="http://schemas.microsoft.com/office/drawing/2014/main" id="{E5F209DE-C9DE-1462-F34E-814F329E102D}"/>
              </a:ext>
            </a:extLst>
          </p:cNvPr>
          <p:cNvSpPr/>
          <p:nvPr/>
        </p:nvSpPr>
        <p:spPr>
          <a:xfrm>
            <a:off x="155895" y="3421960"/>
            <a:ext cx="2625646" cy="763929"/>
          </a:xfrm>
          <a:prstGeom prst="wedgeRoundRectCallout">
            <a:avLst>
              <a:gd name="adj1" fmla="val 59202"/>
              <a:gd name="adj2" fmla="val -3013"/>
              <a:gd name="adj3" fmla="val 16667"/>
            </a:avLst>
          </a:prstGeom>
          <a:noFill/>
          <a:ln w="6032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83361E3-C696-FC43-2E2E-4CA7EF6F812B}"/>
              </a:ext>
            </a:extLst>
          </p:cNvPr>
          <p:cNvSpPr txBox="1"/>
          <p:nvPr/>
        </p:nvSpPr>
        <p:spPr>
          <a:xfrm>
            <a:off x="155894" y="3440532"/>
            <a:ext cx="26256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organizzazioni nazionali tendono più a rivolgersi ad assicurazioni e fondazioni</a:t>
            </a:r>
          </a:p>
        </p:txBody>
      </p:sp>
      <p:cxnSp>
        <p:nvCxnSpPr>
          <p:cNvPr id="15" name="Connettore diritto 51">
            <a:extLst>
              <a:ext uri="{FF2B5EF4-FFF2-40B4-BE49-F238E27FC236}">
                <a16:creationId xmlns:a16="http://schemas.microsoft.com/office/drawing/2014/main" id="{770E3CEC-1C55-F7F3-0655-67C6DA86BE12}"/>
              </a:ext>
            </a:extLst>
          </p:cNvPr>
          <p:cNvCxnSpPr>
            <a:cxnSpLocks/>
          </p:cNvCxnSpPr>
          <p:nvPr/>
        </p:nvCxnSpPr>
        <p:spPr>
          <a:xfrm>
            <a:off x="6096000" y="1211150"/>
            <a:ext cx="0" cy="4584853"/>
          </a:xfrm>
          <a:prstGeom prst="line">
            <a:avLst/>
          </a:prstGeom>
          <a:noFill/>
          <a:ln w="76200" cap="flat" cmpd="sng" algn="ctr">
            <a:solidFill>
              <a:srgbClr val="92D050"/>
            </a:solidFill>
            <a:prstDash val="solid"/>
          </a:ln>
          <a:effectLst/>
        </p:spPr>
      </p:cxnSp>
      <p:cxnSp>
        <p:nvCxnSpPr>
          <p:cNvPr id="16" name="Connettore diritto 51">
            <a:extLst>
              <a:ext uri="{FF2B5EF4-FFF2-40B4-BE49-F238E27FC236}">
                <a16:creationId xmlns:a16="http://schemas.microsoft.com/office/drawing/2014/main" id="{1D337874-3853-6241-570D-5E38C594B1DA}"/>
              </a:ext>
            </a:extLst>
          </p:cNvPr>
          <p:cNvCxnSpPr>
            <a:cxnSpLocks/>
          </p:cNvCxnSpPr>
          <p:nvPr/>
        </p:nvCxnSpPr>
        <p:spPr>
          <a:xfrm flipH="1">
            <a:off x="3836504" y="3421960"/>
            <a:ext cx="4434883" cy="7040"/>
          </a:xfrm>
          <a:prstGeom prst="line">
            <a:avLst/>
          </a:prstGeom>
          <a:noFill/>
          <a:ln w="76200" cap="flat" cmpd="sng" algn="ctr">
            <a:solidFill>
              <a:srgbClr val="92D050"/>
            </a:solidFill>
            <a:prstDash val="solid"/>
          </a:ln>
          <a:effectLst/>
        </p:spPr>
      </p:cxnSp>
      <p:sp>
        <p:nvSpPr>
          <p:cNvPr id="25" name="Rettangolo 24">
            <a:extLst>
              <a:ext uri="{FF2B5EF4-FFF2-40B4-BE49-F238E27FC236}">
                <a16:creationId xmlns:a16="http://schemas.microsoft.com/office/drawing/2014/main" id="{BDD1F46D-3019-C942-0E65-465D106D285A}"/>
              </a:ext>
            </a:extLst>
          </p:cNvPr>
          <p:cNvSpPr/>
          <p:nvPr/>
        </p:nvSpPr>
        <p:spPr>
          <a:xfrm>
            <a:off x="6329661" y="6109487"/>
            <a:ext cx="126460" cy="16883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B3996A84-040A-D2C3-F65A-66116C30D983}"/>
              </a:ext>
            </a:extLst>
          </p:cNvPr>
          <p:cNvSpPr/>
          <p:nvPr/>
        </p:nvSpPr>
        <p:spPr>
          <a:xfrm>
            <a:off x="3830057" y="6089143"/>
            <a:ext cx="126460" cy="1688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4940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D3D1114-FA87-C058-505F-538058458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-8483" y="0"/>
            <a:ext cx="12200483" cy="6869403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1E66AF1-69D4-B42A-BDED-823F2AB3F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58" y="245541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it-IT" sz="3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Quest’anno il Forum Terzo Settore ha deciso di condurre una ricerca volta ad analizzare i </a:t>
            </a:r>
            <a:r>
              <a:rPr lang="it-IT" sz="370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legami e relazioni tra le reti di Terzo settore e gli operatori finanziari</a:t>
            </a:r>
            <a:br>
              <a:rPr lang="it-IT" sz="3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it-IT" sz="3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it-IT" sz="3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 questionario è stato realizzato in collaborazione con AICCON con il coordinamento scientifico di Paolo Venturi</a:t>
            </a:r>
            <a:br>
              <a:rPr lang="it-IT" sz="3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it-IT" sz="37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829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D3D1114-FA87-C058-505F-538058458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-8483" y="0"/>
            <a:ext cx="12200483" cy="6869403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1E66AF1-69D4-B42A-BDED-823F2AB3F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58" y="302994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it-IT" sz="3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ricerca è stata realizzata attraverso l’invio di un questionario anonimo </a:t>
            </a:r>
            <a:br>
              <a:rPr lang="it-IT" sz="3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it-IT" sz="3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tutte le organizzazioni aderenti al Forum Nazionale del Terzo Settore. </a:t>
            </a:r>
            <a:br>
              <a:rPr lang="it-IT" sz="3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it-IT" sz="3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it-IT" sz="3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Hanno risposto al questionario 31 reti su 99, pari al 31,3% del totale. </a:t>
            </a:r>
            <a:br>
              <a:rPr lang="it-IT" sz="3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it-IT" sz="3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rispondere, però, sono state principalmente organizzazioni di grandi dimensioni</a:t>
            </a:r>
            <a:br>
              <a:rPr lang="it-IT" sz="3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it-IT" sz="37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it-IT" sz="37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729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D3D1114-FA87-C058-505F-538058458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0"/>
            <a:ext cx="12200483" cy="6869403"/>
          </a:xfrm>
        </p:spPr>
      </p:pic>
      <p:sp>
        <p:nvSpPr>
          <p:cNvPr id="3" name="Segnaposto numero diapositiva 1">
            <a:extLst>
              <a:ext uri="{FF2B5EF4-FFF2-40B4-BE49-F238E27FC236}">
                <a16:creationId xmlns:a16="http://schemas.microsoft.com/office/drawing/2014/main" id="{82CC7366-1929-3950-9059-5F3EAC99240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77592" y="0"/>
            <a:ext cx="914400" cy="914400"/>
          </a:xfrm>
        </p:spPr>
        <p:txBody>
          <a:bodyPr/>
          <a:lstStyle/>
          <a:p>
            <a:fld id="{00000000-1234-1234-1234-123412341234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4" name="Google Shape;63;p13">
            <a:extLst>
              <a:ext uri="{FF2B5EF4-FFF2-40B4-BE49-F238E27FC236}">
                <a16:creationId xmlns:a16="http://schemas.microsoft.com/office/drawing/2014/main" id="{6279E98D-CE54-0025-3DBF-A6807FF30DC3}"/>
              </a:ext>
            </a:extLst>
          </p:cNvPr>
          <p:cNvSpPr txBox="1">
            <a:spLocks/>
          </p:cNvSpPr>
          <p:nvPr/>
        </p:nvSpPr>
        <p:spPr>
          <a:xfrm>
            <a:off x="1220617" y="150471"/>
            <a:ext cx="10448066" cy="763929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8320"/>
              </a:lnSpc>
              <a:defRPr/>
            </a:pPr>
            <a:r>
              <a:rPr lang="it-IT" sz="24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Tipologia giuridica prevalente tra gli enti aderenti alla rete</a:t>
            </a:r>
            <a:endParaRPr lang="it-IT" sz="2400" b="1" kern="1200" dirty="0">
              <a:solidFill>
                <a:srgbClr val="92D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7EF38703-4ABE-FA14-45A4-D18A728214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4057455"/>
              </p:ext>
            </p:extLst>
          </p:nvPr>
        </p:nvGraphicFramePr>
        <p:xfrm>
          <a:off x="1248701" y="996745"/>
          <a:ext cx="9694598" cy="4864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Fumetto 2 8">
            <a:extLst>
              <a:ext uri="{FF2B5EF4-FFF2-40B4-BE49-F238E27FC236}">
                <a16:creationId xmlns:a16="http://schemas.microsoft.com/office/drawing/2014/main" id="{00935917-F867-78D9-DE7C-2A763EC9E28C}"/>
              </a:ext>
            </a:extLst>
          </p:cNvPr>
          <p:cNvSpPr/>
          <p:nvPr/>
        </p:nvSpPr>
        <p:spPr>
          <a:xfrm>
            <a:off x="7993044" y="1177200"/>
            <a:ext cx="2561746" cy="544010"/>
          </a:xfrm>
          <a:prstGeom prst="wedgeRoundRectCallout">
            <a:avLst>
              <a:gd name="adj1" fmla="val -60659"/>
              <a:gd name="adj2" fmla="val -2128"/>
              <a:gd name="adj3" fmla="val 16667"/>
            </a:avLst>
          </a:prstGeom>
          <a:noFill/>
          <a:ln w="6032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1CDC3B3-8ED3-DDDD-2D4E-B5E9CAC752F0}"/>
              </a:ext>
            </a:extLst>
          </p:cNvPr>
          <p:cNvSpPr txBox="1"/>
          <p:nvPr/>
        </p:nvSpPr>
        <p:spPr>
          <a:xfrm>
            <a:off x="7993044" y="1259545"/>
            <a:ext cx="2561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Gruppi informali, parrocchie, oratori, reti eterogenee</a:t>
            </a:r>
          </a:p>
        </p:txBody>
      </p:sp>
    </p:spTree>
    <p:extLst>
      <p:ext uri="{BB962C8B-B14F-4D97-AF65-F5344CB8AC3E}">
        <p14:creationId xmlns:p14="http://schemas.microsoft.com/office/powerpoint/2010/main" val="1210562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D3D1114-FA87-C058-505F-538058458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-8483" y="0"/>
            <a:ext cx="12200483" cy="6869403"/>
          </a:xfrm>
        </p:spPr>
      </p:pic>
      <p:sp>
        <p:nvSpPr>
          <p:cNvPr id="3" name="Segnaposto numero diapositiva 1">
            <a:extLst>
              <a:ext uri="{FF2B5EF4-FFF2-40B4-BE49-F238E27FC236}">
                <a16:creationId xmlns:a16="http://schemas.microsoft.com/office/drawing/2014/main" id="{D7042B9F-D6DC-0C28-3F17-D474DAAE4E2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77592" y="0"/>
            <a:ext cx="914400" cy="914400"/>
          </a:xfrm>
        </p:spPr>
        <p:txBody>
          <a:bodyPr/>
          <a:lstStyle/>
          <a:p>
            <a:fld id="{00000000-1234-1234-1234-123412341234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4" name="Google Shape;63;p13">
            <a:extLst>
              <a:ext uri="{FF2B5EF4-FFF2-40B4-BE49-F238E27FC236}">
                <a16:creationId xmlns:a16="http://schemas.microsoft.com/office/drawing/2014/main" id="{8DAF45A9-0ECC-554C-17BD-BEDE8C99466D}"/>
              </a:ext>
            </a:extLst>
          </p:cNvPr>
          <p:cNvSpPr txBox="1">
            <a:spLocks/>
          </p:cNvSpPr>
          <p:nvPr/>
        </p:nvSpPr>
        <p:spPr>
          <a:xfrm>
            <a:off x="986288" y="150471"/>
            <a:ext cx="8016800" cy="763929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8320"/>
              </a:lnSpc>
              <a:defRPr/>
            </a:pPr>
            <a:r>
              <a:rPr lang="it-IT" sz="40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Ruolo rispondenti</a:t>
            </a:r>
            <a:endParaRPr lang="it-IT" sz="4000" b="1" kern="1200" dirty="0">
              <a:solidFill>
                <a:srgbClr val="92D0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779F10FB-AE6F-5EF7-220B-81CE822BCB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2432918"/>
              </p:ext>
            </p:extLst>
          </p:nvPr>
        </p:nvGraphicFramePr>
        <p:xfrm>
          <a:off x="1051758" y="1089000"/>
          <a:ext cx="1008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40386BC1-B9D2-2682-7A7E-537A4B0E22A1}"/>
              </a:ext>
            </a:extLst>
          </p:cNvPr>
          <p:cNvSpPr txBox="1"/>
          <p:nvPr/>
        </p:nvSpPr>
        <p:spPr>
          <a:xfrm>
            <a:off x="10235378" y="2251585"/>
            <a:ext cx="758091" cy="369332"/>
          </a:xfrm>
          <a:prstGeom prst="rect">
            <a:avLst/>
          </a:prstGeom>
          <a:solidFill>
            <a:schemeClr val="bg1"/>
          </a:solidFill>
          <a:ln w="317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54,1%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2A995F4-BA45-1913-3CB2-04D70208760C}"/>
              </a:ext>
            </a:extLst>
          </p:cNvPr>
          <p:cNvSpPr txBox="1"/>
          <p:nvPr/>
        </p:nvSpPr>
        <p:spPr>
          <a:xfrm>
            <a:off x="10235379" y="4237083"/>
            <a:ext cx="758091" cy="369332"/>
          </a:xfrm>
          <a:prstGeom prst="rect">
            <a:avLst/>
          </a:prstGeom>
          <a:solidFill>
            <a:schemeClr val="bg1"/>
          </a:solidFill>
          <a:ln w="444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45,9%</a:t>
            </a:r>
          </a:p>
        </p:txBody>
      </p:sp>
    </p:spTree>
    <p:extLst>
      <p:ext uri="{BB962C8B-B14F-4D97-AF65-F5344CB8AC3E}">
        <p14:creationId xmlns:p14="http://schemas.microsoft.com/office/powerpoint/2010/main" val="300132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D3D1114-FA87-C058-505F-538058458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-8483" y="0"/>
            <a:ext cx="12200483" cy="6869403"/>
          </a:xfrm>
        </p:spPr>
      </p:pic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EEF92D7B-4C70-72D2-5C38-0526EF32C9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2770541"/>
              </p:ext>
            </p:extLst>
          </p:nvPr>
        </p:nvGraphicFramePr>
        <p:xfrm>
          <a:off x="870718" y="1165975"/>
          <a:ext cx="10080000" cy="46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egnaposto numero diapositiva 1">
            <a:extLst>
              <a:ext uri="{FF2B5EF4-FFF2-40B4-BE49-F238E27FC236}">
                <a16:creationId xmlns:a16="http://schemas.microsoft.com/office/drawing/2014/main" id="{2E49676A-7A79-EFCB-730D-90AE6E1C66F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77592" y="0"/>
            <a:ext cx="914400" cy="914400"/>
          </a:xfrm>
        </p:spPr>
        <p:txBody>
          <a:bodyPr/>
          <a:lstStyle/>
          <a:p>
            <a:fld id="{00000000-1234-1234-1234-123412341234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6" name="Google Shape;63;p13">
            <a:extLst>
              <a:ext uri="{FF2B5EF4-FFF2-40B4-BE49-F238E27FC236}">
                <a16:creationId xmlns:a16="http://schemas.microsoft.com/office/drawing/2014/main" id="{80D95C75-DEAD-D748-99F4-AB815A4F0D05}"/>
              </a:ext>
            </a:extLst>
          </p:cNvPr>
          <p:cNvSpPr txBox="1">
            <a:spLocks/>
          </p:cNvSpPr>
          <p:nvPr/>
        </p:nvSpPr>
        <p:spPr>
          <a:xfrm>
            <a:off x="986288" y="150471"/>
            <a:ext cx="9848860" cy="763929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8320"/>
              </a:lnSpc>
              <a:defRPr/>
            </a:pPr>
            <a:r>
              <a:rPr lang="it-IT" sz="4000" b="1" kern="12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Numero</a:t>
            </a:r>
            <a:r>
              <a:rPr lang="it-IT" sz="4800" b="1" kern="12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4800" b="1" kern="1200" dirty="0" err="1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</a:t>
            </a:r>
            <a:r>
              <a:rPr lang="it-IT" sz="4800" b="1" kern="12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 aderenti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DF903DB-2108-BC8B-F97E-4AE1986268B8}"/>
              </a:ext>
            </a:extLst>
          </p:cNvPr>
          <p:cNvSpPr txBox="1"/>
          <p:nvPr/>
        </p:nvSpPr>
        <p:spPr>
          <a:xfrm>
            <a:off x="10235379" y="2251586"/>
            <a:ext cx="914400" cy="369332"/>
          </a:xfrm>
          <a:prstGeom prst="rect">
            <a:avLst/>
          </a:prstGeom>
          <a:solidFill>
            <a:schemeClr val="bg1"/>
          </a:solidFill>
          <a:ln w="508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58,1%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2B02920-2D5A-27B4-182C-8BDC830AE1B7}"/>
              </a:ext>
            </a:extLst>
          </p:cNvPr>
          <p:cNvSpPr txBox="1"/>
          <p:nvPr/>
        </p:nvSpPr>
        <p:spPr>
          <a:xfrm>
            <a:off x="10235379" y="4237083"/>
            <a:ext cx="914400" cy="369332"/>
          </a:xfrm>
          <a:prstGeom prst="rect">
            <a:avLst/>
          </a:prstGeom>
          <a:solidFill>
            <a:schemeClr val="bg1"/>
          </a:solidFill>
          <a:ln w="508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it-IT"/>
              <a:t>41,9%</a:t>
            </a:r>
          </a:p>
        </p:txBody>
      </p:sp>
    </p:spTree>
    <p:extLst>
      <p:ext uri="{BB962C8B-B14F-4D97-AF65-F5344CB8AC3E}">
        <p14:creationId xmlns:p14="http://schemas.microsoft.com/office/powerpoint/2010/main" val="1131329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D3D1114-FA87-C058-505F-538058458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-8483" y="0"/>
            <a:ext cx="12200483" cy="6869403"/>
          </a:xfrm>
        </p:spPr>
      </p:pic>
      <p:sp>
        <p:nvSpPr>
          <p:cNvPr id="3" name="Segnaposto numero diapositiva 1">
            <a:extLst>
              <a:ext uri="{FF2B5EF4-FFF2-40B4-BE49-F238E27FC236}">
                <a16:creationId xmlns:a16="http://schemas.microsoft.com/office/drawing/2014/main" id="{9111DF60-E80E-6DEF-6486-96D0528FF5B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77600" y="-41526"/>
            <a:ext cx="914400" cy="914400"/>
          </a:xfrm>
        </p:spPr>
        <p:txBody>
          <a:bodyPr/>
          <a:lstStyle/>
          <a:p>
            <a:fld id="{00000000-1234-1234-1234-123412341234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4" name="Google Shape;63;p13">
            <a:extLst>
              <a:ext uri="{FF2B5EF4-FFF2-40B4-BE49-F238E27FC236}">
                <a16:creationId xmlns:a16="http://schemas.microsoft.com/office/drawing/2014/main" id="{382E098C-05C0-25C0-C07C-157DB8B0653F}"/>
              </a:ext>
            </a:extLst>
          </p:cNvPr>
          <p:cNvSpPr txBox="1">
            <a:spLocks/>
          </p:cNvSpPr>
          <p:nvPr/>
        </p:nvSpPr>
        <p:spPr>
          <a:xfrm>
            <a:off x="951094" y="142036"/>
            <a:ext cx="10279385" cy="763929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8320"/>
              </a:lnSpc>
              <a:defRPr/>
            </a:pPr>
            <a:r>
              <a:rPr lang="it-IT" sz="3600" b="1" kern="12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Entrate complessive </a:t>
            </a:r>
            <a:r>
              <a:rPr lang="it-IT" sz="3600" b="1" kern="1200" dirty="0" err="1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</a:t>
            </a:r>
            <a:r>
              <a:rPr lang="it-IT" sz="3600" b="1" kern="12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aderenti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E1C6195-E9F0-D275-A583-86B28DA73540}"/>
              </a:ext>
            </a:extLst>
          </p:cNvPr>
          <p:cNvSpPr txBox="1"/>
          <p:nvPr/>
        </p:nvSpPr>
        <p:spPr>
          <a:xfrm>
            <a:off x="2265822" y="892220"/>
            <a:ext cx="2467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Ruolo rispondenti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2668456-0CC5-EA36-AB89-64AD2A2A7B1B}"/>
              </a:ext>
            </a:extLst>
          </p:cNvPr>
          <p:cNvSpPr txBox="1"/>
          <p:nvPr/>
        </p:nvSpPr>
        <p:spPr>
          <a:xfrm>
            <a:off x="5213506" y="905965"/>
            <a:ext cx="2467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Dimensione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3468A0D-E014-CA1C-9146-BDAA0D1E016F}"/>
              </a:ext>
            </a:extLst>
          </p:cNvPr>
          <p:cNvSpPr txBox="1"/>
          <p:nvPr/>
        </p:nvSpPr>
        <p:spPr>
          <a:xfrm>
            <a:off x="7001445" y="2286308"/>
            <a:ext cx="1966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/>
              <a:t>Piccole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2243CCA-4457-12DF-5752-E648C24E4976}"/>
              </a:ext>
            </a:extLst>
          </p:cNvPr>
          <p:cNvSpPr txBox="1"/>
          <p:nvPr/>
        </p:nvSpPr>
        <p:spPr>
          <a:xfrm>
            <a:off x="7001444" y="4563688"/>
            <a:ext cx="1966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/>
              <a:t>Grandi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B5191AEA-E021-E5C1-BDE7-582878023C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130"/>
          <a:stretch/>
        </p:blipFill>
        <p:spPr>
          <a:xfrm>
            <a:off x="7710626" y="1487363"/>
            <a:ext cx="3519854" cy="3712383"/>
          </a:xfrm>
          <a:prstGeom prst="rect">
            <a:avLst/>
          </a:prstGeom>
        </p:spPr>
      </p:pic>
      <p:sp>
        <p:nvSpPr>
          <p:cNvPr id="21" name="Fumetto 2 20">
            <a:extLst>
              <a:ext uri="{FF2B5EF4-FFF2-40B4-BE49-F238E27FC236}">
                <a16:creationId xmlns:a16="http://schemas.microsoft.com/office/drawing/2014/main" id="{FB28897C-8FA4-1B2D-A810-105C0F3E6CE6}"/>
              </a:ext>
            </a:extLst>
          </p:cNvPr>
          <p:cNvSpPr/>
          <p:nvPr/>
        </p:nvSpPr>
        <p:spPr>
          <a:xfrm>
            <a:off x="7248131" y="5400569"/>
            <a:ext cx="3741749" cy="983672"/>
          </a:xfrm>
          <a:prstGeom prst="wedgeRoundRectCallout">
            <a:avLst>
              <a:gd name="adj1" fmla="val -34825"/>
              <a:gd name="adj2" fmla="val -73838"/>
              <a:gd name="adj3" fmla="val 16667"/>
            </a:avLst>
          </a:prstGeom>
          <a:noFill/>
          <a:ln w="6032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485E87F-6B8E-5502-E2EC-75DDA34229B0}"/>
              </a:ext>
            </a:extLst>
          </p:cNvPr>
          <p:cNvSpPr txBox="1"/>
          <p:nvPr/>
        </p:nvSpPr>
        <p:spPr>
          <a:xfrm>
            <a:off x="7257925" y="5484368"/>
            <a:ext cx="3741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entrate complessive tendono ad essere più alte nelle reti con meno organizzazioni aderenti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128880A-78D6-069E-E4A4-A0FC719DC01F}"/>
              </a:ext>
            </a:extLst>
          </p:cNvPr>
          <p:cNvSpPr txBox="1"/>
          <p:nvPr/>
        </p:nvSpPr>
        <p:spPr>
          <a:xfrm>
            <a:off x="986289" y="2289442"/>
            <a:ext cx="1966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>
                <a:solidFill>
                  <a:srgbClr val="4E515E"/>
                </a:solidFill>
                <a:latin typeface="Arial"/>
              </a:rPr>
              <a:t>Governance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E623A36-2186-A5A4-3DDF-DD8CE1478DB4}"/>
              </a:ext>
            </a:extLst>
          </p:cNvPr>
          <p:cNvSpPr txBox="1"/>
          <p:nvPr/>
        </p:nvSpPr>
        <p:spPr>
          <a:xfrm>
            <a:off x="986288" y="4566822"/>
            <a:ext cx="1966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>
                <a:solidFill>
                  <a:srgbClr val="4E515E"/>
                </a:solidFill>
                <a:latin typeface="Arial"/>
              </a:rPr>
              <a:t>Management</a:t>
            </a:r>
          </a:p>
        </p:txBody>
      </p:sp>
      <p:graphicFrame>
        <p:nvGraphicFramePr>
          <p:cNvPr id="28" name="Grafico 27">
            <a:extLst>
              <a:ext uri="{FF2B5EF4-FFF2-40B4-BE49-F238E27FC236}">
                <a16:creationId xmlns:a16="http://schemas.microsoft.com/office/drawing/2014/main" id="{8ABD06BE-B40D-D438-048A-6287856A8E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9519642"/>
              </p:ext>
            </p:extLst>
          </p:nvPr>
        </p:nvGraphicFramePr>
        <p:xfrm>
          <a:off x="1343871" y="3695244"/>
          <a:ext cx="36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9" name="Grafico 28">
            <a:extLst>
              <a:ext uri="{FF2B5EF4-FFF2-40B4-BE49-F238E27FC236}">
                <a16:creationId xmlns:a16="http://schemas.microsoft.com/office/drawing/2014/main" id="{2C1126E1-BDF1-09A7-7109-2D30186E16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6974813"/>
              </p:ext>
            </p:extLst>
          </p:nvPr>
        </p:nvGraphicFramePr>
        <p:xfrm>
          <a:off x="1299898" y="1270391"/>
          <a:ext cx="36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0" name="Grafico 29">
            <a:extLst>
              <a:ext uri="{FF2B5EF4-FFF2-40B4-BE49-F238E27FC236}">
                <a16:creationId xmlns:a16="http://schemas.microsoft.com/office/drawing/2014/main" id="{DFC44F19-F58C-15E9-54AA-873B263C81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5413282"/>
              </p:ext>
            </p:extLst>
          </p:nvPr>
        </p:nvGraphicFramePr>
        <p:xfrm>
          <a:off x="3855961" y="1288069"/>
          <a:ext cx="36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1" name="Grafico 30">
            <a:extLst>
              <a:ext uri="{FF2B5EF4-FFF2-40B4-BE49-F238E27FC236}">
                <a16:creationId xmlns:a16="http://schemas.microsoft.com/office/drawing/2014/main" id="{CE97CD76-E01F-1DA6-C0EC-1D8FD7FB5D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9986819"/>
              </p:ext>
            </p:extLst>
          </p:nvPr>
        </p:nvGraphicFramePr>
        <p:xfrm>
          <a:off x="3855961" y="3705405"/>
          <a:ext cx="36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32" name="Connettore diritto 51">
            <a:extLst>
              <a:ext uri="{FF2B5EF4-FFF2-40B4-BE49-F238E27FC236}">
                <a16:creationId xmlns:a16="http://schemas.microsoft.com/office/drawing/2014/main" id="{5467BF10-0353-2168-5460-2C8AB550E731}"/>
              </a:ext>
            </a:extLst>
          </p:cNvPr>
          <p:cNvCxnSpPr>
            <a:cxnSpLocks/>
          </p:cNvCxnSpPr>
          <p:nvPr/>
        </p:nvCxnSpPr>
        <p:spPr>
          <a:xfrm>
            <a:off x="4481375" y="1270391"/>
            <a:ext cx="0" cy="4584853"/>
          </a:xfrm>
          <a:prstGeom prst="line">
            <a:avLst/>
          </a:prstGeom>
          <a:noFill/>
          <a:ln w="76200" cap="flat" cmpd="sng" algn="ctr">
            <a:solidFill>
              <a:srgbClr val="92D05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378173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D3D1114-FA87-C058-505F-538058458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-8483" y="0"/>
            <a:ext cx="12200483" cy="6869403"/>
          </a:xfrm>
        </p:spPr>
      </p:pic>
      <p:sp>
        <p:nvSpPr>
          <p:cNvPr id="3" name="Segnaposto numero diapositiva 1">
            <a:extLst>
              <a:ext uri="{FF2B5EF4-FFF2-40B4-BE49-F238E27FC236}">
                <a16:creationId xmlns:a16="http://schemas.microsoft.com/office/drawing/2014/main" id="{26FC5D19-4D0A-25CE-F0BA-F332E66D315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77600" y="-41526"/>
            <a:ext cx="914400" cy="914400"/>
          </a:xfrm>
        </p:spPr>
        <p:txBody>
          <a:bodyPr/>
          <a:lstStyle/>
          <a:p>
            <a:fld id="{00000000-1234-1234-1234-123412341234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4" name="Google Shape;63;p13">
            <a:extLst>
              <a:ext uri="{FF2B5EF4-FFF2-40B4-BE49-F238E27FC236}">
                <a16:creationId xmlns:a16="http://schemas.microsoft.com/office/drawing/2014/main" id="{CCBB2A78-BF39-5BC8-75C9-D145BC4AE041}"/>
              </a:ext>
            </a:extLst>
          </p:cNvPr>
          <p:cNvSpPr txBox="1">
            <a:spLocks/>
          </p:cNvSpPr>
          <p:nvPr/>
        </p:nvSpPr>
        <p:spPr>
          <a:xfrm>
            <a:off x="951094" y="142036"/>
            <a:ext cx="10279385" cy="763929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8320"/>
              </a:lnSpc>
              <a:defRPr/>
            </a:pPr>
            <a:r>
              <a:rPr lang="it-IT" sz="4000" b="1" kern="12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Entrate </a:t>
            </a:r>
            <a:r>
              <a:rPr lang="it-IT" sz="4000" b="1" kern="1200" dirty="0" err="1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</a:t>
            </a:r>
            <a:r>
              <a:rPr lang="it-IT" sz="4000" b="1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it-IT" sz="4000" b="1" kern="12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nazionale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D87676A-080E-BE04-EAC6-281FDAEDD538}"/>
              </a:ext>
            </a:extLst>
          </p:cNvPr>
          <p:cNvSpPr txBox="1"/>
          <p:nvPr/>
        </p:nvSpPr>
        <p:spPr>
          <a:xfrm>
            <a:off x="1751008" y="908576"/>
            <a:ext cx="2467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Ruolo rispondenti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142CC8E-D119-AC41-DF97-5982EDA52C00}"/>
              </a:ext>
            </a:extLst>
          </p:cNvPr>
          <p:cNvSpPr txBox="1"/>
          <p:nvPr/>
        </p:nvSpPr>
        <p:spPr>
          <a:xfrm>
            <a:off x="5213506" y="905965"/>
            <a:ext cx="2467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Dimensione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8AD7DA5-20F2-D7EA-F251-CC39772E4FBA}"/>
              </a:ext>
            </a:extLst>
          </p:cNvPr>
          <p:cNvSpPr txBox="1"/>
          <p:nvPr/>
        </p:nvSpPr>
        <p:spPr>
          <a:xfrm>
            <a:off x="7001445" y="2286308"/>
            <a:ext cx="1966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Piccole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307D5E4-3772-9B82-A9B8-51B648DB83E5}"/>
              </a:ext>
            </a:extLst>
          </p:cNvPr>
          <p:cNvSpPr txBox="1"/>
          <p:nvPr/>
        </p:nvSpPr>
        <p:spPr>
          <a:xfrm>
            <a:off x="7001444" y="4563688"/>
            <a:ext cx="1966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/>
              <a:t>Grandi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F1C3E04C-AAC1-8D49-9DCF-7F19FADD74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69"/>
          <a:stretch/>
        </p:blipFill>
        <p:spPr>
          <a:xfrm>
            <a:off x="7914968" y="1882690"/>
            <a:ext cx="2982146" cy="2834886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85FF131-7819-38CE-BEC0-661F0C6CB308}"/>
              </a:ext>
            </a:extLst>
          </p:cNvPr>
          <p:cNvSpPr txBox="1"/>
          <p:nvPr/>
        </p:nvSpPr>
        <p:spPr>
          <a:xfrm>
            <a:off x="986289" y="2289442"/>
            <a:ext cx="1966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>
                <a:solidFill>
                  <a:srgbClr val="4E515E"/>
                </a:solidFill>
                <a:latin typeface="Arial"/>
              </a:rPr>
              <a:t>Governance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90BC1A3-8BD6-2243-A23C-9BA543DD5547}"/>
              </a:ext>
            </a:extLst>
          </p:cNvPr>
          <p:cNvSpPr txBox="1"/>
          <p:nvPr/>
        </p:nvSpPr>
        <p:spPr>
          <a:xfrm>
            <a:off x="986288" y="4566822"/>
            <a:ext cx="1966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>
                <a:solidFill>
                  <a:srgbClr val="4E515E"/>
                </a:solidFill>
                <a:latin typeface="Arial"/>
              </a:rPr>
              <a:t>Management</a:t>
            </a:r>
          </a:p>
        </p:txBody>
      </p:sp>
      <p:graphicFrame>
        <p:nvGraphicFramePr>
          <p:cNvPr id="19" name="Grafico 18">
            <a:extLst>
              <a:ext uri="{FF2B5EF4-FFF2-40B4-BE49-F238E27FC236}">
                <a16:creationId xmlns:a16="http://schemas.microsoft.com/office/drawing/2014/main" id="{C2834065-32D8-BC20-FA7F-E28A9A7E14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0233275"/>
              </p:ext>
            </p:extLst>
          </p:nvPr>
        </p:nvGraphicFramePr>
        <p:xfrm>
          <a:off x="1343871" y="1437301"/>
          <a:ext cx="36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Grafico 19">
            <a:extLst>
              <a:ext uri="{FF2B5EF4-FFF2-40B4-BE49-F238E27FC236}">
                <a16:creationId xmlns:a16="http://schemas.microsoft.com/office/drawing/2014/main" id="{CE4386ED-A258-2FC8-FBF0-29F1A53FF2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3827444"/>
              </p:ext>
            </p:extLst>
          </p:nvPr>
        </p:nvGraphicFramePr>
        <p:xfrm>
          <a:off x="1343871" y="3705405"/>
          <a:ext cx="36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Grafico 20">
            <a:extLst>
              <a:ext uri="{FF2B5EF4-FFF2-40B4-BE49-F238E27FC236}">
                <a16:creationId xmlns:a16="http://schemas.microsoft.com/office/drawing/2014/main" id="{CA6B8B7D-9FFC-88B3-9665-A6C3F057E6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4644466"/>
              </p:ext>
            </p:extLst>
          </p:nvPr>
        </p:nvGraphicFramePr>
        <p:xfrm>
          <a:off x="3852302" y="3787849"/>
          <a:ext cx="36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2" name="Grafico 21">
            <a:extLst>
              <a:ext uri="{FF2B5EF4-FFF2-40B4-BE49-F238E27FC236}">
                <a16:creationId xmlns:a16="http://schemas.microsoft.com/office/drawing/2014/main" id="{C9F6938F-9DFE-8ED2-FB08-1EB33AD2D8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0714655"/>
              </p:ext>
            </p:extLst>
          </p:nvPr>
        </p:nvGraphicFramePr>
        <p:xfrm>
          <a:off x="3852302" y="1369129"/>
          <a:ext cx="36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23" name="Connettore diritto 51">
            <a:extLst>
              <a:ext uri="{FF2B5EF4-FFF2-40B4-BE49-F238E27FC236}">
                <a16:creationId xmlns:a16="http://schemas.microsoft.com/office/drawing/2014/main" id="{4749FF74-BB5D-5480-AFFC-2973AC3A8158}"/>
              </a:ext>
            </a:extLst>
          </p:cNvPr>
          <p:cNvCxnSpPr>
            <a:cxnSpLocks/>
          </p:cNvCxnSpPr>
          <p:nvPr/>
        </p:nvCxnSpPr>
        <p:spPr>
          <a:xfrm>
            <a:off x="4481375" y="1270391"/>
            <a:ext cx="0" cy="4584853"/>
          </a:xfrm>
          <a:prstGeom prst="line">
            <a:avLst/>
          </a:prstGeom>
          <a:noFill/>
          <a:ln w="76200" cap="flat" cmpd="sng" algn="ctr">
            <a:solidFill>
              <a:srgbClr val="92D05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580872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D3D1114-FA87-C058-505F-538058458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-8483" y="1802"/>
            <a:ext cx="12200483" cy="6869403"/>
          </a:xfrm>
        </p:spPr>
      </p:pic>
      <p:sp>
        <p:nvSpPr>
          <p:cNvPr id="3" name="Segnaposto numero diapositiva 1">
            <a:extLst>
              <a:ext uri="{FF2B5EF4-FFF2-40B4-BE49-F238E27FC236}">
                <a16:creationId xmlns:a16="http://schemas.microsoft.com/office/drawing/2014/main" id="{2BB97318-24C2-1899-5483-AACC72D7932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77600" y="-41526"/>
            <a:ext cx="914400" cy="914400"/>
          </a:xfrm>
        </p:spPr>
        <p:txBody>
          <a:bodyPr/>
          <a:lstStyle/>
          <a:p>
            <a:fld id="{00000000-1234-1234-1234-123412341234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4" name="Google Shape;63;p13">
            <a:extLst>
              <a:ext uri="{FF2B5EF4-FFF2-40B4-BE49-F238E27FC236}">
                <a16:creationId xmlns:a16="http://schemas.microsoft.com/office/drawing/2014/main" id="{5CBBD17F-923E-C202-6C4E-8EDD6D967B34}"/>
              </a:ext>
            </a:extLst>
          </p:cNvPr>
          <p:cNvSpPr txBox="1">
            <a:spLocks/>
          </p:cNvSpPr>
          <p:nvPr/>
        </p:nvSpPr>
        <p:spPr>
          <a:xfrm>
            <a:off x="986287" y="150471"/>
            <a:ext cx="10246657" cy="763929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8320"/>
              </a:lnSpc>
              <a:defRPr/>
            </a:pPr>
            <a:r>
              <a:rPr lang="it-IT" sz="3200" b="1" kern="12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Fonti di entrata principali – </a:t>
            </a:r>
            <a:r>
              <a:rPr lang="it-IT" sz="3200" b="1" kern="1200" dirty="0" err="1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</a:t>
            </a:r>
            <a:r>
              <a:rPr lang="it-IT" sz="3200" b="1" kern="12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aderenti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AD2638A-7522-928B-E26D-FB33E6AEA7F9}"/>
              </a:ext>
            </a:extLst>
          </p:cNvPr>
          <p:cNvSpPr txBox="1"/>
          <p:nvPr/>
        </p:nvSpPr>
        <p:spPr>
          <a:xfrm>
            <a:off x="1751008" y="908576"/>
            <a:ext cx="2467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Ruolo rispondenti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E7E12CE-D028-2B4B-3440-B56E92497947}"/>
              </a:ext>
            </a:extLst>
          </p:cNvPr>
          <p:cNvSpPr txBox="1"/>
          <p:nvPr/>
        </p:nvSpPr>
        <p:spPr>
          <a:xfrm>
            <a:off x="5213506" y="905965"/>
            <a:ext cx="2467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Dimensione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5E80C3B-A990-D2C1-D7CF-87B646EF9476}"/>
              </a:ext>
            </a:extLst>
          </p:cNvPr>
          <p:cNvSpPr txBox="1"/>
          <p:nvPr/>
        </p:nvSpPr>
        <p:spPr>
          <a:xfrm>
            <a:off x="7001445" y="2286308"/>
            <a:ext cx="1966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/>
              <a:t>Piccole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4F56296-150E-02A7-6AD3-315E6B44B7AC}"/>
              </a:ext>
            </a:extLst>
          </p:cNvPr>
          <p:cNvSpPr txBox="1"/>
          <p:nvPr/>
        </p:nvSpPr>
        <p:spPr>
          <a:xfrm>
            <a:off x="7001444" y="4563688"/>
            <a:ext cx="1966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/>
              <a:t>Grandi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0546F0D3-F411-BA90-57A6-468A4276DE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90"/>
          <a:stretch/>
        </p:blipFill>
        <p:spPr>
          <a:xfrm>
            <a:off x="7799816" y="406966"/>
            <a:ext cx="3402817" cy="6041660"/>
          </a:xfrm>
          <a:prstGeom prst="rect">
            <a:avLst/>
          </a:prstGeom>
        </p:spPr>
      </p:pic>
      <p:sp>
        <p:nvSpPr>
          <p:cNvPr id="21" name="Fumetto 2 20">
            <a:extLst>
              <a:ext uri="{FF2B5EF4-FFF2-40B4-BE49-F238E27FC236}">
                <a16:creationId xmlns:a16="http://schemas.microsoft.com/office/drawing/2014/main" id="{BA666A1B-8A23-41B7-F268-F8A25F2D3C2A}"/>
              </a:ext>
            </a:extLst>
          </p:cNvPr>
          <p:cNvSpPr/>
          <p:nvPr/>
        </p:nvSpPr>
        <p:spPr>
          <a:xfrm>
            <a:off x="6787003" y="5555951"/>
            <a:ext cx="3314384" cy="830997"/>
          </a:xfrm>
          <a:prstGeom prst="wedgeRoundRectCallout">
            <a:avLst>
              <a:gd name="adj1" fmla="val -34825"/>
              <a:gd name="adj2" fmla="val -73838"/>
              <a:gd name="adj3" fmla="val 16667"/>
            </a:avLst>
          </a:prstGeom>
          <a:noFill/>
          <a:ln w="6032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9A53A5E-6D22-850E-A47D-625A91C8A465}"/>
              </a:ext>
            </a:extLst>
          </p:cNvPr>
          <p:cNvSpPr txBox="1"/>
          <p:nvPr/>
        </p:nvSpPr>
        <p:spPr>
          <a:xfrm>
            <a:off x="6573325" y="5646096"/>
            <a:ext cx="37417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reti di dimensione più piccola ricevono maggiormente sussidi e contributi pubblici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92E33B5-AC8D-6CE6-641E-D64713B8BE24}"/>
              </a:ext>
            </a:extLst>
          </p:cNvPr>
          <p:cNvSpPr txBox="1"/>
          <p:nvPr/>
        </p:nvSpPr>
        <p:spPr>
          <a:xfrm>
            <a:off x="986289" y="2289442"/>
            <a:ext cx="1966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>
                <a:solidFill>
                  <a:srgbClr val="4E515E"/>
                </a:solidFill>
                <a:latin typeface="Arial"/>
              </a:rPr>
              <a:t>Governance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5C2ABC4-0EDB-D98E-2E54-89CAE007C9E2}"/>
              </a:ext>
            </a:extLst>
          </p:cNvPr>
          <p:cNvSpPr txBox="1"/>
          <p:nvPr/>
        </p:nvSpPr>
        <p:spPr>
          <a:xfrm>
            <a:off x="986288" y="4566822"/>
            <a:ext cx="1966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>
                <a:solidFill>
                  <a:srgbClr val="4E515E"/>
                </a:solidFill>
                <a:latin typeface="Arial"/>
              </a:rPr>
              <a:t>Management</a:t>
            </a:r>
          </a:p>
        </p:txBody>
      </p:sp>
      <p:cxnSp>
        <p:nvCxnSpPr>
          <p:cNvPr id="28" name="Connettore diritto 51">
            <a:extLst>
              <a:ext uri="{FF2B5EF4-FFF2-40B4-BE49-F238E27FC236}">
                <a16:creationId xmlns:a16="http://schemas.microsoft.com/office/drawing/2014/main" id="{EA4F7B81-7267-86CE-3612-3699D7B6F71B}"/>
              </a:ext>
            </a:extLst>
          </p:cNvPr>
          <p:cNvCxnSpPr>
            <a:cxnSpLocks/>
          </p:cNvCxnSpPr>
          <p:nvPr/>
        </p:nvCxnSpPr>
        <p:spPr>
          <a:xfrm>
            <a:off x="4481375" y="1270391"/>
            <a:ext cx="0" cy="4584853"/>
          </a:xfrm>
          <a:prstGeom prst="line">
            <a:avLst/>
          </a:prstGeom>
          <a:noFill/>
          <a:ln w="76200" cap="flat" cmpd="sng" algn="ctr">
            <a:solidFill>
              <a:srgbClr val="92D050"/>
            </a:solidFill>
            <a:prstDash val="solid"/>
          </a:ln>
          <a:effectLst/>
        </p:spPr>
      </p:cxnSp>
      <p:graphicFrame>
        <p:nvGraphicFramePr>
          <p:cNvPr id="29" name="Grafico 28">
            <a:extLst>
              <a:ext uri="{FF2B5EF4-FFF2-40B4-BE49-F238E27FC236}">
                <a16:creationId xmlns:a16="http://schemas.microsoft.com/office/drawing/2014/main" id="{AE3ABE79-57A0-4AF3-8CA8-A47409D13B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0606274"/>
              </p:ext>
            </p:extLst>
          </p:nvPr>
        </p:nvGraphicFramePr>
        <p:xfrm>
          <a:off x="3828809" y="3694040"/>
          <a:ext cx="36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0" name="Grafico 29">
            <a:extLst>
              <a:ext uri="{FF2B5EF4-FFF2-40B4-BE49-F238E27FC236}">
                <a16:creationId xmlns:a16="http://schemas.microsoft.com/office/drawing/2014/main" id="{CD8C8F18-61A5-B2DF-CDA2-8757DA7ADF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4401064"/>
              </p:ext>
            </p:extLst>
          </p:nvPr>
        </p:nvGraphicFramePr>
        <p:xfrm>
          <a:off x="1343871" y="1267796"/>
          <a:ext cx="36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1" name="Grafico 30">
            <a:extLst>
              <a:ext uri="{FF2B5EF4-FFF2-40B4-BE49-F238E27FC236}">
                <a16:creationId xmlns:a16="http://schemas.microsoft.com/office/drawing/2014/main" id="{F322D923-32BD-DD4C-2BA3-13F598E70B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7752004"/>
              </p:ext>
            </p:extLst>
          </p:nvPr>
        </p:nvGraphicFramePr>
        <p:xfrm>
          <a:off x="1343871" y="3637576"/>
          <a:ext cx="36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2" name="Grafico 31">
            <a:extLst>
              <a:ext uri="{FF2B5EF4-FFF2-40B4-BE49-F238E27FC236}">
                <a16:creationId xmlns:a16="http://schemas.microsoft.com/office/drawing/2014/main" id="{794B139F-BB38-71F7-27A6-5ED31EA76C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0697927"/>
              </p:ext>
            </p:extLst>
          </p:nvPr>
        </p:nvGraphicFramePr>
        <p:xfrm>
          <a:off x="3828809" y="1267796"/>
          <a:ext cx="36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6570281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347">
    <a:dk1>
      <a:srgbClr val="4E515E"/>
    </a:dk1>
    <a:lt1>
      <a:srgbClr val="FFFFFF"/>
    </a:lt1>
    <a:dk2>
      <a:srgbClr val="B3B7CC"/>
    </a:dk2>
    <a:lt2>
      <a:srgbClr val="DEE0EB"/>
    </a:lt2>
    <a:accent1>
      <a:srgbClr val="5F79F6"/>
    </a:accent1>
    <a:accent2>
      <a:srgbClr val="B1BDF8"/>
    </a:accent2>
    <a:accent3>
      <a:srgbClr val="3F43AF"/>
    </a:accent3>
    <a:accent4>
      <a:srgbClr val="FF493F"/>
    </a:accent4>
    <a:accent5>
      <a:srgbClr val="FF8A00"/>
    </a:accent5>
    <a:accent6>
      <a:srgbClr val="FFBB4B"/>
    </a:accent6>
    <a:hlink>
      <a:srgbClr val="5F79F6"/>
    </a:hlink>
    <a:folHlink>
      <a:srgbClr val="6611CC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Custom 347">
    <a:dk1>
      <a:srgbClr val="4E515E"/>
    </a:dk1>
    <a:lt1>
      <a:srgbClr val="FFFFFF"/>
    </a:lt1>
    <a:dk2>
      <a:srgbClr val="B3B7CC"/>
    </a:dk2>
    <a:lt2>
      <a:srgbClr val="DEE0EB"/>
    </a:lt2>
    <a:accent1>
      <a:srgbClr val="5F79F6"/>
    </a:accent1>
    <a:accent2>
      <a:srgbClr val="B1BDF8"/>
    </a:accent2>
    <a:accent3>
      <a:srgbClr val="3F43AF"/>
    </a:accent3>
    <a:accent4>
      <a:srgbClr val="FF493F"/>
    </a:accent4>
    <a:accent5>
      <a:srgbClr val="FF8A00"/>
    </a:accent5>
    <a:accent6>
      <a:srgbClr val="FFBB4B"/>
    </a:accent6>
    <a:hlink>
      <a:srgbClr val="5F79F6"/>
    </a:hlink>
    <a:folHlink>
      <a:srgbClr val="6611CC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Custom 347">
    <a:dk1>
      <a:srgbClr val="4E515E"/>
    </a:dk1>
    <a:lt1>
      <a:srgbClr val="FFFFFF"/>
    </a:lt1>
    <a:dk2>
      <a:srgbClr val="B3B7CC"/>
    </a:dk2>
    <a:lt2>
      <a:srgbClr val="DEE0EB"/>
    </a:lt2>
    <a:accent1>
      <a:srgbClr val="5F79F6"/>
    </a:accent1>
    <a:accent2>
      <a:srgbClr val="B1BDF8"/>
    </a:accent2>
    <a:accent3>
      <a:srgbClr val="3F43AF"/>
    </a:accent3>
    <a:accent4>
      <a:srgbClr val="FF493F"/>
    </a:accent4>
    <a:accent5>
      <a:srgbClr val="FF8A00"/>
    </a:accent5>
    <a:accent6>
      <a:srgbClr val="FFBB4B"/>
    </a:accent6>
    <a:hlink>
      <a:srgbClr val="5F79F6"/>
    </a:hlink>
    <a:folHlink>
      <a:srgbClr val="6611CC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Custom 347">
    <a:dk1>
      <a:srgbClr val="4E515E"/>
    </a:dk1>
    <a:lt1>
      <a:srgbClr val="FFFFFF"/>
    </a:lt1>
    <a:dk2>
      <a:srgbClr val="B3B7CC"/>
    </a:dk2>
    <a:lt2>
      <a:srgbClr val="DEE0EB"/>
    </a:lt2>
    <a:accent1>
      <a:srgbClr val="5F79F6"/>
    </a:accent1>
    <a:accent2>
      <a:srgbClr val="B1BDF8"/>
    </a:accent2>
    <a:accent3>
      <a:srgbClr val="3F43AF"/>
    </a:accent3>
    <a:accent4>
      <a:srgbClr val="FF493F"/>
    </a:accent4>
    <a:accent5>
      <a:srgbClr val="FF8A00"/>
    </a:accent5>
    <a:accent6>
      <a:srgbClr val="FFBB4B"/>
    </a:accent6>
    <a:hlink>
      <a:srgbClr val="5F79F6"/>
    </a:hlink>
    <a:folHlink>
      <a:srgbClr val="6611CC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Custom 347">
    <a:dk1>
      <a:srgbClr val="4E515E"/>
    </a:dk1>
    <a:lt1>
      <a:srgbClr val="FFFFFF"/>
    </a:lt1>
    <a:dk2>
      <a:srgbClr val="B3B7CC"/>
    </a:dk2>
    <a:lt2>
      <a:srgbClr val="DEE0EB"/>
    </a:lt2>
    <a:accent1>
      <a:srgbClr val="5F79F6"/>
    </a:accent1>
    <a:accent2>
      <a:srgbClr val="B1BDF8"/>
    </a:accent2>
    <a:accent3>
      <a:srgbClr val="3F43AF"/>
    </a:accent3>
    <a:accent4>
      <a:srgbClr val="FF493F"/>
    </a:accent4>
    <a:accent5>
      <a:srgbClr val="FF8A00"/>
    </a:accent5>
    <a:accent6>
      <a:srgbClr val="FFBB4B"/>
    </a:accent6>
    <a:hlink>
      <a:srgbClr val="5F79F6"/>
    </a:hlink>
    <a:folHlink>
      <a:srgbClr val="6611CC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Custom 347">
    <a:dk1>
      <a:srgbClr val="4E515E"/>
    </a:dk1>
    <a:lt1>
      <a:srgbClr val="FFFFFF"/>
    </a:lt1>
    <a:dk2>
      <a:srgbClr val="B3B7CC"/>
    </a:dk2>
    <a:lt2>
      <a:srgbClr val="DEE0EB"/>
    </a:lt2>
    <a:accent1>
      <a:srgbClr val="5F79F6"/>
    </a:accent1>
    <a:accent2>
      <a:srgbClr val="B1BDF8"/>
    </a:accent2>
    <a:accent3>
      <a:srgbClr val="3F43AF"/>
    </a:accent3>
    <a:accent4>
      <a:srgbClr val="FF493F"/>
    </a:accent4>
    <a:accent5>
      <a:srgbClr val="FF8A00"/>
    </a:accent5>
    <a:accent6>
      <a:srgbClr val="FFBB4B"/>
    </a:accent6>
    <a:hlink>
      <a:srgbClr val="5F79F6"/>
    </a:hlink>
    <a:folHlink>
      <a:srgbClr val="6611CC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Custom 347">
    <a:dk1>
      <a:srgbClr val="4E515E"/>
    </a:dk1>
    <a:lt1>
      <a:srgbClr val="FFFFFF"/>
    </a:lt1>
    <a:dk2>
      <a:srgbClr val="B3B7CC"/>
    </a:dk2>
    <a:lt2>
      <a:srgbClr val="DEE0EB"/>
    </a:lt2>
    <a:accent1>
      <a:srgbClr val="5F79F6"/>
    </a:accent1>
    <a:accent2>
      <a:srgbClr val="B1BDF8"/>
    </a:accent2>
    <a:accent3>
      <a:srgbClr val="3F43AF"/>
    </a:accent3>
    <a:accent4>
      <a:srgbClr val="FF493F"/>
    </a:accent4>
    <a:accent5>
      <a:srgbClr val="FF8A00"/>
    </a:accent5>
    <a:accent6>
      <a:srgbClr val="FFBB4B"/>
    </a:accent6>
    <a:hlink>
      <a:srgbClr val="5F79F6"/>
    </a:hlink>
    <a:folHlink>
      <a:srgbClr val="6611CC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Custom 347">
    <a:dk1>
      <a:srgbClr val="4E515E"/>
    </a:dk1>
    <a:lt1>
      <a:srgbClr val="FFFFFF"/>
    </a:lt1>
    <a:dk2>
      <a:srgbClr val="B3B7CC"/>
    </a:dk2>
    <a:lt2>
      <a:srgbClr val="DEE0EB"/>
    </a:lt2>
    <a:accent1>
      <a:srgbClr val="5F79F6"/>
    </a:accent1>
    <a:accent2>
      <a:srgbClr val="B1BDF8"/>
    </a:accent2>
    <a:accent3>
      <a:srgbClr val="3F43AF"/>
    </a:accent3>
    <a:accent4>
      <a:srgbClr val="FF493F"/>
    </a:accent4>
    <a:accent5>
      <a:srgbClr val="FF8A00"/>
    </a:accent5>
    <a:accent6>
      <a:srgbClr val="FFBB4B"/>
    </a:accent6>
    <a:hlink>
      <a:srgbClr val="5F79F6"/>
    </a:hlink>
    <a:folHlink>
      <a:srgbClr val="6611CC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347">
    <a:dk1>
      <a:srgbClr val="4E515E"/>
    </a:dk1>
    <a:lt1>
      <a:srgbClr val="FFFFFF"/>
    </a:lt1>
    <a:dk2>
      <a:srgbClr val="B3B7CC"/>
    </a:dk2>
    <a:lt2>
      <a:srgbClr val="DEE0EB"/>
    </a:lt2>
    <a:accent1>
      <a:srgbClr val="5F79F6"/>
    </a:accent1>
    <a:accent2>
      <a:srgbClr val="B1BDF8"/>
    </a:accent2>
    <a:accent3>
      <a:srgbClr val="3F43AF"/>
    </a:accent3>
    <a:accent4>
      <a:srgbClr val="FF493F"/>
    </a:accent4>
    <a:accent5>
      <a:srgbClr val="FF8A00"/>
    </a:accent5>
    <a:accent6>
      <a:srgbClr val="FFBB4B"/>
    </a:accent6>
    <a:hlink>
      <a:srgbClr val="5F79F6"/>
    </a:hlink>
    <a:folHlink>
      <a:srgbClr val="6611CC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347">
    <a:dk1>
      <a:srgbClr val="4E515E"/>
    </a:dk1>
    <a:lt1>
      <a:srgbClr val="FFFFFF"/>
    </a:lt1>
    <a:dk2>
      <a:srgbClr val="B3B7CC"/>
    </a:dk2>
    <a:lt2>
      <a:srgbClr val="DEE0EB"/>
    </a:lt2>
    <a:accent1>
      <a:srgbClr val="5F79F6"/>
    </a:accent1>
    <a:accent2>
      <a:srgbClr val="B1BDF8"/>
    </a:accent2>
    <a:accent3>
      <a:srgbClr val="3F43AF"/>
    </a:accent3>
    <a:accent4>
      <a:srgbClr val="FF493F"/>
    </a:accent4>
    <a:accent5>
      <a:srgbClr val="FF8A00"/>
    </a:accent5>
    <a:accent6>
      <a:srgbClr val="FFBB4B"/>
    </a:accent6>
    <a:hlink>
      <a:srgbClr val="5F79F6"/>
    </a:hlink>
    <a:folHlink>
      <a:srgbClr val="6611CC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Custom 347">
    <a:dk1>
      <a:srgbClr val="4E515E"/>
    </a:dk1>
    <a:lt1>
      <a:srgbClr val="FFFFFF"/>
    </a:lt1>
    <a:dk2>
      <a:srgbClr val="B3B7CC"/>
    </a:dk2>
    <a:lt2>
      <a:srgbClr val="DEE0EB"/>
    </a:lt2>
    <a:accent1>
      <a:srgbClr val="5F79F6"/>
    </a:accent1>
    <a:accent2>
      <a:srgbClr val="B1BDF8"/>
    </a:accent2>
    <a:accent3>
      <a:srgbClr val="3F43AF"/>
    </a:accent3>
    <a:accent4>
      <a:srgbClr val="FF493F"/>
    </a:accent4>
    <a:accent5>
      <a:srgbClr val="FF8A00"/>
    </a:accent5>
    <a:accent6>
      <a:srgbClr val="FFBB4B"/>
    </a:accent6>
    <a:hlink>
      <a:srgbClr val="5F79F6"/>
    </a:hlink>
    <a:folHlink>
      <a:srgbClr val="6611CC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Custom 347">
    <a:dk1>
      <a:srgbClr val="4E515E"/>
    </a:dk1>
    <a:lt1>
      <a:srgbClr val="FFFFFF"/>
    </a:lt1>
    <a:dk2>
      <a:srgbClr val="B3B7CC"/>
    </a:dk2>
    <a:lt2>
      <a:srgbClr val="DEE0EB"/>
    </a:lt2>
    <a:accent1>
      <a:srgbClr val="5F79F6"/>
    </a:accent1>
    <a:accent2>
      <a:srgbClr val="B1BDF8"/>
    </a:accent2>
    <a:accent3>
      <a:srgbClr val="3F43AF"/>
    </a:accent3>
    <a:accent4>
      <a:srgbClr val="FF493F"/>
    </a:accent4>
    <a:accent5>
      <a:srgbClr val="FF8A00"/>
    </a:accent5>
    <a:accent6>
      <a:srgbClr val="FFBB4B"/>
    </a:accent6>
    <a:hlink>
      <a:srgbClr val="5F79F6"/>
    </a:hlink>
    <a:folHlink>
      <a:srgbClr val="6611CC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Custom 347">
    <a:dk1>
      <a:srgbClr val="4E515E"/>
    </a:dk1>
    <a:lt1>
      <a:srgbClr val="FFFFFF"/>
    </a:lt1>
    <a:dk2>
      <a:srgbClr val="B3B7CC"/>
    </a:dk2>
    <a:lt2>
      <a:srgbClr val="DEE0EB"/>
    </a:lt2>
    <a:accent1>
      <a:srgbClr val="5F79F6"/>
    </a:accent1>
    <a:accent2>
      <a:srgbClr val="B1BDF8"/>
    </a:accent2>
    <a:accent3>
      <a:srgbClr val="3F43AF"/>
    </a:accent3>
    <a:accent4>
      <a:srgbClr val="FF493F"/>
    </a:accent4>
    <a:accent5>
      <a:srgbClr val="FF8A00"/>
    </a:accent5>
    <a:accent6>
      <a:srgbClr val="FFBB4B"/>
    </a:accent6>
    <a:hlink>
      <a:srgbClr val="5F79F6"/>
    </a:hlink>
    <a:folHlink>
      <a:srgbClr val="6611CC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Custom 347">
    <a:dk1>
      <a:srgbClr val="4E515E"/>
    </a:dk1>
    <a:lt1>
      <a:srgbClr val="FFFFFF"/>
    </a:lt1>
    <a:dk2>
      <a:srgbClr val="B3B7CC"/>
    </a:dk2>
    <a:lt2>
      <a:srgbClr val="DEE0EB"/>
    </a:lt2>
    <a:accent1>
      <a:srgbClr val="5F79F6"/>
    </a:accent1>
    <a:accent2>
      <a:srgbClr val="B1BDF8"/>
    </a:accent2>
    <a:accent3>
      <a:srgbClr val="3F43AF"/>
    </a:accent3>
    <a:accent4>
      <a:srgbClr val="FF493F"/>
    </a:accent4>
    <a:accent5>
      <a:srgbClr val="FF8A00"/>
    </a:accent5>
    <a:accent6>
      <a:srgbClr val="FFBB4B"/>
    </a:accent6>
    <a:hlink>
      <a:srgbClr val="5F79F6"/>
    </a:hlink>
    <a:folHlink>
      <a:srgbClr val="6611CC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Custom 347">
    <a:dk1>
      <a:srgbClr val="4E515E"/>
    </a:dk1>
    <a:lt1>
      <a:srgbClr val="FFFFFF"/>
    </a:lt1>
    <a:dk2>
      <a:srgbClr val="B3B7CC"/>
    </a:dk2>
    <a:lt2>
      <a:srgbClr val="DEE0EB"/>
    </a:lt2>
    <a:accent1>
      <a:srgbClr val="5F79F6"/>
    </a:accent1>
    <a:accent2>
      <a:srgbClr val="B1BDF8"/>
    </a:accent2>
    <a:accent3>
      <a:srgbClr val="3F43AF"/>
    </a:accent3>
    <a:accent4>
      <a:srgbClr val="FF493F"/>
    </a:accent4>
    <a:accent5>
      <a:srgbClr val="FF8A00"/>
    </a:accent5>
    <a:accent6>
      <a:srgbClr val="FFBB4B"/>
    </a:accent6>
    <a:hlink>
      <a:srgbClr val="5F79F6"/>
    </a:hlink>
    <a:folHlink>
      <a:srgbClr val="6611CC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Custom 347">
    <a:dk1>
      <a:srgbClr val="4E515E"/>
    </a:dk1>
    <a:lt1>
      <a:srgbClr val="FFFFFF"/>
    </a:lt1>
    <a:dk2>
      <a:srgbClr val="B3B7CC"/>
    </a:dk2>
    <a:lt2>
      <a:srgbClr val="DEE0EB"/>
    </a:lt2>
    <a:accent1>
      <a:srgbClr val="5F79F6"/>
    </a:accent1>
    <a:accent2>
      <a:srgbClr val="B1BDF8"/>
    </a:accent2>
    <a:accent3>
      <a:srgbClr val="3F43AF"/>
    </a:accent3>
    <a:accent4>
      <a:srgbClr val="FF493F"/>
    </a:accent4>
    <a:accent5>
      <a:srgbClr val="FF8A00"/>
    </a:accent5>
    <a:accent6>
      <a:srgbClr val="FFBB4B"/>
    </a:accent6>
    <a:hlink>
      <a:srgbClr val="5F79F6"/>
    </a:hlink>
    <a:folHlink>
      <a:srgbClr val="6611CC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407</Words>
  <Application>Microsoft Macintosh PowerPoint</Application>
  <PresentationFormat>Widescreen</PresentationFormat>
  <Paragraphs>72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Verdana</vt:lpstr>
      <vt:lpstr>Tema di Office</vt:lpstr>
      <vt:lpstr>Terzo settore ed ecosistema finanziario: sentiment di una relazione generativa Studio realizzato dal Forum Nazionale del Terzo Settore con il contributo scientifico di Paolo Venturi, direttore di AICCON-Università di Bologna</vt:lpstr>
      <vt:lpstr>Quest’anno il Forum Terzo Settore ha deciso di condurre una ricerca volta ad analizzare i legami e relazioni tra le reti di Terzo settore e gli operatori finanziari  Il questionario è stato realizzato in collaborazione con AICCON con il coordinamento scientifico di Paolo Venturi </vt:lpstr>
      <vt:lpstr>La ricerca è stata realizzata attraverso l’invio di un questionario anonimo  a tutte le organizzazioni aderenti al Forum Nazionale del Terzo Settore.   Hanno risposto al questionario 31 reti su 99, pari al 31,3% del totale.  A rispondere, però, sono state principalmente organizzazioni di grandi dimensioni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POSSIAMO USARE IL FONT VERDANA </dc:title>
  <dc:creator>Microsoft Office User</dc:creator>
  <cp:lastModifiedBy>Microsoft Office User</cp:lastModifiedBy>
  <cp:revision>9</cp:revision>
  <dcterms:created xsi:type="dcterms:W3CDTF">2023-03-03T11:13:54Z</dcterms:created>
  <dcterms:modified xsi:type="dcterms:W3CDTF">2023-06-14T13:06:24Z</dcterms:modified>
</cp:coreProperties>
</file>