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305" r:id="rId2"/>
    <p:sldId id="289" r:id="rId3"/>
    <p:sldId id="297" r:id="rId4"/>
    <p:sldId id="304" r:id="rId5"/>
    <p:sldId id="298" r:id="rId6"/>
    <p:sldId id="301" r:id="rId7"/>
    <p:sldId id="302" r:id="rId8"/>
    <p:sldId id="296" r:id="rId9"/>
  </p:sldIdLst>
  <p:sldSz cx="18288000" cy="13716000"/>
  <p:notesSz cx="6858000" cy="9144000"/>
  <p:embeddedFontLst>
    <p:embeddedFont>
      <p:font typeface="Arial Narrow" panose="020B0606020202030204" pitchFamily="34" charset="0"/>
      <p:regular r:id="rId11"/>
      <p:bold r:id="rId12"/>
      <p:italic r:id="rId13"/>
      <p:boldItalic r:id="rId14"/>
    </p:embeddedFont>
    <p:embeddedFont>
      <p:font typeface="Helvetica Neue" panose="020B0604020202020204" charset="0"/>
      <p:regular r:id="rId15"/>
      <p:bold r:id="rId16"/>
      <p:italic r:id="rId17"/>
      <p:boldItalic r:id="rId18"/>
    </p:embeddedFont>
    <p:embeddedFont>
      <p:font typeface="Segoe Print" panose="02000600000000000000" pitchFamily="2" charset="0"/>
      <p:regular r:id="rId19"/>
      <p:bold r:id="rId20"/>
    </p:embeddedFont>
    <p:embeddedFont>
      <p:font typeface="Segoe Script" panose="030B0504020000000003" pitchFamily="66" charset="0"/>
      <p:regular r:id="rId21"/>
      <p:bold r:id="rId22"/>
    </p:embeddedFont>
    <p:embeddedFont>
      <p:font typeface="Segoe UI Semibold" panose="020B0702040204020203" pitchFamily="34" charset="0"/>
      <p:bold r:id="rId23"/>
      <p:boldItalic r:id="rId24"/>
    </p:embeddedFont>
    <p:embeddedFont>
      <p:font typeface="Space Grotesk" charset="0"/>
      <p:regular r:id="rId25"/>
      <p:bold r:id="rId26"/>
    </p:embeddedFont>
    <p:embeddedFont>
      <p:font typeface="Space Grotesk Light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NEOMzx4FlsWtsQv4dbcWhc3eK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99CC"/>
    <a:srgbClr val="3399FF"/>
    <a:srgbClr val="663300"/>
    <a:srgbClr val="FFFF99"/>
    <a:srgbClr val="FEE100"/>
    <a:srgbClr val="0000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6C6C95-EC9C-40D9-BB8E-333E040A9B9D}">
  <a:tblStyle styleId="{8C6C6C95-EC9C-40D9-BB8E-333E040A9B9D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3E5E8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53677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55C1FF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0648" autoAdjust="0"/>
  </p:normalViewPr>
  <p:slideViewPr>
    <p:cSldViewPr snapToGrid="0" snapToObjects="1">
      <p:cViewPr varScale="1">
        <p:scale>
          <a:sx n="39" d="100"/>
          <a:sy n="39" d="100"/>
        </p:scale>
        <p:origin x="161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foto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>
            <a:spLocks noGrp="1"/>
          </p:cNvSpPr>
          <p:nvPr>
            <p:ph type="pic" idx="2"/>
          </p:nvPr>
        </p:nvSpPr>
        <p:spPr>
          <a:xfrm>
            <a:off x="-866774" y="-1295400"/>
            <a:ext cx="20059649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9"/>
          <p:cNvSpPr txBox="1">
            <a:spLocks noGrp="1"/>
          </p:cNvSpPr>
          <p:nvPr>
            <p:ph type="title"/>
          </p:nvPr>
        </p:nvSpPr>
        <p:spPr>
          <a:xfrm>
            <a:off x="904875" y="7124700"/>
            <a:ext cx="1647825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body" idx="1"/>
          </p:nvPr>
        </p:nvSpPr>
        <p:spPr>
          <a:xfrm>
            <a:off x="905768" y="1106138"/>
            <a:ext cx="16476466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27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3"/>
          </p:nvPr>
        </p:nvSpPr>
        <p:spPr>
          <a:xfrm>
            <a:off x="904875" y="11609910"/>
            <a:ext cx="1647825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rmazione importante">
  <p:cSld name="Informazione important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body" idx="1"/>
          </p:nvPr>
        </p:nvSpPr>
        <p:spPr>
          <a:xfrm>
            <a:off x="904875" y="1075927"/>
            <a:ext cx="1647825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342900" marR="0" lvl="0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75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75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75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75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875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2"/>
          </p:nvPr>
        </p:nvSpPr>
        <p:spPr>
          <a:xfrm>
            <a:off x="904875" y="8262180"/>
            <a:ext cx="16478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marR="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">
  <p:cSld name="Citazion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>
            <a:spLocks noGrp="1"/>
          </p:cNvSpPr>
          <p:nvPr>
            <p:ph type="body" idx="1"/>
          </p:nvPr>
        </p:nvSpPr>
        <p:spPr>
          <a:xfrm>
            <a:off x="1822519" y="10675454"/>
            <a:ext cx="15150039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27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2"/>
          </p:nvPr>
        </p:nvSpPr>
        <p:spPr>
          <a:xfrm>
            <a:off x="1315443" y="4939860"/>
            <a:ext cx="15657115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marR="0" lvl="0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37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37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37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37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171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637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3 per pagina">
  <p:cSld name="Foto - 3 per pagina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11820526" y="1016000"/>
            <a:ext cx="5579324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>
            <a:spLocks noGrp="1"/>
          </p:cNvSpPr>
          <p:nvPr>
            <p:ph type="pic" idx="3"/>
          </p:nvPr>
        </p:nvSpPr>
        <p:spPr>
          <a:xfrm>
            <a:off x="10125075" y="3978276"/>
            <a:ext cx="782955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40"/>
          <p:cNvSpPr>
            <a:spLocks noGrp="1"/>
          </p:cNvSpPr>
          <p:nvPr>
            <p:ph type="pic" idx="4"/>
          </p:nvPr>
        </p:nvSpPr>
        <p:spPr>
          <a:xfrm>
            <a:off x="-104775" y="495301"/>
            <a:ext cx="12458700" cy="12458701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40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1"/>
          <p:cNvSpPr>
            <a:spLocks noGrp="1"/>
          </p:cNvSpPr>
          <p:nvPr>
            <p:ph type="pic" idx="2"/>
          </p:nvPr>
        </p:nvSpPr>
        <p:spPr>
          <a:xfrm>
            <a:off x="-1000125" y="-5524500"/>
            <a:ext cx="20288251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1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foto 2">
  <p:cSld name="Titolo e foto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>
            <a:spLocks noGrp="1"/>
          </p:cNvSpPr>
          <p:nvPr>
            <p:ph type="pic" idx="2"/>
          </p:nvPr>
        </p:nvSpPr>
        <p:spPr>
          <a:xfrm>
            <a:off x="8229600" y="-203200"/>
            <a:ext cx="910862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904875" y="1270001"/>
            <a:ext cx="733425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904875" y="7060576"/>
            <a:ext cx="733425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9001125" y="12941743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904875" y="1079501"/>
            <a:ext cx="1647825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body" idx="2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ti elenco">
  <p:cSld name="Punti elenc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body" idx="1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>
  <p:cSld name="Titolo, punti elenco e f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904875" y="2372962"/>
            <a:ext cx="7334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2"/>
          </p:nvPr>
        </p:nvSpPr>
        <p:spPr>
          <a:xfrm>
            <a:off x="904875" y="4248504"/>
            <a:ext cx="733425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lvl="0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>
            <a:spLocks noGrp="1"/>
          </p:cNvSpPr>
          <p:nvPr>
            <p:ph type="pic" idx="3"/>
          </p:nvPr>
        </p:nvSpPr>
        <p:spPr>
          <a:xfrm>
            <a:off x="9144000" y="-407266"/>
            <a:ext cx="8187656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33"/>
          <p:cNvSpPr txBox="1">
            <a:spLocks noGrp="1"/>
          </p:cNvSpPr>
          <p:nvPr>
            <p:ph type="title"/>
          </p:nvPr>
        </p:nvSpPr>
        <p:spPr>
          <a:xfrm>
            <a:off x="904875" y="1079500"/>
            <a:ext cx="733425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zione">
  <p:cSld name="Sezion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904872" y="4533900"/>
            <a:ext cx="16478253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sldNum" idx="12"/>
          </p:nvPr>
        </p:nvSpPr>
        <p:spPr>
          <a:xfrm>
            <a:off x="9001125" y="12941743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5"/>
          <p:cNvSpPr txBox="1">
            <a:spLocks noGrp="1"/>
          </p:cNvSpPr>
          <p:nvPr>
            <p:ph type="title"/>
          </p:nvPr>
        </p:nvSpPr>
        <p:spPr>
          <a:xfrm>
            <a:off x="904875" y="1079501"/>
            <a:ext cx="1647825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gramma">
  <p:cSld name="Programm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6"/>
          <p:cNvSpPr txBox="1">
            <a:spLocks noGrp="1"/>
          </p:cNvSpPr>
          <p:nvPr>
            <p:ph type="title"/>
          </p:nvPr>
        </p:nvSpPr>
        <p:spPr>
          <a:xfrm>
            <a:off x="904875" y="1079500"/>
            <a:ext cx="1647825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lvl="1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2pPr>
            <a:lvl3pPr marL="1028700" lvl="2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3pPr>
            <a:lvl4pPr marL="1371600" lvl="3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4pPr>
            <a:lvl5pPr marL="1714500" lvl="4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2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342900" marR="0" lvl="0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1714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412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chiarazione">
  <p:cSld name="Dichiarazion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>
            <a:off x="904875" y="4920843"/>
            <a:ext cx="1647825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342900" marR="0" lvl="0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17145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8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lvl="5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6pPr>
            <a:lvl7pPr marL="2400300" lvl="6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7pPr>
            <a:lvl8pPr marL="2743200" lvl="7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8pPr>
            <a:lvl9pPr marL="3086100" lvl="8" indent="-276892" algn="l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904875" y="1079501"/>
            <a:ext cx="1647825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5080" lvl="0" indent="-478536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marL="914400" marR="5080" lvl="1" indent="-478536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marL="1371600" marR="5080" lvl="2" indent="-478536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marL="1828800" marR="5080" lvl="3" indent="-478536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marL="2286000" marR="5080" lvl="4" indent="-478535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marL="2743200" marR="5080" lvl="5" indent="-478535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marL="3200400" marR="5080" lvl="6" indent="-478535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marL="3657600" marR="5080" lvl="7" indent="-478535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marL="4114800" marR="5080" lvl="8" indent="-478535" algn="l" rtl="0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rgbClr val="4A4A49"/>
              </a:buClr>
              <a:buSzPts val="3936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sldNum" idx="12"/>
          </p:nvPr>
        </p:nvSpPr>
        <p:spPr>
          <a:xfrm>
            <a:off x="9001125" y="12937509"/>
            <a:ext cx="276379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3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hyperlink" Target="https://www.facebook.com/Forumeducazionemusicale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forumeducazionemusicale.i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ForumNazionaleEducazioneMusica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15B99F6-4E70-4F34-B43F-B4514851E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5" y="365218"/>
            <a:ext cx="17545809" cy="6310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3501517-4665-491A-B2E3-917097D4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15" y="10149724"/>
            <a:ext cx="7105085" cy="2632667"/>
          </a:xfrm>
          <a:prstGeom prst="rect">
            <a:avLst/>
          </a:prstGeom>
        </p:spPr>
      </p:pic>
      <p:pic>
        <p:nvPicPr>
          <p:cNvPr id="6146" name="Picture 2" descr="https://www.forumterzosettore.it/files/2023/11/RuoloTSCompetenze-22-23nov.jpeg">
            <a:extLst>
              <a:ext uri="{FF2B5EF4-FFF2-40B4-BE49-F238E27FC236}">
                <a16:creationId xmlns:a16="http://schemas.microsoft.com/office/drawing/2014/main" id="{41151CE3-C0ED-4091-8ECD-FD569295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15" y="1211274"/>
            <a:ext cx="1524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56A4D26-5196-4753-8FC0-869B64CEF4BD}"/>
              </a:ext>
            </a:extLst>
          </p:cNvPr>
          <p:cNvSpPr txBox="1"/>
          <p:nvPr/>
        </p:nvSpPr>
        <p:spPr>
          <a:xfrm>
            <a:off x="8704758" y="11617987"/>
            <a:ext cx="92833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i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Lorella Perugia – Vicepresidente</a:t>
            </a:r>
          </a:p>
          <a:p>
            <a:r>
              <a:rPr lang="it-IT" sz="3600" b="1" i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Forum Nazionale per l’Educazione musica</a:t>
            </a:r>
            <a:r>
              <a:rPr lang="it-IT" sz="4000" b="1" i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</a:t>
            </a:r>
            <a:endParaRPr lang="it-IT" sz="4400" b="1" i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4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EB457246-B9BF-43B3-902D-FB198F6471AB}"/>
              </a:ext>
            </a:extLst>
          </p:cNvPr>
          <p:cNvSpPr txBox="1">
            <a:spLocks/>
          </p:cNvSpPr>
          <p:nvPr/>
        </p:nvSpPr>
        <p:spPr bwMode="blackWhite">
          <a:xfrm>
            <a:off x="297505" y="2819194"/>
            <a:ext cx="8192277" cy="10445591"/>
          </a:xfrm>
          <a:prstGeom prst="rect">
            <a:avLst/>
          </a:prstGeom>
          <a:solidFill>
            <a:srgbClr val="FFFFFF"/>
          </a:solidFill>
          <a:ln w="38100" cap="sq">
            <a:noFill/>
            <a:miter lim="800000"/>
          </a:ln>
        </p:spPr>
        <p:txBody>
          <a:bodyPr vert="horz" lIns="205740" tIns="137160" rIns="205740" bIns="13716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tabLst>
                <a:tab pos="404813" algn="l"/>
              </a:tabLst>
            </a:pPr>
            <a:endParaRPr lang="it-IT" sz="1350" b="1" spc="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spc="0" dirty="0">
                <a:solidFill>
                  <a:schemeClr val="tx1"/>
                </a:solidFill>
                <a:latin typeface="Segoe Print" panose="02000600000000000000" pitchFamily="2" charset="0"/>
                <a:cs typeface="Space Grotesk" charset="0"/>
              </a:rPr>
              <a:t>Bande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spc="0" dirty="0">
                <a:solidFill>
                  <a:schemeClr val="tx1"/>
                </a:solidFill>
                <a:latin typeface="Segoe Print" panose="02000600000000000000" pitchFamily="2" charset="0"/>
                <a:cs typeface="Space Grotesk" charset="0"/>
              </a:rPr>
              <a:t>Cori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spc="0" dirty="0">
                <a:solidFill>
                  <a:schemeClr val="tx1"/>
                </a:solidFill>
                <a:latin typeface="Segoe Print" panose="02000600000000000000" pitchFamily="2" charset="0"/>
                <a:cs typeface="Space Grotesk" charset="0"/>
              </a:rPr>
              <a:t>Centri studi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spc="0" dirty="0">
                <a:solidFill>
                  <a:schemeClr val="tx1"/>
                </a:solidFill>
                <a:latin typeface="Segoe Print" panose="02000600000000000000" pitchFamily="2" charset="0"/>
                <a:cs typeface="Space Grotesk" charset="0"/>
              </a:rPr>
              <a:t>Edizioni on-line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spc="0" dirty="0">
                <a:solidFill>
                  <a:schemeClr val="tx1"/>
                </a:solidFill>
                <a:latin typeface="Segoe Print" panose="02000600000000000000" pitchFamily="2" charset="0"/>
                <a:cs typeface="Space Grotesk" charset="0"/>
              </a:rPr>
              <a:t>Metodologie didattiche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spc="0" dirty="0">
                <a:solidFill>
                  <a:schemeClr val="tx1"/>
                </a:solidFill>
                <a:latin typeface="Segoe Print" panose="02000600000000000000" pitchFamily="2" charset="0"/>
                <a:cs typeface="Space Grotesk" charset="0"/>
              </a:rPr>
              <a:t>Scuole a indirizzo musicale</a:t>
            </a:r>
            <a:endParaRPr lang="it-IT" sz="2800" spc="0" dirty="0">
              <a:solidFill>
                <a:schemeClr val="tx1"/>
              </a:solidFill>
              <a:latin typeface="Segoe Print" panose="02000600000000000000" pitchFamily="2" charset="0"/>
              <a:cs typeface="Space Grotesk" charset="0"/>
            </a:endParaRP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spc="0" dirty="0">
                <a:solidFill>
                  <a:schemeClr val="tx1"/>
                </a:solidFill>
                <a:latin typeface="Segoe Print" panose="02000600000000000000" pitchFamily="2" charset="0"/>
                <a:cs typeface="Space Grotesk" charset="0"/>
              </a:rPr>
              <a:t>Reti associative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spc="0" dirty="0">
                <a:solidFill>
                  <a:schemeClr val="tx1"/>
                </a:solidFill>
                <a:latin typeface="Segoe Print" panose="02000600000000000000" pitchFamily="2" charset="0"/>
                <a:cs typeface="Space Grotesk" charset="0"/>
              </a:rPr>
              <a:t>Scuole di musica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endParaRPr lang="it-IT" sz="2800" spc="0" dirty="0">
              <a:solidFill>
                <a:schemeClr val="tx2">
                  <a:lumMod val="25000"/>
                </a:schemeClr>
              </a:solidFill>
              <a:latin typeface="Segoe Script" panose="030B0504020000000003" pitchFamily="66" charset="0"/>
              <a:cs typeface="Space Grotesk" charset="0"/>
            </a:endParaRP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endParaRPr lang="it-IT" sz="2800" spc="0" dirty="0">
              <a:solidFill>
                <a:schemeClr val="tx2">
                  <a:lumMod val="25000"/>
                </a:schemeClr>
              </a:solidFill>
              <a:latin typeface="Segoe Script" panose="030B0504020000000003" pitchFamily="66" charset="0"/>
              <a:cs typeface="Space Grotesk" charset="0"/>
            </a:endParaRP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5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IL FORUM IN CIFRE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endParaRPr lang="it-IT" sz="1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25</a:t>
            </a:r>
            <a:r>
              <a:rPr lang="it-IT" sz="3600" b="1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3600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associazioni-federazioni nazionali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endParaRPr lang="it-IT" sz="1050" b="1" cap="none" spc="0" dirty="0">
              <a:solidFill>
                <a:schemeClr val="tx2">
                  <a:lumMod val="2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6.000</a:t>
            </a:r>
            <a:r>
              <a:rPr lang="it-IT" sz="3600" b="1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3600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associazioni affiliate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280.000</a:t>
            </a:r>
            <a:r>
              <a:rPr lang="it-IT" sz="3600" b="1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3600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soci 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11.000</a:t>
            </a:r>
            <a:r>
              <a:rPr lang="it-IT" sz="3600" b="1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3600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lavoratori</a:t>
            </a:r>
          </a:p>
          <a:p>
            <a:pPr>
              <a:lnSpc>
                <a:spcPct val="100000"/>
              </a:lnSpc>
              <a:tabLst>
                <a:tab pos="404813" algn="l"/>
              </a:tabLst>
            </a:pPr>
            <a:r>
              <a:rPr lang="it-IT" sz="36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15.000</a:t>
            </a:r>
            <a:r>
              <a:rPr lang="it-IT" sz="3600" b="1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3600" cap="none" spc="0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volontari</a:t>
            </a:r>
            <a:endParaRPr lang="it-IT" sz="1350" cap="none" spc="0" dirty="0">
              <a:solidFill>
                <a:schemeClr val="tx2">
                  <a:lumMod val="2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AC6D7A8-9195-48AF-A9B0-D56382AA36C4}"/>
              </a:ext>
            </a:extLst>
          </p:cNvPr>
          <p:cNvSpPr txBox="1">
            <a:spLocks/>
          </p:cNvSpPr>
          <p:nvPr/>
        </p:nvSpPr>
        <p:spPr bwMode="blackWhite">
          <a:xfrm>
            <a:off x="8372312" y="2411419"/>
            <a:ext cx="9517223" cy="11085579"/>
          </a:xfrm>
          <a:prstGeom prst="rect">
            <a:avLst/>
          </a:prstGeom>
          <a:solidFill>
            <a:srgbClr val="FFFFFF"/>
          </a:solidFill>
          <a:ln w="38100" cap="sq">
            <a:noFill/>
            <a:miter lim="800000"/>
          </a:ln>
        </p:spPr>
        <p:txBody>
          <a:bodyPr vert="horz" lIns="205740" tIns="137160" rIns="205740" bIns="13716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4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I SOCI DEL FORUM </a:t>
            </a: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endParaRPr lang="it-IT" sz="2000" b="1" cap="none" spc="0" dirty="0">
              <a:ln w="22225">
                <a:noFill/>
                <a:prstDash val="solid"/>
              </a:ln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AIDSM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-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Associazione Italiana delle Scuole di Musica</a:t>
            </a: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AIGAM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– Associazione Italiana Gordon per l'apprendimento Musicale</a:t>
            </a:r>
            <a:endParaRPr lang="it-IT" sz="24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ea typeface="+mn-ea"/>
              <a:cs typeface="Space Grotesk" charset="0"/>
            </a:endParaRP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AIJD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– Associazione Italiana Jaques-</a:t>
            </a:r>
            <a:r>
              <a:rPr lang="it-IT" sz="1800" cap="none" spc="0" dirty="0" err="1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Dalcroze</a:t>
            </a:r>
            <a:endParaRPr lang="it-IT" sz="24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ea typeface="+mn-ea"/>
              <a:cs typeface="Space Grotesk" charset="0"/>
            </a:endParaRP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AIKEM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– Associazione Italiana </a:t>
            </a:r>
            <a:r>
              <a:rPr lang="it-IT" sz="1800" cap="none" spc="0" dirty="0" err="1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Kodály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per l'educazione musicale</a:t>
            </a: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AML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– Associazione Musical Garden</a:t>
            </a:r>
            <a:endParaRPr lang="it-IT" sz="24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ea typeface="+mn-ea"/>
              <a:cs typeface="Space Grotesk" charset="0"/>
            </a:endParaRP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ANBIMA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- Associazione Nazionale Bande Italiane Musicali Autonome</a:t>
            </a: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AUDIATION INSTITUTE</a:t>
            </a: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 err="1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CDpM</a:t>
            </a:r>
            <a:r>
              <a:rPr lang="it-IT" sz="1800" b="1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 Centro Didattico Produzione Musica</a:t>
            </a: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CRAMS</a:t>
            </a:r>
            <a:r>
              <a:rPr lang="it-IT" sz="2400" b="1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</a:t>
            </a:r>
            <a:r>
              <a:rPr lang="it-IT" sz="1800" b="1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Centro Ricerca Arte Musica Spettacolo</a:t>
            </a: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CENTRO GOITRE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– Centro Studi di Didattica Musicale Roberto </a:t>
            </a:r>
            <a:r>
              <a:rPr lang="it-IT" sz="1800" cap="none" spc="0" dirty="0" err="1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Goitre</a:t>
            </a:r>
            <a:endParaRPr lang="it-IT" sz="18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ea typeface="+mn-ea"/>
              <a:cs typeface="Space Grotesk" charset="0"/>
            </a:endParaRP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COMUSICA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– Coordinamento dell'orientamento Musicale</a:t>
            </a:r>
          </a:p>
          <a:p>
            <a:pPr algn="l" defTabSz="342900">
              <a:lnSpc>
                <a:spcPct val="100000"/>
              </a:lnSpc>
              <a:spcBef>
                <a:spcPts val="0"/>
              </a:spcBef>
            </a:pPr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CSMA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ea typeface="+mn-ea"/>
                <a:cs typeface="Space Grotesk" charset="0"/>
              </a:rPr>
              <a:t>– Centro Studi Musica &amp; Arte</a:t>
            </a: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CSMDB / MUSICHERIA.NET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 Centro Studi Musicali e Sociali Maurizio Di Benedetto</a:t>
            </a:r>
            <a:endParaRPr lang="it-IT" sz="28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FENIARCO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 Federazione Nazionale Italiana Associazioni Regionali Corali</a:t>
            </a: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IJVAS</a:t>
            </a:r>
            <a:r>
              <a:rPr lang="it-IT" sz="2400" b="1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–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Associazione nazionale Il Jazz va a scuola</a:t>
            </a: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MUSICA IN CULLA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 Music In </a:t>
            </a:r>
            <a:r>
              <a:rPr lang="it-IT" sz="1800" cap="none" spc="0" dirty="0" err="1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Crib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– Associazione Internazionale</a:t>
            </a: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MUSICA NOVA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- Associazione Culturale Musica Nova</a:t>
            </a:r>
            <a:endParaRPr lang="it-IT" sz="24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NATI PER LA MUSICA</a:t>
            </a: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OSI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 </a:t>
            </a:r>
            <a:r>
              <a:rPr lang="it-IT" sz="1800" cap="none" spc="0" dirty="0" err="1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Orff-Schulwerk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Italiano</a:t>
            </a:r>
            <a:endParaRPr lang="it-IT" sz="24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ISI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 Istituto Suzuki Italiano</a:t>
            </a:r>
            <a:endParaRPr lang="it-IT" sz="24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SIEM – </a:t>
            </a:r>
            <a:r>
              <a:rPr lang="it-IT" sz="1800" cap="none" spc="0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Società Italiana Educazione Musicale</a:t>
            </a: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SPMT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 Scuola Popolare di Musica di Testaccio</a:t>
            </a:r>
            <a:endParaRPr lang="it-IT" sz="24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SPM Donna Olimpia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– Scuola Popolare di Musica Donna Olimpia</a:t>
            </a: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TAVOLO PERMANENTE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delle Federazioni Bandistiche Italiane</a:t>
            </a:r>
            <a:endParaRPr lang="it-IT" sz="24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  <a:p>
            <a:pPr algn="l"/>
            <a:r>
              <a:rPr lang="it-IT" sz="2400" b="1" cap="none" spc="0" dirty="0">
                <a:solidFill>
                  <a:srgbClr val="C00000"/>
                </a:solidFill>
                <a:latin typeface="Segoe Print" panose="02000600000000000000" pitchFamily="2" charset="0"/>
                <a:cs typeface="Space Grotesk" charset="0"/>
              </a:rPr>
              <a:t>TPM 0-6 </a:t>
            </a:r>
            <a:r>
              <a:rPr lang="it-IT" sz="24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- </a:t>
            </a:r>
            <a:r>
              <a:rPr lang="it-IT" sz="1800" cap="none" spc="0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  <a:cs typeface="Space Grotesk" charset="0"/>
              </a:rPr>
              <a:t>Tavolo Permanente Musica 0-6</a:t>
            </a:r>
            <a:endParaRPr lang="it-IT" sz="1600" cap="none" spc="0" dirty="0">
              <a:solidFill>
                <a:schemeClr val="tx1">
                  <a:lumMod val="75000"/>
                </a:schemeClr>
              </a:solidFill>
              <a:latin typeface="Segoe Print" panose="02000600000000000000" pitchFamily="2" charset="0"/>
              <a:cs typeface="Space Grotesk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15B99F6-4E70-4F34-B43F-B4514851E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54" y="685087"/>
            <a:ext cx="17545809" cy="631066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C34EF83F-24DD-45E8-96CE-F068F897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945" y="1570337"/>
            <a:ext cx="17541550" cy="1248857"/>
          </a:xfrm>
          <a:noFill/>
        </p:spPr>
        <p:txBody>
          <a:bodyPr>
            <a:normAutofit lnSpcReduction="10000"/>
          </a:bodyPr>
          <a:lstStyle/>
          <a:p>
            <a:r>
              <a:rPr lang="it-IT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Chi</a:t>
            </a:r>
            <a:r>
              <a:rPr lang="it-IT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 </a:t>
            </a:r>
            <a:r>
              <a:rPr lang="it-IT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siamo</a:t>
            </a:r>
            <a:endParaRPr lang="it-IT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Script" panose="030B0504020000000003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501517-4665-491A-B2E3-917097D4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829" y="1532807"/>
            <a:ext cx="3370434" cy="12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8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3452F141-98CC-4315-BDF1-0EA21D76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054">
            <a:off x="702978" y="10179960"/>
            <a:ext cx="4870116" cy="2739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L'impatto del Coronavirus sul settore degli eventi - MasterX">
            <a:extLst>
              <a:ext uri="{FF2B5EF4-FFF2-40B4-BE49-F238E27FC236}">
                <a16:creationId xmlns:a16="http://schemas.microsoft.com/office/drawing/2014/main" id="{9E4816D4-47C2-4D30-BA1C-08910279A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395" y="8959079"/>
            <a:ext cx="7736071" cy="3966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usica a scuola, il Sistema Arnesano">
            <a:extLst>
              <a:ext uri="{FF2B5EF4-FFF2-40B4-BE49-F238E27FC236}">
                <a16:creationId xmlns:a16="http://schemas.microsoft.com/office/drawing/2014/main" id="{2FCF6991-D542-48D1-AF23-76482FC2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684">
            <a:off x="6267856" y="5966056"/>
            <a:ext cx="5270271" cy="3017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5B99F6-4E70-4F34-B43F-B4514851E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95" y="1405712"/>
            <a:ext cx="17545809" cy="631066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C34EF83F-24DD-45E8-96CE-F068F897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094" y="2338795"/>
            <a:ext cx="15085647" cy="1712626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it-IT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Cosa facciamo per l’educazione </a:t>
            </a:r>
            <a:endParaRPr lang="it-IT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Script" panose="030B0504020000000003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501517-4665-491A-B2E3-917097D4B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742" y="343239"/>
            <a:ext cx="2378926" cy="88147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DCB90-DE17-4151-8731-ED63CB0D893B}"/>
              </a:ext>
            </a:extLst>
          </p:cNvPr>
          <p:cNvSpPr txBox="1"/>
          <p:nvPr/>
        </p:nvSpPr>
        <p:spPr>
          <a:xfrm>
            <a:off x="536659" y="3715130"/>
            <a:ext cx="15206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EDUCAZIONE MUSICALE </a:t>
            </a:r>
          </a:p>
          <a:p>
            <a:r>
              <a:rPr lang="it-IT" sz="5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CAPILLARE NEI TERRITORI 0-99 anni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794BE7-3154-46A9-92DD-FB1C5E893A03}"/>
              </a:ext>
            </a:extLst>
          </p:cNvPr>
          <p:cNvSpPr txBox="1"/>
          <p:nvPr/>
        </p:nvSpPr>
        <p:spPr>
          <a:xfrm>
            <a:off x="523648" y="6328896"/>
            <a:ext cx="5993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ESPERTI ESTERNI </a:t>
            </a:r>
          </a:p>
          <a:p>
            <a:r>
              <a:rPr lang="it-IT" sz="5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NELLE SCUOLE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976873-3A82-4013-9926-B36A4A649C92}"/>
              </a:ext>
            </a:extLst>
          </p:cNvPr>
          <p:cNvSpPr txBox="1"/>
          <p:nvPr/>
        </p:nvSpPr>
        <p:spPr>
          <a:xfrm>
            <a:off x="681191" y="8722316"/>
            <a:ext cx="7943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FORMAZIONE DIDATTICO MUSICALE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8CC6E9-802A-43B6-A2E0-29B4AF6F3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50381">
            <a:off x="13406181" y="3347619"/>
            <a:ext cx="3761065" cy="4468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9761FC7-9033-43E9-B9A6-93921C80CD45}"/>
              </a:ext>
            </a:extLst>
          </p:cNvPr>
          <p:cNvSpPr txBox="1"/>
          <p:nvPr/>
        </p:nvSpPr>
        <p:spPr>
          <a:xfrm>
            <a:off x="7581715" y="11115969"/>
            <a:ext cx="26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EVENTI</a:t>
            </a:r>
          </a:p>
        </p:txBody>
      </p:sp>
    </p:spTree>
    <p:extLst>
      <p:ext uri="{BB962C8B-B14F-4D97-AF65-F5344CB8AC3E}">
        <p14:creationId xmlns:p14="http://schemas.microsoft.com/office/powerpoint/2010/main" val="296859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15B99F6-4E70-4F34-B43F-B4514851E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5" y="1721245"/>
            <a:ext cx="17545809" cy="631066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C34EF83F-24DD-45E8-96CE-F068F897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859" y="2517484"/>
            <a:ext cx="13520463" cy="1423907"/>
          </a:xfrm>
          <a:noFill/>
        </p:spPr>
        <p:txBody>
          <a:bodyPr>
            <a:normAutofit/>
          </a:bodyPr>
          <a:lstStyle/>
          <a:p>
            <a:r>
              <a:rPr lang="it-IT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Musica e Competenze</a:t>
            </a:r>
            <a:endParaRPr lang="it-IT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Script" panose="030B0504020000000003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501517-4665-491A-B2E3-917097D4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742" y="343239"/>
            <a:ext cx="2378926" cy="88147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DCB90-DE17-4151-8731-ED63CB0D893B}"/>
              </a:ext>
            </a:extLst>
          </p:cNvPr>
          <p:cNvSpPr txBox="1"/>
          <p:nvPr/>
        </p:nvSpPr>
        <p:spPr>
          <a:xfrm>
            <a:off x="795128" y="4991183"/>
            <a:ext cx="882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DIRITTO ALLA MUSICA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794BE7-3154-46A9-92DD-FB1C5E893A03}"/>
              </a:ext>
            </a:extLst>
          </p:cNvPr>
          <p:cNvSpPr txBox="1"/>
          <p:nvPr/>
        </p:nvSpPr>
        <p:spPr>
          <a:xfrm>
            <a:off x="795128" y="10816067"/>
            <a:ext cx="8130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5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MUSICA E COMPETENZE </a:t>
            </a:r>
          </a:p>
          <a:p>
            <a:pPr fontAlgn="base"/>
            <a:r>
              <a:rPr lang="it-IT" sz="54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 CITTADINANZA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5A0AF9-2BBB-4E10-AE85-485FADAFE30B}"/>
              </a:ext>
            </a:extLst>
          </p:cNvPr>
          <p:cNvSpPr txBox="1"/>
          <p:nvPr/>
        </p:nvSpPr>
        <p:spPr>
          <a:xfrm>
            <a:off x="834885" y="7151502"/>
            <a:ext cx="1661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5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MUSICA E COMPETENZE </a:t>
            </a:r>
          </a:p>
          <a:p>
            <a:pPr fontAlgn="base"/>
            <a:r>
              <a:rPr lang="it-IT" sz="5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TRASVERSALI</a:t>
            </a:r>
          </a:p>
        </p:txBody>
      </p:sp>
      <p:pic>
        <p:nvPicPr>
          <p:cNvPr id="2050" name="Picture 2" descr="Corso di musica: la spesa è detraibile - Fenalca">
            <a:extLst>
              <a:ext uri="{FF2B5EF4-FFF2-40B4-BE49-F238E27FC236}">
                <a16:creationId xmlns:a16="http://schemas.microsoft.com/office/drawing/2014/main" id="{E87A08F5-C9DE-44E2-AE78-EBF2CCAD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68">
            <a:off x="10172959" y="4357817"/>
            <a:ext cx="7076663" cy="4698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FDFE9F70-8F79-44FB-A9F9-E07819033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4" b="27185"/>
          <a:stretch/>
        </p:blipFill>
        <p:spPr bwMode="auto">
          <a:xfrm rot="20755274">
            <a:off x="9297452" y="7266220"/>
            <a:ext cx="6579277" cy="539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6627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dee e spettacoli per fiere, sagre ed eventi: le fiere - Magazine  Artistidistrada">
            <a:extLst>
              <a:ext uri="{FF2B5EF4-FFF2-40B4-BE49-F238E27FC236}">
                <a16:creationId xmlns:a16="http://schemas.microsoft.com/office/drawing/2014/main" id="{F7D3E934-DC77-4E55-B52B-D7C1733A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07" y="4862719"/>
            <a:ext cx="8373616" cy="6280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5B99F6-4E70-4F34-B43F-B4514851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5" y="1405712"/>
            <a:ext cx="17545809" cy="631066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C34EF83F-24DD-45E8-96CE-F068F897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118" y="2246855"/>
            <a:ext cx="17541550" cy="3245801"/>
          </a:xfrm>
          <a:noFill/>
        </p:spPr>
        <p:txBody>
          <a:bodyPr>
            <a:normAutofit/>
          </a:bodyPr>
          <a:lstStyle/>
          <a:p>
            <a:r>
              <a:rPr lang="it-IT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Rapporto con le Istituzioni</a:t>
            </a:r>
            <a:endParaRPr lang="it-IT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Script" panose="030B0504020000000003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501517-4665-491A-B2E3-917097D4B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742" y="343239"/>
            <a:ext cx="2378926" cy="8814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649280-8879-4F78-8537-0B747E16F900}"/>
              </a:ext>
            </a:extLst>
          </p:cNvPr>
          <p:cNvSpPr txBox="1"/>
          <p:nvPr/>
        </p:nvSpPr>
        <p:spPr>
          <a:xfrm>
            <a:off x="770384" y="4072680"/>
            <a:ext cx="16276444" cy="9000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it-IT" sz="5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AMMINISTRAZIONI: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it-IT" sz="20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it-IT" sz="3600" dirty="0"/>
              <a:t>Eventi e manifestazioni</a:t>
            </a:r>
          </a:p>
          <a:p>
            <a:pPr marL="742950" indent="-742950">
              <a:buFont typeface="Wingdings" panose="05000000000000000000" pitchFamily="2" charset="2"/>
              <a:buChar char="ü"/>
            </a:pPr>
            <a:endParaRPr lang="it-IT" sz="1800" dirty="0"/>
          </a:p>
          <a:p>
            <a:pPr marL="742950" lvl="5" indent="-742950">
              <a:buFont typeface="Wingdings" panose="05000000000000000000" pitchFamily="2" charset="2"/>
              <a:buChar char="ü"/>
            </a:pPr>
            <a:r>
              <a:rPr lang="it-IT" sz="3600" dirty="0"/>
              <a:t>Gestione locali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it-IT" sz="4000" dirty="0"/>
          </a:p>
          <a:p>
            <a:endParaRPr lang="it-IT" sz="4000" dirty="0"/>
          </a:p>
          <a:p>
            <a:endParaRPr lang="it-IT" sz="11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it-IT" sz="5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ISTITUZIONI SCOLASTICHE</a:t>
            </a:r>
          </a:p>
          <a:p>
            <a:endParaRPr lang="it-IT" sz="4000" dirty="0"/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it-IT" sz="3600" dirty="0"/>
              <a:t>Associazionismo anticipatore di tendenze</a:t>
            </a:r>
          </a:p>
          <a:p>
            <a:pPr marL="742950" indent="-742950">
              <a:buFont typeface="Wingdings" panose="05000000000000000000" pitchFamily="2" charset="2"/>
              <a:buChar char="ü"/>
            </a:pPr>
            <a:endParaRPr lang="it-IT" sz="1800" dirty="0"/>
          </a:p>
          <a:p>
            <a:pPr marL="742950" lvl="5" indent="-742950">
              <a:buFont typeface="Wingdings" panose="05000000000000000000" pitchFamily="2" charset="2"/>
              <a:buChar char="ü"/>
            </a:pPr>
            <a:r>
              <a:rPr lang="it-IT" sz="3600" dirty="0"/>
              <a:t>Esperti esterni</a:t>
            </a:r>
          </a:p>
          <a:p>
            <a:pPr marL="742950" lvl="5" indent="-742950">
              <a:buFont typeface="Wingdings" panose="05000000000000000000" pitchFamily="2" charset="2"/>
              <a:buChar char="ü"/>
            </a:pPr>
            <a:endParaRPr lang="it-IT" sz="1800" dirty="0"/>
          </a:p>
          <a:p>
            <a:pPr marL="742950" lvl="5" indent="-742950">
              <a:buFont typeface="Wingdings" panose="05000000000000000000" pitchFamily="2" charset="2"/>
              <a:buChar char="ü"/>
            </a:pPr>
            <a:r>
              <a:rPr lang="it-IT" sz="3600" dirty="0"/>
              <a:t>Insegnanti delle scuole pubbliche partono dall’associazionismo</a:t>
            </a:r>
          </a:p>
          <a:p>
            <a:pPr marL="742950" lvl="5" indent="-742950">
              <a:buFont typeface="Wingdings" panose="05000000000000000000" pitchFamily="2" charset="2"/>
              <a:buChar char="ü"/>
            </a:pPr>
            <a:endParaRPr lang="it-IT" sz="1800" dirty="0"/>
          </a:p>
          <a:p>
            <a:pPr marL="742950" lvl="5" indent="-742950">
              <a:buFont typeface="Wingdings" panose="05000000000000000000" pitchFamily="2" charset="2"/>
              <a:buChar char="ü"/>
            </a:pPr>
            <a:r>
              <a:rPr lang="it-IT" sz="3600" dirty="0"/>
              <a:t>Formazione del personale scolastico (Accreditamento MIM)</a:t>
            </a:r>
          </a:p>
          <a:p>
            <a:pPr marL="571500" lvl="5" indent="-571500">
              <a:buFont typeface="Wingdings" panose="05000000000000000000" pitchFamily="2" charset="2"/>
              <a:buChar char="ü"/>
            </a:pPr>
            <a:endParaRPr lang="it-IT" sz="4000" dirty="0"/>
          </a:p>
          <a:p>
            <a:pPr marL="571500" lvl="5" indent="-571500">
              <a:buFont typeface="Wingdings" panose="05000000000000000000" pitchFamily="2" charset="2"/>
              <a:buChar char="ü"/>
            </a:pP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93189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stione delle criticità | Project Management Center">
            <a:extLst>
              <a:ext uri="{FF2B5EF4-FFF2-40B4-BE49-F238E27FC236}">
                <a16:creationId xmlns:a16="http://schemas.microsoft.com/office/drawing/2014/main" id="{AE09EB82-7D61-4DF3-A1C8-B2AA8C09E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368" y="7474267"/>
            <a:ext cx="9018105" cy="4452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5B99F6-4E70-4F34-B43F-B4514851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5" y="1405712"/>
            <a:ext cx="17545809" cy="631066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C34EF83F-24DD-45E8-96CE-F068F897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095" y="2440879"/>
            <a:ext cx="17541550" cy="1247022"/>
          </a:xfrm>
          <a:noFill/>
        </p:spPr>
        <p:txBody>
          <a:bodyPr>
            <a:normAutofit lnSpcReduction="10000"/>
          </a:bodyPr>
          <a:lstStyle/>
          <a:p>
            <a:r>
              <a:rPr lang="it-IT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Criticità</a:t>
            </a:r>
            <a:endParaRPr lang="it-IT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Script" panose="030B0504020000000003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501517-4665-491A-B2E3-917097D4B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742" y="343239"/>
            <a:ext cx="2378926" cy="8814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976873-3A82-4013-9926-B36A4A649C92}"/>
              </a:ext>
            </a:extLst>
          </p:cNvPr>
          <p:cNvSpPr txBox="1"/>
          <p:nvPr/>
        </p:nvSpPr>
        <p:spPr>
          <a:xfrm>
            <a:off x="864701" y="3687901"/>
            <a:ext cx="159622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it-IT" sz="5400" cap="all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Accreditamenti indiscriminati e senza crediti formativi</a:t>
            </a:r>
          </a:p>
          <a:p>
            <a:pPr marL="571500" indent="-571500">
              <a:buFontTx/>
              <a:buChar char="-"/>
            </a:pPr>
            <a:endParaRPr lang="it-IT" sz="900" cap="all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71500" indent="-571500">
              <a:buFontTx/>
              <a:buChar char="-"/>
            </a:pPr>
            <a:r>
              <a:rPr lang="it-IT" sz="5400" cap="all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Mancanza di riconoscimento alla pari </a:t>
            </a:r>
          </a:p>
          <a:p>
            <a:pPr marL="571500" indent="-571500">
              <a:buFontTx/>
              <a:buChar char="-"/>
            </a:pPr>
            <a:endParaRPr lang="it-IT" sz="900" cap="all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71500" indent="-571500">
              <a:buFontTx/>
              <a:buChar char="-"/>
            </a:pPr>
            <a:r>
              <a:rPr lang="it-IT" sz="5400" cap="all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Non conoscenza DI ENTI NON PROFIT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8FE00AB8-F3A1-4AD0-913C-9EB30B27A4C0}"/>
              </a:ext>
            </a:extLst>
          </p:cNvPr>
          <p:cNvSpPr txBox="1">
            <a:spLocks/>
          </p:cNvSpPr>
          <p:nvPr/>
        </p:nvSpPr>
        <p:spPr>
          <a:xfrm>
            <a:off x="746450" y="8735437"/>
            <a:ext cx="17541550" cy="124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27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5080" lvl="1" indent="-276892" algn="l" rtl="0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marL="1028700" marR="5080" lvl="2" indent="-276892" algn="l" rtl="0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marL="1371600" marR="5080" lvl="3" indent="-276892" algn="l" rtl="0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marL="1714500" marR="5080" lvl="4" indent="-276892" algn="l" rtl="0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marL="2057400" marR="5080" lvl="5" indent="-276892" algn="l" rtl="0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marL="2400300" marR="5080" lvl="6" indent="-276892" algn="l" rtl="0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marL="2743200" marR="5080" lvl="7" indent="-276892" algn="l" rtl="0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marL="3086100" marR="5080" lvl="8" indent="-276892" algn="l" rtl="0">
              <a:lnSpc>
                <a:spcPct val="110000"/>
              </a:lnSpc>
              <a:spcBef>
                <a:spcPts val="1875"/>
              </a:spcBef>
              <a:spcAft>
                <a:spcPts val="0"/>
              </a:spcAft>
              <a:buClr>
                <a:srgbClr val="4A4A49"/>
              </a:buClr>
              <a:buSzPts val="2214"/>
              <a:buFont typeface="Space Grotesk"/>
              <a:buChar char="•"/>
              <a:defRPr sz="3200" b="0" i="0" u="none" strike="noStrike" cap="none">
                <a:solidFill>
                  <a:srgbClr val="4A4A49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r>
              <a:rPr lang="it-IT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Cosa si perde</a:t>
            </a:r>
            <a:endParaRPr lang="it-IT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CA1B5A-85ED-4407-A9DF-4EA815C42C2C}"/>
              </a:ext>
            </a:extLst>
          </p:cNvPr>
          <p:cNvSpPr txBox="1"/>
          <p:nvPr/>
        </p:nvSpPr>
        <p:spPr>
          <a:xfrm>
            <a:off x="864701" y="9982459"/>
            <a:ext cx="15962245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endParaRPr lang="it-IT" sz="900" cap="al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71500" indent="-571500">
              <a:buFontTx/>
              <a:buChar char="-"/>
            </a:pPr>
            <a:r>
              <a:rPr lang="it-IT" sz="5400" cap="all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RICCHEZZA e </a:t>
            </a:r>
            <a:r>
              <a:rPr lang="it-IT" sz="5400" cap="all" dirty="0" err="1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pluralita’</a:t>
            </a:r>
            <a:r>
              <a:rPr lang="it-IT" sz="5400" cap="all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marL="571500" indent="-571500">
              <a:buFontTx/>
              <a:buChar char="-"/>
            </a:pPr>
            <a:endParaRPr lang="it-IT" sz="900" cap="all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71500" indent="-571500">
              <a:buFontTx/>
              <a:buChar char="-"/>
            </a:pPr>
            <a:r>
              <a:rPr lang="it-IT" sz="5400" cap="all" dirty="0" err="1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PROFESSIONALITà</a:t>
            </a:r>
            <a:endParaRPr lang="it-IT" sz="5400" cap="all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71500" indent="-571500">
              <a:buFontTx/>
              <a:buChar char="-"/>
            </a:pPr>
            <a:endParaRPr lang="it-IT" sz="800" cap="all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71500" indent="-571500">
              <a:buFontTx/>
              <a:buChar char="-"/>
            </a:pPr>
            <a:endParaRPr lang="it-IT" sz="900" cap="al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571500" indent="-571500">
              <a:buFontTx/>
              <a:buChar char="-"/>
            </a:pPr>
            <a:r>
              <a:rPr lang="it-IT" sz="5400" cap="all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Qualità dell’EDUCAZIONE MUSICALE</a:t>
            </a:r>
          </a:p>
        </p:txBody>
      </p:sp>
    </p:spTree>
    <p:extLst>
      <p:ext uri="{BB962C8B-B14F-4D97-AF65-F5344CB8AC3E}">
        <p14:creationId xmlns:p14="http://schemas.microsoft.com/office/powerpoint/2010/main" val="331923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me valutare e analizzare i rischi e le criticità organizzative">
            <a:extLst>
              <a:ext uri="{FF2B5EF4-FFF2-40B4-BE49-F238E27FC236}">
                <a16:creationId xmlns:a16="http://schemas.microsoft.com/office/drawing/2014/main" id="{341FB5BE-18D0-48F4-B474-A3613AD7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020" y="8835478"/>
            <a:ext cx="9323980" cy="48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5B99F6-4E70-4F34-B43F-B4514851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54" y="1250991"/>
            <a:ext cx="17545809" cy="631066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C34EF83F-24DD-45E8-96CE-F068F897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613" y="1962329"/>
            <a:ext cx="17541550" cy="1434089"/>
          </a:xfrm>
          <a:noFill/>
        </p:spPr>
        <p:txBody>
          <a:bodyPr>
            <a:normAutofit/>
          </a:bodyPr>
          <a:lstStyle/>
          <a:p>
            <a:r>
              <a:rPr lang="it-IT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anose="030B0504020000000003" pitchFamily="66" charset="0"/>
              </a:rPr>
              <a:t>Cosa fare</a:t>
            </a:r>
            <a:endParaRPr lang="it-IT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Script" panose="030B0504020000000003" pitchFamily="66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501517-4665-491A-B2E3-917097D4B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742" y="343239"/>
            <a:ext cx="2378926" cy="8814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976873-3A82-4013-9926-B36A4A649C92}"/>
              </a:ext>
            </a:extLst>
          </p:cNvPr>
          <p:cNvSpPr txBox="1"/>
          <p:nvPr/>
        </p:nvSpPr>
        <p:spPr>
          <a:xfrm>
            <a:off x="379613" y="3398852"/>
            <a:ext cx="17456055" cy="95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RICONOSCERE IL VALORE DELL’EDUCAZIONE MUSICALE PER IL PROGRESSO SOCIALE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it-IT" sz="18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it-IT" sz="24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PROMUOVERE LA MUSICA NELLE SCUOLE DI OGNI ORDINE E</a:t>
            </a:r>
          </a:p>
          <a:p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GRADO CON PERSONALE COMPETENTE INTERNO ED ESTERNO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it-IT" sz="24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it-IT" sz="11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CONOSCERE E RICONOSCERE IL RUOLO</a:t>
            </a:r>
          </a:p>
          <a:p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DELL’ASSOCIAZIONISMO PER SCUOLE E TERRITORI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it-IT" sz="40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POLITICHE DI CO-PROGETTAZIONE </a:t>
            </a:r>
          </a:p>
          <a:p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E CO-PROGRAMMAZIONE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it-IT" sz="18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it-IT" sz="40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CREARE SISTEMI INTEGRATI </a:t>
            </a:r>
          </a:p>
          <a:p>
            <a:r>
              <a:rPr lang="it-IT" sz="44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	DI FORMAZIONE PROFESSIONALE </a:t>
            </a:r>
          </a:p>
        </p:txBody>
      </p:sp>
    </p:spTree>
    <p:extLst>
      <p:ext uri="{BB962C8B-B14F-4D97-AF65-F5344CB8AC3E}">
        <p14:creationId xmlns:p14="http://schemas.microsoft.com/office/powerpoint/2010/main" val="226098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68;p17">
            <a:extLst>
              <a:ext uri="{FF2B5EF4-FFF2-40B4-BE49-F238E27FC236}">
                <a16:creationId xmlns:a16="http://schemas.microsoft.com/office/drawing/2014/main" id="{90AC843F-FD2B-4549-951D-9EFAE5D966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1861" y="7711965"/>
            <a:ext cx="15984644" cy="4095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235267" marR="57911" indent="-94677">
              <a:lnSpc>
                <a:spcPct val="110000"/>
              </a:lnSpc>
              <a:spcBef>
                <a:spcPts val="675"/>
              </a:spcBef>
              <a:buClr>
                <a:srgbClr val="4A4A49"/>
              </a:buClr>
              <a:buSzPts val="2952"/>
            </a:pPr>
            <a:endParaRPr lang="it-IT" sz="1100" b="1" dirty="0">
              <a:solidFill>
                <a:schemeClr val="tx1"/>
              </a:solidFill>
              <a:latin typeface="Segoe Print" panose="02000600000000000000" pitchFamily="2" charset="0"/>
              <a:ea typeface="Space Grotesk Light"/>
              <a:cs typeface="Space Grotesk" charset="0"/>
              <a:sym typeface="Helvetica Neue"/>
            </a:endParaRPr>
          </a:p>
          <a:p>
            <a:pPr marL="235267" marR="57911" indent="-94677">
              <a:lnSpc>
                <a:spcPct val="110000"/>
              </a:lnSpc>
              <a:spcBef>
                <a:spcPts val="675"/>
              </a:spcBef>
              <a:buClr>
                <a:srgbClr val="4A4A49"/>
              </a:buClr>
              <a:buSzPts val="2952"/>
            </a:pPr>
            <a:r>
              <a:rPr lang="it-IT" sz="4800" b="1" dirty="0">
                <a:solidFill>
                  <a:schemeClr val="tx1"/>
                </a:solidFill>
                <a:latin typeface="Segoe Print" panose="02000600000000000000" pitchFamily="2" charset="0"/>
                <a:ea typeface="Space Grotesk Light"/>
                <a:cs typeface="Space Grotesk" charset="0"/>
                <a:sym typeface="Space Grotesk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https://forumeducazionemusicale.it/</a:t>
            </a:r>
            <a:br>
              <a:rPr lang="it-IT" sz="4800" b="1" dirty="0">
                <a:solidFill>
                  <a:schemeClr val="tx1"/>
                </a:solidFill>
                <a:latin typeface="Segoe Print" panose="02000600000000000000" pitchFamily="2" charset="0"/>
                <a:ea typeface="Space Grotesk Light"/>
                <a:cs typeface="Space Grotesk" charset="0"/>
                <a:sym typeface="Space Grotesk Light"/>
              </a:rPr>
            </a:br>
            <a:r>
              <a:rPr lang="it-IT" sz="4800" b="1" dirty="0">
                <a:solidFill>
                  <a:schemeClr val="tx1"/>
                </a:solidFill>
                <a:latin typeface="Segoe Print" panose="02000600000000000000" pitchFamily="2" charset="0"/>
                <a:ea typeface="Space Grotesk Light"/>
                <a:cs typeface="Space Grotesk" charset="0"/>
                <a:sym typeface="Space Grotesk Light"/>
              </a:rPr>
              <a:t>presidenza@forumeducazionemusicale.it</a:t>
            </a:r>
          </a:p>
          <a:p>
            <a:pPr marL="235267" marR="57911" indent="-94677">
              <a:lnSpc>
                <a:spcPct val="110000"/>
              </a:lnSpc>
              <a:spcBef>
                <a:spcPts val="675"/>
              </a:spcBef>
              <a:buClr>
                <a:srgbClr val="4A4A49"/>
              </a:buClr>
              <a:buSzPts val="2952"/>
            </a:pPr>
            <a:endParaRPr lang="it-IT" sz="4800" b="1" dirty="0">
              <a:solidFill>
                <a:schemeClr val="tx1"/>
              </a:solidFill>
              <a:latin typeface="Segoe Print" panose="02000600000000000000" pitchFamily="2" charset="0"/>
              <a:ea typeface="Space Grotesk Light"/>
              <a:cs typeface="Space Grotesk" charset="0"/>
              <a:sym typeface="Space Grotesk Light"/>
            </a:endParaRPr>
          </a:p>
          <a:p>
            <a:pPr marL="235267" marR="57911" indent="-94677">
              <a:lnSpc>
                <a:spcPct val="110000"/>
              </a:lnSpc>
              <a:spcBef>
                <a:spcPts val="675"/>
              </a:spcBef>
              <a:buClr>
                <a:srgbClr val="4A4A49"/>
              </a:buClr>
              <a:buSzPts val="2952"/>
            </a:pPr>
            <a:r>
              <a:rPr lang="it-IT" sz="4300" b="1" dirty="0">
                <a:solidFill>
                  <a:schemeClr val="tx1"/>
                </a:solidFill>
                <a:latin typeface="Segoe Print" panose="02000600000000000000" pitchFamily="2" charset="0"/>
                <a:ea typeface="Space Grotesk Light"/>
                <a:cs typeface="Space Grotesk" charset="0"/>
                <a:sym typeface="Space Grotes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https://www.facebook.com/Forumeducazionemusicale</a:t>
            </a:r>
            <a:endParaRPr lang="it-IT" sz="4300" b="1" dirty="0">
              <a:solidFill>
                <a:schemeClr val="tx1"/>
              </a:solidFill>
              <a:latin typeface="Segoe Print" panose="02000600000000000000" pitchFamily="2" charset="0"/>
              <a:ea typeface="Space Grotesk Light"/>
              <a:cs typeface="Space Grotesk" charset="0"/>
              <a:sym typeface="Space Grotesk Light"/>
            </a:endParaRPr>
          </a:p>
          <a:p>
            <a:pPr marL="235267" marR="57911" indent="-94677">
              <a:lnSpc>
                <a:spcPct val="110000"/>
              </a:lnSpc>
              <a:spcBef>
                <a:spcPts val="675"/>
              </a:spcBef>
              <a:buClr>
                <a:srgbClr val="4A4A49"/>
              </a:buClr>
              <a:buSzPts val="2952"/>
            </a:pPr>
            <a:endParaRPr lang="it-IT" sz="1100" b="1" dirty="0">
              <a:solidFill>
                <a:schemeClr val="tx1"/>
              </a:solidFill>
              <a:latin typeface="Segoe Print" panose="02000600000000000000" pitchFamily="2" charset="0"/>
              <a:ea typeface="Space Grotesk Light"/>
              <a:cs typeface="Space Grotesk" charset="0"/>
              <a:sym typeface="Space Grotesk Light"/>
            </a:endParaRPr>
          </a:p>
          <a:p>
            <a:pPr marL="235267" marR="57911" indent="-94677">
              <a:lnSpc>
                <a:spcPct val="110000"/>
              </a:lnSpc>
              <a:spcBef>
                <a:spcPts val="675"/>
              </a:spcBef>
              <a:buClr>
                <a:srgbClr val="4A4A49"/>
              </a:buClr>
              <a:buSzPts val="2952"/>
            </a:pPr>
            <a:r>
              <a:rPr lang="it-IT" sz="4300" b="1" dirty="0">
                <a:solidFill>
                  <a:schemeClr val="tx1"/>
                </a:solidFill>
                <a:latin typeface="Segoe Print" panose="02000600000000000000" pitchFamily="2" charset="0"/>
                <a:ea typeface="Space Grotesk Light"/>
                <a:cs typeface="Space Grotesk" charset="0"/>
                <a:sym typeface="Space Grotesk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https://www.youtube.com/ForumNazionaleEducazioneMusicale</a:t>
            </a:r>
            <a:endParaRPr lang="it-IT" sz="4300" b="1" dirty="0">
              <a:solidFill>
                <a:schemeClr val="tx1"/>
              </a:solidFill>
              <a:latin typeface="Segoe Print" panose="02000600000000000000" pitchFamily="2" charset="0"/>
              <a:ea typeface="Space Grotesk Light"/>
              <a:cs typeface="Space Grotesk" charset="0"/>
              <a:sym typeface="Space Grotesk Light"/>
            </a:endParaRPr>
          </a:p>
          <a:p>
            <a:pPr marL="235267" marR="57911" indent="-94677">
              <a:lnSpc>
                <a:spcPct val="110000"/>
              </a:lnSpc>
              <a:spcBef>
                <a:spcPts val="675"/>
              </a:spcBef>
              <a:buClr>
                <a:srgbClr val="4A4A49"/>
              </a:buClr>
              <a:buSzPts val="2952"/>
            </a:pPr>
            <a:endParaRPr sz="3000" dirty="0">
              <a:solidFill>
                <a:srgbClr val="5E5E5E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83FD042-A3B9-4F6B-9B45-949086322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17" y="10568558"/>
            <a:ext cx="511938" cy="5119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208C7A-C3DD-4948-A416-D88F3ED37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97" y="11562472"/>
            <a:ext cx="687969" cy="4904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8870000-2B5A-4FF7-98AB-DA212C1D2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33" y="6637125"/>
            <a:ext cx="17545809" cy="441749"/>
          </a:xfrm>
          <a:prstGeom prst="rect">
            <a:avLst/>
          </a:prstGeom>
        </p:spPr>
      </p:pic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251589DD-5F00-4FFE-AC4D-AD2AFAC40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372" y="5412387"/>
            <a:ext cx="17541550" cy="2075185"/>
          </a:xfrm>
          <a:noFill/>
        </p:spPr>
        <p:txBody>
          <a:bodyPr>
            <a:normAutofit/>
          </a:bodyPr>
          <a:lstStyle/>
          <a:p>
            <a:pPr marR="138589" indent="9047">
              <a:lnSpc>
                <a:spcPct val="90000"/>
              </a:lnSpc>
              <a:buClr>
                <a:srgbClr val="264092"/>
              </a:buClr>
              <a:buSzPts val="6400"/>
            </a:pPr>
            <a:r>
              <a:rPr lang="en-US" sz="6600" dirty="0" err="1">
                <a:solidFill>
                  <a:schemeClr val="tx1"/>
                </a:solidFill>
                <a:latin typeface="Segoe Script" panose="030B0504020000000003" pitchFamily="66" charset="0"/>
                <a:ea typeface="Space Grotesk"/>
                <a:cs typeface="Space Grotesk"/>
                <a:sym typeface="Space Grotesk"/>
              </a:rPr>
              <a:t>Contatti</a:t>
            </a:r>
            <a:endParaRPr lang="en-US" sz="1400" dirty="0">
              <a:solidFill>
                <a:schemeClr val="tx1"/>
              </a:solidFill>
              <a:latin typeface="Segoe Script" panose="030B0504020000000003" pitchFamily="66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719BC4F-A068-4184-928D-DFE67933B3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7" y="1087395"/>
            <a:ext cx="10091656" cy="37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7398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348</Words>
  <Application>Microsoft Office PowerPoint</Application>
  <PresentationFormat>Personalizzato</PresentationFormat>
  <Paragraphs>118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8" baseType="lpstr">
      <vt:lpstr>Space Grotesk</vt:lpstr>
      <vt:lpstr>Segoe Script</vt:lpstr>
      <vt:lpstr>Arial Narrow</vt:lpstr>
      <vt:lpstr>Arial</vt:lpstr>
      <vt:lpstr>Space Grotesk Light</vt:lpstr>
      <vt:lpstr>Segoe Print</vt:lpstr>
      <vt:lpstr>Segoe UI Semibold</vt:lpstr>
      <vt:lpstr>Wingdings</vt:lpstr>
      <vt:lpstr>Helvetica Neue</vt:lpstr>
      <vt:lpstr>21_BasicWhite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https://forumeducazionemusicale.it/ presidenza@forumeducazionemusicale.it  https://www.facebook.com/Forumeducazionemusicale  https://www.youtube.com/ForumNazionaleEducazioneMusicale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Debora Daddi</dc:creator>
  <cp:lastModifiedBy>Utente</cp:lastModifiedBy>
  <cp:revision>126</cp:revision>
  <dcterms:modified xsi:type="dcterms:W3CDTF">2023-11-20T09:16:40Z</dcterms:modified>
</cp:coreProperties>
</file>