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1.xml" ContentType="application/vnd.openxmlformats-officedocument.themeOverr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2.xml" ContentType="application/vnd.openxmlformats-officedocument.themeOverr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83" r:id="rId3"/>
    <p:sldId id="285" r:id="rId4"/>
    <p:sldId id="276" r:id="rId5"/>
    <p:sldId id="286" r:id="rId6"/>
    <p:sldId id="262" r:id="rId7"/>
    <p:sldId id="287" r:id="rId8"/>
    <p:sldId id="281" r:id="rId9"/>
    <p:sldId id="288" r:id="rId10"/>
    <p:sldId id="290" r:id="rId11"/>
    <p:sldId id="284" r:id="rId12"/>
    <p:sldId id="259" r:id="rId13"/>
    <p:sldId id="291" r:id="rId14"/>
    <p:sldId id="292" r:id="rId15"/>
    <p:sldId id="266" r:id="rId16"/>
    <p:sldId id="267" r:id="rId17"/>
    <p:sldId id="268" r:id="rId18"/>
    <p:sldId id="269" r:id="rId19"/>
    <p:sldId id="271" r:id="rId20"/>
    <p:sldId id="272" r:id="rId21"/>
    <p:sldId id="273" r:id="rId22"/>
    <p:sldId id="274" r:id="rId23"/>
    <p:sldId id="275" r:id="rId24"/>
  </p:sldIdLst>
  <p:sldSz cx="12192000" cy="6858000"/>
  <p:notesSz cx="7010400" cy="92964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489"/>
    <a:srgbClr val="AED7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23"/>
    <p:restoredTop sz="94604"/>
  </p:normalViewPr>
  <p:slideViewPr>
    <p:cSldViewPr snapToGrid="0">
      <p:cViewPr varScale="1">
        <p:scale>
          <a:sx n="59" d="100"/>
          <a:sy n="59" d="100"/>
        </p:scale>
        <p:origin x="122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Cartel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Cartel3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Cartel2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Cartel2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package" Target="../embeddings/Microsoft_Excel_Worksheet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package" Target="../embeddings/Microsoft_Excel_Worksheet3.xlsx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918887060464999"/>
          <c:y val="6.5813764658832458E-2"/>
          <c:w val="0.41863538248635696"/>
          <c:h val="0.80397850374541668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005489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Arial Narrow" panose="020B0604020202020204" pitchFamily="34" charset="0"/>
                    <a:ea typeface="+mn-ea"/>
                    <a:cs typeface="Arial Narrow" panose="020B0604020202020204" pitchFamily="34" charset="0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Foglio1!$A$2:$B$5</c:f>
              <c:multiLvlStrCache>
                <c:ptCount val="4"/>
                <c:lvl>
                  <c:pt idx="0">
                    <c:v>Assicurare un’equa distribuzione delle risorse del pianeta</c:v>
                  </c:pt>
                  <c:pt idx="1">
                    <c:v>Garantire a noi stessi di continuare ad usufruire delle risorse naturali</c:v>
                  </c:pt>
                  <c:pt idx="2">
                    <c:v>Garantire il diritto ad esistere di tutte le forme di vita sul nostro pianeta</c:v>
                  </c:pt>
                  <c:pt idx="3">
                    <c:v>Tutelare le risorse per le generazioni future</c:v>
                  </c:pt>
                </c:lvl>
                <c:lvl>
                  <c:pt idx="0">
                    <c:v>Essere sostenibili significa…</c:v>
                  </c:pt>
                </c:lvl>
              </c:multiLvlStrCache>
            </c:multiLvlStrRef>
          </c:cat>
          <c:val>
            <c:numRef>
              <c:f>Foglio1!$C$2:$C$5</c:f>
              <c:numCache>
                <c:formatCode>General</c:formatCode>
                <c:ptCount val="4"/>
                <c:pt idx="0">
                  <c:v>17.5</c:v>
                </c:pt>
                <c:pt idx="1">
                  <c:v>8.6</c:v>
                </c:pt>
                <c:pt idx="2">
                  <c:v>24.1</c:v>
                </c:pt>
                <c:pt idx="3">
                  <c:v>49.8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181-7E4A-AF99-8BA9BF7685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956417167"/>
        <c:axId val="1697936032"/>
      </c:barChart>
      <c:catAx>
        <c:axId val="195641716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defRPr>
            </a:pPr>
            <a:endParaRPr lang="it-IT"/>
          </a:p>
        </c:txPr>
        <c:crossAx val="1697936032"/>
        <c:crosses val="autoZero"/>
        <c:auto val="1"/>
        <c:lblAlgn val="ctr"/>
        <c:lblOffset val="100"/>
        <c:noMultiLvlLbl val="0"/>
      </c:catAx>
      <c:valAx>
        <c:axId val="169793603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95641716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 b="0" i="0">
          <a:solidFill>
            <a:schemeClr val="bg1">
              <a:lumMod val="95000"/>
            </a:schemeClr>
          </a:solidFill>
          <a:latin typeface="Arial Narrow" panose="020B0604020202020204" pitchFamily="34" charset="0"/>
          <a:cs typeface="Arial Narrow" panose="020B0604020202020204" pitchFamily="34" charset="0"/>
        </a:defRPr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4020202020204" pitchFamily="34" charset="0"/>
              <a:ea typeface="+mn-ea"/>
              <a:cs typeface="Arial Narrow" panose="020B0604020202020204" pitchFamily="34" charset="0"/>
            </a:defRPr>
          </a:pPr>
          <a:endParaRPr lang="it-IT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Foglio4!$C$1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7"/>
              <c:tx>
                <c:rich>
                  <a:bodyPr/>
                  <a:lstStyle/>
                  <a:p>
                    <a:fld id="{BF6D7BDA-EC1A-DD4F-A943-915575508233}" type="VALUE">
                      <a:rPr lang="en-US" smtClean="0"/>
                      <a:pPr/>
                      <a:t>[VALORE]</a:t>
                    </a:fld>
                    <a:r>
                      <a:rPr lang="en-US"/>
                      <a:t>,0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10C-9F44-8B16-A3C8B69D1F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4020202020204" pitchFamily="34" charset="0"/>
                    <a:ea typeface="+mn-ea"/>
                    <a:cs typeface="Arial Narrow" panose="020B0604020202020204" pitchFamily="34" charset="0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Foglio4!$A$2:$B$9</c:f>
              <c:multiLvlStrCache>
                <c:ptCount val="8"/>
                <c:lvl>
                  <c:pt idx="0">
                    <c:v>I cambiamenti del clima</c:v>
                  </c:pt>
                  <c:pt idx="1">
                    <c:v>Principi etici e morali</c:v>
                  </c:pt>
                  <c:pt idx="2">
                    <c:v>L’inquinamento </c:v>
                  </c:pt>
                  <c:pt idx="3">
                    <c:v>I benefici personali che si ottengono</c:v>
                  </c:pt>
                  <c:pt idx="4">
                    <c:v>I risparmi economici che si ricavano</c:v>
                  </c:pt>
                  <c:pt idx="5">
                    <c:v>Il rispetto degli animali e delle altre forme di vita</c:v>
                  </c:pt>
                  <c:pt idx="6">
                    <c:v>Il sentirsi parte di un movimento collettivo</c:v>
                  </c:pt>
                  <c:pt idx="7">
                    <c:v>La possibilità di stabilire legami con gli altri</c:v>
                  </c:pt>
                </c:lvl>
                <c:lvl>
                  <c:pt idx="0">
                    <c:v>Cosa vi motiva ad adottare comportamenti sostenibili?</c:v>
                  </c:pt>
                </c:lvl>
              </c:multiLvlStrCache>
            </c:multiLvlStrRef>
          </c:cat>
          <c:val>
            <c:numRef>
              <c:f>Foglio4!$C$2:$C$9</c:f>
              <c:numCache>
                <c:formatCode>General</c:formatCode>
                <c:ptCount val="8"/>
                <c:pt idx="0">
                  <c:v>32.299999999999997</c:v>
                </c:pt>
                <c:pt idx="1">
                  <c:v>24.9</c:v>
                </c:pt>
                <c:pt idx="2">
                  <c:v>13.4</c:v>
                </c:pt>
                <c:pt idx="3">
                  <c:v>9.8000000000000007</c:v>
                </c:pt>
                <c:pt idx="4">
                  <c:v>9.4</c:v>
                </c:pt>
                <c:pt idx="5">
                  <c:v>7.6</c:v>
                </c:pt>
                <c:pt idx="6">
                  <c:v>1.6</c:v>
                </c:pt>
                <c:pt idx="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10C-9F44-8B16-A3C8B69D1F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744755631"/>
        <c:axId val="1289069407"/>
      </c:barChart>
      <c:catAx>
        <c:axId val="174475563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defRPr>
            </a:pPr>
            <a:endParaRPr lang="it-IT"/>
          </a:p>
        </c:txPr>
        <c:crossAx val="1289069407"/>
        <c:crosses val="autoZero"/>
        <c:auto val="1"/>
        <c:lblAlgn val="ctr"/>
        <c:lblOffset val="100"/>
        <c:noMultiLvlLbl val="0"/>
      </c:catAx>
      <c:valAx>
        <c:axId val="128906940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defRPr>
            </a:pPr>
            <a:endParaRPr lang="it-IT"/>
          </a:p>
        </c:txPr>
        <c:crossAx val="174475563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 b="0" i="0">
          <a:latin typeface="Arial Narrow" panose="020B0604020202020204" pitchFamily="34" charset="0"/>
          <a:cs typeface="Arial Narrow" panose="020B0604020202020204" pitchFamily="34" charset="0"/>
        </a:defRPr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5489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700" b="0" i="0" u="none" strike="noStrike" kern="1200" baseline="0">
                    <a:solidFill>
                      <a:schemeClr val="tx1"/>
                    </a:solidFill>
                    <a:latin typeface="Arial Narrow" panose="020B0604020202020204" pitchFamily="34" charset="0"/>
                    <a:ea typeface="+mn-ea"/>
                    <a:cs typeface="Arial Narrow" panose="020B0604020202020204" pitchFamily="34" charset="0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Foglio1!$A$2:$B$6</c:f>
              <c:multiLvlStrCache>
                <c:ptCount val="5"/>
                <c:lvl>
                  <c:pt idx="0">
                    <c:v>Amici e/o parenti</c:v>
                  </c:pt>
                  <c:pt idx="1">
                    <c:v>Persone competenti</c:v>
                  </c:pt>
                  <c:pt idx="2">
                    <c:v>Mass media </c:v>
                  </c:pt>
                  <c:pt idx="3">
                    <c:v>Organizzazioni sensibili al tema</c:v>
                  </c:pt>
                  <c:pt idx="4">
                    <c:v>Altro</c:v>
                  </c:pt>
                </c:lvl>
                <c:lvl>
                  <c:pt idx="0">
                    <c:v>Tramite chi siete giunti ad adottare comportamenti sostenibili?</c:v>
                  </c:pt>
                </c:lvl>
              </c:multiLvlStrCache>
            </c:multiLvlStrRef>
          </c:cat>
          <c:val>
            <c:numRef>
              <c:f>Foglio1!$C$2:$C$6</c:f>
              <c:numCache>
                <c:formatCode>General</c:formatCode>
                <c:ptCount val="5"/>
                <c:pt idx="0">
                  <c:v>33.6</c:v>
                </c:pt>
                <c:pt idx="1">
                  <c:v>21.7</c:v>
                </c:pt>
                <c:pt idx="2">
                  <c:v>19.399999999999999</c:v>
                </c:pt>
                <c:pt idx="3">
                  <c:v>17.600000000000001</c:v>
                </c:pt>
                <c:pt idx="4">
                  <c:v>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83E-E34B-A09F-632818C3AC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50"/>
        <c:axId val="1954579087"/>
        <c:axId val="645165232"/>
      </c:barChart>
      <c:catAx>
        <c:axId val="19545790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700" b="0" i="0" u="none" strike="noStrike" kern="1200" baseline="0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defRPr>
            </a:pPr>
            <a:endParaRPr lang="it-IT"/>
          </a:p>
        </c:txPr>
        <c:crossAx val="645165232"/>
        <c:crosses val="autoZero"/>
        <c:auto val="1"/>
        <c:lblAlgn val="ctr"/>
        <c:lblOffset val="100"/>
        <c:noMultiLvlLbl val="0"/>
      </c:catAx>
      <c:valAx>
        <c:axId val="64516523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95457908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700" b="0" i="0">
          <a:solidFill>
            <a:schemeClr val="tx1"/>
          </a:solidFill>
          <a:latin typeface="Arial Narrow" panose="020B0604020202020204" pitchFamily="34" charset="0"/>
          <a:cs typeface="Arial Narrow" panose="020B0604020202020204" pitchFamily="34" charset="0"/>
        </a:defRPr>
      </a:pPr>
      <a:endParaRPr lang="it-I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5489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Arial Narrow" panose="020B0604020202020204" pitchFamily="34" charset="0"/>
                    <a:ea typeface="+mn-ea"/>
                    <a:cs typeface="Arial Narrow" panose="020B0604020202020204" pitchFamily="34" charset="0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Foglio2!$A$2:$B$10</c:f>
              <c:multiLvlStrCache>
                <c:ptCount val="9"/>
                <c:lvl>
                  <c:pt idx="0">
                    <c:v>Media tradizionali</c:v>
                  </c:pt>
                  <c:pt idx="1">
                    <c:v>Social media</c:v>
                  </c:pt>
                  <c:pt idx="2">
                    <c:v>Stampa e libri </c:v>
                  </c:pt>
                  <c:pt idx="3">
                    <c:v>Gruppi di amici </c:v>
                  </c:pt>
                  <c:pt idx="4">
                    <c:v>Scuola e università</c:v>
                  </c:pt>
                  <c:pt idx="5">
                    <c:v>Organizzazioni sociali </c:v>
                  </c:pt>
                  <c:pt idx="6">
                    <c:v>Luogo di lavoro</c:v>
                  </c:pt>
                  <c:pt idx="7">
                    <c:v>Parrocchia</c:v>
                  </c:pt>
                  <c:pt idx="8">
                    <c:v>Movimenti politici</c:v>
                  </c:pt>
                </c:lvl>
                <c:lvl>
                  <c:pt idx="0">
                    <c:v>Dove avete trovato informazioni sui comportamenti sostenibili</c:v>
                  </c:pt>
                </c:lvl>
              </c:multiLvlStrCache>
            </c:multiLvlStrRef>
          </c:cat>
          <c:val>
            <c:numRef>
              <c:f>Foglio2!$C$2:$C$10</c:f>
              <c:numCache>
                <c:formatCode>General</c:formatCode>
                <c:ptCount val="9"/>
                <c:pt idx="0">
                  <c:v>43.2</c:v>
                </c:pt>
                <c:pt idx="1">
                  <c:v>35.799999999999997</c:v>
                </c:pt>
                <c:pt idx="2">
                  <c:v>30.7</c:v>
                </c:pt>
                <c:pt idx="3">
                  <c:v>22.4</c:v>
                </c:pt>
                <c:pt idx="4">
                  <c:v>10.6</c:v>
                </c:pt>
                <c:pt idx="5">
                  <c:v>10</c:v>
                </c:pt>
                <c:pt idx="6">
                  <c:v>9.6999999999999993</c:v>
                </c:pt>
                <c:pt idx="7">
                  <c:v>4.3</c:v>
                </c:pt>
                <c:pt idx="8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88B-AB49-B0C5-70BE380FC8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2087660112"/>
        <c:axId val="1986150783"/>
      </c:barChart>
      <c:catAx>
        <c:axId val="20876601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defRPr>
            </a:pPr>
            <a:endParaRPr lang="it-IT"/>
          </a:p>
        </c:txPr>
        <c:crossAx val="1986150783"/>
        <c:crosses val="autoZero"/>
        <c:auto val="1"/>
        <c:lblAlgn val="ctr"/>
        <c:lblOffset val="100"/>
        <c:noMultiLvlLbl val="0"/>
      </c:catAx>
      <c:valAx>
        <c:axId val="1986150783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0876601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 b="0" i="0">
          <a:solidFill>
            <a:schemeClr val="tx1"/>
          </a:solidFill>
          <a:latin typeface="Arial Narrow" panose="020B0604020202020204" pitchFamily="34" charset="0"/>
          <a:cs typeface="Arial Narrow" panose="020B0604020202020204" pitchFamily="34" charset="0"/>
        </a:defRPr>
      </a:pPr>
      <a:endParaRPr lang="it-I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68E1-41D9-88C6-BE503EB8713E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68E1-41D9-88C6-BE503EB8713E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68E1-41D9-88C6-BE503EB8713E}"/>
              </c:ext>
            </c:extLst>
          </c:dPt>
          <c:dLbls>
            <c:dLbl>
              <c:idx val="0"/>
              <c:layout>
                <c:manualLayout>
                  <c:x val="-6.426003113860676E-2"/>
                  <c:y val="-5.7667343705340289E-2"/>
                </c:manualLayout>
              </c:layout>
              <c:tx>
                <c:rich>
                  <a:bodyPr/>
                  <a:lstStyle/>
                  <a:p>
                    <a:fld id="{6AAF6EA8-0AAE-4195-AFF9-5CC27C0285D7}" type="CATEGORYNAME">
                      <a:rPr lang="en-US" sz="2200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pPr/>
                      <a:t>[NOME CATEGORIA]</a:t>
                    </a:fld>
                    <a:r>
                      <a:rPr lang="en-US" sz="2200" baseline="0" dirty="0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t>; </a:t>
                    </a:r>
                  </a:p>
                  <a:p>
                    <a:fld id="{5CAB3529-042C-4F75-99D4-4934BD486D13}" type="VALUE">
                      <a:rPr lang="en-US" sz="2200" baseline="0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pPr/>
                      <a:t>[VALORE]</a:t>
                    </a:fld>
                    <a:endParaRPr lang="it-IT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029593175853018"/>
                      <c:h val="0.2173611111111110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68E1-41D9-88C6-BE503EB8713E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44D48181-47E0-4E65-AF20-F37DD5C9DC5F}" type="CATEGORYNAME">
                      <a:rPr lang="en-US" sz="2200">
                        <a:solidFill>
                          <a:srgbClr val="0070C0"/>
                        </a:solidFill>
                      </a:rPr>
                      <a:pPr>
                        <a:defRPr sz="2000" b="1"/>
                      </a:pPr>
                      <a:t>[NOME CATEGORIA]</a:t>
                    </a:fld>
                    <a:r>
                      <a:rPr lang="en-US" sz="2200" baseline="0" dirty="0">
                        <a:solidFill>
                          <a:srgbClr val="0070C0"/>
                        </a:solidFill>
                      </a:rPr>
                      <a:t>; </a:t>
                    </a:r>
                    <a:fld id="{1C30E365-A258-4045-89C1-0928016D604B}" type="VALUE">
                      <a:rPr lang="en-US" sz="2200" baseline="0">
                        <a:solidFill>
                          <a:srgbClr val="0070C0"/>
                        </a:solidFill>
                      </a:rPr>
                      <a:pPr>
                        <a:defRPr sz="2000" b="1"/>
                      </a:pPr>
                      <a:t>[VALORE]</a:t>
                    </a:fld>
                    <a:endParaRPr lang="en-US" sz="2200" baseline="0" dirty="0">
                      <a:solidFill>
                        <a:srgbClr val="0070C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68E1-41D9-88C6-BE503EB8713E}"/>
                </c:ext>
              </c:extLst>
            </c:dLbl>
            <c:dLbl>
              <c:idx val="2"/>
              <c:layout>
                <c:manualLayout>
                  <c:x val="8.302028958224876E-2"/>
                  <c:y val="-6.8599501480940779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6B23DACC-3DCC-450E-B293-11671C2D2904}" type="CATEGORYNAME">
                      <a:rPr lang="en-US" sz="2200">
                        <a:solidFill>
                          <a:schemeClr val="accent2">
                            <a:lumMod val="75000"/>
                          </a:schemeClr>
                        </a:solidFill>
                      </a:rPr>
                      <a:pPr>
                        <a:defRPr sz="2000" b="1"/>
                      </a:pPr>
                      <a:t>[NOME CATEGORIA]</a:t>
                    </a:fld>
                    <a:r>
                      <a:rPr lang="en-US" sz="2200" baseline="0" dirty="0">
                        <a:solidFill>
                          <a:schemeClr val="accent2">
                            <a:lumMod val="75000"/>
                          </a:schemeClr>
                        </a:solidFill>
                      </a:rPr>
                      <a:t>;</a:t>
                    </a:r>
                  </a:p>
                  <a:p>
                    <a:pPr>
                      <a:defRPr sz="2000" b="1"/>
                    </a:pPr>
                    <a:fld id="{4B2299D9-E25A-4462-98DA-1D8CE54D65FC}" type="VALUE">
                      <a:rPr lang="en-US" sz="2200" baseline="0">
                        <a:solidFill>
                          <a:schemeClr val="accent2">
                            <a:lumMod val="75000"/>
                          </a:schemeClr>
                        </a:solidFill>
                      </a:rPr>
                      <a:pPr>
                        <a:defRPr sz="2000" b="1"/>
                      </a:pPr>
                      <a:t>[VALORE]</a:t>
                    </a:fld>
                    <a:endParaRPr lang="it-IT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901377952755906"/>
                      <c:h val="0.2173611111111110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68E1-41D9-88C6-BE503EB8713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Foglio1!$C$3:$C$5</c:f>
              <c:strCache>
                <c:ptCount val="3"/>
                <c:pt idx="0">
                  <c:v>Centro-Destra</c:v>
                </c:pt>
                <c:pt idx="1">
                  <c:v>Centro</c:v>
                </c:pt>
                <c:pt idx="2">
                  <c:v>Centro-Sinistra</c:v>
                </c:pt>
              </c:strCache>
            </c:strRef>
          </c:cat>
          <c:val>
            <c:numRef>
              <c:f>Foglio1!$D$3:$D$5</c:f>
              <c:numCache>
                <c:formatCode>0.0%</c:formatCode>
                <c:ptCount val="3"/>
                <c:pt idx="0">
                  <c:v>0.39600000000000002</c:v>
                </c:pt>
                <c:pt idx="1">
                  <c:v>0.27100000000000002</c:v>
                </c:pt>
                <c:pt idx="2">
                  <c:v>0.33300000000000002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8E1-41D9-88C6-BE503EB8713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DE2E-4D75-87B3-819A4AFF0DB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DE2E-4D75-87B3-819A4AFF0DB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DE2E-4D75-87B3-819A4AFF0DB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DE2E-4D75-87B3-819A4AFF0DBE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F8D191F9-8643-4B88-8C72-26FE7B98E12A}" type="CATEGORYNAME">
                      <a:rPr lang="en-US">
                        <a:solidFill>
                          <a:srgbClr val="7030A0"/>
                        </a:solidFill>
                      </a:rPr>
                      <a:pPr/>
                      <a:t>[NOME CATEGORIA]</a:t>
                    </a:fld>
                    <a:r>
                      <a:rPr lang="en-US" baseline="0" dirty="0">
                        <a:solidFill>
                          <a:srgbClr val="7030A0"/>
                        </a:solidFill>
                      </a:rPr>
                      <a:t>; </a:t>
                    </a:r>
                    <a:fld id="{B0EEFEC8-C5B8-45F2-B80F-CE486351E8BC}" type="VALUE">
                      <a:rPr lang="en-US" baseline="0">
                        <a:solidFill>
                          <a:srgbClr val="7030A0"/>
                        </a:solidFill>
                      </a:rPr>
                      <a:pPr/>
                      <a:t>[VALORE]</a:t>
                    </a:fld>
                    <a:endParaRPr lang="en-US" baseline="0" dirty="0">
                      <a:solidFill>
                        <a:srgbClr val="7030A0"/>
                      </a:solidFill>
                    </a:endParaRPr>
                  </a:p>
                </c:rich>
              </c:tx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DE2E-4D75-87B3-819A4AFF0DBE}"/>
                </c:ext>
              </c:extLst>
            </c:dLbl>
            <c:dLbl>
              <c:idx val="1"/>
              <c:layout>
                <c:manualLayout>
                  <c:x val="2.6570048309178654E-2"/>
                  <c:y val="-5.6875067589017931E-3"/>
                </c:manualLayout>
              </c:layout>
              <c:tx>
                <c:rich>
                  <a:bodyPr/>
                  <a:lstStyle/>
                  <a:p>
                    <a:fld id="{226F8FA7-E56D-4432-B947-A60B6EACF1CF}" type="CATEGORYNAME">
                      <a:rPr lang="en-US">
                        <a:solidFill>
                          <a:schemeClr val="accent2">
                            <a:lumMod val="75000"/>
                          </a:schemeClr>
                        </a:solidFill>
                      </a:rPr>
                      <a:pPr/>
                      <a:t>[NOME CATEGORIA]</a:t>
                    </a:fld>
                    <a:r>
                      <a:rPr lang="en-US" baseline="0" dirty="0">
                        <a:solidFill>
                          <a:schemeClr val="accent2">
                            <a:lumMod val="75000"/>
                          </a:schemeClr>
                        </a:solidFill>
                      </a:rPr>
                      <a:t>; </a:t>
                    </a:r>
                    <a:fld id="{E0ED773D-73E1-4992-8463-E8C9D625CCD4}" type="VALUE">
                      <a:rPr lang="en-US" baseline="0">
                        <a:solidFill>
                          <a:schemeClr val="accent2">
                            <a:lumMod val="75000"/>
                          </a:schemeClr>
                        </a:solidFill>
                      </a:rPr>
                      <a:pPr/>
                      <a:t>[VALORE]</a:t>
                    </a:fld>
                    <a:endParaRPr lang="en-US" baseline="0" dirty="0">
                      <a:solidFill>
                        <a:schemeClr val="accent2">
                          <a:lumMod val="75000"/>
                        </a:schemeClr>
                      </a:solidFill>
                    </a:endParaRP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DE2E-4D75-87B3-819A4AFF0DBE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0034692B-6598-4F66-A7DF-748E897B58A0}" type="CATEGORYNAME">
                      <a:rPr lang="en-US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pPr/>
                      <a:t>[NOME CATEGORIA]</a:t>
                    </a:fld>
                    <a:r>
                      <a:rPr lang="en-US" baseline="0" dirty="0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t>; </a:t>
                    </a:r>
                    <a:fld id="{E4A0ED1E-5661-4B73-ADBF-DAC4FA6E1115}" type="VALUE">
                      <a:rPr lang="en-US" baseline="0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pPr/>
                      <a:t>[VALORE]</a:t>
                    </a:fld>
                    <a:endParaRPr lang="en-US" baseline="0" dirty="0">
                      <a:solidFill>
                        <a:schemeClr val="accent6">
                          <a:lumMod val="75000"/>
                        </a:schemeClr>
                      </a:solidFill>
                    </a:endParaRPr>
                  </a:p>
                </c:rich>
              </c:tx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DE2E-4D75-87B3-819A4AFF0DBE}"/>
                </c:ext>
              </c:extLst>
            </c:dLbl>
            <c:dLbl>
              <c:idx val="3"/>
              <c:layout>
                <c:manualLayout>
                  <c:x val="4.8309178743961352E-2"/>
                  <c:y val="0"/>
                </c:manualLayout>
              </c:layout>
              <c:tx>
                <c:rich>
                  <a:bodyPr/>
                  <a:lstStyle/>
                  <a:p>
                    <a:fld id="{6DBFF16A-8BAA-44D0-940F-FE31D472F138}" type="CATEGORYNAME">
                      <a:rPr lang="en-US">
                        <a:solidFill>
                          <a:schemeClr val="tx2">
                            <a:lumMod val="50000"/>
                            <a:lumOff val="50000"/>
                          </a:schemeClr>
                        </a:solidFill>
                      </a:rPr>
                      <a:pPr/>
                      <a:t>[NOME CATEGORIA]</a:t>
                    </a:fld>
                    <a:r>
                      <a:rPr lang="en-US" baseline="0" dirty="0">
                        <a:solidFill>
                          <a:schemeClr val="tx2">
                            <a:lumMod val="50000"/>
                            <a:lumOff val="50000"/>
                          </a:schemeClr>
                        </a:solidFill>
                      </a:rPr>
                      <a:t>; </a:t>
                    </a:r>
                    <a:fld id="{6E4C9F9C-9F3F-4BBF-94D4-172AE74B9621}" type="VALUE">
                      <a:rPr lang="en-US" baseline="0">
                        <a:solidFill>
                          <a:schemeClr val="tx2">
                            <a:lumMod val="50000"/>
                            <a:lumOff val="50000"/>
                          </a:schemeClr>
                        </a:solidFill>
                      </a:rPr>
                      <a:pPr/>
                      <a:t>[VALORE]</a:t>
                    </a:fld>
                    <a:endParaRPr lang="en-US" baseline="0" dirty="0">
                      <a:solidFill>
                        <a:schemeClr val="tx2">
                          <a:lumMod val="50000"/>
                          <a:lumOff val="50000"/>
                        </a:schemeClr>
                      </a:solidFill>
                    </a:endParaRP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DE2E-4D75-87B3-819A4AFF0DB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Sheet1!$C$3:$C$6</c:f>
              <c:strCache>
                <c:ptCount val="4"/>
                <c:pt idx="0">
                  <c:v>Famiglie solide</c:v>
                </c:pt>
                <c:pt idx="1">
                  <c:v>Famiglie impoverite</c:v>
                </c:pt>
                <c:pt idx="2">
                  <c:v>Famiglie vulnerabili</c:v>
                </c:pt>
                <c:pt idx="3">
                  <c:v>Famiglie fragili</c:v>
                </c:pt>
              </c:strCache>
            </c:strRef>
          </c:cat>
          <c:val>
            <c:numRef>
              <c:f>Sheet1!$D$3:$D$6</c:f>
              <c:numCache>
                <c:formatCode>0.0%</c:formatCode>
                <c:ptCount val="4"/>
                <c:pt idx="0">
                  <c:v>0.30199999999999999</c:v>
                </c:pt>
                <c:pt idx="1">
                  <c:v>0.248</c:v>
                </c:pt>
                <c:pt idx="2">
                  <c:v>0.33100000000000002</c:v>
                </c:pt>
                <c:pt idx="3">
                  <c:v>0.11899999999999999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E2E-4D75-87B3-819A4AFF0DBE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2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A1ED-4A73-94F4-4E4D8DD19E73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A1ED-4A73-94F4-4E4D8DD19E73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A1ED-4A73-94F4-4E4D8DD19E73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A1ED-4A73-94F4-4E4D8DD19E73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A1ED-4A73-94F4-4E4D8DD19E7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spc="0" baseline="0">
                    <a:solidFill>
                      <a:schemeClr val="tx1"/>
                    </a:solidFill>
                    <a:latin typeface="Arial Narrow" panose="020B0604020202020204" pitchFamily="34" charset="0"/>
                    <a:ea typeface="+mn-ea"/>
                    <a:cs typeface="Arial Narrow" panose="020B0604020202020204" pitchFamily="34" charset="0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Sheet1!$B$3:$B$7</c:f>
              <c:strCache>
                <c:ptCount val="5"/>
                <c:pt idx="0">
                  <c:v>Ceti benestanti</c:v>
                </c:pt>
                <c:pt idx="1">
                  <c:v>Ceti impoveriti</c:v>
                </c:pt>
                <c:pt idx="2">
                  <c:v>Ceto medio agiato</c:v>
                </c:pt>
                <c:pt idx="3">
                  <c:v>Ceto medio impoverito</c:v>
                </c:pt>
                <c:pt idx="4">
                  <c:v>Ceto medio fragile</c:v>
                </c:pt>
              </c:strCache>
            </c:strRef>
          </c:cat>
          <c:val>
            <c:numRef>
              <c:f>Sheet1!$C$3:$C$7</c:f>
              <c:numCache>
                <c:formatCode>0.0%</c:formatCode>
                <c:ptCount val="5"/>
                <c:pt idx="0">
                  <c:v>0.24399999999999999</c:v>
                </c:pt>
                <c:pt idx="1">
                  <c:v>0.23899999999999999</c:v>
                </c:pt>
                <c:pt idx="2">
                  <c:v>0.186</c:v>
                </c:pt>
                <c:pt idx="3">
                  <c:v>0.12</c:v>
                </c:pt>
                <c:pt idx="4">
                  <c:v>0.21099999999999999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1ED-4A73-94F4-4E4D8DD19E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633736975"/>
        <c:axId val="633740095"/>
      </c:barChart>
      <c:catAx>
        <c:axId val="633736975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defRPr>
            </a:pPr>
            <a:endParaRPr lang="it-IT"/>
          </a:p>
        </c:txPr>
        <c:crossAx val="633740095"/>
        <c:crosses val="autoZero"/>
        <c:auto val="1"/>
        <c:lblAlgn val="ctr"/>
        <c:lblOffset val="100"/>
        <c:noMultiLvlLbl val="0"/>
      </c:catAx>
      <c:valAx>
        <c:axId val="633740095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out"/>
        <c:minorTickMark val="none"/>
        <c:tickLblPos val="nextTo"/>
        <c:crossAx val="63373697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400" b="0" i="0">
          <a:latin typeface="Arial Narrow" panose="020B0604020202020204" pitchFamily="34" charset="0"/>
          <a:cs typeface="Arial Narrow" panose="020B0604020202020204" pitchFamily="34" charset="0"/>
        </a:defRPr>
      </a:pPr>
      <a:endParaRPr lang="it-IT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31C-4717-8E2F-FDDDBBA511F5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31C-4717-8E2F-FDDDBBA511F5}"/>
              </c:ext>
            </c:extLst>
          </c:dPt>
          <c:dPt>
            <c:idx val="2"/>
            <c:invertIfNegative val="0"/>
            <c:bubble3D val="0"/>
            <c:spPr>
              <a:solidFill>
                <a:srgbClr val="005489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7E17-F04C-A311-31A83E45FAE9}"/>
              </c:ext>
            </c:extLst>
          </c:dPt>
          <c:dPt>
            <c:idx val="3"/>
            <c:invertIfNegative val="0"/>
            <c:bubble3D val="0"/>
            <c:spPr>
              <a:solidFill>
                <a:srgbClr val="005489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7E17-F04C-A311-31A83E45FAE9}"/>
              </c:ext>
            </c:extLst>
          </c:dPt>
          <c:dPt>
            <c:idx val="4"/>
            <c:invertIfNegative val="0"/>
            <c:bubble3D val="0"/>
            <c:spPr>
              <a:solidFill>
                <a:srgbClr val="005489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7E17-F04C-A311-31A83E45FAE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3000" b="1" i="0" u="none" strike="noStrike" kern="1200" baseline="0">
                    <a:solidFill>
                      <a:srgbClr val="AED7BC"/>
                    </a:solidFill>
                    <a:latin typeface="Arial Narrow" panose="020B0604020202020204" pitchFamily="34" charset="0"/>
                    <a:ea typeface="+mn-ea"/>
                    <a:cs typeface="Arial Narrow" panose="020B0604020202020204" pitchFamily="34" charset="0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Foglio1!$B$2:$B$6</c:f>
              <c:strCache>
                <c:ptCount val="5"/>
                <c:pt idx="0">
                  <c:v>Ceti benestanti</c:v>
                </c:pt>
                <c:pt idx="1">
                  <c:v>Ceto medio agiato</c:v>
                </c:pt>
                <c:pt idx="2">
                  <c:v>Ceti impoveriti</c:v>
                </c:pt>
                <c:pt idx="3">
                  <c:v>Ceto medio impoverito</c:v>
                </c:pt>
                <c:pt idx="4">
                  <c:v>Ceto medio fragile</c:v>
                </c:pt>
              </c:strCache>
            </c:strRef>
          </c:cat>
          <c:val>
            <c:numRef>
              <c:f>Foglio1!$C$2:$C$6</c:f>
              <c:numCache>
                <c:formatCode>0.0%</c:formatCode>
                <c:ptCount val="5"/>
                <c:pt idx="0">
                  <c:v>-9.0999999999999998E-2</c:v>
                </c:pt>
                <c:pt idx="1">
                  <c:v>-9.8000000000000004E-2</c:v>
                </c:pt>
                <c:pt idx="2">
                  <c:v>8.5999999999999993E-2</c:v>
                </c:pt>
                <c:pt idx="3">
                  <c:v>6.6000000000000003E-2</c:v>
                </c:pt>
                <c:pt idx="4">
                  <c:v>6.7000000000000004E-2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31C-4717-8E2F-FDDDBBA511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7"/>
        <c:overlap val="50"/>
        <c:axId val="1692695007"/>
        <c:axId val="1692674847"/>
      </c:barChart>
      <c:catAx>
        <c:axId val="169269500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defRPr>
            </a:pPr>
            <a:endParaRPr lang="it-IT"/>
          </a:p>
        </c:txPr>
        <c:crossAx val="1692674847"/>
        <c:crosses val="autoZero"/>
        <c:auto val="1"/>
        <c:lblAlgn val="ctr"/>
        <c:lblOffset val="100"/>
        <c:noMultiLvlLbl val="0"/>
      </c:catAx>
      <c:valAx>
        <c:axId val="1692674847"/>
        <c:scaling>
          <c:orientation val="minMax"/>
        </c:scaling>
        <c:delete val="1"/>
        <c:axPos val="l"/>
        <c:numFmt formatCode="0.0%" sourceLinked="1"/>
        <c:majorTickMark val="out"/>
        <c:minorTickMark val="none"/>
        <c:tickLblPos val="nextTo"/>
        <c:crossAx val="169269500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 b="0" i="0">
          <a:latin typeface="Arial Narrow" panose="020B0604020202020204" pitchFamily="34" charset="0"/>
          <a:cs typeface="Arial Narrow" panose="020B0604020202020204" pitchFamily="34" charset="0"/>
        </a:defRPr>
      </a:pPr>
      <a:endParaRPr lang="it-IT"/>
    </a:p>
  </c:txPr>
  <c:externalData r:id="rId4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2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09B8-43AF-8BAA-90301DBB5947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09B8-43AF-8BAA-90301DBB5947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09B8-43AF-8BAA-90301DBB594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spc="0" baseline="0">
                    <a:solidFill>
                      <a:schemeClr val="accent1"/>
                    </a:solidFill>
                    <a:latin typeface="Arial Narrow" panose="020B0604020202020204" pitchFamily="34" charset="0"/>
                    <a:ea typeface="+mn-ea"/>
                    <a:cs typeface="Arial Narrow" panose="020B0604020202020204" pitchFamily="34" charset="0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Foglio3!$C$3:$C$5</c:f>
              <c:strCache>
                <c:ptCount val="3"/>
                <c:pt idx="0">
                  <c:v>Sfavorevoli</c:v>
                </c:pt>
                <c:pt idx="1">
                  <c:v>Diffidenti</c:v>
                </c:pt>
                <c:pt idx="2">
                  <c:v>Favorevoli</c:v>
                </c:pt>
              </c:strCache>
            </c:strRef>
          </c:cat>
          <c:val>
            <c:numRef>
              <c:f>Foglio3!$D$3:$D$5</c:f>
              <c:numCache>
                <c:formatCode>0.0%</c:formatCode>
                <c:ptCount val="3"/>
                <c:pt idx="0">
                  <c:v>0.19500000000000001</c:v>
                </c:pt>
                <c:pt idx="1">
                  <c:v>0.27900000000000003</c:v>
                </c:pt>
                <c:pt idx="2">
                  <c:v>0.52600000000000002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9B8-43AF-8BAA-90301DBB59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887096416"/>
        <c:axId val="1490402560"/>
      </c:barChart>
      <c:catAx>
        <c:axId val="18870964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defRPr>
            </a:pPr>
            <a:endParaRPr lang="it-IT"/>
          </a:p>
        </c:txPr>
        <c:crossAx val="1490402560"/>
        <c:crosses val="autoZero"/>
        <c:auto val="1"/>
        <c:lblAlgn val="ctr"/>
        <c:lblOffset val="100"/>
        <c:noMultiLvlLbl val="0"/>
      </c:catAx>
      <c:valAx>
        <c:axId val="149040256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out"/>
        <c:minorTickMark val="none"/>
        <c:tickLblPos val="nextTo"/>
        <c:crossAx val="18870964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400" b="0" i="0">
          <a:latin typeface="Arial Narrow" panose="020B0604020202020204" pitchFamily="34" charset="0"/>
          <a:cs typeface="Arial Narrow" panose="020B0604020202020204" pitchFamily="34" charset="0"/>
        </a:defRPr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FFB207D-4392-4DB8-A80F-55B8732EC6DC}" type="datetimeFigureOut">
              <a:rPr lang="it-IT" smtClean="0"/>
              <a:t>27/05/2025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48CF955-4229-4D36-AC2B-9F3195418E1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58516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D3835F-3B4C-EA64-9011-B12DCD7D30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85E83049-D3AF-C6E0-FD7F-E7FF6EBA26C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3D8BC149-7F2F-3262-3474-BFD6C176435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3678C6F-2666-74CA-14CD-B5C079F730C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94120D-4A65-DE44-9211-E6392431C94A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14386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2D1BA50-85C0-A7DF-A89F-20BBB9526F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FE1831A-6163-2831-8230-630A03CD4C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0006F2A-D906-9D7B-7962-26F77BF19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A9E50-0650-46DD-9658-9EEA156EBD29}" type="datetimeFigureOut">
              <a:rPr lang="it-IT" smtClean="0"/>
              <a:t>27/05/2025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B85FDD6-C919-3FFD-A83B-8DF22CF65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DAA2321-F46C-0BFF-EE35-319C4651F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57DAF-C3AF-46D7-867E-7404E31AE2F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6243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940C936-7DDD-29B2-BD52-F6D74028E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41E2940-B43D-A7D6-2859-C33F07F0AD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9408210-F771-096E-9B9A-9402AB71D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A9E50-0650-46DD-9658-9EEA156EBD29}" type="datetimeFigureOut">
              <a:rPr lang="it-IT" smtClean="0"/>
              <a:t>27/05/2025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8F5E4EA-9E88-5472-0349-241A513B9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971361B-1662-FE13-0B70-A8DD872C0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57DAF-C3AF-46D7-867E-7404E31AE2F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1371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8D01DF57-DE0D-A987-F86C-F0CF20412C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AD560F8-D305-B0E4-9002-E9701D844E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2183D51-15FC-0434-7CBD-54DCFAAB4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A9E50-0650-46DD-9658-9EEA156EBD29}" type="datetimeFigureOut">
              <a:rPr lang="it-IT" smtClean="0"/>
              <a:t>27/05/2025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B613925-FE0B-6442-2F72-4B42F4DFF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AAD86E6-887A-DC7B-AF06-13B40DDDC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57DAF-C3AF-46D7-867E-7404E31AE2F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5637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14D0663-9667-0516-0D3F-ADA854C5EF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chemeClr val="bg1"/>
          </a:solidFill>
        </p:spPr>
        <p:txBody>
          <a:bodyPr/>
          <a:lstStyle>
            <a:lvl1pPr marL="357188" indent="0">
              <a:tabLst/>
              <a:defRPr b="1" i="0">
                <a:solidFill>
                  <a:srgbClr val="005489"/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8E3B940-3FA3-7909-76A1-BE0B630A5E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  <a:lvl2pPr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2pPr>
            <a:lvl3pPr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3pPr>
            <a:lvl4pPr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4pPr>
            <a:lvl5pPr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5pPr>
          </a:lstStyle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BAACB37-A27F-4B32-44E7-876B1BA1A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A9E50-0650-46DD-9658-9EEA156EBD29}" type="datetimeFigureOut">
              <a:rPr lang="it-IT" smtClean="0"/>
              <a:t>27/05/2025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4BB3C39-DC35-C408-2A49-419B898E6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EC0B494-8D0D-D1B2-C37C-E8E9A9842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57DAF-C3AF-46D7-867E-7404E31AE2F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9201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EA459F7-45D5-5F94-C659-A2B1477927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4940099-D005-AA88-BDB0-8A6189EC90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79CF772-0B75-B6FB-E53F-AB5EB873F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A9E50-0650-46DD-9658-9EEA156EBD29}" type="datetimeFigureOut">
              <a:rPr lang="it-IT" smtClean="0"/>
              <a:t>27/05/2025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5B21700-4A9A-7718-78BB-AA114A23B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492E4DD-3EB1-6486-9C13-062E4E746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57DAF-C3AF-46D7-867E-7404E31AE2F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1821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9CA0863-3763-3369-6067-8EEC48440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EAC8FEC-557E-D1B9-AC7D-6AB03C216A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D3038D8-C1FA-E3D6-222A-0B6047C9EC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B8D5369-0AC0-2170-D8A2-106D538ED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A9E50-0650-46DD-9658-9EEA156EBD29}" type="datetimeFigureOut">
              <a:rPr lang="it-IT" smtClean="0"/>
              <a:t>27/05/2025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EF03716-8E3D-6CA8-9C6C-458FBC1A2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94033ED-54DA-4426-C277-A2499C9A1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57DAF-C3AF-46D7-867E-7404E31AE2F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5649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278D14A-C2BE-52EC-9233-DD58D3D64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C3E7EC6-0DFB-C63A-BF81-BC036BC499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4EE9471-C280-5D84-1A56-4694F742ED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6F75E67D-96E1-EA71-8B73-4D806377FD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B9B52278-F8D0-0304-7C42-D28ECD50F2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F3497BA7-6329-B999-C739-1097E2E3B4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A9E50-0650-46DD-9658-9EEA156EBD29}" type="datetimeFigureOut">
              <a:rPr lang="it-IT" smtClean="0"/>
              <a:t>27/05/2025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8D5050DC-EF69-41CB-76E0-8BAD6C3E1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44578A0-9C23-7AD3-1730-68308A4FD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57DAF-C3AF-46D7-867E-7404E31AE2F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0204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B7DDEB0-B451-88B8-0062-2591E4DD2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B8EADC86-4381-E7EB-20F6-153E0C953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A9E50-0650-46DD-9658-9EEA156EBD29}" type="datetimeFigureOut">
              <a:rPr lang="it-IT" smtClean="0"/>
              <a:t>27/05/2025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765DCD2-7D7F-6D87-F273-9EEED62BD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D0FA7142-B92A-6E8E-2729-735778030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57DAF-C3AF-46D7-867E-7404E31AE2F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290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1C09F296-80C0-F0DA-3D6D-CFCC6DC9B0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A9E50-0650-46DD-9658-9EEA156EBD29}" type="datetimeFigureOut">
              <a:rPr lang="it-IT" smtClean="0"/>
              <a:t>27/05/2025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6FA8491-B831-01AA-626B-471BA2C60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A7F9ED8-F1A3-2E0B-5D93-C45641131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57DAF-C3AF-46D7-867E-7404E31AE2F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290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EDA9E9E-5508-79F4-DC8E-78DE75841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9594AE0-F8F5-6C07-8789-D50C6D728C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00A0339-4D25-3F5D-D0DE-78EA4DF66D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839A412-CDBD-83C4-BDBD-173EAA8A3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A9E50-0650-46DD-9658-9EEA156EBD29}" type="datetimeFigureOut">
              <a:rPr lang="it-IT" smtClean="0"/>
              <a:t>27/05/2025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7580B99-544C-589E-0163-9210C9441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87CDA97-0F65-91F7-AA40-4DAE9F2C6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57DAF-C3AF-46D7-867E-7404E31AE2F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8357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04E6C85-FA40-BC7F-DD68-A49C58C5AF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BB3AEEC6-F79A-B8DD-A7CD-CB0FCEED1D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25E36AB-5B73-C8A4-E430-386045FC3C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A4066D0-3324-E13B-633A-D0514A08B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A9E50-0650-46DD-9658-9EEA156EBD29}" type="datetimeFigureOut">
              <a:rPr lang="it-IT" smtClean="0"/>
              <a:t>27/05/2025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C3770D0-E0E2-B01A-F642-9D0E65C7A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DADC0DB-ABEF-BAA8-A902-DEC664EE7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57DAF-C3AF-46D7-867E-7404E31AE2F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9004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ED7B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E6944E5D-CA6D-C950-507A-27B06B787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E211FED-2550-3909-F279-769AD7B7A6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D35BE64-0736-41BA-CCFE-EBDE218F7A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70A9E50-0650-46DD-9658-9EEA156EBD29}" type="datetimeFigureOut">
              <a:rPr lang="it-IT" smtClean="0"/>
              <a:t>27/05/2025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B5123C8-F71C-E1BE-E889-7705495EDB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AB62C00-7582-98CE-9CBE-E4A378034F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6C57DAF-C3AF-46D7-867E-7404E31AE2F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496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mailto:gianfranco.zucca@acli.it" TargetMode="External"/><Relationship Id="rId2" Type="http://schemas.openxmlformats.org/officeDocument/2006/relationships/hyperlink" Target="mailto:federica.volpi@acli.it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>
            <a:extLst>
              <a:ext uri="{FF2B5EF4-FFF2-40B4-BE49-F238E27FC236}">
                <a16:creationId xmlns:a16="http://schemas.microsoft.com/office/drawing/2014/main" id="{54991062-8158-6248-5C50-B969E6F49A2E}"/>
              </a:ext>
            </a:extLst>
          </p:cNvPr>
          <p:cNvSpPr/>
          <p:nvPr/>
        </p:nvSpPr>
        <p:spPr>
          <a:xfrm>
            <a:off x="0" y="0"/>
            <a:ext cx="12192000" cy="18070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6217084A-06FB-2B72-24CF-C6090F0C2E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0605" y="3845130"/>
            <a:ext cx="10217464" cy="1133451"/>
          </a:xfrm>
        </p:spPr>
        <p:txBody>
          <a:bodyPr>
            <a:normAutofit/>
          </a:bodyPr>
          <a:lstStyle/>
          <a:p>
            <a:pPr algn="r"/>
            <a:r>
              <a:rPr kumimoji="0" lang="it-IT" sz="6100" b="1" u="none" strike="noStrike" kern="1200" cap="none" spc="0" normalizeH="0" baseline="0" noProof="0" dirty="0">
                <a:ln>
                  <a:noFill/>
                </a:ln>
                <a:solidFill>
                  <a:srgbClr val="005489"/>
                </a:solidFill>
                <a:effectLst/>
                <a:uLnTx/>
                <a:uFillTx/>
                <a:latin typeface="Arial Narrow" panose="020B0604020202020204" pitchFamily="34" charset="0"/>
                <a:cs typeface="Arial Narrow" panose="020B0604020202020204" pitchFamily="34" charset="0"/>
              </a:rPr>
              <a:t>UNA NUOVA NORMALITÀ?</a:t>
            </a:r>
            <a:endParaRPr lang="it-IT" sz="6100" b="1" dirty="0">
              <a:solidFill>
                <a:srgbClr val="005489"/>
              </a:solidFill>
              <a:latin typeface="Arial Narrow" panose="020B0604020202020204" pitchFamily="34" charset="0"/>
              <a:cs typeface="Arial Narrow" panose="020B0604020202020204" pitchFamily="34" charset="0"/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820E793-7279-D84E-A644-972D4DEB73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54069" y="4978581"/>
            <a:ext cx="9144000" cy="707886"/>
          </a:xfrm>
        </p:spPr>
        <p:txBody>
          <a:bodyPr>
            <a:normAutofit fontScale="92500" lnSpcReduction="20000"/>
          </a:bodyPr>
          <a:lstStyle/>
          <a:p>
            <a:pPr marL="0" marR="0" lvl="0" indent="0" algn="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000" u="none" strike="noStrike" kern="1200" cap="none" spc="0" normalizeH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Narrow" panose="020B0604020202020204" pitchFamily="34" charset="0"/>
                <a:ea typeface="Arial" panose="020B0604020202020204" pitchFamily="34" charset="0"/>
                <a:cs typeface="Arial Narrow" panose="020B0604020202020204" pitchFamily="34" charset="0"/>
              </a:rPr>
              <a:t>Le pratiche di sostenibilità nelle famiglie italiane</a:t>
            </a:r>
          </a:p>
          <a:p>
            <a:endParaRPr lang="it-IT" dirty="0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6F7D9C3F-9700-BC0B-5475-59A96CFB00A2}"/>
              </a:ext>
            </a:extLst>
          </p:cNvPr>
          <p:cNvSpPr txBox="1"/>
          <p:nvPr/>
        </p:nvSpPr>
        <p:spPr>
          <a:xfrm>
            <a:off x="5245282" y="5499060"/>
            <a:ext cx="60527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2000" dirty="0">
                <a:solidFill>
                  <a:schemeClr val="tx2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Federica Volpi (ACLI)</a:t>
            </a:r>
          </a:p>
          <a:p>
            <a:pPr algn="r"/>
            <a:r>
              <a:rPr lang="it-IT" sz="2000" dirty="0">
                <a:solidFill>
                  <a:schemeClr val="tx2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Gianfranco Zucca (IREF)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C6530BB0-3F75-7121-79BF-0A57F6D1CE76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5912" r="2489" b="18397"/>
          <a:stretch/>
        </p:blipFill>
        <p:spPr>
          <a:xfrm>
            <a:off x="5178820" y="50602"/>
            <a:ext cx="2760844" cy="1315875"/>
          </a:xfrm>
          <a:prstGeom prst="rect">
            <a:avLst/>
          </a:prstGeom>
        </p:spPr>
      </p:pic>
      <p:pic>
        <p:nvPicPr>
          <p:cNvPr id="7" name="Picture 10" descr="IREF: Istituto di Ricerche Educative e Formative">
            <a:extLst>
              <a:ext uri="{FF2B5EF4-FFF2-40B4-BE49-F238E27FC236}">
                <a16:creationId xmlns:a16="http://schemas.microsoft.com/office/drawing/2014/main" id="{B30FB836-284D-6469-5ABE-EA15EB66CC2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73" t="27100" r="8963" b="27775"/>
          <a:stretch/>
        </p:blipFill>
        <p:spPr bwMode="auto">
          <a:xfrm>
            <a:off x="7939664" y="375701"/>
            <a:ext cx="3358405" cy="990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54403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5B8117-C9FA-30F2-1B21-A305587D22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4CF7058-2309-EA64-FBBF-0E4A2E88E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r>
              <a:rPr lang="it-IT" dirty="0"/>
              <a:t>Tre stili di vita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9B095CC6-8796-1E17-3C78-4883BECC9DFF}"/>
              </a:ext>
            </a:extLst>
          </p:cNvPr>
          <p:cNvSpPr txBox="1"/>
          <p:nvPr/>
        </p:nvSpPr>
        <p:spPr>
          <a:xfrm>
            <a:off x="379144" y="2018371"/>
            <a:ext cx="580978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it-IT" sz="2400" b="1" dirty="0">
                <a:solidFill>
                  <a:srgbClr val="005489"/>
                </a:solidFill>
                <a:effectLst/>
                <a:latin typeface="Arial Narrow" panose="020B0604020202020204" pitchFamily="34" charset="0"/>
                <a:ea typeface="Arial" panose="020B0604020202020204" pitchFamily="34" charset="0"/>
                <a:cs typeface="Arial Narrow" panose="020B0604020202020204" pitchFamily="34" charset="0"/>
              </a:rPr>
              <a:t>DUE TIPI DI PRATICHE SOSTENIBILI</a:t>
            </a:r>
          </a:p>
          <a:p>
            <a:pPr marL="342900" lvl="0" indent="-342900">
              <a:buFont typeface="Palatino Linotype" panose="02040502050505030304" pitchFamily="18" charset="0"/>
              <a:buChar char="-"/>
            </a:pPr>
            <a:r>
              <a:rPr lang="it-IT" sz="2400" b="1" dirty="0">
                <a:solidFill>
                  <a:srgbClr val="005489"/>
                </a:solidFill>
                <a:effectLst/>
                <a:latin typeface="Arial Narrow" panose="020B0604020202020204" pitchFamily="34" charset="0"/>
                <a:ea typeface="Arial" panose="020B0604020202020204" pitchFamily="34" charset="0"/>
                <a:cs typeface="Arial Narrow" panose="020B0604020202020204" pitchFamily="34" charset="0"/>
              </a:rPr>
              <a:t>NORMALIZZATE</a:t>
            </a:r>
            <a:r>
              <a:rPr lang="it-IT" sz="2400" dirty="0">
                <a:solidFill>
                  <a:srgbClr val="000000"/>
                </a:solidFill>
                <a:effectLst/>
                <a:latin typeface="Arial Narrow" panose="020B0604020202020204" pitchFamily="34" charset="0"/>
                <a:ea typeface="Arial" panose="020B0604020202020204" pitchFamily="34" charset="0"/>
                <a:cs typeface="Arial Narrow" panose="020B0604020202020204" pitchFamily="34" charset="0"/>
              </a:rPr>
              <a:t>, ossia pratiche ad ampia diffusione che hanno o un supporto normativo, come la raccolta differenziata, o un riconoscimento sociale, come il consumo etico e il riciclo dei beni di consumo; </a:t>
            </a:r>
          </a:p>
          <a:p>
            <a:pPr marL="342900" lvl="0" indent="-342900">
              <a:buFont typeface="Palatino Linotype" panose="02040502050505030304" pitchFamily="18" charset="0"/>
              <a:buChar char="-"/>
            </a:pPr>
            <a:r>
              <a:rPr lang="it-IT" sz="2400" b="1" dirty="0">
                <a:solidFill>
                  <a:srgbClr val="005489"/>
                </a:solidFill>
                <a:effectLst/>
                <a:latin typeface="Arial Narrow" panose="020B0604020202020204" pitchFamily="34" charset="0"/>
                <a:ea typeface="Arial" panose="020B0604020202020204" pitchFamily="34" charset="0"/>
                <a:cs typeface="Arial Narrow" panose="020B0604020202020204" pitchFamily="34" charset="0"/>
              </a:rPr>
              <a:t>VOLONTARISTICHE</a:t>
            </a:r>
            <a:r>
              <a:rPr lang="it-IT" sz="2400" dirty="0">
                <a:solidFill>
                  <a:srgbClr val="000000"/>
                </a:solidFill>
                <a:effectLst/>
                <a:latin typeface="Arial Narrow" panose="020B0604020202020204" pitchFamily="34" charset="0"/>
                <a:ea typeface="Arial" panose="020B0604020202020204" pitchFamily="34" charset="0"/>
                <a:cs typeface="Arial Narrow" panose="020B0604020202020204" pitchFamily="34" charset="0"/>
              </a:rPr>
              <a:t>, ovvero comportamenti comunque abbastanza diffusi, ma che richiedono un plus di attivazione personale o un qualche cambiamento nello stile di vita, come ad esempio la mobilità alternativa, l’autoproduzione, l’attivismo sociale.</a:t>
            </a:r>
          </a:p>
        </p:txBody>
      </p:sp>
      <p:graphicFrame>
        <p:nvGraphicFramePr>
          <p:cNvPr id="6" name="Tabella 5">
            <a:extLst>
              <a:ext uri="{FF2B5EF4-FFF2-40B4-BE49-F238E27FC236}">
                <a16:creationId xmlns:a16="http://schemas.microsoft.com/office/drawing/2014/main" id="{0865ED57-7C36-111B-8F52-0046CF642B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7114897"/>
              </p:ext>
            </p:extLst>
          </p:nvPr>
        </p:nvGraphicFramePr>
        <p:xfrm>
          <a:off x="7471316" y="2922897"/>
          <a:ext cx="4527396" cy="2527486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3203228">
                  <a:extLst>
                    <a:ext uri="{9D8B030D-6E8A-4147-A177-3AD203B41FA5}">
                      <a16:colId xmlns:a16="http://schemas.microsoft.com/office/drawing/2014/main" val="3629636951"/>
                    </a:ext>
                  </a:extLst>
                </a:gridCol>
                <a:gridCol w="1324168">
                  <a:extLst>
                    <a:ext uri="{9D8B030D-6E8A-4147-A177-3AD203B41FA5}">
                      <a16:colId xmlns:a16="http://schemas.microsoft.com/office/drawing/2014/main" val="2272745857"/>
                    </a:ext>
                  </a:extLst>
                </a:gridCol>
              </a:tblGrid>
              <a:tr h="495477">
                <a:tc>
                  <a:txBody>
                    <a:bodyPr/>
                    <a:lstStyle/>
                    <a:p>
                      <a:pPr marR="38100">
                        <a:lnSpc>
                          <a:spcPct val="115000"/>
                        </a:lnSpc>
                        <a:buNone/>
                      </a:pPr>
                      <a:r>
                        <a:rPr lang="it-IT" sz="3400" b="1" i="0" dirty="0">
                          <a:solidFill>
                            <a:srgbClr val="005489"/>
                          </a:solidFill>
                          <a:effectLst/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STILE DI VITA </a:t>
                      </a:r>
                      <a:endParaRPr lang="it-IT" sz="3400" b="1" i="0" dirty="0">
                        <a:solidFill>
                          <a:srgbClr val="005489"/>
                        </a:solidFill>
                        <a:effectLst/>
                        <a:latin typeface="Arial Narrow" panose="020B0604020202020204" pitchFamily="34" charset="0"/>
                        <a:ea typeface="Arial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15000"/>
                        </a:lnSpc>
                        <a:buNone/>
                      </a:pPr>
                      <a:r>
                        <a:rPr lang="it-IT" sz="3400" b="1" i="0" dirty="0">
                          <a:solidFill>
                            <a:srgbClr val="005489"/>
                          </a:solidFill>
                          <a:effectLst/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%</a:t>
                      </a:r>
                      <a:endParaRPr lang="it-IT" sz="3400" b="1" i="0" dirty="0">
                        <a:solidFill>
                          <a:srgbClr val="005489"/>
                        </a:solidFill>
                        <a:effectLst/>
                        <a:latin typeface="Arial Narrow" panose="020B0604020202020204" pitchFamily="34" charset="0"/>
                        <a:ea typeface="Arial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616324"/>
                  </a:ext>
                </a:extLst>
              </a:tr>
              <a:tr h="496299">
                <a:tc>
                  <a:txBody>
                    <a:bodyPr/>
                    <a:lstStyle/>
                    <a:p>
                      <a:pPr marR="38100">
                        <a:lnSpc>
                          <a:spcPct val="115000"/>
                        </a:lnSpc>
                        <a:buNone/>
                      </a:pPr>
                      <a:r>
                        <a:rPr lang="it-IT" sz="3000" b="0" i="0" dirty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Eco-minimale</a:t>
                      </a:r>
                      <a:endParaRPr lang="it-IT" sz="3000" b="0" i="0" dirty="0">
                        <a:solidFill>
                          <a:schemeClr val="tx1"/>
                        </a:solidFill>
                        <a:effectLst/>
                        <a:latin typeface="Arial Narrow" panose="020B0604020202020204" pitchFamily="34" charset="0"/>
                        <a:ea typeface="Arial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15000"/>
                        </a:lnSpc>
                        <a:buNone/>
                      </a:pPr>
                      <a:r>
                        <a:rPr lang="it-IT" sz="3000" b="0" i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14,7</a:t>
                      </a:r>
                      <a:endParaRPr lang="it-IT" sz="3000" b="0" i="0" dirty="0">
                        <a:solidFill>
                          <a:schemeClr val="tx1"/>
                        </a:solidFill>
                        <a:effectLst/>
                        <a:latin typeface="Arial Narrow" panose="020B0604020202020204" pitchFamily="34" charset="0"/>
                        <a:ea typeface="Arial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6150452"/>
                  </a:ext>
                </a:extLst>
              </a:tr>
              <a:tr h="496299">
                <a:tc>
                  <a:txBody>
                    <a:bodyPr/>
                    <a:lstStyle/>
                    <a:p>
                      <a:pPr marR="38100">
                        <a:lnSpc>
                          <a:spcPct val="115000"/>
                        </a:lnSpc>
                        <a:buNone/>
                      </a:pPr>
                      <a:r>
                        <a:rPr lang="it-IT" sz="3000" b="0" i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Eco-realista</a:t>
                      </a:r>
                      <a:endParaRPr lang="it-IT" sz="3000" b="0" i="0" dirty="0">
                        <a:solidFill>
                          <a:schemeClr val="tx1"/>
                        </a:solidFill>
                        <a:effectLst/>
                        <a:latin typeface="Arial Narrow" panose="020B0604020202020204" pitchFamily="34" charset="0"/>
                        <a:ea typeface="Arial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15000"/>
                        </a:lnSpc>
                        <a:buNone/>
                      </a:pPr>
                      <a:r>
                        <a:rPr lang="it-IT" sz="3000" b="0" i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50,0</a:t>
                      </a:r>
                      <a:endParaRPr lang="it-IT" sz="3000" b="0" i="0" dirty="0">
                        <a:solidFill>
                          <a:schemeClr val="tx1"/>
                        </a:solidFill>
                        <a:effectLst/>
                        <a:latin typeface="Arial Narrow" panose="020B0604020202020204" pitchFamily="34" charset="0"/>
                        <a:ea typeface="Arial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5781874"/>
                  </a:ext>
                </a:extLst>
              </a:tr>
              <a:tr h="496299">
                <a:tc>
                  <a:txBody>
                    <a:bodyPr/>
                    <a:lstStyle/>
                    <a:p>
                      <a:pPr marR="38100">
                        <a:lnSpc>
                          <a:spcPct val="115000"/>
                        </a:lnSpc>
                        <a:buNone/>
                      </a:pPr>
                      <a:r>
                        <a:rPr lang="it-IT" sz="3000" b="0" i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Eco-radicale</a:t>
                      </a:r>
                      <a:endParaRPr lang="it-IT" sz="3000" b="0" i="0" dirty="0">
                        <a:solidFill>
                          <a:schemeClr val="tx1"/>
                        </a:solidFill>
                        <a:effectLst/>
                        <a:latin typeface="Arial Narrow" panose="020B0604020202020204" pitchFamily="34" charset="0"/>
                        <a:ea typeface="Arial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15000"/>
                        </a:lnSpc>
                        <a:buNone/>
                      </a:pPr>
                      <a:r>
                        <a:rPr lang="it-IT" sz="3000" b="0" i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35,3</a:t>
                      </a:r>
                      <a:endParaRPr lang="it-IT" sz="3000" b="0" i="0" dirty="0">
                        <a:solidFill>
                          <a:schemeClr val="tx1"/>
                        </a:solidFill>
                        <a:effectLst/>
                        <a:latin typeface="Arial Narrow" panose="020B0604020202020204" pitchFamily="34" charset="0"/>
                        <a:ea typeface="Arial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817690"/>
                  </a:ext>
                </a:extLst>
              </a:tr>
              <a:tr h="496299">
                <a:tc>
                  <a:txBody>
                    <a:bodyPr/>
                    <a:lstStyle/>
                    <a:p>
                      <a:pPr marR="38100">
                        <a:lnSpc>
                          <a:spcPct val="115000"/>
                        </a:lnSpc>
                        <a:buNone/>
                      </a:pPr>
                      <a:r>
                        <a:rPr lang="it-IT" sz="3000" b="0" i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Totale</a:t>
                      </a:r>
                      <a:endParaRPr lang="it-IT" sz="3000" b="0" i="0" dirty="0">
                        <a:solidFill>
                          <a:schemeClr val="tx1"/>
                        </a:solidFill>
                        <a:effectLst/>
                        <a:latin typeface="Arial Narrow" panose="020B0604020202020204" pitchFamily="34" charset="0"/>
                        <a:ea typeface="Arial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15000"/>
                        </a:lnSpc>
                        <a:buNone/>
                      </a:pPr>
                      <a:r>
                        <a:rPr lang="it-IT" sz="3000" b="0" i="0" dirty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100,0</a:t>
                      </a:r>
                      <a:endParaRPr lang="it-IT" sz="3000" b="0" i="0" dirty="0">
                        <a:solidFill>
                          <a:schemeClr val="tx1"/>
                        </a:solidFill>
                        <a:effectLst/>
                        <a:latin typeface="Arial Narrow" panose="020B0604020202020204" pitchFamily="34" charset="0"/>
                        <a:ea typeface="Arial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4843798"/>
                  </a:ext>
                </a:extLst>
              </a:tr>
            </a:tbl>
          </a:graphicData>
        </a:graphic>
      </p:graphicFrame>
      <p:sp>
        <p:nvSpPr>
          <p:cNvPr id="7" name="Freccia destra 6">
            <a:extLst>
              <a:ext uri="{FF2B5EF4-FFF2-40B4-BE49-F238E27FC236}">
                <a16:creationId xmlns:a16="http://schemas.microsoft.com/office/drawing/2014/main" id="{A264DBF2-9441-B35B-A47E-ADE7F42F44B5}"/>
              </a:ext>
            </a:extLst>
          </p:cNvPr>
          <p:cNvSpPr/>
          <p:nvPr/>
        </p:nvSpPr>
        <p:spPr>
          <a:xfrm>
            <a:off x="6188928" y="3421884"/>
            <a:ext cx="959005" cy="1717288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2862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FC6DDB-4A88-2FBD-7BEE-537CDD16F5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4213AD72-0136-8BD5-9BEC-F867FD663290}"/>
              </a:ext>
            </a:extLst>
          </p:cNvPr>
          <p:cNvSpPr txBox="1">
            <a:spLocks/>
          </p:cNvSpPr>
          <p:nvPr/>
        </p:nvSpPr>
        <p:spPr>
          <a:xfrm>
            <a:off x="838200" y="3986784"/>
            <a:ext cx="6153615" cy="219017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t-IT" sz="9000" b="1" kern="0" dirty="0">
                <a:solidFill>
                  <a:schemeClr val="bg1"/>
                </a:solidFill>
              </a:rPr>
              <a:t>02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it-IT" sz="4400" b="1" kern="0" dirty="0">
                <a:solidFill>
                  <a:srgbClr val="005489"/>
                </a:solidFill>
              </a:rPr>
              <a:t>La nuova frontiera della «questione sociale?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59986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1C5989A-983D-C5B4-115C-FEADB7B05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r>
              <a:rPr lang="it-IT" b="1" dirty="0"/>
              <a:t>La tradizione politica familiare</a:t>
            </a:r>
          </a:p>
        </p:txBody>
      </p:sp>
      <p:graphicFrame>
        <p:nvGraphicFramePr>
          <p:cNvPr id="6" name="Segnaposto contenuto 5">
            <a:extLst>
              <a:ext uri="{FF2B5EF4-FFF2-40B4-BE49-F238E27FC236}">
                <a16:creationId xmlns:a16="http://schemas.microsoft.com/office/drawing/2014/main" id="{44830AF4-0B4F-1BB4-4C74-752B71B15B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40780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201936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5D6A81-9E5D-4F54-800B-22D7485851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55500D7-A7B1-A40B-CA2C-64F5EF943A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r>
              <a:rPr lang="it-IT" b="1" dirty="0"/>
              <a:t>Il ruolo della tradizione politica familiare</a:t>
            </a: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CFB18553-EEF5-8EDE-448F-851A6FB9C40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2075935"/>
          <a:ext cx="10515599" cy="3954163"/>
        </p:xfrm>
        <a:graphic>
          <a:graphicData uri="http://schemas.openxmlformats.org/drawingml/2006/table">
            <a:tbl>
              <a:tblPr firstRow="1" firstCol="1" bandRow="1"/>
              <a:tblGrid>
                <a:gridCol w="3076865">
                  <a:extLst>
                    <a:ext uri="{9D8B030D-6E8A-4147-A177-3AD203B41FA5}">
                      <a16:colId xmlns:a16="http://schemas.microsoft.com/office/drawing/2014/main" val="3647218014"/>
                    </a:ext>
                  </a:extLst>
                </a:gridCol>
                <a:gridCol w="2092604">
                  <a:extLst>
                    <a:ext uri="{9D8B030D-6E8A-4147-A177-3AD203B41FA5}">
                      <a16:colId xmlns:a16="http://schemas.microsoft.com/office/drawing/2014/main" val="3100143804"/>
                    </a:ext>
                  </a:extLst>
                </a:gridCol>
                <a:gridCol w="2092604">
                  <a:extLst>
                    <a:ext uri="{9D8B030D-6E8A-4147-A177-3AD203B41FA5}">
                      <a16:colId xmlns:a16="http://schemas.microsoft.com/office/drawing/2014/main" val="3122424376"/>
                    </a:ext>
                  </a:extLst>
                </a:gridCol>
                <a:gridCol w="2092604">
                  <a:extLst>
                    <a:ext uri="{9D8B030D-6E8A-4147-A177-3AD203B41FA5}">
                      <a16:colId xmlns:a16="http://schemas.microsoft.com/office/drawing/2014/main" val="2998805623"/>
                    </a:ext>
                  </a:extLst>
                </a:gridCol>
                <a:gridCol w="1160922">
                  <a:extLst>
                    <a:ext uri="{9D8B030D-6E8A-4147-A177-3AD203B41FA5}">
                      <a16:colId xmlns:a16="http://schemas.microsoft.com/office/drawing/2014/main" val="295126145"/>
                    </a:ext>
                  </a:extLst>
                </a:gridCol>
              </a:tblGrid>
              <a:tr h="576527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it-IT" sz="2800" b="1" i="0" kern="0" dirty="0">
                          <a:solidFill>
                            <a:srgbClr val="005489"/>
                          </a:solidFill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Tipologia degli stili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800" b="1" i="0" kern="0" dirty="0">
                          <a:solidFill>
                            <a:srgbClr val="005489"/>
                          </a:solidFill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di vita sostenibili</a:t>
                      </a:r>
                      <a:endParaRPr lang="it-IT" sz="2800" b="1" i="0" kern="100" dirty="0">
                        <a:solidFill>
                          <a:srgbClr val="005489"/>
                        </a:solidFill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800" b="1" i="0" kern="0" dirty="0">
                          <a:solidFill>
                            <a:srgbClr val="005489"/>
                          </a:solidFill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Tradizione politica familiare</a:t>
                      </a:r>
                      <a:endParaRPr lang="it-IT" sz="2800" b="1" i="0" kern="100" dirty="0">
                        <a:solidFill>
                          <a:srgbClr val="005489"/>
                        </a:solidFill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800" b="0" i="0" kern="0" dirty="0"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Totale</a:t>
                      </a:r>
                      <a:endParaRPr lang="it-IT" sz="2800" b="0" i="0" kern="100" dirty="0"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1512093"/>
                  </a:ext>
                </a:extLst>
              </a:tr>
              <a:tr h="107152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800" b="0" i="0" kern="0" dirty="0"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Destra</a:t>
                      </a:r>
                      <a:endParaRPr lang="it-IT" sz="2800" b="0" i="0" kern="100" dirty="0"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800" b="0" i="0" kern="0" dirty="0"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Centro</a:t>
                      </a:r>
                      <a:endParaRPr lang="it-IT" sz="2800" b="0" i="0" kern="100" dirty="0"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800" b="0" i="0" kern="0" dirty="0"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Sinistra</a:t>
                      </a:r>
                      <a:endParaRPr lang="it-IT" sz="2800" b="0" i="0" kern="100" dirty="0"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330848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800" b="0" i="0" kern="0" dirty="0"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Eco-minimale</a:t>
                      </a:r>
                      <a:endParaRPr lang="it-IT" sz="2800" b="0" i="0" kern="100" dirty="0"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800" b="0" i="0" kern="0"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13,8</a:t>
                      </a:r>
                      <a:endParaRPr lang="it-IT" sz="2800" b="0" i="0" kern="100"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800" b="0" i="0" kern="0"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15,3</a:t>
                      </a:r>
                      <a:endParaRPr lang="it-IT" sz="2800" b="0" i="0" kern="100"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800" b="0" i="0" kern="0"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15,3</a:t>
                      </a:r>
                      <a:endParaRPr lang="it-IT" sz="2800" b="0" i="0" kern="100"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800" b="0" i="0" kern="0" dirty="0"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14,7</a:t>
                      </a:r>
                      <a:endParaRPr lang="it-IT" sz="2800" b="0" i="0" kern="100" dirty="0"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2886741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800" b="0" i="0" kern="0"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Eco-realista</a:t>
                      </a:r>
                      <a:endParaRPr lang="it-IT" sz="2800" b="0" i="0" kern="100"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800" b="0" i="0" kern="0"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48,4</a:t>
                      </a:r>
                      <a:endParaRPr lang="it-IT" sz="2800" b="0" i="0" kern="100"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800" b="0" i="0" kern="0"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52,0</a:t>
                      </a:r>
                      <a:endParaRPr lang="it-IT" sz="2800" b="0" i="0" kern="100"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800" b="0" i="0" kern="0"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50,1</a:t>
                      </a:r>
                      <a:endParaRPr lang="it-IT" sz="2800" b="0" i="0" kern="100"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800" b="0" i="0" kern="0" dirty="0"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50,0</a:t>
                      </a:r>
                      <a:endParaRPr lang="it-IT" sz="2800" b="0" i="0" kern="100" dirty="0"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4621629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800" b="0" i="0" kern="0"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Eco-radicale</a:t>
                      </a:r>
                      <a:endParaRPr lang="it-IT" sz="2800" b="0" i="0" kern="100"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800" b="0" i="0" kern="0"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37,8</a:t>
                      </a:r>
                      <a:endParaRPr lang="it-IT" sz="2800" b="0" i="0" kern="100"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800" b="0" i="0" kern="0"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32,7</a:t>
                      </a:r>
                      <a:endParaRPr lang="it-IT" sz="2800" b="0" i="0" kern="100"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800" b="0" i="0" kern="0"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34,6</a:t>
                      </a:r>
                      <a:endParaRPr lang="it-IT" sz="2800" b="0" i="0" kern="100"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800" b="0" i="0" kern="0" dirty="0"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35,3</a:t>
                      </a:r>
                      <a:endParaRPr lang="it-IT" sz="2800" b="0" i="0" kern="100" dirty="0"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5964493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800" b="0" i="0" kern="0" dirty="0"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Totale </a:t>
                      </a:r>
                      <a:endParaRPr lang="it-IT" sz="2800" b="0" i="0" kern="100" dirty="0"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800" b="0" i="0" kern="0" dirty="0"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100,0</a:t>
                      </a:r>
                      <a:endParaRPr lang="it-IT" sz="2800" b="0" i="0" kern="100" dirty="0"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800" b="0" i="0" kern="0" dirty="0"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100,0</a:t>
                      </a:r>
                      <a:endParaRPr lang="it-IT" sz="2800" b="0" i="0" kern="100" dirty="0"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800" b="0" i="0" kern="0" dirty="0"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100,0</a:t>
                      </a:r>
                      <a:endParaRPr lang="it-IT" sz="2800" b="0" i="0" kern="100" dirty="0"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800" b="0" i="0" kern="0" dirty="0"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100,0</a:t>
                      </a:r>
                      <a:endParaRPr lang="it-IT" sz="2800" b="0" i="0" kern="100" dirty="0"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01318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39909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A6461D-C88B-2715-53DB-1525489FF1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4A4D42E-0B76-2D56-389D-0DA14DA25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r>
              <a:rPr lang="it-IT" dirty="0"/>
              <a:t>S</a:t>
            </a:r>
            <a:r>
              <a:rPr lang="it-IT" b="1" dirty="0"/>
              <a:t>tatus economico familiare</a:t>
            </a:r>
          </a:p>
        </p:txBody>
      </p:sp>
      <p:graphicFrame>
        <p:nvGraphicFramePr>
          <p:cNvPr id="6" name="Segnaposto contenuto 5">
            <a:extLst>
              <a:ext uri="{FF2B5EF4-FFF2-40B4-BE49-F238E27FC236}">
                <a16:creationId xmlns:a16="http://schemas.microsoft.com/office/drawing/2014/main" id="{15904548-625E-6CB8-BF3A-85C481BCDE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257635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868641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5AD9467-97B3-8C16-FB8F-23793E1B2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Il ruolo dello status economico</a:t>
            </a: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7A5D5EF2-3223-E240-9281-3DBA2FADC2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8075314"/>
              </p:ext>
            </p:extLst>
          </p:nvPr>
        </p:nvGraphicFramePr>
        <p:xfrm>
          <a:off x="838200" y="2125362"/>
          <a:ext cx="10515599" cy="3880020"/>
        </p:xfrm>
        <a:graphic>
          <a:graphicData uri="http://schemas.openxmlformats.org/drawingml/2006/table">
            <a:tbl>
              <a:tblPr firstRow="1" firstCol="1" bandRow="1"/>
              <a:tblGrid>
                <a:gridCol w="2366010">
                  <a:extLst>
                    <a:ext uri="{9D8B030D-6E8A-4147-A177-3AD203B41FA5}">
                      <a16:colId xmlns:a16="http://schemas.microsoft.com/office/drawing/2014/main" val="3827220664"/>
                    </a:ext>
                  </a:extLst>
                </a:gridCol>
                <a:gridCol w="1711940">
                  <a:extLst>
                    <a:ext uri="{9D8B030D-6E8A-4147-A177-3AD203B41FA5}">
                      <a16:colId xmlns:a16="http://schemas.microsoft.com/office/drawing/2014/main" val="2654909831"/>
                    </a:ext>
                  </a:extLst>
                </a:gridCol>
                <a:gridCol w="1739280">
                  <a:extLst>
                    <a:ext uri="{9D8B030D-6E8A-4147-A177-3AD203B41FA5}">
                      <a16:colId xmlns:a16="http://schemas.microsoft.com/office/drawing/2014/main" val="1582412195"/>
                    </a:ext>
                  </a:extLst>
                </a:gridCol>
                <a:gridCol w="1739280">
                  <a:extLst>
                    <a:ext uri="{9D8B030D-6E8A-4147-A177-3AD203B41FA5}">
                      <a16:colId xmlns:a16="http://schemas.microsoft.com/office/drawing/2014/main" val="1458763243"/>
                    </a:ext>
                  </a:extLst>
                </a:gridCol>
                <a:gridCol w="1655155">
                  <a:extLst>
                    <a:ext uri="{9D8B030D-6E8A-4147-A177-3AD203B41FA5}">
                      <a16:colId xmlns:a16="http://schemas.microsoft.com/office/drawing/2014/main" val="918718745"/>
                    </a:ext>
                  </a:extLst>
                </a:gridCol>
                <a:gridCol w="1303934">
                  <a:extLst>
                    <a:ext uri="{9D8B030D-6E8A-4147-A177-3AD203B41FA5}">
                      <a16:colId xmlns:a16="http://schemas.microsoft.com/office/drawing/2014/main" val="2734980529"/>
                    </a:ext>
                  </a:extLst>
                </a:gridCol>
              </a:tblGrid>
              <a:tr h="646670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800" b="1" i="0" kern="0" dirty="0">
                          <a:solidFill>
                            <a:srgbClr val="005489"/>
                          </a:solidFill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Tipologia degli stili di vita</a:t>
                      </a:r>
                      <a:endParaRPr lang="it-IT" sz="2800" b="1" i="0" kern="100" dirty="0">
                        <a:solidFill>
                          <a:srgbClr val="005489"/>
                        </a:solidFill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800" b="1" i="0" kern="0" dirty="0">
                          <a:solidFill>
                            <a:srgbClr val="005489"/>
                          </a:solidFill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Indice di status economico</a:t>
                      </a:r>
                      <a:endParaRPr lang="it-IT" sz="2800" b="1" i="0" kern="100" dirty="0">
                        <a:solidFill>
                          <a:srgbClr val="005489"/>
                        </a:solidFill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800" b="0" i="0" kern="0"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Totale</a:t>
                      </a:r>
                      <a:endParaRPr lang="it-IT" sz="2800" b="0" i="0" kern="100"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8782792"/>
                  </a:ext>
                </a:extLst>
              </a:tr>
              <a:tr h="64667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800" b="0" i="0" kern="0"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Solide</a:t>
                      </a:r>
                      <a:endParaRPr lang="it-IT" sz="2800" b="0" i="0" kern="100"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800" b="0" i="0" kern="0" dirty="0"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Impoverite</a:t>
                      </a:r>
                      <a:endParaRPr lang="it-IT" sz="2800" b="0" i="0" kern="100" dirty="0"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800" b="0" i="0" kern="0" dirty="0"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Vulnerabili</a:t>
                      </a:r>
                      <a:endParaRPr lang="it-IT" sz="2800" b="0" i="0" kern="100" dirty="0"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800" b="0" i="0" kern="0" dirty="0"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Fragili</a:t>
                      </a:r>
                      <a:endParaRPr lang="it-IT" sz="2800" b="0" i="0" kern="100" dirty="0"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4303915"/>
                  </a:ext>
                </a:extLst>
              </a:tr>
              <a:tr h="6466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800" b="0" i="0" kern="0"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Eco-minimale</a:t>
                      </a:r>
                      <a:endParaRPr lang="it-IT" sz="2800" b="0" i="0" kern="100"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800" b="0" i="0" kern="0"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22,6</a:t>
                      </a:r>
                      <a:endParaRPr lang="it-IT" sz="2800" b="0" i="0" kern="100"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800" b="0" i="0" kern="0"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13,8</a:t>
                      </a:r>
                      <a:endParaRPr lang="it-IT" sz="2800" b="0" i="0" kern="100"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800" b="0" i="0" kern="0" dirty="0"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9,4</a:t>
                      </a:r>
                      <a:endParaRPr lang="it-IT" sz="2800" b="0" i="0" kern="100" dirty="0"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800" b="0" i="0" kern="0" dirty="0"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11,5</a:t>
                      </a:r>
                      <a:endParaRPr lang="it-IT" sz="2800" b="0" i="0" kern="100" dirty="0"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800" b="0" i="0" kern="0"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14,7</a:t>
                      </a:r>
                      <a:endParaRPr lang="it-IT" sz="2800" b="0" i="0" kern="100"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8687127"/>
                  </a:ext>
                </a:extLst>
              </a:tr>
              <a:tr h="6466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800" b="0" i="0" kern="0"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Eco-realista</a:t>
                      </a:r>
                      <a:endParaRPr lang="it-IT" sz="2800" b="0" i="0" kern="100"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800" b="0" i="0" kern="0"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54,8</a:t>
                      </a:r>
                      <a:endParaRPr lang="it-IT" sz="2800" b="0" i="0" kern="100"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800" b="0" i="0" kern="0"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49,2</a:t>
                      </a:r>
                      <a:endParaRPr lang="it-IT" sz="2800" b="0" i="0" kern="100"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800" b="0" i="0" kern="0"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46,6</a:t>
                      </a:r>
                      <a:endParaRPr lang="it-IT" sz="2800" b="0" i="0" kern="100"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800" b="0" i="0" kern="0" dirty="0"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48,3</a:t>
                      </a:r>
                      <a:endParaRPr lang="it-IT" sz="2800" b="0" i="0" kern="100" dirty="0"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800" b="0" i="0" kern="0" dirty="0"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50,0</a:t>
                      </a:r>
                      <a:endParaRPr lang="it-IT" sz="2800" b="0" i="0" kern="100" dirty="0"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7882565"/>
                  </a:ext>
                </a:extLst>
              </a:tr>
              <a:tr h="6466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800" b="0" i="0" kern="0"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Eco-radicale</a:t>
                      </a:r>
                      <a:endParaRPr lang="it-IT" sz="2800" b="0" i="0" kern="100"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800" b="0" i="0" kern="0"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22,6</a:t>
                      </a:r>
                      <a:endParaRPr lang="it-IT" sz="2800" b="0" i="0" kern="100"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800" b="0" i="0" kern="0"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37,0</a:t>
                      </a:r>
                      <a:endParaRPr lang="it-IT" sz="2800" b="0" i="0" kern="100"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800" b="0" i="0" kern="0"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44,0</a:t>
                      </a:r>
                      <a:endParaRPr lang="it-IT" sz="2800" b="0" i="0" kern="100"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800" b="0" i="0" kern="0" dirty="0"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40,2</a:t>
                      </a:r>
                      <a:endParaRPr lang="it-IT" sz="2800" b="0" i="0" kern="100" dirty="0"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800" b="0" i="0" kern="0" dirty="0"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35,3</a:t>
                      </a:r>
                      <a:endParaRPr lang="it-IT" sz="2800" b="0" i="0" kern="100" dirty="0"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1720613"/>
                  </a:ext>
                </a:extLst>
              </a:tr>
              <a:tr h="6466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800" b="0" i="0" kern="0" dirty="0"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Totale </a:t>
                      </a:r>
                      <a:endParaRPr lang="it-IT" sz="2800" b="0" i="0" kern="100" dirty="0"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800" b="0" i="0" kern="0" dirty="0"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100,0</a:t>
                      </a:r>
                      <a:endParaRPr lang="it-IT" sz="2800" b="0" i="0" kern="100" dirty="0"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800" b="0" i="0" kern="0" dirty="0"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100,0</a:t>
                      </a:r>
                      <a:endParaRPr lang="it-IT" sz="2800" b="0" i="0" kern="100" dirty="0"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800" b="0" i="0" kern="0" dirty="0"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100,0</a:t>
                      </a:r>
                      <a:endParaRPr lang="it-IT" sz="2800" b="0" i="0" kern="100" dirty="0"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800" b="0" i="0" kern="0" dirty="0"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100,0</a:t>
                      </a:r>
                      <a:endParaRPr lang="it-IT" sz="2800" b="0" i="0" kern="100" dirty="0"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800" b="0" i="0" kern="0" dirty="0"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100,0</a:t>
                      </a:r>
                      <a:endParaRPr lang="it-IT" sz="2800" b="0" i="0" kern="100" dirty="0"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03182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49947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0A89281-6602-7162-3CF1-58ADF5146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Status socioeconomico familiare</a:t>
            </a: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7440E1F2-8B28-F073-52D9-EEB7123D060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9678204"/>
              </p:ext>
            </p:extLst>
          </p:nvPr>
        </p:nvGraphicFramePr>
        <p:xfrm>
          <a:off x="838199" y="1825625"/>
          <a:ext cx="11115907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387516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6505D8-D81E-A4C9-6AD1-669C2885AE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r>
              <a:rPr lang="it-IT" b="1" dirty="0"/>
              <a:t>Famiglie eco-radicali e status socioeconomico</a:t>
            </a: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74E8B2CD-381F-543E-B480-3FEF177E637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4885521"/>
              </p:ext>
            </p:extLst>
          </p:nvPr>
        </p:nvGraphicFramePr>
        <p:xfrm>
          <a:off x="356840" y="1572321"/>
          <a:ext cx="10404088" cy="50626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CasellaDiTesto 2">
            <a:extLst>
              <a:ext uri="{FF2B5EF4-FFF2-40B4-BE49-F238E27FC236}">
                <a16:creationId xmlns:a16="http://schemas.microsoft.com/office/drawing/2014/main" id="{28EEB043-142A-289B-830E-55B43F39618D}"/>
              </a:ext>
            </a:extLst>
          </p:cNvPr>
          <p:cNvSpPr txBox="1"/>
          <p:nvPr/>
        </p:nvSpPr>
        <p:spPr>
          <a:xfrm>
            <a:off x="10760928" y="3059668"/>
            <a:ext cx="7216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>
                <a:latin typeface="Arial Narrow" panose="020B0604020202020204" pitchFamily="34" charset="0"/>
                <a:cs typeface="Arial Narrow" panose="020B0604020202020204" pitchFamily="34" charset="0"/>
              </a:rPr>
              <a:t>Media</a:t>
            </a:r>
          </a:p>
        </p:txBody>
      </p:sp>
    </p:spTree>
    <p:extLst>
      <p:ext uri="{BB962C8B-B14F-4D97-AF65-F5344CB8AC3E}">
        <p14:creationId xmlns:p14="http://schemas.microsoft.com/office/powerpoint/2010/main" val="12011810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21E2DB8-D956-04C8-7679-03159446A5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150838"/>
          </a:xfrm>
          <a:solidFill>
            <a:schemeClr val="bg1"/>
          </a:solidFill>
        </p:spPr>
        <p:txBody>
          <a:bodyPr/>
          <a:lstStyle/>
          <a:p>
            <a:pPr indent="363538"/>
            <a:r>
              <a:rPr lang="it-IT" b="1" dirty="0">
                <a:solidFill>
                  <a:srgbClr val="005489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Confronto interno al ceto medio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116A254-F668-B1B4-AB66-DCF6A4E710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1" y="1142776"/>
            <a:ext cx="5157787" cy="823912"/>
          </a:xfrm>
        </p:spPr>
        <p:txBody>
          <a:bodyPr>
            <a:normAutofit/>
          </a:bodyPr>
          <a:lstStyle/>
          <a:p>
            <a:pPr algn="ctr"/>
            <a:r>
              <a:rPr lang="it-IT" sz="3200" dirty="0">
                <a:solidFill>
                  <a:srgbClr val="005489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CETO MEDIO AGIATO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12D4B39-BF41-E804-ACE2-04CAFCF3E5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6610" y="2005579"/>
            <a:ext cx="5157787" cy="4605286"/>
          </a:xfrm>
          <a:ln w="28575">
            <a:solidFill>
              <a:srgbClr val="005489"/>
            </a:solidFill>
          </a:ln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it-IT" sz="2200" dirty="0">
                <a:latin typeface="Arial Narrow" panose="020B0604020202020204" pitchFamily="34" charset="0"/>
                <a:cs typeface="Arial Narrow" panose="020B0604020202020204" pitchFamily="34" charset="0"/>
              </a:rPr>
              <a:t>sostenibilità = ambiente</a:t>
            </a:r>
          </a:p>
          <a:p>
            <a:pPr>
              <a:lnSpc>
                <a:spcPct val="100000"/>
              </a:lnSpc>
            </a:pPr>
            <a:r>
              <a:rPr lang="it-IT" sz="2200" dirty="0">
                <a:latin typeface="Arial Narrow" panose="020B0604020202020204" pitchFamily="34" charset="0"/>
                <a:cs typeface="Arial Narrow" panose="020B0604020202020204" pitchFamily="34" charset="0"/>
              </a:rPr>
              <a:t>no a sacrifici sociali</a:t>
            </a:r>
          </a:p>
          <a:p>
            <a:pPr>
              <a:lnSpc>
                <a:spcPct val="100000"/>
              </a:lnSpc>
            </a:pPr>
            <a:r>
              <a:rPr lang="it-IT" sz="2200" dirty="0">
                <a:latin typeface="Arial Narrow" panose="020B0604020202020204" pitchFamily="34" charset="0"/>
                <a:cs typeface="Arial Narrow" panose="020B0604020202020204" pitchFamily="34" charset="0"/>
              </a:rPr>
              <a:t>poche pratiche social friendly</a:t>
            </a:r>
          </a:p>
          <a:p>
            <a:pPr>
              <a:lnSpc>
                <a:spcPct val="100000"/>
              </a:lnSpc>
            </a:pPr>
            <a:r>
              <a:rPr lang="it-IT" sz="2200" dirty="0">
                <a:latin typeface="Arial Narrow" panose="020B0604020202020204" pitchFamily="34" charset="0"/>
                <a:cs typeface="Arial Narrow" panose="020B0604020202020204" pitchFamily="34" charset="0"/>
              </a:rPr>
              <a:t>no ad altre pratiche sostenibili</a:t>
            </a:r>
          </a:p>
          <a:p>
            <a:pPr>
              <a:lnSpc>
                <a:spcPct val="100000"/>
              </a:lnSpc>
            </a:pPr>
            <a:r>
              <a:rPr lang="it-IT" sz="2200" dirty="0">
                <a:latin typeface="Arial Narrow" panose="020B0604020202020204" pitchFamily="34" charset="0"/>
                <a:cs typeface="Arial Narrow" panose="020B0604020202020204" pitchFamily="34" charset="0"/>
              </a:rPr>
              <a:t>coppie dual </a:t>
            </a:r>
            <a:r>
              <a:rPr lang="it-IT" sz="2200" dirty="0" err="1">
                <a:latin typeface="Arial Narrow" panose="020B0604020202020204" pitchFamily="34" charset="0"/>
                <a:cs typeface="Arial Narrow" panose="020B0604020202020204" pitchFamily="34" charset="0"/>
              </a:rPr>
              <a:t>earner</a:t>
            </a:r>
            <a:endParaRPr lang="it-IT" sz="2200" dirty="0">
              <a:latin typeface="Arial Narrow" panose="020B0604020202020204" pitchFamily="34" charset="0"/>
              <a:cs typeface="Arial Narrow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it-IT" sz="1800" b="1" dirty="0"/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endParaRPr lang="it-IT" sz="2000" b="1" dirty="0">
              <a:solidFill>
                <a:srgbClr val="005489"/>
              </a:solidFill>
              <a:latin typeface="Arial Narrow" panose="020B0604020202020204" pitchFamily="34" charset="0"/>
              <a:cs typeface="Arial Narrow" panose="020B0604020202020204" pitchFamily="34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it-IT" sz="2000" b="1" dirty="0">
                <a:solidFill>
                  <a:srgbClr val="005489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LIMITAZIONE A GODERE DELLA POSIZIONE SOCIALE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C53BCAB3-1F74-75B4-3A37-C63DE50811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69024" y="1150838"/>
            <a:ext cx="5183188" cy="823912"/>
          </a:xfrm>
        </p:spPr>
        <p:txBody>
          <a:bodyPr/>
          <a:lstStyle/>
          <a:p>
            <a:pPr algn="ctr"/>
            <a:r>
              <a:rPr lang="it-IT" sz="3200" dirty="0">
                <a:solidFill>
                  <a:srgbClr val="005489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CETO MEDIO IMPOVERITO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20BA67AE-69D5-EBD8-8B38-BDF5548AAE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69024" y="2005579"/>
            <a:ext cx="5183188" cy="4605286"/>
          </a:xfrm>
          <a:ln w="28575">
            <a:solidFill>
              <a:srgbClr val="005489"/>
            </a:solidFill>
          </a:ln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it-IT" sz="2200" dirty="0">
                <a:latin typeface="Arial Narrow" panose="020B0604020202020204" pitchFamily="34" charset="0"/>
                <a:cs typeface="Arial Narrow" panose="020B0604020202020204" pitchFamily="34" charset="0"/>
              </a:rPr>
              <a:t>sostenibilità = risorsa per le generazioni future</a:t>
            </a:r>
          </a:p>
          <a:p>
            <a:pPr>
              <a:lnSpc>
                <a:spcPct val="100000"/>
              </a:lnSpc>
            </a:pPr>
            <a:r>
              <a:rPr lang="it-IT" sz="2200" dirty="0">
                <a:latin typeface="Arial Narrow" panose="020B0604020202020204" pitchFamily="34" charset="0"/>
                <a:cs typeface="Arial Narrow" panose="020B0604020202020204" pitchFamily="34" charset="0"/>
              </a:rPr>
              <a:t>sì a sacrifici sociali</a:t>
            </a:r>
          </a:p>
          <a:p>
            <a:pPr marR="0" lvl="0" fontAlgn="auto">
              <a:lnSpc>
                <a:spcPct val="100000"/>
              </a:lnSpc>
              <a:spcAft>
                <a:spcPts val="0"/>
              </a:spcAft>
              <a:buClrTx/>
              <a:buSzTx/>
              <a:tabLst/>
              <a:defRPr/>
            </a:pPr>
            <a:r>
              <a:rPr lang="it-IT" sz="2200" dirty="0">
                <a:latin typeface="Arial Narrow" panose="020B0604020202020204" pitchFamily="34" charset="0"/>
                <a:cs typeface="Arial Narrow" panose="020B0604020202020204" pitchFamily="34" charset="0"/>
              </a:rPr>
              <a:t>favorevoli alle </a:t>
            </a:r>
            <a:r>
              <a:rPr lang="it-IT" sz="2200" dirty="0" err="1">
                <a:latin typeface="Arial Narrow" panose="020B0604020202020204" pitchFamily="34" charset="0"/>
                <a:cs typeface="Arial Narrow" panose="020B0604020202020204" pitchFamily="34" charset="0"/>
              </a:rPr>
              <a:t>Cer</a:t>
            </a:r>
            <a:r>
              <a:rPr lang="it-IT" sz="2200" dirty="0">
                <a:latin typeface="Arial Narrow" panose="020B0604020202020204" pitchFamily="34" charset="0"/>
                <a:cs typeface="Arial Narrow" panose="020B0604020202020204" pitchFamily="34" charset="0"/>
              </a:rPr>
              <a:t> </a:t>
            </a:r>
          </a:p>
          <a:p>
            <a:pPr marR="0" lvl="0" fontAlgn="auto">
              <a:lnSpc>
                <a:spcPct val="100000"/>
              </a:lnSpc>
              <a:spcAft>
                <a:spcPts val="0"/>
              </a:spcAft>
              <a:buClrTx/>
              <a:buSzTx/>
              <a:tabLst/>
              <a:defRPr/>
            </a:pPr>
            <a:r>
              <a:rPr lang="it-IT" sz="2200" dirty="0">
                <a:latin typeface="Arial Narrow" panose="020B0604020202020204" pitchFamily="34" charset="0"/>
                <a:cs typeface="Arial Narrow" panose="020B0604020202020204" pitchFamily="34" charset="0"/>
              </a:rPr>
              <a:t>comportamenti impegnati e volti alla socialità</a:t>
            </a:r>
          </a:p>
          <a:p>
            <a:pPr>
              <a:lnSpc>
                <a:spcPct val="100000"/>
              </a:lnSpc>
            </a:pPr>
            <a:r>
              <a:rPr lang="it-IT" sz="2200" dirty="0">
                <a:latin typeface="Arial Narrow" panose="020B0604020202020204" pitchFamily="34" charset="0"/>
                <a:cs typeface="Arial Narrow" panose="020B0604020202020204" pitchFamily="34" charset="0"/>
              </a:rPr>
              <a:t>coppie con figli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endParaRPr lang="it-IT" sz="2000" b="1" dirty="0">
              <a:solidFill>
                <a:srgbClr val="005489"/>
              </a:solidFill>
              <a:latin typeface="Arial Narrow" panose="020B0604020202020204" pitchFamily="34" charset="0"/>
              <a:cs typeface="Arial Narrow" panose="020B0604020202020204" pitchFamily="34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endParaRPr lang="it-IT" sz="2000" b="1" dirty="0">
              <a:solidFill>
                <a:srgbClr val="005489"/>
              </a:solidFill>
              <a:latin typeface="Arial Narrow" panose="020B0604020202020204" pitchFamily="34" charset="0"/>
              <a:cs typeface="Arial Narrow" panose="020B0604020202020204" pitchFamily="34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it-IT" sz="2000" b="1" dirty="0">
                <a:solidFill>
                  <a:srgbClr val="005489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PRATICA SOCIALIZZANTE E INCLUSIVA</a:t>
            </a:r>
          </a:p>
        </p:txBody>
      </p:sp>
    </p:spTree>
    <p:extLst>
      <p:ext uri="{BB962C8B-B14F-4D97-AF65-F5344CB8AC3E}">
        <p14:creationId xmlns:p14="http://schemas.microsoft.com/office/powerpoint/2010/main" val="38860374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F1E1A1B-0730-2C01-F6AA-F034333E8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Opinioni e atteggiamenti verso la sostenibilità</a:t>
            </a: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5224A4A0-A8C9-9666-5387-4CBBADFE39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4009254"/>
              </p:ext>
            </p:extLst>
          </p:nvPr>
        </p:nvGraphicFramePr>
        <p:xfrm>
          <a:off x="838200" y="2141537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6976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D8BB595-789A-7605-A2D8-A015936426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986784"/>
            <a:ext cx="7702296" cy="219017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sz="9000" b="1" kern="0" dirty="0">
                <a:solidFill>
                  <a:schemeClr val="bg1"/>
                </a:solidFill>
              </a:rPr>
              <a:t>01</a:t>
            </a:r>
          </a:p>
          <a:p>
            <a:pPr marL="0" indent="0">
              <a:buNone/>
            </a:pPr>
            <a:r>
              <a:rPr lang="it-IT" sz="4400" b="1" kern="0" dirty="0">
                <a:solidFill>
                  <a:srgbClr val="005489"/>
                </a:solidFill>
                <a:effectLst/>
              </a:rPr>
              <a:t>Una somma di piccole cose: verso una nuova normalità sostenibile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592268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6AC961-420C-583A-2211-3FBAFAB6E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Sostenibilità e condotta delle aziende (%)</a:t>
            </a: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AFB18282-1BE3-24EA-1CDC-E73ED0D8893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1777707"/>
              </p:ext>
            </p:extLst>
          </p:nvPr>
        </p:nvGraphicFramePr>
        <p:xfrm>
          <a:off x="401444" y="2230244"/>
          <a:ext cx="10952354" cy="4121130"/>
        </p:xfrm>
        <a:graphic>
          <a:graphicData uri="http://schemas.openxmlformats.org/drawingml/2006/table">
            <a:tbl>
              <a:tblPr firstRow="1" firstCol="1" bandRow="1"/>
              <a:tblGrid>
                <a:gridCol w="3204660">
                  <a:extLst>
                    <a:ext uri="{9D8B030D-6E8A-4147-A177-3AD203B41FA5}">
                      <a16:colId xmlns:a16="http://schemas.microsoft.com/office/drawing/2014/main" val="2079804951"/>
                    </a:ext>
                  </a:extLst>
                </a:gridCol>
                <a:gridCol w="2179518">
                  <a:extLst>
                    <a:ext uri="{9D8B030D-6E8A-4147-A177-3AD203B41FA5}">
                      <a16:colId xmlns:a16="http://schemas.microsoft.com/office/drawing/2014/main" val="1490976257"/>
                    </a:ext>
                  </a:extLst>
                </a:gridCol>
                <a:gridCol w="2179518">
                  <a:extLst>
                    <a:ext uri="{9D8B030D-6E8A-4147-A177-3AD203B41FA5}">
                      <a16:colId xmlns:a16="http://schemas.microsoft.com/office/drawing/2014/main" val="4189577739"/>
                    </a:ext>
                  </a:extLst>
                </a:gridCol>
                <a:gridCol w="2179518">
                  <a:extLst>
                    <a:ext uri="{9D8B030D-6E8A-4147-A177-3AD203B41FA5}">
                      <a16:colId xmlns:a16="http://schemas.microsoft.com/office/drawing/2014/main" val="1570860183"/>
                    </a:ext>
                  </a:extLst>
                </a:gridCol>
                <a:gridCol w="1209140">
                  <a:extLst>
                    <a:ext uri="{9D8B030D-6E8A-4147-A177-3AD203B41FA5}">
                      <a16:colId xmlns:a16="http://schemas.microsoft.com/office/drawing/2014/main" val="2320580792"/>
                    </a:ext>
                  </a:extLst>
                </a:gridCol>
              </a:tblGrid>
              <a:tr h="689814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000" b="1" i="0" kern="0" dirty="0">
                          <a:solidFill>
                            <a:srgbClr val="005489"/>
                          </a:solidFill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Le iniziative di sostenibilità delle aziende sono…</a:t>
                      </a:r>
                      <a:endParaRPr lang="it-IT" sz="2000" b="1" i="0" kern="100" dirty="0">
                        <a:solidFill>
                          <a:srgbClr val="005489"/>
                        </a:solidFill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000" b="1" i="0" kern="0" dirty="0">
                          <a:solidFill>
                            <a:srgbClr val="005489"/>
                          </a:solidFill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Tipologia di atteggiamento verso la sostenibilità</a:t>
                      </a:r>
                      <a:endParaRPr lang="it-IT" sz="2000" b="1" i="0" kern="100" dirty="0">
                        <a:solidFill>
                          <a:srgbClr val="005489"/>
                        </a:solidFill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000" b="0" i="0" kern="0" dirty="0"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Totale</a:t>
                      </a:r>
                      <a:endParaRPr lang="it-IT" sz="2000" b="0" i="0" kern="100" dirty="0"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5459344"/>
                  </a:ext>
                </a:extLst>
              </a:tr>
              <a:tr h="56692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000" b="0" i="0" kern="0"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Sfavorevoli</a:t>
                      </a:r>
                      <a:endParaRPr lang="it-IT" sz="2000" b="0" i="0" kern="100"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000" b="0" i="0" kern="0"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Diffidenti</a:t>
                      </a:r>
                      <a:endParaRPr lang="it-IT" sz="2000" b="0" i="0" kern="100"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000" b="0" i="0" kern="0" dirty="0"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Favorevoli</a:t>
                      </a:r>
                      <a:endParaRPr lang="it-IT" sz="2000" b="0" i="0" kern="100" dirty="0"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5349132"/>
                  </a:ext>
                </a:extLst>
              </a:tr>
              <a:tr h="6898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000" b="0" i="0" kern="0" dirty="0"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Uno specchio per le allodole</a:t>
                      </a:r>
                      <a:endParaRPr lang="it-IT" sz="2000" b="0" i="0" kern="100" dirty="0"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000" b="0" i="0" kern="0" dirty="0"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39,5</a:t>
                      </a:r>
                      <a:endParaRPr lang="it-IT" sz="2000" b="0" i="0" kern="100" dirty="0"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000" b="0" i="0" kern="0" dirty="0"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17,1</a:t>
                      </a:r>
                      <a:endParaRPr lang="it-IT" sz="2000" b="0" i="0" kern="100" dirty="0"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000" b="0" i="0" kern="0"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6,0</a:t>
                      </a:r>
                      <a:endParaRPr lang="it-IT" sz="2000" b="0" i="0" kern="100"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000" b="0" i="0" kern="0" dirty="0"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15,6</a:t>
                      </a:r>
                      <a:endParaRPr lang="it-IT" sz="2000" b="0" i="0" kern="100" dirty="0"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8100242"/>
                  </a:ext>
                </a:extLst>
              </a:tr>
              <a:tr h="10407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000" b="0" i="0" kern="0" dirty="0"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Una scelta compiuta sia per convinzione, sia per tornaconto</a:t>
                      </a:r>
                      <a:endParaRPr lang="it-IT" sz="2000" b="0" i="0" kern="100" dirty="0"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000" b="0" i="0" kern="0"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39,5</a:t>
                      </a:r>
                      <a:endParaRPr lang="it-IT" sz="2000" b="0" i="0" kern="100"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000" b="0" i="0" kern="0"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54,2</a:t>
                      </a:r>
                      <a:endParaRPr lang="it-IT" sz="2000" b="0" i="0" kern="100"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000" b="0" i="0" kern="0" dirty="0"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51,2</a:t>
                      </a:r>
                      <a:endParaRPr lang="it-IT" sz="2000" b="0" i="0" kern="100" dirty="0"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000" b="0" i="0" kern="0" dirty="0"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49,8</a:t>
                      </a:r>
                      <a:endParaRPr lang="it-IT" sz="2000" b="0" i="0" kern="100" dirty="0"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471357"/>
                  </a:ext>
                </a:extLst>
              </a:tr>
              <a:tr h="5669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000" b="0" i="0" kern="0"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Un impegno concreto</a:t>
                      </a:r>
                      <a:endParaRPr lang="it-IT" sz="2000" b="0" i="0" kern="100"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000" b="0" i="0" kern="0"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21,0</a:t>
                      </a:r>
                      <a:endParaRPr lang="it-IT" sz="2000" b="0" i="0" kern="100"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000" b="0" i="0" kern="0"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28,7</a:t>
                      </a:r>
                      <a:endParaRPr lang="it-IT" sz="2000" b="0" i="0" kern="100"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000" b="0" i="0" kern="0"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42,8</a:t>
                      </a:r>
                      <a:endParaRPr lang="it-IT" sz="2000" b="0" i="0" kern="100"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000" b="0" i="0" kern="0" dirty="0"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34,6</a:t>
                      </a:r>
                      <a:endParaRPr lang="it-IT" sz="2000" b="0" i="0" kern="100" dirty="0"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9209127"/>
                  </a:ext>
                </a:extLst>
              </a:tr>
              <a:tr h="5669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000" b="0" i="0" kern="0" dirty="0"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Totale </a:t>
                      </a:r>
                      <a:endParaRPr lang="it-IT" sz="2000" b="0" i="0" kern="100" dirty="0"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000" b="0" i="0" kern="0" dirty="0"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100,0</a:t>
                      </a:r>
                      <a:endParaRPr lang="it-IT" sz="2000" b="0" i="0" kern="100" dirty="0"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000" b="0" i="0" kern="0" dirty="0"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100,0</a:t>
                      </a:r>
                      <a:endParaRPr lang="it-IT" sz="2000" b="0" i="0" kern="100" dirty="0"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000" b="0" i="0" kern="0" dirty="0"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100,0</a:t>
                      </a:r>
                      <a:endParaRPr lang="it-IT" sz="2000" b="0" i="0" kern="100" dirty="0"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000" b="0" i="0" kern="0" dirty="0"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100,0</a:t>
                      </a:r>
                      <a:endParaRPr lang="it-IT" sz="2000" b="0" i="0" kern="100" dirty="0"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44455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50843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D4111F4-5513-608B-9B2F-59DFAAB2E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r>
              <a:rPr lang="it-IT" b="1" dirty="0"/>
              <a:t>Rapporto tra atteggiamenti e comportamenti (%)</a:t>
            </a: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ABC7920E-C602-B136-3134-1F11C11E31C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3894544"/>
              </p:ext>
            </p:extLst>
          </p:nvPr>
        </p:nvGraphicFramePr>
        <p:xfrm>
          <a:off x="514815" y="2059057"/>
          <a:ext cx="10515599" cy="4164228"/>
        </p:xfrm>
        <a:graphic>
          <a:graphicData uri="http://schemas.openxmlformats.org/drawingml/2006/table">
            <a:tbl>
              <a:tblPr firstRow="1" firstCol="1" bandRow="1"/>
              <a:tblGrid>
                <a:gridCol w="3076865">
                  <a:extLst>
                    <a:ext uri="{9D8B030D-6E8A-4147-A177-3AD203B41FA5}">
                      <a16:colId xmlns:a16="http://schemas.microsoft.com/office/drawing/2014/main" val="3054217733"/>
                    </a:ext>
                  </a:extLst>
                </a:gridCol>
                <a:gridCol w="2092604">
                  <a:extLst>
                    <a:ext uri="{9D8B030D-6E8A-4147-A177-3AD203B41FA5}">
                      <a16:colId xmlns:a16="http://schemas.microsoft.com/office/drawing/2014/main" val="2682686594"/>
                    </a:ext>
                  </a:extLst>
                </a:gridCol>
                <a:gridCol w="2092604">
                  <a:extLst>
                    <a:ext uri="{9D8B030D-6E8A-4147-A177-3AD203B41FA5}">
                      <a16:colId xmlns:a16="http://schemas.microsoft.com/office/drawing/2014/main" val="3162228571"/>
                    </a:ext>
                  </a:extLst>
                </a:gridCol>
                <a:gridCol w="2092604">
                  <a:extLst>
                    <a:ext uri="{9D8B030D-6E8A-4147-A177-3AD203B41FA5}">
                      <a16:colId xmlns:a16="http://schemas.microsoft.com/office/drawing/2014/main" val="2106997395"/>
                    </a:ext>
                  </a:extLst>
                </a:gridCol>
                <a:gridCol w="1160922">
                  <a:extLst>
                    <a:ext uri="{9D8B030D-6E8A-4147-A177-3AD203B41FA5}">
                      <a16:colId xmlns:a16="http://schemas.microsoft.com/office/drawing/2014/main" val="3957114704"/>
                    </a:ext>
                  </a:extLst>
                </a:gridCol>
              </a:tblGrid>
              <a:tr h="694038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400" b="1" i="0" kern="0" dirty="0">
                          <a:solidFill>
                            <a:srgbClr val="005489"/>
                          </a:solidFill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Tipologia degli stili di vita sostenibili</a:t>
                      </a:r>
                      <a:endParaRPr lang="it-IT" sz="2400" b="1" i="0" kern="100" dirty="0">
                        <a:solidFill>
                          <a:srgbClr val="005489"/>
                        </a:solidFill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400" b="1" i="0" kern="0" dirty="0">
                          <a:solidFill>
                            <a:srgbClr val="005489"/>
                          </a:solidFill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Tipologia di atteggiamento verso la sostenibilità</a:t>
                      </a:r>
                      <a:endParaRPr lang="it-IT" sz="2400" b="1" i="0" kern="100" dirty="0">
                        <a:solidFill>
                          <a:srgbClr val="005489"/>
                        </a:solidFill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400" b="0" i="0" kern="0" dirty="0"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Totale</a:t>
                      </a:r>
                      <a:endParaRPr lang="it-IT" sz="2400" b="0" i="0" kern="100" dirty="0"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9717127"/>
                  </a:ext>
                </a:extLst>
              </a:tr>
              <a:tr h="69403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400" b="0" i="0" kern="0" dirty="0"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Sfavorevoli</a:t>
                      </a:r>
                      <a:endParaRPr lang="it-IT" sz="2400" b="0" i="0" kern="100" dirty="0"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400" b="0" i="0" kern="0" dirty="0"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Diffidenti</a:t>
                      </a:r>
                      <a:endParaRPr lang="it-IT" sz="2400" b="0" i="0" kern="100" dirty="0"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400" b="0" i="0" kern="0" dirty="0"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Favorevoli</a:t>
                      </a:r>
                      <a:endParaRPr lang="it-IT" sz="2400" b="0" i="0" kern="100" dirty="0"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2019234"/>
                  </a:ext>
                </a:extLst>
              </a:tr>
              <a:tr h="6940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400" b="0" i="0" kern="0" dirty="0"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Eco-minimale</a:t>
                      </a:r>
                      <a:endParaRPr lang="it-IT" sz="2400" b="0" i="0" kern="100" dirty="0"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400" b="0" i="0" kern="0" dirty="0"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25,4</a:t>
                      </a:r>
                      <a:endParaRPr lang="it-IT" sz="2400" b="0" i="0" kern="100" dirty="0"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400" b="0" i="0" kern="0" dirty="0"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16,6</a:t>
                      </a:r>
                      <a:endParaRPr lang="it-IT" sz="2400" b="0" i="0" kern="100" dirty="0"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400" b="0" i="0" kern="0" dirty="0"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10,0</a:t>
                      </a:r>
                      <a:endParaRPr lang="it-IT" sz="2400" b="0" i="0" kern="100" dirty="0"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400" b="0" i="0" kern="0" dirty="0"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14,7</a:t>
                      </a:r>
                      <a:endParaRPr lang="it-IT" sz="2400" b="0" i="0" kern="100" dirty="0"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3421404"/>
                  </a:ext>
                </a:extLst>
              </a:tr>
              <a:tr h="6940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400" b="0" i="0" kern="0"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Eco-realista</a:t>
                      </a:r>
                      <a:endParaRPr lang="it-IT" sz="2400" b="0" i="0" kern="100"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400" b="0" i="0" kern="0"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48,7</a:t>
                      </a:r>
                      <a:endParaRPr lang="it-IT" sz="2400" b="0" i="0" kern="100"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400" b="0" i="0" kern="0"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55,1</a:t>
                      </a:r>
                      <a:endParaRPr lang="it-IT" sz="2400" b="0" i="0" kern="100"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400" b="0" i="0" kern="0" dirty="0"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47,6</a:t>
                      </a:r>
                      <a:endParaRPr lang="it-IT" sz="2400" b="0" i="0" kern="100" dirty="0"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400" b="0" i="0" kern="0" dirty="0"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50,0</a:t>
                      </a:r>
                      <a:endParaRPr lang="it-IT" sz="2400" b="0" i="0" kern="100" dirty="0"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2685030"/>
                  </a:ext>
                </a:extLst>
              </a:tr>
              <a:tr h="6940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400" b="0" i="0" kern="0" dirty="0"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Eco-radicale</a:t>
                      </a:r>
                      <a:endParaRPr lang="it-IT" sz="2400" b="0" i="0" kern="100" dirty="0"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400" b="0" i="0" kern="0"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25,9</a:t>
                      </a:r>
                      <a:endParaRPr lang="it-IT" sz="2400" b="0" i="0" kern="100"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400" b="0" i="0" kern="0"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28,3</a:t>
                      </a:r>
                      <a:endParaRPr lang="it-IT" sz="2400" b="0" i="0" kern="100"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400" b="0" i="0" kern="0"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42,4</a:t>
                      </a:r>
                      <a:endParaRPr lang="it-IT" sz="2400" b="0" i="0" kern="100"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400" b="0" i="0" kern="0" dirty="0"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35,3</a:t>
                      </a:r>
                      <a:endParaRPr lang="it-IT" sz="2400" b="0" i="0" kern="100" dirty="0"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3695200"/>
                  </a:ext>
                </a:extLst>
              </a:tr>
              <a:tr h="6940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400" b="0" i="0" kern="0"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Totale </a:t>
                      </a:r>
                      <a:endParaRPr lang="it-IT" sz="2400" b="0" i="0" kern="100"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400" b="0" i="0" kern="0"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100,0</a:t>
                      </a:r>
                      <a:endParaRPr lang="it-IT" sz="2400" b="0" i="0" kern="100"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400" b="0" i="0" kern="0"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100,0</a:t>
                      </a:r>
                      <a:endParaRPr lang="it-IT" sz="2400" b="0" i="0" kern="100"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400" b="0" i="0" kern="0"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100,0</a:t>
                      </a:r>
                      <a:endParaRPr lang="it-IT" sz="2400" b="0" i="0" kern="100"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2400" b="0" i="0" kern="0" dirty="0">
                          <a:effectLst/>
                          <a:latin typeface="Arial Narrow" panose="020B0604020202020204" pitchFamily="34" charset="0"/>
                          <a:ea typeface="Arial" panose="020B0604020202020204" pitchFamily="34" charset="0"/>
                          <a:cs typeface="Arial Narrow" panose="020B0604020202020204" pitchFamily="34" charset="0"/>
                        </a:rPr>
                        <a:t>100,0</a:t>
                      </a:r>
                      <a:endParaRPr lang="it-IT" sz="2400" b="0" i="0" kern="100" dirty="0"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76152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22849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0C527D4-BBE7-9B52-50FA-5EC17C1D13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Conclusioni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7750435-E9AC-C780-2DE0-1108EA3A4F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39750" indent="-539750">
              <a:buClr>
                <a:srgbClr val="005489"/>
              </a:buClr>
              <a:buFont typeface="Font di sistema regolare"/>
              <a:buChar char="✱"/>
            </a:pPr>
            <a:r>
              <a:rPr lang="it-IT" sz="3000" dirty="0"/>
              <a:t>Verso una «nuova normalità» sostenibile</a:t>
            </a:r>
          </a:p>
          <a:p>
            <a:pPr marL="539750" indent="-539750">
              <a:buClr>
                <a:srgbClr val="005489"/>
              </a:buClr>
              <a:buFont typeface="Font di sistema regolare"/>
              <a:buChar char="✱"/>
            </a:pPr>
            <a:r>
              <a:rPr lang="it-IT" sz="3000" dirty="0"/>
              <a:t>Sempre meno equivalenza tra «riduzione» e «regressione»</a:t>
            </a:r>
          </a:p>
          <a:p>
            <a:pPr marL="539750" indent="-539750">
              <a:buClr>
                <a:srgbClr val="005489"/>
              </a:buClr>
              <a:buFont typeface="Font di sistema regolare"/>
              <a:buChar char="✱"/>
            </a:pPr>
            <a:r>
              <a:rPr lang="it-IT" sz="3000" dirty="0"/>
              <a:t>I comportamenti di consumo sono malleabili</a:t>
            </a:r>
          </a:p>
          <a:p>
            <a:pPr marL="539750" indent="-539750">
              <a:buClr>
                <a:srgbClr val="005489"/>
              </a:buClr>
              <a:buFont typeface="Font di sistema regolare"/>
              <a:buChar char="✱"/>
            </a:pPr>
            <a:r>
              <a:rPr lang="it-IT" sz="3000" dirty="0"/>
              <a:t>La sostenibilità sta diventando un valore condiviso</a:t>
            </a:r>
          </a:p>
          <a:p>
            <a:pPr marL="539750" indent="-539750">
              <a:buClr>
                <a:srgbClr val="005489"/>
              </a:buClr>
              <a:buFont typeface="Font di sistema regolare"/>
              <a:buChar char="✱"/>
            </a:pPr>
            <a:r>
              <a:rPr lang="it-IT" sz="3000" dirty="0"/>
              <a:t>Differenze di ordine socioeconomico</a:t>
            </a:r>
          </a:p>
          <a:p>
            <a:pPr marL="539750" indent="-539750">
              <a:buClr>
                <a:srgbClr val="005489"/>
              </a:buClr>
              <a:buFont typeface="Font di sistema regolare"/>
              <a:buChar char="✱"/>
            </a:pPr>
            <a:r>
              <a:rPr lang="it-IT" sz="3000" dirty="0"/>
              <a:t>Divaricazione interna al ceto medio </a:t>
            </a:r>
          </a:p>
          <a:p>
            <a:pPr marL="539750" indent="-539750">
              <a:buClr>
                <a:srgbClr val="005489"/>
              </a:buClr>
              <a:buFont typeface="Font di sistema regolare"/>
              <a:buChar char="✱"/>
            </a:pPr>
            <a:r>
              <a:rPr lang="it-IT" sz="3000" dirty="0"/>
              <a:t>La radicalità del ceto medio impoverito </a:t>
            </a:r>
          </a:p>
          <a:p>
            <a:pPr marL="539750" indent="-539750">
              <a:buClr>
                <a:srgbClr val="005489"/>
              </a:buClr>
              <a:buFont typeface="Font di sistema regolare"/>
              <a:buChar char="✱"/>
            </a:pPr>
            <a:r>
              <a:rPr lang="it-IT" sz="3000" dirty="0"/>
              <a:t>La sostenibilità come «nuova questione sociale»?</a:t>
            </a:r>
          </a:p>
        </p:txBody>
      </p:sp>
    </p:spTree>
    <p:extLst>
      <p:ext uri="{BB962C8B-B14F-4D97-AF65-F5344CB8AC3E}">
        <p14:creationId xmlns:p14="http://schemas.microsoft.com/office/powerpoint/2010/main" val="34792537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8109041-DAE8-2DF9-FE3D-4B8A50FC12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8176" y="4244762"/>
            <a:ext cx="9144000" cy="1114929"/>
          </a:xfrm>
        </p:spPr>
        <p:txBody>
          <a:bodyPr/>
          <a:lstStyle/>
          <a:p>
            <a:pPr algn="r"/>
            <a:r>
              <a:rPr lang="it-IT" b="1" dirty="0">
                <a:solidFill>
                  <a:srgbClr val="005489"/>
                </a:solidFill>
              </a:rPr>
              <a:t>Grazie per l’attenzione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97B673E5-E05D-93AB-558E-E8AA036DA6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8176" y="5432174"/>
            <a:ext cx="9144000" cy="1114928"/>
          </a:xfrm>
        </p:spPr>
        <p:txBody>
          <a:bodyPr/>
          <a:lstStyle/>
          <a:p>
            <a:pPr algn="r"/>
            <a:r>
              <a:rPr lang="it-IT" dirty="0">
                <a:latin typeface="Arial Narrow" panose="020B0604020202020204" pitchFamily="34" charset="0"/>
                <a:cs typeface="Arial Narrow" panose="020B0604020202020204" pitchFamily="34" charset="0"/>
                <a:hlinkClick r:id="rId2"/>
              </a:rPr>
              <a:t>federica.volpi@acli.it</a:t>
            </a:r>
            <a:endParaRPr lang="it-IT" dirty="0">
              <a:latin typeface="Arial Narrow" panose="020B0604020202020204" pitchFamily="34" charset="0"/>
              <a:cs typeface="Arial Narrow" panose="020B0604020202020204" pitchFamily="34" charset="0"/>
            </a:endParaRPr>
          </a:p>
          <a:p>
            <a:pPr algn="r"/>
            <a:r>
              <a:rPr lang="it-IT" dirty="0">
                <a:latin typeface="Arial Narrow" panose="020B0604020202020204" pitchFamily="34" charset="0"/>
                <a:cs typeface="Arial Narrow" panose="020B0604020202020204" pitchFamily="34" charset="0"/>
                <a:hlinkClick r:id="rId3"/>
              </a:rPr>
              <a:t>gianfranco.zucca@acli.it</a:t>
            </a:r>
            <a:r>
              <a:rPr lang="it-IT" dirty="0">
                <a:latin typeface="Arial Narrow" panose="020B0604020202020204" pitchFamily="34" charset="0"/>
                <a:cs typeface="Arial Narrow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411571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370F15-7E1B-915A-0296-90507D40C2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>
            <a:extLst>
              <a:ext uri="{FF2B5EF4-FFF2-40B4-BE49-F238E27FC236}">
                <a16:creationId xmlns:a16="http://schemas.microsoft.com/office/drawing/2014/main" id="{3153D04B-B05C-656E-38B4-B333369855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147259"/>
          </a:xfrm>
          <a:solidFill>
            <a:schemeClr val="bg1"/>
          </a:solidFill>
        </p:spPr>
        <p:txBody>
          <a:bodyPr>
            <a:noAutofit/>
          </a:bodyPr>
          <a:lstStyle/>
          <a:p>
            <a:pPr indent="363538" algn="l">
              <a:lnSpc>
                <a:spcPct val="70000"/>
              </a:lnSpc>
            </a:pPr>
            <a:r>
              <a:rPr lang="it-IT" sz="4400" b="1" dirty="0">
                <a:solidFill>
                  <a:srgbClr val="005489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Nota metodologica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A9363633-04E2-DD9D-EC00-E2D0D02C122D}"/>
              </a:ext>
            </a:extLst>
          </p:cNvPr>
          <p:cNvSpPr txBox="1"/>
          <p:nvPr/>
        </p:nvSpPr>
        <p:spPr>
          <a:xfrm>
            <a:off x="726672" y="1997839"/>
            <a:ext cx="1011020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88963" indent="-588963">
              <a:buClr>
                <a:srgbClr val="005489"/>
              </a:buClr>
              <a:buFont typeface="Font di sistema regolare"/>
              <a:buChar char="✱"/>
            </a:pPr>
            <a:r>
              <a:rPr lang="it-IT" sz="4400" dirty="0">
                <a:latin typeface="Arial Narrow" panose="020B0604020202020204" pitchFamily="34" charset="0"/>
                <a:ea typeface="Arial" panose="020B0604020202020204" pitchFamily="34" charset="0"/>
                <a:cs typeface="Arial Narrow" panose="020B0604020202020204" pitchFamily="34" charset="0"/>
              </a:rPr>
              <a:t>C</a:t>
            </a:r>
            <a:r>
              <a:rPr lang="it-IT" sz="4400" dirty="0">
                <a:effectLst/>
                <a:latin typeface="Arial Narrow" panose="020B0604020202020204" pitchFamily="34" charset="0"/>
                <a:ea typeface="Arial" panose="020B0604020202020204" pitchFamily="34" charset="0"/>
                <a:cs typeface="Arial Narrow" panose="020B0604020202020204" pitchFamily="34" charset="0"/>
              </a:rPr>
              <a:t>ampione per quote: </a:t>
            </a:r>
            <a:r>
              <a:rPr lang="it-IT" sz="4400" dirty="0" err="1">
                <a:effectLst/>
                <a:latin typeface="Arial Narrow" panose="020B0604020202020204" pitchFamily="34" charset="0"/>
                <a:ea typeface="Arial" panose="020B0604020202020204" pitchFamily="34" charset="0"/>
                <a:cs typeface="Arial Narrow" panose="020B0604020202020204" pitchFamily="34" charset="0"/>
              </a:rPr>
              <a:t>N</a:t>
            </a:r>
            <a:r>
              <a:rPr lang="it-IT" sz="4400" dirty="0">
                <a:effectLst/>
                <a:latin typeface="Arial Narrow" panose="020B0604020202020204" pitchFamily="34" charset="0"/>
                <a:ea typeface="Arial" panose="020B0604020202020204" pitchFamily="34" charset="0"/>
                <a:cs typeface="Arial Narrow" panose="020B0604020202020204" pitchFamily="34" charset="0"/>
              </a:rPr>
              <a:t>=1.052</a:t>
            </a:r>
          </a:p>
          <a:p>
            <a:pPr marL="588963" indent="-588963">
              <a:buClr>
                <a:srgbClr val="005489"/>
              </a:buClr>
              <a:buFont typeface="Font di sistema regolare"/>
              <a:buChar char="✱"/>
            </a:pPr>
            <a:r>
              <a:rPr lang="it-IT" sz="4400" dirty="0">
                <a:latin typeface="Arial Narrow" panose="020B0604020202020204" pitchFamily="34" charset="0"/>
                <a:ea typeface="Arial" panose="020B0604020202020204" pitchFamily="34" charset="0"/>
                <a:cs typeface="Arial Narrow" panose="020B0604020202020204" pitchFamily="34" charset="0"/>
              </a:rPr>
              <a:t>2</a:t>
            </a:r>
            <a:r>
              <a:rPr lang="it-IT" sz="4400" dirty="0">
                <a:effectLst/>
                <a:latin typeface="Arial Narrow" panose="020B0604020202020204" pitchFamily="34" charset="0"/>
                <a:ea typeface="Arial" panose="020B0604020202020204" pitchFamily="34" charset="0"/>
                <a:cs typeface="Arial Narrow" panose="020B0604020202020204" pitchFamily="34" charset="0"/>
              </a:rPr>
              <a:t> variabili di stratificazione: tipologia familiare e area geografica di residenza</a:t>
            </a:r>
          </a:p>
          <a:p>
            <a:pPr marL="588963" indent="-588963">
              <a:buClr>
                <a:srgbClr val="005489"/>
              </a:buClr>
              <a:buFont typeface="Font di sistema regolare"/>
              <a:buChar char="✱"/>
            </a:pPr>
            <a:r>
              <a:rPr lang="it-IT" sz="4400" dirty="0">
                <a:latin typeface="Arial Narrow" panose="020B0604020202020204" pitchFamily="34" charset="0"/>
                <a:ea typeface="Arial" panose="020B0604020202020204" pitchFamily="34" charset="0"/>
                <a:cs typeface="Arial Narrow" panose="020B0604020202020204" pitchFamily="34" charset="0"/>
              </a:rPr>
              <a:t>Questionario di 36 domande, somministrato via web</a:t>
            </a:r>
          </a:p>
          <a:p>
            <a:pPr marL="588963" indent="-588963">
              <a:buClr>
                <a:srgbClr val="005489"/>
              </a:buClr>
              <a:buFont typeface="Font di sistema regolare"/>
              <a:buChar char="✱"/>
            </a:pPr>
            <a:r>
              <a:rPr lang="it-IT" sz="4400" dirty="0">
                <a:effectLst/>
                <a:latin typeface="Arial Narrow" panose="020B0604020202020204" pitchFamily="34" charset="0"/>
                <a:ea typeface="Arial" panose="020B0604020202020204" pitchFamily="34" charset="0"/>
                <a:cs typeface="Arial Narrow" panose="020B0604020202020204" pitchFamily="34" charset="0"/>
              </a:rPr>
              <a:t>Panel di rispondenti </a:t>
            </a:r>
            <a:endParaRPr lang="it-IT" sz="4400" dirty="0">
              <a:latin typeface="Arial Narrow" panose="020B0604020202020204" pitchFamily="34" charset="0"/>
              <a:cs typeface="Arial Narrow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2192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AB8260-F3E8-B937-5117-C06D6B943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Caratteristiche del campione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C50B469-0CE5-9B64-F7A3-E9E7016964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814" y="1594624"/>
            <a:ext cx="10515600" cy="460464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b="1" dirty="0">
                <a:solidFill>
                  <a:srgbClr val="005489"/>
                </a:solidFill>
              </a:rPr>
              <a:t>Tipologia familiare</a:t>
            </a:r>
          </a:p>
          <a:p>
            <a:pPr marL="363538" indent="-363538">
              <a:buClr>
                <a:srgbClr val="005489"/>
              </a:buClr>
              <a:buFont typeface="Font di sistema regolare"/>
              <a:buChar char="✱"/>
            </a:pPr>
            <a:r>
              <a:rPr lang="it-IT" dirty="0"/>
              <a:t>Persone sole: 32,1%</a:t>
            </a:r>
          </a:p>
          <a:p>
            <a:pPr marL="363538" indent="-363538">
              <a:buClr>
                <a:srgbClr val="005489"/>
              </a:buClr>
              <a:buFont typeface="Font di sistema regolare"/>
              <a:buChar char="✱"/>
            </a:pPr>
            <a:r>
              <a:rPr lang="it-IT" dirty="0"/>
              <a:t>Coppie con figli: 35,2%</a:t>
            </a:r>
          </a:p>
          <a:p>
            <a:pPr marL="363538" indent="-363538">
              <a:buClr>
                <a:srgbClr val="005489"/>
              </a:buClr>
              <a:buFont typeface="Font di sistema regolare"/>
              <a:buChar char="✱"/>
            </a:pPr>
            <a:r>
              <a:rPr lang="it-IT" dirty="0"/>
              <a:t>Coppie senza figli: 20,5%</a:t>
            </a:r>
          </a:p>
          <a:p>
            <a:pPr marL="363538" indent="-363538">
              <a:buClr>
                <a:srgbClr val="005489"/>
              </a:buClr>
              <a:buFont typeface="Font di sistema regolare"/>
              <a:buChar char="✱"/>
            </a:pPr>
            <a:r>
              <a:rPr lang="it-IT" dirty="0"/>
              <a:t>Monogenitori: 12,2%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b="1" dirty="0">
                <a:solidFill>
                  <a:srgbClr val="005489"/>
                </a:solidFill>
              </a:rPr>
              <a:t>Dimensione del centro di residenza</a:t>
            </a:r>
          </a:p>
          <a:p>
            <a:pPr marL="363538" indent="-363538">
              <a:buClr>
                <a:srgbClr val="005489"/>
              </a:buClr>
              <a:buFont typeface="Font di sistema regolare"/>
              <a:buChar char="✱"/>
            </a:pPr>
            <a:r>
              <a:rPr lang="it-IT" dirty="0"/>
              <a:t>Piccolo centro: 23,8%</a:t>
            </a:r>
          </a:p>
          <a:p>
            <a:pPr marL="363538" indent="-363538">
              <a:buClr>
                <a:srgbClr val="005489"/>
              </a:buClr>
              <a:buFont typeface="Font di sistema regolare"/>
              <a:buChar char="✱"/>
            </a:pPr>
            <a:r>
              <a:rPr lang="it-IT" dirty="0"/>
              <a:t>Città media: 37,4%</a:t>
            </a:r>
          </a:p>
          <a:p>
            <a:pPr marL="363538" indent="-363538">
              <a:buClr>
                <a:srgbClr val="005489"/>
              </a:buClr>
              <a:buFont typeface="Font di sistema regolare"/>
              <a:buChar char="✱"/>
            </a:pPr>
            <a:r>
              <a:rPr lang="it-IT" dirty="0"/>
              <a:t>Città metropolitana: 38,9%</a:t>
            </a:r>
          </a:p>
        </p:txBody>
      </p:sp>
    </p:spTree>
    <p:extLst>
      <p:ext uri="{BB962C8B-B14F-4D97-AF65-F5344CB8AC3E}">
        <p14:creationId xmlns:p14="http://schemas.microsoft.com/office/powerpoint/2010/main" val="31839065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F1267D-EA09-7880-DD84-409D563F4C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3E536AB-7E58-4FCF-9F43-CB289FABA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Quale sostenibilità?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CD3F893-EF44-58B2-F822-739DDAB9FF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3059" y="2022326"/>
            <a:ext cx="3212757" cy="4351338"/>
          </a:xfrm>
        </p:spPr>
        <p:txBody>
          <a:bodyPr>
            <a:normAutofit/>
          </a:bodyPr>
          <a:lstStyle/>
          <a:p>
            <a:pPr marL="406400" indent="-406400">
              <a:buClr>
                <a:srgbClr val="005489"/>
              </a:buClr>
              <a:buFont typeface="Font di sistema regolare"/>
              <a:buChar char="✱"/>
            </a:pPr>
            <a:r>
              <a:rPr lang="it-IT" dirty="0"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Il 75,8% degli intervistati afferma di aver parlato di sostenibilità in famiglia</a:t>
            </a:r>
          </a:p>
          <a:p>
            <a:pPr marL="0" indent="0">
              <a:buClr>
                <a:srgbClr val="005489"/>
              </a:buClr>
              <a:buNone/>
            </a:pPr>
            <a:endParaRPr lang="it-IT" dirty="0"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406400" indent="-406400">
              <a:buClr>
                <a:srgbClr val="005489"/>
              </a:buClr>
              <a:buFont typeface="Font di sistema regolare"/>
              <a:buChar char="✱"/>
            </a:pPr>
            <a:r>
              <a:rPr lang="it-IT" dirty="0">
                <a:cs typeface="Times New Roman" panose="02020603050405020304" pitchFamily="18" charset="0"/>
              </a:rPr>
              <a:t>Il 62,0% associa sostenibilità e ambiente</a:t>
            </a:r>
            <a:endParaRPr lang="it-IT" dirty="0"/>
          </a:p>
        </p:txBody>
      </p:sp>
      <p:graphicFrame>
        <p:nvGraphicFramePr>
          <p:cNvPr id="4" name="Grafico 3">
            <a:extLst>
              <a:ext uri="{FF2B5EF4-FFF2-40B4-BE49-F238E27FC236}">
                <a16:creationId xmlns:a16="http://schemas.microsoft.com/office/drawing/2014/main" id="{F903DB9C-01A3-B123-F8A1-235507C4A1D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2484306"/>
              </p:ext>
            </p:extLst>
          </p:nvPr>
        </p:nvGraphicFramePr>
        <p:xfrm>
          <a:off x="4015944" y="1690689"/>
          <a:ext cx="9996618" cy="50146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409267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B94502F-CB23-8734-3238-7E023EF1F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Un valore condiviso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27B6B82-8554-F4C8-9F55-3032412C833F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57975" y="2884990"/>
            <a:ext cx="10103005" cy="31290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17550" indent="-574675">
              <a:buClr>
                <a:srgbClr val="005489"/>
              </a:buClr>
              <a:buFont typeface="Font di sistema regolare"/>
              <a:buChar char="✱"/>
            </a:pPr>
            <a:r>
              <a:rPr lang="it-IT" sz="3000" dirty="0"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Per il 70,8% delle famiglie la sostenibilità è uno stile di vita da attuare sempre, a prescindere; solo l’8,2% la considera una moda passeggera, mentre il 21% pensa che sia un’attenzione condivisibile ma cavalcata da interessi economici</a:t>
            </a:r>
            <a:endParaRPr lang="it-IT" sz="3000" dirty="0"/>
          </a:p>
          <a:p>
            <a:pPr marL="717550" indent="-574675">
              <a:buClr>
                <a:srgbClr val="005489"/>
              </a:buClr>
              <a:buFont typeface="Font di sistema regolare"/>
              <a:buChar char="✱"/>
            </a:pPr>
            <a:r>
              <a:rPr lang="it-IT" sz="3000" dirty="0">
                <a:cs typeface="Times New Roman" panose="02020603050405020304" pitchFamily="18" charset="0"/>
              </a:rPr>
              <a:t>Eurobarometro 2023: 83% degli italiani dichiara di considerare il cambiamento climatico un problema veramente (Altri paesi UE: 77%)  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0FFBB8DC-8614-27C8-48B1-B63B84152201}"/>
              </a:ext>
            </a:extLst>
          </p:cNvPr>
          <p:cNvSpPr txBox="1"/>
          <p:nvPr/>
        </p:nvSpPr>
        <p:spPr>
          <a:xfrm>
            <a:off x="301084" y="2050548"/>
            <a:ext cx="10103005" cy="672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it-IT" sz="3600" b="1" dirty="0">
                <a:solidFill>
                  <a:srgbClr val="005489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Il problema del «falso equilibrio»</a:t>
            </a:r>
            <a:endParaRPr lang="it-IT" sz="3600" b="1" dirty="0">
              <a:solidFill>
                <a:srgbClr val="005489"/>
              </a:solidFill>
              <a:effectLst/>
              <a:latin typeface="Arial Narrow" panose="020B0604020202020204" pitchFamily="34" charset="0"/>
              <a:ea typeface="Arial" panose="020B0604020202020204" pitchFamily="34" charset="0"/>
              <a:cs typeface="Arial Narrow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90875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576590B-948E-08BD-8ABE-AB35885A4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diffusione dei comportamenti sostenibili</a:t>
            </a:r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43DAC083-1572-CAAD-3830-26F49F3D32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4469515"/>
              </p:ext>
            </p:extLst>
          </p:nvPr>
        </p:nvGraphicFramePr>
        <p:xfrm>
          <a:off x="974125" y="1925467"/>
          <a:ext cx="9608838" cy="39001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397875">
                  <a:extLst>
                    <a:ext uri="{9D8B030D-6E8A-4147-A177-3AD203B41FA5}">
                      <a16:colId xmlns:a16="http://schemas.microsoft.com/office/drawing/2014/main" val="3996040879"/>
                    </a:ext>
                  </a:extLst>
                </a:gridCol>
                <a:gridCol w="1210963">
                  <a:extLst>
                    <a:ext uri="{9D8B030D-6E8A-4147-A177-3AD203B41FA5}">
                      <a16:colId xmlns:a16="http://schemas.microsoft.com/office/drawing/2014/main" val="2661077572"/>
                    </a:ext>
                  </a:extLst>
                </a:gridCol>
              </a:tblGrid>
              <a:tr h="2493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it-IT" sz="1900" b="1" i="0" dirty="0">
                          <a:solidFill>
                            <a:srgbClr val="005489"/>
                          </a:solidFill>
                          <a:effectLst/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QUALI COMPORTAMENTI SOSTENIBILI ADOTTATE IN FAMIGLIA?</a:t>
                      </a:r>
                      <a:endParaRPr lang="it-IT" sz="1900" b="1" i="0" dirty="0">
                        <a:solidFill>
                          <a:srgbClr val="005489"/>
                        </a:solidFill>
                        <a:effectLst/>
                        <a:latin typeface="Arial Narrow" panose="020B0604020202020204" pitchFamily="34" charset="0"/>
                        <a:ea typeface="Arial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it-IT" sz="1900" b="1" i="0" dirty="0">
                          <a:solidFill>
                            <a:srgbClr val="005489"/>
                          </a:solidFill>
                          <a:effectLst/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% sui casi</a:t>
                      </a:r>
                      <a:endParaRPr lang="it-IT" sz="1900" b="1" i="0" dirty="0">
                        <a:solidFill>
                          <a:srgbClr val="005489"/>
                        </a:solidFill>
                        <a:effectLst/>
                        <a:latin typeface="Arial Narrow" panose="020B0604020202020204" pitchFamily="34" charset="0"/>
                        <a:ea typeface="Arial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4049734"/>
                  </a:ext>
                </a:extLst>
              </a:tr>
              <a:tr h="2493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it-IT" sz="1900" b="0" i="0" dirty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Raccolta differenziata</a:t>
                      </a:r>
                      <a:endParaRPr lang="it-IT" sz="1900" b="0" i="0" dirty="0">
                        <a:solidFill>
                          <a:schemeClr val="tx1"/>
                        </a:solidFill>
                        <a:effectLst/>
                        <a:latin typeface="Arial Narrow" panose="020B0604020202020204" pitchFamily="34" charset="0"/>
                        <a:ea typeface="Arial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it-IT" sz="1900" b="0" i="0" dirty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97,6</a:t>
                      </a:r>
                      <a:endParaRPr lang="it-IT" sz="1900" b="0" i="0" dirty="0">
                        <a:solidFill>
                          <a:schemeClr val="tx1"/>
                        </a:solidFill>
                        <a:effectLst/>
                        <a:latin typeface="Arial Narrow" panose="020B0604020202020204" pitchFamily="34" charset="0"/>
                        <a:ea typeface="Arial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8719866"/>
                  </a:ext>
                </a:extLst>
              </a:tr>
              <a:tr h="3118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it-IT" sz="1900" b="0" i="0" dirty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Riduzione dei consumi e degli sprechi di risorse </a:t>
                      </a:r>
                      <a:endParaRPr lang="it-IT" sz="1900" b="0" i="0" dirty="0">
                        <a:solidFill>
                          <a:schemeClr val="tx1"/>
                        </a:solidFill>
                        <a:effectLst/>
                        <a:latin typeface="Arial Narrow" panose="020B0604020202020204" pitchFamily="34" charset="0"/>
                        <a:ea typeface="Arial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it-IT" sz="1900" b="0" i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93,9</a:t>
                      </a:r>
                      <a:endParaRPr lang="it-IT" sz="1900" b="0" i="0">
                        <a:solidFill>
                          <a:schemeClr val="tx1"/>
                        </a:solidFill>
                        <a:effectLst/>
                        <a:latin typeface="Arial Narrow" panose="020B0604020202020204" pitchFamily="34" charset="0"/>
                        <a:ea typeface="Arial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34223047"/>
                  </a:ext>
                </a:extLst>
              </a:tr>
              <a:tr h="2493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it-IT" sz="1900" b="0" i="0" dirty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Riparazione e riutilizzo di</a:t>
                      </a:r>
                      <a:endParaRPr lang="it-IT" sz="1900" b="0" i="0" dirty="0">
                        <a:solidFill>
                          <a:schemeClr val="tx1"/>
                        </a:solidFill>
                        <a:effectLst/>
                        <a:latin typeface="Arial Narrow" panose="020B0604020202020204" pitchFamily="34" charset="0"/>
                        <a:ea typeface="Arial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it-IT" sz="1900" b="0" i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86,0</a:t>
                      </a:r>
                      <a:endParaRPr lang="it-IT" sz="1900" b="0" i="0">
                        <a:solidFill>
                          <a:schemeClr val="tx1"/>
                        </a:solidFill>
                        <a:effectLst/>
                        <a:latin typeface="Arial Narrow" panose="020B0604020202020204" pitchFamily="34" charset="0"/>
                        <a:ea typeface="Arial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1285484"/>
                  </a:ext>
                </a:extLst>
              </a:tr>
              <a:tr h="3455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it-IT" sz="1900" b="0" i="0" dirty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Acquisto di prodotti o servizi che non danneggiano la salute, l’ambiente, gli animali o i lavoratori</a:t>
                      </a:r>
                      <a:endParaRPr lang="it-IT" sz="1900" b="0" i="0" dirty="0">
                        <a:solidFill>
                          <a:schemeClr val="tx1"/>
                        </a:solidFill>
                        <a:effectLst/>
                        <a:latin typeface="Arial Narrow" panose="020B0604020202020204" pitchFamily="34" charset="0"/>
                        <a:ea typeface="Arial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it-IT" sz="1900" b="0" i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77,3</a:t>
                      </a:r>
                      <a:endParaRPr lang="it-IT" sz="1900" b="0" i="0">
                        <a:solidFill>
                          <a:schemeClr val="tx1"/>
                        </a:solidFill>
                        <a:effectLst/>
                        <a:latin typeface="Arial Narrow" panose="020B0604020202020204" pitchFamily="34" charset="0"/>
                        <a:ea typeface="Arial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0767292"/>
                  </a:ext>
                </a:extLst>
              </a:tr>
              <a:tr h="4077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it-IT" sz="1900" b="0" i="0" dirty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Produzione in casa o in gruppo di beni e/o energia</a:t>
                      </a:r>
                      <a:endParaRPr lang="it-IT" sz="1900" b="0" i="0" dirty="0">
                        <a:solidFill>
                          <a:schemeClr val="tx1"/>
                        </a:solidFill>
                        <a:effectLst/>
                        <a:latin typeface="Arial Narrow" panose="020B0604020202020204" pitchFamily="34" charset="0"/>
                        <a:ea typeface="Arial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it-IT" sz="1900" b="0" i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48,7</a:t>
                      </a:r>
                      <a:endParaRPr lang="it-IT" sz="1900" b="0" i="0">
                        <a:solidFill>
                          <a:schemeClr val="tx1"/>
                        </a:solidFill>
                        <a:effectLst/>
                        <a:latin typeface="Arial Narrow" panose="020B0604020202020204" pitchFamily="34" charset="0"/>
                        <a:ea typeface="Arial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9923654"/>
                  </a:ext>
                </a:extLst>
              </a:tr>
              <a:tr h="2493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it-IT" sz="1900" b="0" i="0" dirty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Mobilità alternativa</a:t>
                      </a:r>
                      <a:endParaRPr lang="it-IT" sz="1900" b="0" i="0" dirty="0">
                        <a:solidFill>
                          <a:schemeClr val="tx1"/>
                        </a:solidFill>
                        <a:effectLst/>
                        <a:latin typeface="Arial Narrow" panose="020B0604020202020204" pitchFamily="34" charset="0"/>
                        <a:ea typeface="Arial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it-IT" sz="1900" b="0" i="0" dirty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66,5</a:t>
                      </a:r>
                      <a:endParaRPr lang="it-IT" sz="1900" b="0" i="0" dirty="0">
                        <a:solidFill>
                          <a:schemeClr val="tx1"/>
                        </a:solidFill>
                        <a:effectLst/>
                        <a:latin typeface="Arial Narrow" panose="020B0604020202020204" pitchFamily="34" charset="0"/>
                        <a:ea typeface="Arial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7781924"/>
                  </a:ext>
                </a:extLst>
              </a:tr>
              <a:tr h="2493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it-IT" sz="1900" b="0" i="0" dirty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Iscrizione a gruppi e/o associazioni pro-sostenibilità e/o donazioni ad enti che se ne occupano</a:t>
                      </a:r>
                      <a:endParaRPr lang="it-IT" sz="1900" b="0" i="0" dirty="0">
                        <a:solidFill>
                          <a:schemeClr val="tx1"/>
                        </a:solidFill>
                        <a:effectLst/>
                        <a:latin typeface="Arial Narrow" panose="020B0604020202020204" pitchFamily="34" charset="0"/>
                        <a:ea typeface="Arial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it-IT" sz="1900" b="0" i="0" dirty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25,2</a:t>
                      </a:r>
                      <a:endParaRPr lang="it-IT" sz="1900" b="0" i="0" dirty="0">
                        <a:solidFill>
                          <a:schemeClr val="tx1"/>
                        </a:solidFill>
                        <a:effectLst/>
                        <a:latin typeface="Arial Narrow" panose="020B0604020202020204" pitchFamily="34" charset="0"/>
                        <a:ea typeface="Arial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3141387"/>
                  </a:ext>
                </a:extLst>
              </a:tr>
              <a:tr h="2493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it-IT" sz="1900" b="0" i="0" dirty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Partecipazione a petizioni, manifestazioni, boicottaggi, ecc.</a:t>
                      </a:r>
                      <a:endParaRPr lang="it-IT" sz="1900" b="0" i="0" dirty="0">
                        <a:solidFill>
                          <a:schemeClr val="tx1"/>
                        </a:solidFill>
                        <a:effectLst/>
                        <a:latin typeface="Arial Narrow" panose="020B0604020202020204" pitchFamily="34" charset="0"/>
                        <a:ea typeface="Arial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it-IT" sz="1900" b="0" i="0" dirty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25,7</a:t>
                      </a:r>
                      <a:endParaRPr lang="it-IT" sz="1900" b="0" i="0" dirty="0">
                        <a:solidFill>
                          <a:schemeClr val="tx1"/>
                        </a:solidFill>
                        <a:effectLst/>
                        <a:latin typeface="Arial Narrow" panose="020B0604020202020204" pitchFamily="34" charset="0"/>
                        <a:ea typeface="Arial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2639144"/>
                  </a:ext>
                </a:extLst>
              </a:tr>
              <a:tr h="4068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it-IT" sz="1900" b="0" i="0" dirty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Partecipazione a gruppi di volontariato per la sostenibilità</a:t>
                      </a:r>
                      <a:endParaRPr lang="it-IT" sz="1900" b="0" i="0" dirty="0">
                        <a:solidFill>
                          <a:schemeClr val="tx1"/>
                        </a:solidFill>
                        <a:effectLst/>
                        <a:latin typeface="Arial Narrow" panose="020B0604020202020204" pitchFamily="34" charset="0"/>
                        <a:ea typeface="Arial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it-IT" sz="1900" b="0" i="0" dirty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28,1</a:t>
                      </a:r>
                      <a:endParaRPr lang="it-IT" sz="1900" b="0" i="0" dirty="0">
                        <a:solidFill>
                          <a:schemeClr val="tx1"/>
                        </a:solidFill>
                        <a:effectLst/>
                        <a:latin typeface="Arial Narrow" panose="020B0604020202020204" pitchFamily="34" charset="0"/>
                        <a:ea typeface="Arial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6790055"/>
                  </a:ext>
                </a:extLst>
              </a:tr>
              <a:tr h="2493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it-IT" sz="1900" b="0" i="0" dirty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Altro</a:t>
                      </a:r>
                      <a:endParaRPr lang="it-IT" sz="1900" b="0" i="0" dirty="0">
                        <a:solidFill>
                          <a:schemeClr val="tx1"/>
                        </a:solidFill>
                        <a:effectLst/>
                        <a:latin typeface="Arial Narrow" panose="020B0604020202020204" pitchFamily="34" charset="0"/>
                        <a:ea typeface="Arial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it-IT" sz="1900" b="0" i="0" dirty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16,3</a:t>
                      </a:r>
                      <a:endParaRPr lang="it-IT" sz="1900" b="0" i="0" dirty="0">
                        <a:solidFill>
                          <a:schemeClr val="tx1"/>
                        </a:solidFill>
                        <a:effectLst/>
                        <a:latin typeface="Arial Narrow" panose="020B0604020202020204" pitchFamily="34" charset="0"/>
                        <a:ea typeface="Arial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138084"/>
                  </a:ext>
                </a:extLst>
              </a:tr>
              <a:tr h="2493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it-IT" sz="1900" b="0" i="0" dirty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Totale</a:t>
                      </a:r>
                      <a:r>
                        <a:rPr lang="it-IT" sz="1900" b="0" i="0" baseline="30000" dirty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*</a:t>
                      </a:r>
                      <a:endParaRPr lang="it-IT" sz="1900" b="0" i="0" dirty="0">
                        <a:solidFill>
                          <a:schemeClr val="tx1"/>
                        </a:solidFill>
                        <a:effectLst/>
                        <a:latin typeface="Arial Narrow" panose="020B0604020202020204" pitchFamily="34" charset="0"/>
                        <a:ea typeface="Arial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it-IT" sz="1900" b="0" i="0" dirty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565,2</a:t>
                      </a:r>
                      <a:endParaRPr lang="it-IT" sz="1900" b="0" i="0" dirty="0">
                        <a:solidFill>
                          <a:schemeClr val="tx1"/>
                        </a:solidFill>
                        <a:effectLst/>
                        <a:latin typeface="Arial Narrow" panose="020B0604020202020204" pitchFamily="34" charset="0"/>
                        <a:ea typeface="Arial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1905747"/>
                  </a:ext>
                </a:extLst>
              </a:tr>
            </a:tbl>
          </a:graphicData>
        </a:graphic>
      </p:graphicFrame>
      <p:sp>
        <p:nvSpPr>
          <p:cNvPr id="5" name="CasellaDiTesto 4">
            <a:extLst>
              <a:ext uri="{FF2B5EF4-FFF2-40B4-BE49-F238E27FC236}">
                <a16:creationId xmlns:a16="http://schemas.microsoft.com/office/drawing/2014/main" id="{69828433-4926-A8A4-62C4-6DAABF13411F}"/>
              </a:ext>
            </a:extLst>
          </p:cNvPr>
          <p:cNvSpPr txBox="1"/>
          <p:nvPr/>
        </p:nvSpPr>
        <p:spPr>
          <a:xfrm>
            <a:off x="897926" y="6264146"/>
            <a:ext cx="55290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>
                <a:effectLst/>
                <a:latin typeface="Arial Narrow" panose="020B0604020202020204" pitchFamily="34" charset="0"/>
                <a:ea typeface="Arial" panose="020B0604020202020204" pitchFamily="34" charset="0"/>
                <a:cs typeface="Arial Narrow" panose="020B0604020202020204" pitchFamily="34" charset="0"/>
              </a:rPr>
              <a:t>* Il totale è superiore al 100% perché era possibile dare più risposte alla domanda</a:t>
            </a:r>
          </a:p>
        </p:txBody>
      </p:sp>
      <p:sp>
        <p:nvSpPr>
          <p:cNvPr id="6" name="Rettangolo con angoli arrotondati 5">
            <a:extLst>
              <a:ext uri="{FF2B5EF4-FFF2-40B4-BE49-F238E27FC236}">
                <a16:creationId xmlns:a16="http://schemas.microsoft.com/office/drawing/2014/main" id="{617473AD-B777-7B39-01BF-1D7FBEC562CB}"/>
              </a:ext>
            </a:extLst>
          </p:cNvPr>
          <p:cNvSpPr/>
          <p:nvPr/>
        </p:nvSpPr>
        <p:spPr>
          <a:xfrm>
            <a:off x="897926" y="2285999"/>
            <a:ext cx="9685037" cy="1226635"/>
          </a:xfrm>
          <a:prstGeom prst="roundRect">
            <a:avLst/>
          </a:prstGeom>
          <a:noFill/>
          <a:ln w="44450">
            <a:solidFill>
              <a:srgbClr val="005489"/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944694E-1CBF-B038-6C83-3548F5F8C425}"/>
              </a:ext>
            </a:extLst>
          </p:cNvPr>
          <p:cNvSpPr txBox="1"/>
          <p:nvPr/>
        </p:nvSpPr>
        <p:spPr>
          <a:xfrm>
            <a:off x="10719486" y="2493428"/>
            <a:ext cx="13283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b="1" dirty="0">
                <a:solidFill>
                  <a:srgbClr val="005489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Pacchetto minimo</a:t>
            </a:r>
          </a:p>
        </p:txBody>
      </p:sp>
    </p:spTree>
    <p:extLst>
      <p:ext uri="{BB962C8B-B14F-4D97-AF65-F5344CB8AC3E}">
        <p14:creationId xmlns:p14="http://schemas.microsoft.com/office/powerpoint/2010/main" val="12409636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1479094-7F27-FE9B-59F4-AEE77DA73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Le motivazioni</a:t>
            </a:r>
          </a:p>
        </p:txBody>
      </p:sp>
      <p:graphicFrame>
        <p:nvGraphicFramePr>
          <p:cNvPr id="4" name="Grafico 3">
            <a:extLst>
              <a:ext uri="{FF2B5EF4-FFF2-40B4-BE49-F238E27FC236}">
                <a16:creationId xmlns:a16="http://schemas.microsoft.com/office/drawing/2014/main" id="{7CE1130C-D113-F14E-F299-1D2C9B3CC5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83849"/>
              </p:ext>
            </p:extLst>
          </p:nvPr>
        </p:nvGraphicFramePr>
        <p:xfrm>
          <a:off x="838200" y="1631950"/>
          <a:ext cx="10515600" cy="49370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559383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A34557B-A684-7072-E809-807ECACA1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r>
              <a:rPr lang="it-IT" dirty="0"/>
              <a:t>La forza delle reti</a:t>
            </a:r>
          </a:p>
        </p:txBody>
      </p:sp>
      <p:graphicFrame>
        <p:nvGraphicFramePr>
          <p:cNvPr id="4" name="Grafico 3">
            <a:extLst>
              <a:ext uri="{FF2B5EF4-FFF2-40B4-BE49-F238E27FC236}">
                <a16:creationId xmlns:a16="http://schemas.microsoft.com/office/drawing/2014/main" id="{400A4112-8EBA-10E7-BE02-E7B7B8887FF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69870"/>
              </p:ext>
            </p:extLst>
          </p:nvPr>
        </p:nvGraphicFramePr>
        <p:xfrm>
          <a:off x="289932" y="1784195"/>
          <a:ext cx="6815204" cy="45918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ico 4">
            <a:extLst>
              <a:ext uri="{FF2B5EF4-FFF2-40B4-BE49-F238E27FC236}">
                <a16:creationId xmlns:a16="http://schemas.microsoft.com/office/drawing/2014/main" id="{AB707D99-CC12-0B5F-C705-CD568B055E4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1289398"/>
              </p:ext>
            </p:extLst>
          </p:nvPr>
        </p:nvGraphicFramePr>
        <p:xfrm>
          <a:off x="7105136" y="1427356"/>
          <a:ext cx="4956616" cy="5430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040244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TM10001105[[fn=Ritaglio]]</Template>
  <TotalTime>4007</TotalTime>
  <Words>814</Words>
  <Application>Microsoft Office PowerPoint</Application>
  <PresentationFormat>Widescreen</PresentationFormat>
  <Paragraphs>238</Paragraphs>
  <Slides>23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23</vt:i4>
      </vt:variant>
    </vt:vector>
  </HeadingPairs>
  <TitlesOfParts>
    <vt:vector size="31" baseType="lpstr">
      <vt:lpstr>Aptos</vt:lpstr>
      <vt:lpstr>Aptos Display</vt:lpstr>
      <vt:lpstr>Arial</vt:lpstr>
      <vt:lpstr>Arial Narrow</vt:lpstr>
      <vt:lpstr>Font di sistema regolare</vt:lpstr>
      <vt:lpstr>Palatino Linotype</vt:lpstr>
      <vt:lpstr>Times New Roman</vt:lpstr>
      <vt:lpstr>Tema di Office</vt:lpstr>
      <vt:lpstr>UNA NUOVA NORMALITÀ?</vt:lpstr>
      <vt:lpstr>Presentazione standard di PowerPoint</vt:lpstr>
      <vt:lpstr>Nota metodologica</vt:lpstr>
      <vt:lpstr>Caratteristiche del campione</vt:lpstr>
      <vt:lpstr>Quale sostenibilità?</vt:lpstr>
      <vt:lpstr>Un valore condiviso</vt:lpstr>
      <vt:lpstr>La diffusione dei comportamenti sostenibili</vt:lpstr>
      <vt:lpstr>Le motivazioni</vt:lpstr>
      <vt:lpstr>La forza delle reti</vt:lpstr>
      <vt:lpstr>Tre stili di vita</vt:lpstr>
      <vt:lpstr>Presentazione standard di PowerPoint</vt:lpstr>
      <vt:lpstr>La tradizione politica familiare</vt:lpstr>
      <vt:lpstr>Il ruolo della tradizione politica familiare</vt:lpstr>
      <vt:lpstr>Status economico familiare</vt:lpstr>
      <vt:lpstr>Il ruolo dello status economico</vt:lpstr>
      <vt:lpstr>Status socioeconomico familiare</vt:lpstr>
      <vt:lpstr>Famiglie eco-radicali e status socioeconomico</vt:lpstr>
      <vt:lpstr>Confronto interno al ceto medio</vt:lpstr>
      <vt:lpstr>Opinioni e atteggiamenti verso la sostenibilità</vt:lpstr>
      <vt:lpstr>Sostenibilità e condotta delle aziende (%)</vt:lpstr>
      <vt:lpstr>Rapporto tra atteggiamenti e comportamenti (%)</vt:lpstr>
      <vt:lpstr>Conclusioni</vt:lpstr>
      <vt:lpstr>Grazie per l’attenzione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Federica Volpi</dc:creator>
  <cp:lastModifiedBy>Luca Rossi</cp:lastModifiedBy>
  <cp:revision>39</cp:revision>
  <cp:lastPrinted>2025-04-14T09:03:44Z</cp:lastPrinted>
  <dcterms:created xsi:type="dcterms:W3CDTF">2025-04-02T14:44:01Z</dcterms:created>
  <dcterms:modified xsi:type="dcterms:W3CDTF">2025-05-27T10:21:41Z</dcterms:modified>
</cp:coreProperties>
</file>